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59" r:id="rId5"/>
    <p:sldId id="362" r:id="rId6"/>
    <p:sldId id="260" r:id="rId7"/>
    <p:sldId id="372" r:id="rId8"/>
    <p:sldId id="371" r:id="rId9"/>
    <p:sldId id="363" r:id="rId10"/>
    <p:sldId id="370" r:id="rId11"/>
    <p:sldId id="364" r:id="rId12"/>
    <p:sldId id="308" r:id="rId13"/>
    <p:sldId id="373" r:id="rId14"/>
    <p:sldId id="367" r:id="rId15"/>
    <p:sldId id="368" r:id="rId16"/>
    <p:sldId id="369" r:id="rId17"/>
    <p:sldId id="374" r:id="rId18"/>
    <p:sldId id="305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E6841"/>
    <a:srgbClr val="C00000"/>
    <a:srgbClr val="00A6D6"/>
    <a:srgbClr val="0076C2"/>
    <a:srgbClr val="6CC24A"/>
    <a:srgbClr val="009B77"/>
    <a:srgbClr val="01B8C9"/>
    <a:srgbClr val="006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0F0"/>
          </a:solidFill>
        </a:fill>
      </a:tcStyle>
    </a:wholeTbl>
    <a:band2H>
      <a:tcTxStyle/>
      <a:tcStyle>
        <a:tcBdr/>
        <a:fill>
          <a:solidFill>
            <a:srgbClr val="E6F0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D4CE"/>
          </a:solidFill>
        </a:fill>
      </a:tcStyle>
    </a:wholeTbl>
    <a:band2H>
      <a:tcTxStyle/>
      <a:tcStyle>
        <a:tcBdr/>
        <a:fill>
          <a:solidFill>
            <a:srgbClr val="FBEB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CCCC"/>
          </a:solidFill>
        </a:fill>
      </a:tcStyle>
    </a:wholeTbl>
    <a:band2H>
      <a:tcTxStyle/>
      <a:tcStyle>
        <a:tcBdr/>
        <a:fill>
          <a:solidFill>
            <a:srgbClr val="F4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5909"/>
  </p:normalViewPr>
  <p:slideViewPr>
    <p:cSldViewPr snapToGrid="0" snapToObjects="1">
      <p:cViewPr varScale="1">
        <p:scale>
          <a:sx n="108" d="100"/>
          <a:sy n="108" d="100"/>
        </p:scale>
        <p:origin x="13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Shape 3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4" name="Shape 3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Stoppen</a:t>
            </a:r>
            <a:r>
              <a:rPr lang="en-GB" dirty="0"/>
              <a:t>, </a:t>
            </a:r>
            <a:r>
              <a:rPr lang="en-GB" dirty="0" err="1"/>
              <a:t>uitwijken</a:t>
            </a:r>
            <a:r>
              <a:rPr lang="en-GB" dirty="0"/>
              <a:t>, </a:t>
            </a:r>
            <a:r>
              <a:rPr lang="en-GB" dirty="0" err="1"/>
              <a:t>inhalen</a:t>
            </a:r>
            <a:r>
              <a:rPr lang="en-GB" dirty="0"/>
              <a:t>, </a:t>
            </a:r>
            <a:r>
              <a:rPr lang="en-GB" dirty="0" err="1"/>
              <a:t>bochten</a:t>
            </a:r>
            <a:r>
              <a:rPr lang="en-GB" dirty="0"/>
              <a:t>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42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Stoppen</a:t>
            </a:r>
            <a:r>
              <a:rPr lang="en-GB" dirty="0"/>
              <a:t>, </a:t>
            </a:r>
            <a:r>
              <a:rPr lang="en-GB" dirty="0" err="1"/>
              <a:t>uitwijken</a:t>
            </a:r>
            <a:r>
              <a:rPr lang="en-GB" dirty="0"/>
              <a:t>, </a:t>
            </a:r>
            <a:r>
              <a:rPr lang="en-GB" dirty="0" err="1"/>
              <a:t>inhalen</a:t>
            </a:r>
            <a:r>
              <a:rPr lang="en-GB" dirty="0"/>
              <a:t>, </a:t>
            </a:r>
            <a:r>
              <a:rPr lang="en-GB" dirty="0" err="1"/>
              <a:t>bochten</a:t>
            </a:r>
            <a:r>
              <a:rPr lang="en-GB" dirty="0"/>
              <a:t>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74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Stoppen</a:t>
            </a:r>
            <a:r>
              <a:rPr lang="en-GB" dirty="0"/>
              <a:t>, </a:t>
            </a:r>
            <a:r>
              <a:rPr lang="en-GB" dirty="0" err="1"/>
              <a:t>uitwijken</a:t>
            </a:r>
            <a:r>
              <a:rPr lang="en-GB" dirty="0"/>
              <a:t>, </a:t>
            </a:r>
            <a:r>
              <a:rPr lang="en-GB" dirty="0" err="1"/>
              <a:t>inhalen</a:t>
            </a:r>
            <a:r>
              <a:rPr lang="en-GB" dirty="0"/>
              <a:t>, </a:t>
            </a:r>
            <a:r>
              <a:rPr lang="en-GB" dirty="0" err="1"/>
              <a:t>bochten</a:t>
            </a:r>
            <a:r>
              <a:rPr lang="en-GB" dirty="0"/>
              <a:t>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219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Stoppen</a:t>
            </a:r>
            <a:r>
              <a:rPr lang="en-GB" dirty="0"/>
              <a:t>, </a:t>
            </a:r>
            <a:r>
              <a:rPr lang="en-GB" dirty="0" err="1"/>
              <a:t>uitwijken</a:t>
            </a:r>
            <a:r>
              <a:rPr lang="en-GB" dirty="0"/>
              <a:t>, </a:t>
            </a:r>
            <a:r>
              <a:rPr lang="en-GB" dirty="0" err="1"/>
              <a:t>inhalen</a:t>
            </a:r>
            <a:r>
              <a:rPr lang="en-GB" dirty="0"/>
              <a:t>, </a:t>
            </a:r>
            <a:r>
              <a:rPr lang="en-GB" dirty="0" err="1"/>
              <a:t>bochten</a:t>
            </a:r>
            <a:r>
              <a:rPr lang="en-GB" dirty="0"/>
              <a:t>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325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Stoppen</a:t>
            </a:r>
            <a:r>
              <a:rPr lang="en-GB" dirty="0"/>
              <a:t>, </a:t>
            </a:r>
            <a:r>
              <a:rPr lang="en-GB" dirty="0" err="1"/>
              <a:t>uitwijken</a:t>
            </a:r>
            <a:r>
              <a:rPr lang="en-GB" dirty="0"/>
              <a:t>, </a:t>
            </a:r>
            <a:r>
              <a:rPr lang="en-GB" dirty="0" err="1"/>
              <a:t>inhalen</a:t>
            </a:r>
            <a:r>
              <a:rPr lang="en-GB" dirty="0"/>
              <a:t>, </a:t>
            </a:r>
            <a:r>
              <a:rPr lang="en-GB" dirty="0" err="1"/>
              <a:t>bochten</a:t>
            </a:r>
            <a:r>
              <a:rPr lang="en-GB" dirty="0"/>
              <a:t>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9030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Stoppen</a:t>
            </a:r>
            <a:r>
              <a:rPr lang="en-GB" dirty="0"/>
              <a:t>, </a:t>
            </a:r>
            <a:r>
              <a:rPr lang="en-GB" dirty="0" err="1"/>
              <a:t>uitwijken</a:t>
            </a:r>
            <a:r>
              <a:rPr lang="en-GB" dirty="0"/>
              <a:t>, </a:t>
            </a:r>
            <a:r>
              <a:rPr lang="en-GB" dirty="0" err="1"/>
              <a:t>inhalen</a:t>
            </a:r>
            <a:r>
              <a:rPr lang="en-GB" dirty="0"/>
              <a:t>, </a:t>
            </a:r>
            <a:r>
              <a:rPr lang="en-GB" dirty="0" err="1"/>
              <a:t>bochten</a:t>
            </a:r>
            <a:r>
              <a:rPr lang="en-GB" dirty="0"/>
              <a:t>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16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118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7" name="Rechthoek 6"/>
          <p:cNvSpPr/>
          <p:nvPr/>
        </p:nvSpPr>
        <p:spPr>
          <a:xfrm>
            <a:off x="-10751" y="0"/>
            <a:ext cx="1220275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Plaats hier de titel van de presentatie, max. 2 regels"/>
          <p:cNvSpPr txBox="1">
            <a:spLocks noGrp="1"/>
          </p:cNvSpPr>
          <p:nvPr>
            <p:ph type="title" hasCustomPrompt="1"/>
          </p:nvPr>
        </p:nvSpPr>
        <p:spPr>
          <a:xfrm>
            <a:off x="2153412" y="3879851"/>
            <a:ext cx="9358257" cy="16210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800">
                <a:solidFill>
                  <a:srgbClr val="FFFFFF"/>
                </a:solidFill>
              </a:defRPr>
            </a:lvl1pPr>
          </a:lstStyle>
          <a:p>
            <a:r>
              <a:t>Plaats hier de titel van de presentatie, max. 2 regels</a:t>
            </a:r>
          </a:p>
        </p:txBody>
      </p:sp>
      <p:sp>
        <p:nvSpPr>
          <p:cNvPr id="129" name="Tekstvak 4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Titelpagina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782466" y="5664394"/>
            <a:ext cx="3729204" cy="2484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ClrTx/>
              <a:buSzTx/>
              <a:buNone/>
              <a:defRPr b="1">
                <a:solidFill>
                  <a:srgbClr val="FFFFFF"/>
                </a:solidFill>
              </a:defRPr>
            </a:lvl1pPr>
            <a:lvl2pPr marL="0" indent="457200" algn="r">
              <a:buClrTx/>
              <a:buSzTx/>
              <a:buNone/>
              <a:defRPr b="1">
                <a:solidFill>
                  <a:srgbClr val="FFFFFF"/>
                </a:solidFill>
              </a:defRPr>
            </a:lvl2pPr>
            <a:lvl3pPr indent="914400" algn="r">
              <a:buClrTx/>
              <a:buFontTx/>
              <a:defRPr b="1">
                <a:solidFill>
                  <a:srgbClr val="FFFFFF"/>
                </a:solidFill>
              </a:defRPr>
            </a:lvl3pPr>
            <a:lvl4pPr indent="1371600" algn="r">
              <a:buClrTx/>
              <a:buFontTx/>
              <a:defRPr b="1">
                <a:solidFill>
                  <a:srgbClr val="FFFFFF"/>
                </a:solidFill>
              </a:defRPr>
            </a:lvl4pPr>
            <a:lvl5pPr marL="0" indent="1828800" algn="r">
              <a:buClrTx/>
              <a:buSzTx/>
              <a:buFontTx/>
              <a:buNone/>
              <a:defRPr b="1">
                <a:solidFill>
                  <a:srgbClr val="FFFFFF"/>
                </a:solidFill>
              </a:defRPr>
            </a:lvl5pPr>
          </a:lstStyle>
          <a:p>
            <a:r>
              <a:t>Naam van de spreker of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4" name="Tijdelijke aanduiding voor tekst 49"/>
          <p:cNvSpPr>
            <a:spLocks noGrp="1"/>
          </p:cNvSpPr>
          <p:nvPr>
            <p:ph type="body" idx="21" hasCustomPrompt="1"/>
          </p:nvPr>
        </p:nvSpPr>
        <p:spPr>
          <a:xfrm>
            <a:off x="-10752" y="0"/>
            <a:ext cx="12202753" cy="6858000"/>
          </a:xfrm>
          <a:prstGeom prst="rect">
            <a:avLst/>
          </a:prstGeom>
          <a:solidFill>
            <a:srgbClr val="EE6841"/>
          </a:solidFill>
        </p:spPr>
        <p:txBody>
          <a:bodyPr>
            <a:normAutofit/>
          </a:bodyPr>
          <a:lstStyle>
            <a:lvl1pPr marL="0" indent="0">
              <a:buClrTx/>
              <a:buSzTx/>
              <a:buNone/>
            </a:lvl1pPr>
          </a:lstStyle>
          <a:p>
            <a:r>
              <a:rPr dirty="0"/>
              <a:t>  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FD562B1-BCC1-B244-96D2-5173AD701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450" y="5847858"/>
            <a:ext cx="1460500" cy="698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758576-971B-12E6-3AB6-1451C6D985DA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F9CE39B7-93C8-2E32-521C-157105C2A5D6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08E526D3-65E2-5006-C064-4511CB6ED9BF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A9304E01-55C6-940C-A97B-068E4352F929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63D51E31-8AB4-9146-CA78-F5DA5C0EC404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958E94FF-4656-9940-D56F-7CE7E2E92313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EDC84AE6-1D5B-F436-3203-74DEFCF086FF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0DE6B1D8-FDA6-5401-15A3-A11A76259357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E1201A95-E4B7-FBDC-DEB3-FD4FDBCE270A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B7A611EB-BF7A-73FF-0295-9B632D3C6309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393F0DB9-9F80-02F8-7D77-3EF3832579F1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6319A806-549E-C1D9-1757-06A8DE8805A6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0324CDB4-546F-4B79-144B-1DF8E00D248C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EB08E198-E566-586D-085B-F5CDF3D69F2A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311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7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20" name="Plaats hier je titel"/>
          <p:cNvSpPr txBox="1">
            <a:spLocks noGrp="1"/>
          </p:cNvSpPr>
          <p:nvPr>
            <p:ph type="title" hasCustomPrompt="1"/>
          </p:nvPr>
        </p:nvSpPr>
        <p:spPr>
          <a:xfrm>
            <a:off x="698500" y="741499"/>
            <a:ext cx="10775071" cy="490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Plaats hier je titel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89785" y="6246130"/>
            <a:ext cx="182216" cy="1728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2" name="Tekstvak 4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Alleen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titel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64C503-FD27-FDA1-A825-712987131EC0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8FC6E029-7CCC-6ADB-A5C7-46F9C76DB31C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4EE7186A-2085-F84B-1CF4-7E9AFA943641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8E766E5E-5110-C66C-CD2E-CA96800DBAF9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94DB9CAC-7A6C-2619-0765-F7CFEEA7FE88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93A0FD7A-5073-BDB9-DF49-6EFD1C50E98A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0BA35742-3908-3C2E-DF31-C012F7DB6DE4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D072F63C-FDEF-DA22-1670-1D6E31088BBF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CC0B0749-EA54-1B89-E6B3-57E8C560111A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3D1B735C-4EEE-E425-B29B-A6A77ED2F2F7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B6EAF65A-C1F7-C71F-2174-E6B778A0F339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5BF42E74-3D15-7512-3DC3-70A2E5669AA1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754CDB38-D4EC-443C-3C35-8A392E5EC661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F876CF9F-4986-91F8-56F1-B8AA1FF70D63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363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0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72" name="Plaats hier je titel"/>
          <p:cNvSpPr txBox="1">
            <a:spLocks noGrp="1"/>
          </p:cNvSpPr>
          <p:nvPr>
            <p:ph type="title" hasCustomPrompt="1"/>
          </p:nvPr>
        </p:nvSpPr>
        <p:spPr>
          <a:xfrm>
            <a:off x="698500" y="741499"/>
            <a:ext cx="10775071" cy="490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Plaats hier je titel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1591900"/>
            <a:ext cx="10773500" cy="43564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Klik hier om een bullet te plaatsen.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89785" y="6246130"/>
            <a:ext cx="182216" cy="1728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5" name="Tekstvak 6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Tekst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0B7463-1E23-7A77-370D-F1C5A97C8C53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02BEC49E-92A1-D661-CFF7-4A588C9666C3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BE33077B-06BD-C5ED-F705-463F49444ED8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CF95C14C-5A5B-CD99-57DB-5963981970ED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B6482C68-326A-6F2A-8E40-3AC0B08867FF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B28CDFF9-380D-8112-2CF3-A3D26E90CF34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60717622-F1EB-C8A5-81A9-DFB6FAFBD6FF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D753D436-4F2A-5A44-360C-A7D2AF1EBD5E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C360367D-A8A9-8BFD-BB3F-BF64BC50E95C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FBEA09B5-01F7-93C2-E444-83E0CCD5B29C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CD5B965E-5DF7-EEAA-4E40-FF543AF9B0E4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D18BD92B-B222-7DCC-A8FC-9C0E49DD7C6C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6F85E697-7B1F-A190-1C94-E0645E93FE3A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284E5B60-3177-5DD3-97B7-5239D1922521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C091C66-A822-464B-80B7-A8CF7835BC01}"/>
              </a:ext>
            </a:extLst>
          </p:cNvPr>
          <p:cNvSpPr/>
          <p:nvPr userDrawn="1"/>
        </p:nvSpPr>
        <p:spPr>
          <a:xfrm>
            <a:off x="-10750" y="0"/>
            <a:ext cx="122027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153413" y="3879852"/>
            <a:ext cx="9358256" cy="1621063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0" name="Ondertitel 2">
            <a:extLst>
              <a:ext uri="{FF2B5EF4-FFF2-40B4-BE49-F238E27FC236}">
                <a16:creationId xmlns:a16="http://schemas.microsoft.com/office/drawing/2014/main" id="{DCA2E186-C179-48A4-9379-03A230273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466" y="5664394"/>
            <a:ext cx="3729203" cy="248472"/>
          </a:xfrm>
        </p:spPr>
        <p:txBody>
          <a:bodyPr anchor="ctr"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grpSp>
        <p:nvGrpSpPr>
          <p:cNvPr id="71" name="Groep 70">
            <a:extLst>
              <a:ext uri="{FF2B5EF4-FFF2-40B4-BE49-F238E27FC236}">
                <a16:creationId xmlns:a16="http://schemas.microsoft.com/office/drawing/2014/main" id="{5BA6ADDA-A3D9-4F53-A15C-EF832D58A10A}"/>
              </a:ext>
            </a:extLst>
          </p:cNvPr>
          <p:cNvGrpSpPr/>
          <p:nvPr userDrawn="1"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70CDFA3A-CBF0-451D-856A-4820DC88F6AA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0F2CA7F3-0C71-4B73-955D-8C282A15765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Kleuren aanpassen (vlam)</a:t>
              </a: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44DA4C16-C8D1-41C4-83FD-C40B0D77959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DE7F7FF9-5EF0-491D-BD4C-1E24A4181072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vlam. Klik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rechter-muisknop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‘Opvulling’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343F3D1A-8BC5-42E7-8D9D-5C8679D78453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FD1FC273-C632-4732-A84A-5B6C6EC08D44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een van de themakleuren of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‘Pipet’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kies een van de kleuren die hiernaast staan. 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2ECA0797-017C-7F4F-85C9-1B518C2D7E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0751" y="0"/>
            <a:ext cx="12202751" cy="6858000"/>
          </a:xfrm>
          <a:custGeom>
            <a:avLst/>
            <a:gdLst>
              <a:gd name="connsiteX0" fmla="*/ 9196825 w 12202751"/>
              <a:gd name="connsiteY0" fmla="*/ 6253791 h 6858000"/>
              <a:gd name="connsiteX1" fmla="*/ 9228283 w 12202751"/>
              <a:gd name="connsiteY1" fmla="*/ 6260764 h 6858000"/>
              <a:gd name="connsiteX2" fmla="*/ 9319129 w 12202751"/>
              <a:gd name="connsiteY2" fmla="*/ 6797771 h 6858000"/>
              <a:gd name="connsiteX3" fmla="*/ 9315062 w 12202751"/>
              <a:gd name="connsiteY3" fmla="*/ 6858000 h 6858000"/>
              <a:gd name="connsiteX4" fmla="*/ 8712780 w 12202751"/>
              <a:gd name="connsiteY4" fmla="*/ 6858000 h 6858000"/>
              <a:gd name="connsiteX5" fmla="*/ 8752852 w 12202751"/>
              <a:gd name="connsiteY5" fmla="*/ 6786092 h 6858000"/>
              <a:gd name="connsiteX6" fmla="*/ 9165949 w 12202751"/>
              <a:gd name="connsiteY6" fmla="*/ 6254507 h 6858000"/>
              <a:gd name="connsiteX7" fmla="*/ 9196825 w 12202751"/>
              <a:gd name="connsiteY7" fmla="*/ 6253791 h 6858000"/>
              <a:gd name="connsiteX8" fmla="*/ 6322661 w 12202751"/>
              <a:gd name="connsiteY8" fmla="*/ 860036 h 6858000"/>
              <a:gd name="connsiteX9" fmla="*/ 6406295 w 12202751"/>
              <a:gd name="connsiteY9" fmla="*/ 923793 h 6858000"/>
              <a:gd name="connsiteX10" fmla="*/ 6343263 w 12202751"/>
              <a:gd name="connsiteY10" fmla="*/ 1578190 h 6858000"/>
              <a:gd name="connsiteX11" fmla="*/ 3612233 w 12202751"/>
              <a:gd name="connsiteY11" fmla="*/ 6735009 h 6858000"/>
              <a:gd name="connsiteX12" fmla="*/ 3592717 w 12202751"/>
              <a:gd name="connsiteY12" fmla="*/ 6858000 h 6858000"/>
              <a:gd name="connsiteX13" fmla="*/ 0 w 12202751"/>
              <a:gd name="connsiteY13" fmla="*/ 6858000 h 6858000"/>
              <a:gd name="connsiteX14" fmla="*/ 0 w 12202751"/>
              <a:gd name="connsiteY14" fmla="*/ 6632489 h 6858000"/>
              <a:gd name="connsiteX15" fmla="*/ 339610 w 12202751"/>
              <a:gd name="connsiteY15" fmla="*/ 6322172 h 6858000"/>
              <a:gd name="connsiteX16" fmla="*/ 5674132 w 12202751"/>
              <a:gd name="connsiteY16" fmla="*/ 1607274 h 6858000"/>
              <a:gd name="connsiteX17" fmla="*/ 6322661 w 12202751"/>
              <a:gd name="connsiteY17" fmla="*/ 860036 h 6858000"/>
              <a:gd name="connsiteX18" fmla="*/ 11650950 w 12202751"/>
              <a:gd name="connsiteY18" fmla="*/ 0 h 6858000"/>
              <a:gd name="connsiteX19" fmla="*/ 12202751 w 12202751"/>
              <a:gd name="connsiteY19" fmla="*/ 0 h 6858000"/>
              <a:gd name="connsiteX20" fmla="*/ 12202751 w 12202751"/>
              <a:gd name="connsiteY20" fmla="*/ 4442690 h 6858000"/>
              <a:gd name="connsiteX21" fmla="*/ 12090669 w 12202751"/>
              <a:gd name="connsiteY21" fmla="*/ 4422014 h 6858000"/>
              <a:gd name="connsiteX22" fmla="*/ 10571396 w 12202751"/>
              <a:gd name="connsiteY22" fmla="*/ 2213198 h 6858000"/>
              <a:gd name="connsiteX23" fmla="*/ 11525799 w 12202751"/>
              <a:gd name="connsiteY23" fmla="*/ 135882 h 6858000"/>
              <a:gd name="connsiteX24" fmla="*/ 0 w 12202751"/>
              <a:gd name="connsiteY24" fmla="*/ 0 h 6858000"/>
              <a:gd name="connsiteX25" fmla="*/ 2054194 w 12202751"/>
              <a:gd name="connsiteY25" fmla="*/ 0 h 6858000"/>
              <a:gd name="connsiteX26" fmla="*/ 1941123 w 12202751"/>
              <a:gd name="connsiteY26" fmla="*/ 75811 h 6858000"/>
              <a:gd name="connsiteX27" fmla="*/ 206525 w 12202751"/>
              <a:gd name="connsiteY27" fmla="*/ 1437904 h 6858000"/>
              <a:gd name="connsiteX28" fmla="*/ 0 w 12202751"/>
              <a:gd name="connsiteY28" fmla="*/ 16323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02751" h="6858000">
                <a:moveTo>
                  <a:pt x="9196825" y="6253791"/>
                </a:moveTo>
                <a:cubicBezTo>
                  <a:pt x="9207202" y="6254820"/>
                  <a:pt x="9217676" y="6257130"/>
                  <a:pt x="9228283" y="6260764"/>
                </a:cubicBezTo>
                <a:cubicBezTo>
                  <a:pt x="9307834" y="6289395"/>
                  <a:pt x="9333091" y="6516346"/>
                  <a:pt x="9319129" y="6797771"/>
                </a:cubicBezTo>
                <a:lnTo>
                  <a:pt x="9315062" y="6858000"/>
                </a:lnTo>
                <a:lnTo>
                  <a:pt x="8712780" y="6858000"/>
                </a:lnTo>
                <a:lnTo>
                  <a:pt x="8752852" y="6786092"/>
                </a:lnTo>
                <a:cubicBezTo>
                  <a:pt x="8924836" y="6476801"/>
                  <a:pt x="9040774" y="6272774"/>
                  <a:pt x="9165949" y="6254507"/>
                </a:cubicBezTo>
                <a:cubicBezTo>
                  <a:pt x="9176167" y="6253017"/>
                  <a:pt x="9186447" y="6252763"/>
                  <a:pt x="9196825" y="6253791"/>
                </a:cubicBezTo>
                <a:close/>
                <a:moveTo>
                  <a:pt x="6322661" y="860036"/>
                </a:moveTo>
                <a:cubicBezTo>
                  <a:pt x="6359190" y="857387"/>
                  <a:pt x="6388114" y="876530"/>
                  <a:pt x="6406295" y="923793"/>
                </a:cubicBezTo>
                <a:cubicBezTo>
                  <a:pt x="6454783" y="1049825"/>
                  <a:pt x="6420842" y="1229178"/>
                  <a:pt x="6343263" y="1578190"/>
                </a:cubicBezTo>
                <a:cubicBezTo>
                  <a:pt x="5856638" y="3709453"/>
                  <a:pt x="3958041" y="5234882"/>
                  <a:pt x="3612233" y="6735009"/>
                </a:cubicBezTo>
                <a:lnTo>
                  <a:pt x="3592717" y="6858000"/>
                </a:lnTo>
                <a:lnTo>
                  <a:pt x="0" y="6858000"/>
                </a:lnTo>
                <a:lnTo>
                  <a:pt x="0" y="6632489"/>
                </a:lnTo>
                <a:lnTo>
                  <a:pt x="339610" y="6322172"/>
                </a:lnTo>
                <a:cubicBezTo>
                  <a:pt x="2196386" y="4691797"/>
                  <a:pt x="4577580" y="3447091"/>
                  <a:pt x="5674132" y="1607274"/>
                </a:cubicBezTo>
                <a:cubicBezTo>
                  <a:pt x="5863233" y="1292194"/>
                  <a:pt x="6164370" y="871513"/>
                  <a:pt x="6322661" y="860036"/>
                </a:cubicBezTo>
                <a:close/>
                <a:moveTo>
                  <a:pt x="11650950" y="0"/>
                </a:moveTo>
                <a:lnTo>
                  <a:pt x="12202751" y="0"/>
                </a:lnTo>
                <a:lnTo>
                  <a:pt x="12202751" y="4442690"/>
                </a:lnTo>
                <a:lnTo>
                  <a:pt x="12090669" y="4422014"/>
                </a:lnTo>
                <a:cubicBezTo>
                  <a:pt x="11211465" y="4223417"/>
                  <a:pt x="10568413" y="3552240"/>
                  <a:pt x="10571396" y="2213198"/>
                </a:cubicBezTo>
                <a:cubicBezTo>
                  <a:pt x="10572439" y="1498198"/>
                  <a:pt x="10939503" y="807920"/>
                  <a:pt x="11525799" y="135882"/>
                </a:cubicBezTo>
                <a:close/>
                <a:moveTo>
                  <a:pt x="0" y="0"/>
                </a:moveTo>
                <a:lnTo>
                  <a:pt x="2054194" y="0"/>
                </a:lnTo>
                <a:lnTo>
                  <a:pt x="1941123" y="75811"/>
                </a:lnTo>
                <a:cubicBezTo>
                  <a:pt x="1355823" y="476321"/>
                  <a:pt x="767225" y="928929"/>
                  <a:pt x="206525" y="1437904"/>
                </a:cubicBezTo>
                <a:lnTo>
                  <a:pt x="0" y="1632346"/>
                </a:lnTo>
                <a:close/>
              </a:path>
            </a:pathLst>
          </a:custGeom>
          <a:solidFill>
            <a:srgbClr val="009B77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65046F8-6E49-F84F-8653-D5C1E78CC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0" y="5846400"/>
            <a:ext cx="1461599" cy="10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11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pagina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241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2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3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4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8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0" name="Rechthoek 6"/>
          <p:cNvSpPr/>
          <p:nvPr/>
        </p:nvSpPr>
        <p:spPr>
          <a:xfrm>
            <a:off x="-12032" y="-1"/>
            <a:ext cx="12204032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Tekstvak 4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Titelpagina</a:t>
            </a:r>
            <a:r>
              <a:rPr dirty="0">
                <a:solidFill>
                  <a:schemeClr val="tx1"/>
                </a:solidFill>
              </a:rPr>
              <a:t> + </a:t>
            </a:r>
            <a:r>
              <a:rPr dirty="0" err="1">
                <a:solidFill>
                  <a:schemeClr val="tx1"/>
                </a:solidFill>
              </a:rPr>
              <a:t>Beeld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52" name="Tijdelijke aanduiding voor afbeelding 16"/>
          <p:cNvSpPr>
            <a:spLocks noGrp="1"/>
          </p:cNvSpPr>
          <p:nvPr>
            <p:ph type="pic" idx="21"/>
          </p:nvPr>
        </p:nvSpPr>
        <p:spPr>
          <a:xfrm>
            <a:off x="4852465" y="0"/>
            <a:ext cx="7339534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4883660"/>
            <a:ext cx="3729203" cy="2484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b="1">
                <a:solidFill>
                  <a:srgbClr val="FFFFFF"/>
                </a:solidFill>
              </a:defRPr>
            </a:lvl2pPr>
            <a:lvl3pPr indent="914400">
              <a:buClrTx/>
              <a:buFontTx/>
              <a:defRPr b="1">
                <a:solidFill>
                  <a:srgbClr val="FFFFFF"/>
                </a:solidFill>
              </a:defRPr>
            </a:lvl3pPr>
            <a:lvl4pPr indent="1371600">
              <a:buClrTx/>
              <a:buFontTx/>
              <a:defRPr b="1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FontTx/>
              <a:buNone/>
              <a:defRPr b="1">
                <a:solidFill>
                  <a:srgbClr val="FFFFFF"/>
                </a:solidFill>
              </a:defRPr>
            </a:lvl5pPr>
          </a:lstStyle>
          <a:p>
            <a:r>
              <a:t>Naam van de spreker of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4" name="Tijdelijke aanduiding voor tekst 20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" y="1712684"/>
            <a:ext cx="3729206" cy="29254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defTabSz="914400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3800">
                <a:solidFill>
                  <a:srgbClr val="FFFFFF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t>Plaats hier de titel van de presentatie</a:t>
            </a:r>
          </a:p>
        </p:txBody>
      </p:sp>
      <p:sp>
        <p:nvSpPr>
          <p:cNvPr id="255" name="Tijdelijke aanduiding voor tekst 17"/>
          <p:cNvSpPr>
            <a:spLocks noGrp="1"/>
          </p:cNvSpPr>
          <p:nvPr>
            <p:ph type="body" sz="quarter" idx="23" hasCustomPrompt="1"/>
          </p:nvPr>
        </p:nvSpPr>
        <p:spPr>
          <a:xfrm>
            <a:off x="698500" y="5377708"/>
            <a:ext cx="1454400" cy="7201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0" indent="0" defTabSz="287655">
              <a:spcBef>
                <a:spcPts val="400"/>
              </a:spcBef>
              <a:buClrTx/>
              <a:buSzTx/>
              <a:buNone/>
              <a:defRPr sz="640"/>
            </a:lvl1pPr>
          </a:lstStyle>
          <a:p>
            <a:r>
              <a:t>  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C8B2F066-9B7C-C54F-9CB0-80B54583A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0" y="5846400"/>
            <a:ext cx="1461599" cy="10330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B50CF1-612F-C060-EC9D-11D21B0A1799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80A00FF6-CF2E-9C2A-6E47-7461846707D2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CA02188D-4998-43CD-0076-543F61F91DDA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09096AD9-435A-A381-1168-043019B3F567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B31B3BAC-DFAD-C18F-11F6-C34B0F6F428C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C97615D2-672A-6E37-99F7-D29DF5BBA43C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1F726D08-0AE0-3061-1A51-78B17F760023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A4E94B4F-C11D-FAA6-B761-279933488E6A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793567C8-7817-1917-669B-26910BF117D6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68CFE164-AEC4-F225-A3AB-85E2458E8D2F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FF94B61B-9672-7610-94A4-D4279C9A0BD0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6AB3DC84-942B-F659-2230-5CFCA289482E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B776954E-D2BD-79BD-A366-E25416C20758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98C886C4-644E-A055-5CF9-86E9D30D1D9B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91582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36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5" name="Rechthoek 6"/>
          <p:cNvSpPr/>
          <p:nvPr/>
        </p:nvSpPr>
        <p:spPr>
          <a:xfrm>
            <a:off x="161518" y="119267"/>
            <a:ext cx="11868965" cy="64082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Tekstvak 4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Logo (</a:t>
            </a:r>
            <a:r>
              <a:rPr dirty="0" err="1">
                <a:solidFill>
                  <a:schemeClr val="tx1"/>
                </a:solidFill>
              </a:rPr>
              <a:t>Animatie</a:t>
            </a:r>
            <a:r>
              <a:rPr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0" name="Freeform 5"/>
          <p:cNvSpPr/>
          <p:nvPr/>
        </p:nvSpPr>
        <p:spPr>
          <a:xfrm>
            <a:off x="4543471" y="3282713"/>
            <a:ext cx="950757" cy="1038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530"/>
                </a:moveTo>
                <a:cubicBezTo>
                  <a:pt x="13838" y="17530"/>
                  <a:pt x="15525" y="15652"/>
                  <a:pt x="15525" y="13148"/>
                </a:cubicBezTo>
                <a:cubicBezTo>
                  <a:pt x="15525" y="0"/>
                  <a:pt x="15525" y="0"/>
                  <a:pt x="15525" y="0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21600" y="13461"/>
                  <a:pt x="21600" y="13461"/>
                  <a:pt x="21600" y="13461"/>
                </a:cubicBezTo>
                <a:cubicBezTo>
                  <a:pt x="21600" y="19096"/>
                  <a:pt x="16538" y="21600"/>
                  <a:pt x="10800" y="21600"/>
                </a:cubicBezTo>
                <a:cubicBezTo>
                  <a:pt x="5062" y="21600"/>
                  <a:pt x="0" y="19096"/>
                  <a:pt x="0" y="13461"/>
                </a:cubicBezTo>
                <a:cubicBezTo>
                  <a:pt x="0" y="0"/>
                  <a:pt x="0" y="0"/>
                  <a:pt x="0" y="0"/>
                </a:cubicBezTo>
                <a:cubicBezTo>
                  <a:pt x="6412" y="0"/>
                  <a:pt x="6412" y="0"/>
                  <a:pt x="6412" y="0"/>
                </a:cubicBezTo>
                <a:cubicBezTo>
                  <a:pt x="6412" y="13148"/>
                  <a:pt x="6412" y="13148"/>
                  <a:pt x="6412" y="13148"/>
                </a:cubicBezTo>
                <a:cubicBezTo>
                  <a:pt x="6412" y="15652"/>
                  <a:pt x="7762" y="17530"/>
                  <a:pt x="10800" y="1753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Freeform 6"/>
          <p:cNvSpPr/>
          <p:nvPr/>
        </p:nvSpPr>
        <p:spPr>
          <a:xfrm>
            <a:off x="3518892" y="3282713"/>
            <a:ext cx="892593" cy="1008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79" y="21600"/>
                </a:moveTo>
                <a:lnTo>
                  <a:pt x="14400" y="21600"/>
                </a:lnTo>
                <a:lnTo>
                  <a:pt x="14400" y="4215"/>
                </a:lnTo>
                <a:lnTo>
                  <a:pt x="21600" y="4215"/>
                </a:lnTo>
                <a:lnTo>
                  <a:pt x="21600" y="0"/>
                </a:lnTo>
                <a:lnTo>
                  <a:pt x="0" y="0"/>
                </a:lnTo>
                <a:lnTo>
                  <a:pt x="0" y="4215"/>
                </a:lnTo>
                <a:lnTo>
                  <a:pt x="7579" y="4215"/>
                </a:lnTo>
                <a:lnTo>
                  <a:pt x="7579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Freeform 7"/>
          <p:cNvSpPr/>
          <p:nvPr/>
        </p:nvSpPr>
        <p:spPr>
          <a:xfrm>
            <a:off x="3790419" y="2276031"/>
            <a:ext cx="943961" cy="946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5" h="21600" extrusionOk="0">
                <a:moveTo>
                  <a:pt x="15162" y="12000"/>
                </a:moveTo>
                <a:cubicBezTo>
                  <a:pt x="13573" y="12343"/>
                  <a:pt x="11985" y="12000"/>
                  <a:pt x="11985" y="9943"/>
                </a:cubicBezTo>
                <a:cubicBezTo>
                  <a:pt x="11985" y="6857"/>
                  <a:pt x="18973" y="4114"/>
                  <a:pt x="19926" y="1371"/>
                </a:cubicBezTo>
                <a:cubicBezTo>
                  <a:pt x="20244" y="686"/>
                  <a:pt x="20244" y="0"/>
                  <a:pt x="19926" y="0"/>
                </a:cubicBezTo>
                <a:cubicBezTo>
                  <a:pt x="19609" y="0"/>
                  <a:pt x="19926" y="343"/>
                  <a:pt x="19291" y="1029"/>
                </a:cubicBezTo>
                <a:cubicBezTo>
                  <a:pt x="16432" y="4114"/>
                  <a:pt x="11668" y="4114"/>
                  <a:pt x="8173" y="5829"/>
                </a:cubicBezTo>
                <a:cubicBezTo>
                  <a:pt x="5632" y="6857"/>
                  <a:pt x="-1356" y="10629"/>
                  <a:pt x="232" y="18514"/>
                </a:cubicBezTo>
                <a:cubicBezTo>
                  <a:pt x="232" y="18857"/>
                  <a:pt x="550" y="20229"/>
                  <a:pt x="868" y="20229"/>
                </a:cubicBezTo>
                <a:cubicBezTo>
                  <a:pt x="868" y="20229"/>
                  <a:pt x="868" y="19543"/>
                  <a:pt x="868" y="18514"/>
                </a:cubicBezTo>
                <a:cubicBezTo>
                  <a:pt x="868" y="13714"/>
                  <a:pt x="6268" y="12343"/>
                  <a:pt x="7856" y="9257"/>
                </a:cubicBezTo>
                <a:cubicBezTo>
                  <a:pt x="8173" y="8914"/>
                  <a:pt x="8491" y="8571"/>
                  <a:pt x="8491" y="8571"/>
                </a:cubicBezTo>
                <a:cubicBezTo>
                  <a:pt x="8491" y="8914"/>
                  <a:pt x="8491" y="8914"/>
                  <a:pt x="8491" y="9257"/>
                </a:cubicBezTo>
                <a:cubicBezTo>
                  <a:pt x="7856" y="12000"/>
                  <a:pt x="5315" y="13371"/>
                  <a:pt x="6268" y="15429"/>
                </a:cubicBezTo>
                <a:cubicBezTo>
                  <a:pt x="6903" y="17829"/>
                  <a:pt x="9762" y="15771"/>
                  <a:pt x="10397" y="14400"/>
                </a:cubicBezTo>
                <a:cubicBezTo>
                  <a:pt x="10715" y="14057"/>
                  <a:pt x="10715" y="13714"/>
                  <a:pt x="11032" y="13714"/>
                </a:cubicBezTo>
                <a:cubicBezTo>
                  <a:pt x="11032" y="13714"/>
                  <a:pt x="11032" y="14400"/>
                  <a:pt x="11032" y="14743"/>
                </a:cubicBezTo>
                <a:cubicBezTo>
                  <a:pt x="10397" y="17486"/>
                  <a:pt x="10079" y="18857"/>
                  <a:pt x="8173" y="20571"/>
                </a:cubicBezTo>
                <a:cubicBezTo>
                  <a:pt x="7538" y="20914"/>
                  <a:pt x="6585" y="21257"/>
                  <a:pt x="6585" y="21600"/>
                </a:cubicBezTo>
                <a:cubicBezTo>
                  <a:pt x="6585" y="21600"/>
                  <a:pt x="7220" y="21600"/>
                  <a:pt x="7538" y="21600"/>
                </a:cubicBezTo>
                <a:cubicBezTo>
                  <a:pt x="12303" y="21257"/>
                  <a:pt x="16432" y="15086"/>
                  <a:pt x="17703" y="10971"/>
                </a:cubicBezTo>
                <a:cubicBezTo>
                  <a:pt x="17703" y="10629"/>
                  <a:pt x="17703" y="10286"/>
                  <a:pt x="17703" y="10286"/>
                </a:cubicBezTo>
                <a:cubicBezTo>
                  <a:pt x="17385" y="9943"/>
                  <a:pt x="17385" y="10286"/>
                  <a:pt x="17068" y="10629"/>
                </a:cubicBezTo>
                <a:cubicBezTo>
                  <a:pt x="16432" y="10971"/>
                  <a:pt x="15797" y="11657"/>
                  <a:pt x="15162" y="120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" name="Freeform 8"/>
          <p:cNvSpPr/>
          <p:nvPr/>
        </p:nvSpPr>
        <p:spPr>
          <a:xfrm>
            <a:off x="6713432" y="3569060"/>
            <a:ext cx="624144" cy="75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29" y="9072"/>
                </a:moveTo>
                <a:cubicBezTo>
                  <a:pt x="4629" y="5616"/>
                  <a:pt x="6686" y="3024"/>
                  <a:pt x="10800" y="3024"/>
                </a:cubicBezTo>
                <a:cubicBezTo>
                  <a:pt x="14914" y="3024"/>
                  <a:pt x="16971" y="5616"/>
                  <a:pt x="16971" y="9072"/>
                </a:cubicBezTo>
                <a:lnTo>
                  <a:pt x="4629" y="9072"/>
                </a:lnTo>
                <a:close/>
                <a:moveTo>
                  <a:pt x="21600" y="11664"/>
                </a:moveTo>
                <a:cubicBezTo>
                  <a:pt x="21600" y="9504"/>
                  <a:pt x="21600" y="9504"/>
                  <a:pt x="21600" y="9504"/>
                </a:cubicBezTo>
                <a:cubicBezTo>
                  <a:pt x="21600" y="3888"/>
                  <a:pt x="18000" y="0"/>
                  <a:pt x="10800" y="0"/>
                </a:cubicBezTo>
                <a:cubicBezTo>
                  <a:pt x="3600" y="0"/>
                  <a:pt x="0" y="5184"/>
                  <a:pt x="0" y="10800"/>
                </a:cubicBezTo>
                <a:cubicBezTo>
                  <a:pt x="0" y="16848"/>
                  <a:pt x="3086" y="21600"/>
                  <a:pt x="10800" y="21600"/>
                </a:cubicBezTo>
                <a:cubicBezTo>
                  <a:pt x="16457" y="21600"/>
                  <a:pt x="20571" y="19008"/>
                  <a:pt x="21086" y="14688"/>
                </a:cubicBezTo>
                <a:cubicBezTo>
                  <a:pt x="16457" y="14688"/>
                  <a:pt x="16457" y="14688"/>
                  <a:pt x="16457" y="14688"/>
                </a:cubicBezTo>
                <a:cubicBezTo>
                  <a:pt x="15943" y="17712"/>
                  <a:pt x="14400" y="18576"/>
                  <a:pt x="10800" y="18576"/>
                </a:cubicBezTo>
                <a:cubicBezTo>
                  <a:pt x="6171" y="18576"/>
                  <a:pt x="4629" y="15120"/>
                  <a:pt x="4629" y="11664"/>
                </a:cubicBezTo>
                <a:lnTo>
                  <a:pt x="21600" y="1166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" name="Rectangle 9"/>
          <p:cNvSpPr/>
          <p:nvPr/>
        </p:nvSpPr>
        <p:spPr>
          <a:xfrm>
            <a:off x="7500883" y="3282713"/>
            <a:ext cx="118566" cy="10089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Freeform 10"/>
          <p:cNvSpPr/>
          <p:nvPr/>
        </p:nvSpPr>
        <p:spPr>
          <a:xfrm>
            <a:off x="7767094" y="3269291"/>
            <a:ext cx="447416" cy="1022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00"/>
                </a:moveTo>
                <a:cubicBezTo>
                  <a:pt x="12960" y="8894"/>
                  <a:pt x="12960" y="8894"/>
                  <a:pt x="12960" y="8894"/>
                </a:cubicBezTo>
                <a:cubicBezTo>
                  <a:pt x="20880" y="8894"/>
                  <a:pt x="20880" y="8894"/>
                  <a:pt x="20880" y="8894"/>
                </a:cubicBezTo>
                <a:cubicBezTo>
                  <a:pt x="20880" y="6988"/>
                  <a:pt x="20880" y="6988"/>
                  <a:pt x="20880" y="6988"/>
                </a:cubicBezTo>
                <a:cubicBezTo>
                  <a:pt x="12960" y="6988"/>
                  <a:pt x="12960" y="6988"/>
                  <a:pt x="12960" y="6988"/>
                </a:cubicBezTo>
                <a:cubicBezTo>
                  <a:pt x="12960" y="4447"/>
                  <a:pt x="12960" y="4447"/>
                  <a:pt x="12960" y="4447"/>
                </a:cubicBezTo>
                <a:cubicBezTo>
                  <a:pt x="12960" y="2859"/>
                  <a:pt x="15120" y="2541"/>
                  <a:pt x="18720" y="2541"/>
                </a:cubicBezTo>
                <a:cubicBezTo>
                  <a:pt x="19440" y="2541"/>
                  <a:pt x="20880" y="2541"/>
                  <a:pt x="21600" y="2541"/>
                </a:cubicBezTo>
                <a:cubicBezTo>
                  <a:pt x="21600" y="318"/>
                  <a:pt x="21600" y="318"/>
                  <a:pt x="21600" y="318"/>
                </a:cubicBezTo>
                <a:cubicBezTo>
                  <a:pt x="20160" y="0"/>
                  <a:pt x="18720" y="0"/>
                  <a:pt x="17280" y="0"/>
                </a:cubicBezTo>
                <a:cubicBezTo>
                  <a:pt x="10800" y="0"/>
                  <a:pt x="6480" y="1271"/>
                  <a:pt x="6480" y="4129"/>
                </a:cubicBezTo>
                <a:cubicBezTo>
                  <a:pt x="6480" y="6988"/>
                  <a:pt x="6480" y="6988"/>
                  <a:pt x="6480" y="6988"/>
                </a:cubicBezTo>
                <a:cubicBezTo>
                  <a:pt x="0" y="6988"/>
                  <a:pt x="0" y="6988"/>
                  <a:pt x="0" y="6988"/>
                </a:cubicBezTo>
                <a:cubicBezTo>
                  <a:pt x="0" y="8894"/>
                  <a:pt x="0" y="8894"/>
                  <a:pt x="0" y="8894"/>
                </a:cubicBezTo>
                <a:cubicBezTo>
                  <a:pt x="6480" y="8894"/>
                  <a:pt x="6480" y="8894"/>
                  <a:pt x="6480" y="8894"/>
                </a:cubicBezTo>
                <a:cubicBezTo>
                  <a:pt x="6480" y="21600"/>
                  <a:pt x="6480" y="21600"/>
                  <a:pt x="6480" y="21600"/>
                </a:cubicBezTo>
                <a:lnTo>
                  <a:pt x="1296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" name="Freeform 11"/>
          <p:cNvSpPr/>
          <p:nvPr/>
        </p:nvSpPr>
        <p:spPr>
          <a:xfrm>
            <a:off x="8272673" y="3403515"/>
            <a:ext cx="400437" cy="917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603"/>
                </a:moveTo>
                <a:cubicBezTo>
                  <a:pt x="0" y="6728"/>
                  <a:pt x="0" y="6728"/>
                  <a:pt x="0" y="6728"/>
                </a:cubicBezTo>
                <a:cubicBezTo>
                  <a:pt x="6400" y="6728"/>
                  <a:pt x="6400" y="6728"/>
                  <a:pt x="6400" y="6728"/>
                </a:cubicBezTo>
                <a:cubicBezTo>
                  <a:pt x="6400" y="17351"/>
                  <a:pt x="6400" y="17351"/>
                  <a:pt x="6400" y="17351"/>
                </a:cubicBezTo>
                <a:cubicBezTo>
                  <a:pt x="6400" y="19475"/>
                  <a:pt x="6400" y="21600"/>
                  <a:pt x="16800" y="21600"/>
                </a:cubicBezTo>
                <a:cubicBezTo>
                  <a:pt x="18400" y="21600"/>
                  <a:pt x="20000" y="21246"/>
                  <a:pt x="21600" y="21246"/>
                </a:cubicBezTo>
                <a:cubicBezTo>
                  <a:pt x="21600" y="18767"/>
                  <a:pt x="21600" y="18767"/>
                  <a:pt x="21600" y="18767"/>
                </a:cubicBezTo>
                <a:cubicBezTo>
                  <a:pt x="20800" y="19121"/>
                  <a:pt x="19200" y="19121"/>
                  <a:pt x="17600" y="19121"/>
                </a:cubicBezTo>
                <a:cubicBezTo>
                  <a:pt x="15200" y="19121"/>
                  <a:pt x="13600" y="18413"/>
                  <a:pt x="13600" y="17351"/>
                </a:cubicBezTo>
                <a:cubicBezTo>
                  <a:pt x="13600" y="6728"/>
                  <a:pt x="13600" y="6728"/>
                  <a:pt x="13600" y="6728"/>
                </a:cubicBezTo>
                <a:cubicBezTo>
                  <a:pt x="21600" y="6728"/>
                  <a:pt x="21600" y="6728"/>
                  <a:pt x="21600" y="6728"/>
                </a:cubicBezTo>
                <a:cubicBezTo>
                  <a:pt x="21600" y="4603"/>
                  <a:pt x="21600" y="4603"/>
                  <a:pt x="21600" y="4603"/>
                </a:cubicBezTo>
                <a:cubicBezTo>
                  <a:pt x="13600" y="4603"/>
                  <a:pt x="13600" y="4603"/>
                  <a:pt x="13600" y="4603"/>
                </a:cubicBezTo>
                <a:cubicBezTo>
                  <a:pt x="13600" y="0"/>
                  <a:pt x="13600" y="0"/>
                  <a:pt x="13600" y="0"/>
                </a:cubicBezTo>
                <a:cubicBezTo>
                  <a:pt x="6400" y="1062"/>
                  <a:pt x="6400" y="1062"/>
                  <a:pt x="6400" y="1062"/>
                </a:cubicBezTo>
                <a:cubicBezTo>
                  <a:pt x="6400" y="4603"/>
                  <a:pt x="6400" y="4603"/>
                  <a:pt x="6400" y="4603"/>
                </a:cubicBezTo>
                <a:lnTo>
                  <a:pt x="0" y="460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Freeform 12"/>
          <p:cNvSpPr/>
          <p:nvPr/>
        </p:nvSpPr>
        <p:spPr>
          <a:xfrm>
            <a:off x="5776098" y="3282713"/>
            <a:ext cx="803111" cy="1008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200" y="21600"/>
                  <a:pt x="9200" y="21600"/>
                  <a:pt x="9200" y="21600"/>
                </a:cubicBezTo>
                <a:cubicBezTo>
                  <a:pt x="20400" y="21600"/>
                  <a:pt x="21600" y="13863"/>
                  <a:pt x="21600" y="10961"/>
                </a:cubicBezTo>
                <a:cubicBezTo>
                  <a:pt x="21600" y="8060"/>
                  <a:pt x="20400" y="0"/>
                  <a:pt x="9200" y="0"/>
                </a:cubicBezTo>
                <a:cubicBezTo>
                  <a:pt x="0" y="0"/>
                  <a:pt x="0" y="0"/>
                  <a:pt x="0" y="0"/>
                </a:cubicBezTo>
                <a:lnTo>
                  <a:pt x="0" y="21600"/>
                </a:lnTo>
                <a:close/>
                <a:moveTo>
                  <a:pt x="3600" y="2579"/>
                </a:moveTo>
                <a:cubicBezTo>
                  <a:pt x="9200" y="2579"/>
                  <a:pt x="9200" y="2579"/>
                  <a:pt x="9200" y="2579"/>
                </a:cubicBezTo>
                <a:cubicBezTo>
                  <a:pt x="15200" y="2579"/>
                  <a:pt x="18000" y="6448"/>
                  <a:pt x="18000" y="10961"/>
                </a:cubicBezTo>
                <a:cubicBezTo>
                  <a:pt x="18000" y="15475"/>
                  <a:pt x="15200" y="19021"/>
                  <a:pt x="9200" y="19021"/>
                </a:cubicBezTo>
                <a:cubicBezTo>
                  <a:pt x="3600" y="19021"/>
                  <a:pt x="3600" y="19021"/>
                  <a:pt x="3600" y="19021"/>
                </a:cubicBezTo>
                <a:lnTo>
                  <a:pt x="3600" y="257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200">
                <a:solidFill>
                  <a:srgbClr val="A6A6A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2D9A86-3508-DAB2-7698-A3FE350EE781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E64386FC-E977-960D-4694-D83DA282B29C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518CE64D-C78A-5C10-8FA2-7B23550C97F3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389C4348-5B35-A2E4-0489-4E77F425953C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8C45F389-8AAE-2FF5-5B7E-F369874D8E75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4CBEF854-F5B9-0C06-7B32-61183F2F2B07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702FA59F-B182-EDAB-4F17-32AA37F3D1B7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92E03678-5989-3328-6963-3FB01CEABEB5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D18AFFD9-66C7-E96F-EBFA-81E828C5EC97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762F9A0E-B30F-D76E-E3CA-B8BF5A46F81D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BAED1172-C5F0-9CD9-35A8-E2672853823D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733B84F8-C746-3B32-10B3-337B858CC1BD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5B710809-5809-0D20-4B27-002049D94252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DEC67B99-E84F-227C-FBED-284074421C1A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72" r:id="rId4"/>
    <p:sldLayoutId id="2147483675" r:id="rId5"/>
  </p:sldLayoutIdLst>
  <p:transition spd="med"/>
  <p:hf hdr="0" ft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9pPr>
    </p:titleStyle>
    <p:bodyStyle>
      <a:lvl1pPr marL="263525" marR="0" indent="-2635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38162" marR="0" indent="-274638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63525" marR="0" indent="-2635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"/>
        <a:buAutoNum type="arabicPeriod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538162" marR="0" indent="-2762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"/>
        <a:buAutoNum type="alphaLcPeriod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538162" marR="0" indent="-2762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m.kortwijk@tudelft.nl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hyperlink" Target="mailto:m.kortwijk@tudelft.n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1" name="Tijdelijke aanduiding voor afbeelding 38"/>
          <p:cNvGrpSpPr/>
          <p:nvPr/>
        </p:nvGrpSpPr>
        <p:grpSpPr>
          <a:xfrm>
            <a:off x="4852465" y="0"/>
            <a:ext cx="7339534" cy="6858000"/>
            <a:chOff x="0" y="0"/>
            <a:chExt cx="7339532" cy="6858000"/>
          </a:xfrm>
        </p:grpSpPr>
        <p:sp>
          <p:nvSpPr>
            <p:cNvPr id="3149" name="Rectangle"/>
            <p:cNvSpPr/>
            <p:nvPr/>
          </p:nvSpPr>
          <p:spPr>
            <a:xfrm>
              <a:off x="0" y="0"/>
              <a:ext cx="7339533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150" name="image11.jpeg" descr="image11.jpeg"/>
            <p:cNvPicPr>
              <a:picLocks noChangeAspect="1"/>
            </p:cNvPicPr>
            <p:nvPr/>
          </p:nvPicPr>
          <p:blipFill>
            <a:blip r:embed="rId2"/>
            <a:srcRect t="32" b="32"/>
            <a:stretch>
              <a:fillRect/>
            </a:stretch>
          </p:blipFill>
          <p:spPr>
            <a:xfrm>
              <a:off x="0" y="-1"/>
              <a:ext cx="7339533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2" name="Ondertitel 23"/>
          <p:cNvSpPr txBox="1">
            <a:spLocks noGrp="1"/>
          </p:cNvSpPr>
          <p:nvPr>
            <p:ph type="body" sz="quarter" idx="1"/>
          </p:nvPr>
        </p:nvSpPr>
        <p:spPr>
          <a:xfrm>
            <a:off x="698500" y="4579202"/>
            <a:ext cx="3729203" cy="55293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nl-NL" dirty="0">
                <a:latin typeface="Roboto Slab Regular Regular"/>
              </a:rPr>
              <a:t>Victor L. Knoop, Transport en Planning</a:t>
            </a:r>
          </a:p>
          <a:p>
            <a:r>
              <a:rPr lang="nl-NL" dirty="0">
                <a:latin typeface="Roboto Slab Regular Regular"/>
              </a:rPr>
              <a:t>3 november 2024</a:t>
            </a:r>
            <a:endParaRPr dirty="0">
              <a:latin typeface="Roboto Slab Regular Regular"/>
            </a:endParaRPr>
          </a:p>
        </p:txBody>
      </p:sp>
      <p:sp>
        <p:nvSpPr>
          <p:cNvPr id="3153" name="Tijdelijke aanduiding voor tekst 18"/>
          <p:cNvSpPr>
            <a:spLocks noGrp="1"/>
          </p:cNvSpPr>
          <p:nvPr>
            <p:ph type="body" idx="22"/>
          </p:nvPr>
        </p:nvSpPr>
        <p:spPr>
          <a:xfrm>
            <a:off x="698499" y="3142287"/>
            <a:ext cx="3729206" cy="993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endParaRPr lang="en-US" altLang="nl-NL" sz="3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54" name="Tijdelijke aanduiding voor tekst 42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25000" lnSpcReduction="20000"/>
          </a:bodyPr>
          <a:lstStyle/>
          <a:p>
            <a: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48C426-98ED-7EAA-CCE7-EE0163417A87}"/>
              </a:ext>
            </a:extLst>
          </p:cNvPr>
          <p:cNvSpPr txBox="1"/>
          <p:nvPr/>
        </p:nvSpPr>
        <p:spPr>
          <a:xfrm>
            <a:off x="698499" y="956548"/>
            <a:ext cx="3729206" cy="1846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nl-NL" sz="3800" dirty="0" err="1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Snel</a:t>
            </a:r>
            <a:r>
              <a:rPr lang="en-US" altLang="nl-NL" sz="3800" dirty="0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 </a:t>
            </a:r>
            <a:r>
              <a:rPr lang="en-US" altLang="nl-NL" sz="3800" dirty="0" err="1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weg</a:t>
            </a:r>
            <a:r>
              <a:rPr lang="en-US" altLang="nl-NL" sz="3800" dirty="0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: </a:t>
            </a:r>
            <a:br>
              <a:rPr lang="en-US" altLang="nl-NL" sz="3800" dirty="0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</a:br>
            <a:r>
              <a:rPr lang="en-US" altLang="nl-NL" sz="3800" dirty="0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over </a:t>
            </a:r>
            <a:r>
              <a:rPr lang="en-US" altLang="nl-NL" sz="3800" dirty="0" err="1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verkeer</a:t>
            </a:r>
            <a:r>
              <a:rPr lang="en-US" altLang="nl-NL" sz="3800" dirty="0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 en </a:t>
            </a:r>
            <a:r>
              <a:rPr lang="en-US" altLang="nl-NL" sz="3800" dirty="0" err="1">
                <a:solidFill>
                  <a:schemeClr val="bg1"/>
                </a:solidFill>
                <a:latin typeface="Roboto Slab Regular Regular"/>
                <a:ea typeface="ＭＳ Ｐゴシック" panose="020B0600070205080204" pitchFamily="34" charset="-128"/>
              </a:rPr>
              <a:t>vervoer</a:t>
            </a:r>
            <a:endParaRPr lang="en-US" altLang="nl-NL" sz="3800" dirty="0">
              <a:solidFill>
                <a:schemeClr val="bg1"/>
              </a:solidFill>
              <a:latin typeface="Roboto Slab Regular Regular"/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C23BD7C-B311-92B3-6DAB-24C9A4E364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50AD-F4CF-6CC7-7ED7-A4796470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>
            <a:extLst>
              <a:ext uri="{FF2B5EF4-FFF2-40B4-BE49-F238E27FC236}">
                <a16:creationId xmlns:a16="http://schemas.microsoft.com/office/drawing/2014/main" id="{193C6690-5114-7A6B-E765-69F0DE14E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altLang="nl-NL" sz="3200" dirty="0">
                <a:solidFill>
                  <a:srgbClr val="00A6D6"/>
                </a:solidFill>
              </a:rPr>
              <a:t>Verkeerslichten</a:t>
            </a:r>
            <a:endParaRPr dirty="0"/>
          </a:p>
        </p:txBody>
      </p:sp>
      <p:sp>
        <p:nvSpPr>
          <p:cNvPr id="3158" name="Tijdelijke aanduiding voor verticale tekst 10">
            <a:extLst>
              <a:ext uri="{FF2B5EF4-FFF2-40B4-BE49-F238E27FC236}">
                <a16:creationId xmlns:a16="http://schemas.microsoft.com/office/drawing/2014/main" id="{411FE7F7-DF02-B358-7A5C-0743E109E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</a:rPr>
              <a:t>Verkeerslichten zorgen voor veiligheid: de ene kant groen = de andere kant rood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/>
              <a:t>Leidt tot wachttijden (een belangrijk deel van de verliestijd)</a:t>
            </a:r>
            <a:endParaRPr lang="nl-NL" altLang="nl-NL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>
                <a:ea typeface="ＭＳ Ｐゴシック" panose="020B0600070205080204" pitchFamily="34" charset="-128"/>
              </a:rPr>
              <a:t>Ze verbeteren ook de doorstroming: dichter op elkaar rijden in 1 stroom, dus meer mensen over het kruispunt</a:t>
            </a: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A18AF4-9F94-6771-2D4D-F74C679DDA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10</a:t>
            </a:fld>
            <a:endParaRPr lang="nl-NL"/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6F297EA-8AAE-6A3F-849D-F8BBFACAB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920" y="281713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50AD-F4CF-6CC7-7ED7-A4796470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>
            <a:extLst>
              <a:ext uri="{FF2B5EF4-FFF2-40B4-BE49-F238E27FC236}">
                <a16:creationId xmlns:a16="http://schemas.microsoft.com/office/drawing/2014/main" id="{193C6690-5114-7A6B-E765-69F0DE14E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altLang="nl-NL" sz="3200" dirty="0">
                <a:solidFill>
                  <a:srgbClr val="00A6D6"/>
                </a:solidFill>
              </a:rPr>
              <a:t>Veel mensen dicht op elkaar</a:t>
            </a:r>
            <a:endParaRPr dirty="0"/>
          </a:p>
        </p:txBody>
      </p:sp>
      <p:sp>
        <p:nvSpPr>
          <p:cNvPr id="3158" name="Tijdelijke aanduiding voor verticale tekst 10">
            <a:extLst>
              <a:ext uri="{FF2B5EF4-FFF2-40B4-BE49-F238E27FC236}">
                <a16:creationId xmlns:a16="http://schemas.microsoft.com/office/drawing/2014/main" id="{411FE7F7-DF02-B358-7A5C-0743E109E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</a:rPr>
              <a:t>Verkeerslichten zorgen voor veiligheid: de ene kant groen = de andere kant rood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/>
              <a:t>Leidt tot wachttijden (een belangrijk deel van de verliestijd)</a:t>
            </a:r>
            <a:endParaRPr lang="nl-NL" altLang="nl-NL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>
                <a:ea typeface="ＭＳ Ｐゴシック" panose="020B0600070205080204" pitchFamily="34" charset="-128"/>
              </a:rPr>
              <a:t>Ze verbeteren ook de doorstroming: dichter op elkaar rijden in 1 stroom, dus meer mensen over het kruispunt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Bussen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helpen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ook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daarbij</a:t>
            </a: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en-GB" altLang="nl-NL" dirty="0" err="1">
                <a:ea typeface="ＭＳ Ｐゴシック" panose="020B0600070205080204" pitchFamily="34" charset="-128"/>
              </a:rPr>
              <a:t>Treinen</a:t>
            </a:r>
            <a:r>
              <a:rPr lang="en-GB" altLang="nl-NL" dirty="0">
                <a:ea typeface="ＭＳ Ｐゴシック" panose="020B0600070205080204" pitchFamily="34" charset="-128"/>
              </a:rPr>
              <a:t>: </a:t>
            </a:r>
            <a:br>
              <a:rPr lang="en-GB" altLang="nl-NL" dirty="0">
                <a:ea typeface="ＭＳ Ｐゴシック" panose="020B0600070205080204" pitchFamily="34" charset="-128"/>
              </a:rPr>
            </a:br>
            <a:r>
              <a:rPr lang="en-GB" altLang="nl-NL" dirty="0">
                <a:ea typeface="ＭＳ Ｐゴシック" panose="020B0600070205080204" pitchFamily="34" charset="-128"/>
              </a:rPr>
              <a:t>1000 </a:t>
            </a:r>
            <a:r>
              <a:rPr lang="en-GB" altLang="nl-NL" dirty="0" err="1">
                <a:ea typeface="ＭＳ Ｐゴシック" panose="020B0600070205080204" pitchFamily="34" charset="-128"/>
              </a:rPr>
              <a:t>mensen</a:t>
            </a:r>
            <a:r>
              <a:rPr lang="en-GB" altLang="nl-NL" dirty="0">
                <a:ea typeface="ＭＳ Ｐゴシック" panose="020B0600070205080204" pitchFamily="34" charset="-128"/>
              </a:rPr>
              <a:t> in 1 </a:t>
            </a:r>
            <a:r>
              <a:rPr lang="en-GB" altLang="nl-NL" dirty="0" err="1">
                <a:ea typeface="ＭＳ Ｐゴシック" panose="020B0600070205080204" pitchFamily="34" charset="-128"/>
              </a:rPr>
              <a:t>trein</a:t>
            </a: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A18AF4-9F94-6771-2D4D-F74C679DDA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11</a:t>
            </a:fld>
            <a:endParaRPr lang="nl-NL"/>
          </a:p>
        </p:txBody>
      </p:sp>
      <p:pic>
        <p:nvPicPr>
          <p:cNvPr id="1026" name="Picture 2" descr="r/Damnthatsinteresting - Car vs Bike vs Bus">
            <a:extLst>
              <a:ext uri="{FF2B5EF4-FFF2-40B4-BE49-F238E27FC236}">
                <a16:creationId xmlns:a16="http://schemas.microsoft.com/office/drawing/2014/main" id="{ABE8CC7D-147F-0ABB-1973-A11DFFFB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72" y="2575292"/>
            <a:ext cx="3983022" cy="39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9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50AD-F4CF-6CC7-7ED7-A4796470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>
            <a:extLst>
              <a:ext uri="{FF2B5EF4-FFF2-40B4-BE49-F238E27FC236}">
                <a16:creationId xmlns:a16="http://schemas.microsoft.com/office/drawing/2014/main" id="{193C6690-5114-7A6B-E765-69F0DE14E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altLang="nl-NL" sz="3200" dirty="0">
                <a:solidFill>
                  <a:srgbClr val="00A6D6"/>
                </a:solidFill>
              </a:rPr>
              <a:t>Veel mensen dicht op elkaar</a:t>
            </a:r>
            <a:endParaRPr dirty="0"/>
          </a:p>
        </p:txBody>
      </p:sp>
      <p:sp>
        <p:nvSpPr>
          <p:cNvPr id="3158" name="Tijdelijke aanduiding voor verticale tekst 10">
            <a:extLst>
              <a:ext uri="{FF2B5EF4-FFF2-40B4-BE49-F238E27FC236}">
                <a16:creationId xmlns:a16="http://schemas.microsoft.com/office/drawing/2014/main" id="{411FE7F7-DF02-B358-7A5C-0743E109E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</a:rPr>
              <a:t>Verkeerslichten zorgen voor veiligheid: de ene kant groen = de andere kant rood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/>
              <a:t>Leidt tot wachttijden (een belangrijk deel van de verliestijd)</a:t>
            </a:r>
            <a:endParaRPr lang="nl-NL" altLang="nl-NL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>
                <a:ea typeface="ＭＳ Ｐゴシック" panose="020B0600070205080204" pitchFamily="34" charset="-128"/>
              </a:rPr>
              <a:t>Ze verbeteren ook de doorstroming: dichter op elkaar rijden in 1 stroom, dus meer mensen over het kruispunt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Bussen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helpen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ook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daarbij</a:t>
            </a: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en-GB" altLang="nl-NL" dirty="0" err="1">
                <a:ea typeface="ＭＳ Ｐゴシック" panose="020B0600070205080204" pitchFamily="34" charset="-128"/>
              </a:rPr>
              <a:t>Treinen</a:t>
            </a:r>
            <a:r>
              <a:rPr lang="en-GB" altLang="nl-NL" dirty="0">
                <a:ea typeface="ＭＳ Ｐゴシック" panose="020B0600070205080204" pitchFamily="34" charset="-128"/>
              </a:rPr>
              <a:t>: </a:t>
            </a:r>
            <a:br>
              <a:rPr lang="en-GB" altLang="nl-NL" dirty="0">
                <a:ea typeface="ＭＳ Ｐゴシック" panose="020B0600070205080204" pitchFamily="34" charset="-128"/>
              </a:rPr>
            </a:br>
            <a:r>
              <a:rPr lang="en-GB" altLang="nl-NL" dirty="0">
                <a:ea typeface="ＭＳ Ｐゴシック" panose="020B0600070205080204" pitchFamily="34" charset="-128"/>
              </a:rPr>
              <a:t>1000 </a:t>
            </a:r>
            <a:r>
              <a:rPr lang="en-GB" altLang="nl-NL" dirty="0" err="1">
                <a:ea typeface="ＭＳ Ｐゴシック" panose="020B0600070205080204" pitchFamily="34" charset="-128"/>
              </a:rPr>
              <a:t>mensen</a:t>
            </a:r>
            <a:r>
              <a:rPr lang="en-GB" altLang="nl-NL" dirty="0">
                <a:ea typeface="ＭＳ Ｐゴシック" panose="020B0600070205080204" pitchFamily="34" charset="-128"/>
              </a:rPr>
              <a:t> in 1 </a:t>
            </a:r>
            <a:r>
              <a:rPr lang="en-GB" altLang="nl-NL" dirty="0" err="1">
                <a:ea typeface="ＭＳ Ｐゴシック" panose="020B0600070205080204" pitchFamily="34" charset="-128"/>
              </a:rPr>
              <a:t>trein</a:t>
            </a:r>
            <a:endParaRPr lang="en-GB" altLang="nl-NL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Metro’s: </a:t>
            </a:r>
            <a:b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 Dichter op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elkaar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b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Geen</a:t>
            </a:r>
            <a:r>
              <a:rPr lang="en-GB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nl-NL" sz="16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kruisingen</a:t>
            </a: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A18AF4-9F94-6771-2D4D-F74C679DDA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12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BB3D2-5CB2-1216-E312-6B399845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386" y="2630268"/>
            <a:ext cx="7031115" cy="3202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8241D-2356-5FD2-F3FE-2CDC443AD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123" y="4441895"/>
            <a:ext cx="3142794" cy="23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50AD-F4CF-6CC7-7ED7-A4796470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>
            <a:extLst>
              <a:ext uri="{FF2B5EF4-FFF2-40B4-BE49-F238E27FC236}">
                <a16:creationId xmlns:a16="http://schemas.microsoft.com/office/drawing/2014/main" id="{193C6690-5114-7A6B-E765-69F0DE14E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altLang="nl-NL" sz="3200" dirty="0">
                <a:solidFill>
                  <a:srgbClr val="00A6D6"/>
                </a:solidFill>
              </a:rPr>
              <a:t>Nieuwe concepten</a:t>
            </a:r>
            <a:endParaRPr dirty="0"/>
          </a:p>
        </p:txBody>
      </p:sp>
      <p:sp>
        <p:nvSpPr>
          <p:cNvPr id="3158" name="Tijdelijke aanduiding voor verticale tekst 10">
            <a:extLst>
              <a:ext uri="{FF2B5EF4-FFF2-40B4-BE49-F238E27FC236}">
                <a16:creationId xmlns:a16="http://schemas.microsoft.com/office/drawing/2014/main" id="{411FE7F7-DF02-B358-7A5C-0743E109E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</a:rPr>
              <a:t>Hoe veel willen/moeten we reizen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>
                <a:ea typeface="ＭＳ Ｐゴシック" panose="020B0600070205080204" pitchFamily="34" charset="-128"/>
              </a:rPr>
              <a:t>Automatische voertuigen lossen problemen </a:t>
            </a:r>
            <a:br>
              <a:rPr lang="nl-NL" altLang="nl-NL" dirty="0">
                <a:ea typeface="ＭＳ Ｐゴシック" panose="020B0600070205080204" pitchFamily="34" charset="-128"/>
              </a:rPr>
            </a:br>
            <a:r>
              <a:rPr lang="nl-NL" altLang="nl-NL" dirty="0">
                <a:ea typeface="ＭＳ Ｐゴシック" panose="020B0600070205080204" pitchFamily="34" charset="-128"/>
              </a:rPr>
              <a:t>niet op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Ruimte gebruiken</a:t>
            </a: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A18AF4-9F94-6771-2D4D-F74C679DDA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13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61852-6F41-0CC6-F7E3-AA186983A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72" y="2884140"/>
            <a:ext cx="4027378" cy="3973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CB27B1-27FD-21A5-B847-6D93E2824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8366"/>
            <a:ext cx="2588782" cy="2519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E186D-F615-B85C-D100-D44957169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017" y="0"/>
            <a:ext cx="6687483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50AD-F4CF-6CC7-7ED7-A4796470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>
            <a:extLst>
              <a:ext uri="{FF2B5EF4-FFF2-40B4-BE49-F238E27FC236}">
                <a16:creationId xmlns:a16="http://schemas.microsoft.com/office/drawing/2014/main" id="{193C6690-5114-7A6B-E765-69F0DE14E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altLang="nl-NL" sz="3200" dirty="0">
                <a:solidFill>
                  <a:srgbClr val="00A6D6"/>
                </a:solidFill>
              </a:rPr>
              <a:t>Nieuwe concepten</a:t>
            </a:r>
            <a:endParaRPr dirty="0"/>
          </a:p>
        </p:txBody>
      </p:sp>
      <p:sp>
        <p:nvSpPr>
          <p:cNvPr id="3158" name="Tijdelijke aanduiding voor verticale tekst 10">
            <a:extLst>
              <a:ext uri="{FF2B5EF4-FFF2-40B4-BE49-F238E27FC236}">
                <a16:creationId xmlns:a16="http://schemas.microsoft.com/office/drawing/2014/main" id="{411FE7F7-DF02-B358-7A5C-0743E109E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</a:rPr>
              <a:t>Hoe veel willen/moeten we reizen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>
                <a:ea typeface="ＭＳ Ｐゴシック" panose="020B0600070205080204" pitchFamily="34" charset="-128"/>
              </a:rPr>
              <a:t>Automatische voertuigen lossen problemen </a:t>
            </a:r>
            <a:br>
              <a:rPr lang="nl-NL" altLang="nl-NL" dirty="0">
                <a:ea typeface="ＭＳ Ｐゴシック" panose="020B0600070205080204" pitchFamily="34" charset="-128"/>
              </a:rPr>
            </a:br>
            <a:r>
              <a:rPr lang="nl-NL" altLang="nl-NL" dirty="0">
                <a:ea typeface="ＭＳ Ｐゴシック" panose="020B0600070205080204" pitchFamily="34" charset="-128"/>
              </a:rPr>
              <a:t>niet op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Ruimte gebruiken</a:t>
            </a: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A18AF4-9F94-6771-2D4D-F74C679DDA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14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61852-6F41-0CC6-F7E3-AA186983A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472" y="2884140"/>
            <a:ext cx="4027378" cy="3973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CB27B1-27FD-21A5-B847-6D93E2824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8366"/>
            <a:ext cx="2588782" cy="2519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E186D-F615-B85C-D100-D44957169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3017" y="0"/>
            <a:ext cx="6687483" cy="2591162"/>
          </a:xfrm>
          <a:prstGeom prst="rect">
            <a:avLst/>
          </a:prstGeom>
        </p:spPr>
      </p:pic>
      <p:pic>
        <p:nvPicPr>
          <p:cNvPr id="3" name="circular_road">
            <a:hlinkClick r:id="" action="ppaction://media"/>
            <a:extLst>
              <a:ext uri="{FF2B5EF4-FFF2-40B4-BE49-F238E27FC236}">
                <a16:creationId xmlns:a16="http://schemas.microsoft.com/office/drawing/2014/main" id="{D33E4AD5-6ED2-C065-DCAB-2B8093AA3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2623" y="266824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7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1B64251C-432A-419D-A275-C16685B82C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8500" y="5835457"/>
            <a:ext cx="1454913" cy="688793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A797F71-1A27-47BF-A200-6C79521512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10751" y="0"/>
            <a:ext cx="12202751" cy="6858000"/>
          </a:xfrm>
          <a:solidFill>
            <a:srgbClr val="0076C2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3E0330-1BA8-7E49-BF32-539CEAB39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0" y="5846400"/>
            <a:ext cx="1461599" cy="1033080"/>
          </a:xfrm>
          <a:prstGeom prst="rect">
            <a:avLst/>
          </a:prstGeom>
        </p:spPr>
      </p:pic>
      <p:sp>
        <p:nvSpPr>
          <p:cNvPr id="55" name="Titel 54">
            <a:extLst>
              <a:ext uri="{FF2B5EF4-FFF2-40B4-BE49-F238E27FC236}">
                <a16:creationId xmlns:a16="http://schemas.microsoft.com/office/drawing/2014/main" id="{4B0C9E1B-71A5-4794-8A58-5C8CDB92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Name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endParaRPr lang="nl-NL" dirty="0"/>
          </a:p>
        </p:txBody>
      </p:sp>
      <p:sp>
        <p:nvSpPr>
          <p:cNvPr id="41" name="Ondertitel 40">
            <a:extLst>
              <a:ext uri="{FF2B5EF4-FFF2-40B4-BE49-F238E27FC236}">
                <a16:creationId xmlns:a16="http://schemas.microsoft.com/office/drawing/2014/main" id="{692EF8E8-FE8B-49BE-BDE2-0C40E16048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Name / date</a:t>
            </a:r>
          </a:p>
        </p:txBody>
      </p:sp>
    </p:spTree>
    <p:extLst>
      <p:ext uri="{BB962C8B-B14F-4D97-AF65-F5344CB8AC3E}">
        <p14:creationId xmlns:p14="http://schemas.microsoft.com/office/powerpoint/2010/main" val="6314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0661D-8330-6F83-1FFF-EFDDE201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66D2E0-0884-2428-D789-5F8C0A09C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13"/>
              </a:spcBef>
              <a:buClr>
                <a:srgbClr val="00A6D6"/>
              </a:buClr>
            </a:pPr>
            <a:r>
              <a:rPr lang="nl-NL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Waa</a:t>
            </a:r>
            <a:r>
              <a:rPr lang="nl-NL" dirty="0">
                <a:solidFill>
                  <a:srgbClr val="202124"/>
                </a:solidFill>
                <a:latin typeface="Roboto" panose="02000000000000000000" pitchFamily="2" charset="0"/>
              </a:rPr>
              <a:t>r komt verkeer vandaan en hoeveel verkeer kunnen we verwachten?</a:t>
            </a:r>
          </a:p>
          <a:p>
            <a:pPr>
              <a:lnSpc>
                <a:spcPct val="100000"/>
              </a:lnSpc>
              <a:spcBef>
                <a:spcPts val="413"/>
              </a:spcBef>
              <a:buClr>
                <a:srgbClr val="00A6D6"/>
              </a:buClr>
            </a:pPr>
            <a:r>
              <a:rPr lang="nl-NL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Hoe ontstaan files (en waarom lossen we ze niet allemaal op)?</a:t>
            </a:r>
          </a:p>
          <a:p>
            <a:pPr>
              <a:lnSpc>
                <a:spcPct val="100000"/>
              </a:lnSpc>
              <a:spcBef>
                <a:spcPts val="413"/>
              </a:spcBef>
              <a:buClr>
                <a:srgbClr val="00A6D6"/>
              </a:buClr>
            </a:pPr>
            <a:r>
              <a:rPr lang="nl-NL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Waarom helpen verkeerslichten de doorstroming terwijl je toch moet stoppen?</a:t>
            </a:r>
          </a:p>
          <a:p>
            <a:pPr>
              <a:lnSpc>
                <a:spcPct val="100000"/>
              </a:lnSpc>
              <a:spcBef>
                <a:spcPts val="413"/>
              </a:spcBef>
              <a:buClr>
                <a:srgbClr val="00A6D6"/>
              </a:buClr>
            </a:pPr>
            <a:r>
              <a:rPr lang="nl-NL" dirty="0">
                <a:solidFill>
                  <a:srgbClr val="202124"/>
                </a:solidFill>
                <a:latin typeface="Roboto" panose="02000000000000000000" pitchFamily="2" charset="0"/>
              </a:rPr>
              <a:t>Wanneer werken treinen of metro’s beter dan auto’s?</a:t>
            </a:r>
          </a:p>
          <a:p>
            <a:pPr>
              <a:lnSpc>
                <a:spcPct val="100000"/>
              </a:lnSpc>
              <a:spcBef>
                <a:spcPts val="413"/>
              </a:spcBef>
              <a:buClr>
                <a:srgbClr val="00A6D6"/>
              </a:buClr>
            </a:pPr>
            <a:r>
              <a:rPr lang="nl-NL" dirty="0">
                <a:solidFill>
                  <a:srgbClr val="202124"/>
                </a:solidFill>
                <a:latin typeface="Roboto" panose="02000000000000000000" pitchFamily="2" charset="0"/>
              </a:rPr>
              <a:t>Hoe ziet het verkeer van de toekomst eruit?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779772-F032-A88C-7422-3A171916E3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7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/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dirty="0"/>
              <a:t>Waar komt verkeer vandaan</a:t>
            </a:r>
            <a:endParaRPr dirty="0"/>
          </a:p>
        </p:txBody>
      </p:sp>
      <p:sp>
        <p:nvSpPr>
          <p:cNvPr id="3158" name="Tijdelijke aanduiding voor verticale tekst 10"/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675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lvl="4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Waar ben je en waar wil je heen?</a:t>
            </a:r>
          </a:p>
          <a:p>
            <a:pPr marL="285750" lvl="4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Supermarkt (bakker)</a:t>
            </a:r>
            <a:br>
              <a:rPr lang="nl-NL" altLang="nl-NL" dirty="0"/>
            </a:br>
            <a:r>
              <a:rPr lang="nl-NL" altLang="nl-NL" dirty="0"/>
              <a:t>School</a:t>
            </a:r>
            <a:br>
              <a:rPr lang="nl-NL" altLang="nl-NL" dirty="0"/>
            </a:br>
            <a:r>
              <a:rPr lang="nl-NL" altLang="nl-NL" dirty="0"/>
              <a:t>Dagje uit</a:t>
            </a:r>
            <a:br>
              <a:rPr lang="nl-NL" altLang="nl-NL" dirty="0"/>
            </a:br>
            <a:r>
              <a:rPr lang="nl-NL" altLang="nl-NL" dirty="0"/>
              <a:t>Weekend weg</a:t>
            </a:r>
            <a:br>
              <a:rPr lang="nl-NL" altLang="nl-NL" dirty="0"/>
            </a:br>
            <a:r>
              <a:rPr lang="nl-NL" altLang="nl-NL" dirty="0"/>
              <a:t>Zomervakantie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7A9ED6-E273-345B-3440-0CD3B5A90C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3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809C1-B073-C66E-C61E-3B017C40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094" y="1354487"/>
            <a:ext cx="7951743" cy="4231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A7F562-EA19-DCB4-6466-3E2067E34025}"/>
              </a:ext>
            </a:extLst>
          </p:cNvPr>
          <p:cNvGrpSpPr/>
          <p:nvPr/>
        </p:nvGrpSpPr>
        <p:grpSpPr>
          <a:xfrm>
            <a:off x="5103979" y="1958631"/>
            <a:ext cx="4320000" cy="4320000"/>
            <a:chOff x="4638756" y="2632403"/>
            <a:chExt cx="4320000" cy="432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271214-249D-8E70-D14E-707B3121AE1F}"/>
                </a:ext>
              </a:extLst>
            </p:cNvPr>
            <p:cNvSpPr/>
            <p:nvPr/>
          </p:nvSpPr>
          <p:spPr>
            <a:xfrm>
              <a:off x="6258756" y="4252403"/>
              <a:ext cx="1080000" cy="1080000"/>
            </a:xfrm>
            <a:prstGeom prst="ellipse">
              <a:avLst/>
            </a:prstGeom>
            <a:solidFill>
              <a:srgbClr val="C00000">
                <a:alpha val="47000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A965814A-E432-AAAE-8014-6E3629F5A4AB}"/>
                </a:ext>
              </a:extLst>
            </p:cNvPr>
            <p:cNvSpPr/>
            <p:nvPr/>
          </p:nvSpPr>
          <p:spPr>
            <a:xfrm>
              <a:off x="5724303" y="3701987"/>
              <a:ext cx="2160000" cy="2160000"/>
            </a:xfrm>
            <a:prstGeom prst="donut">
              <a:avLst/>
            </a:prstGeom>
            <a:solidFill>
              <a:srgbClr val="FFC000">
                <a:alpha val="49000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D633122A-699B-17D6-BE62-BA6E134F9A1D}"/>
                </a:ext>
              </a:extLst>
            </p:cNvPr>
            <p:cNvSpPr/>
            <p:nvPr/>
          </p:nvSpPr>
          <p:spPr>
            <a:xfrm>
              <a:off x="5178756" y="3161987"/>
              <a:ext cx="3240000" cy="3240000"/>
            </a:xfrm>
            <a:prstGeom prst="donut">
              <a:avLst>
                <a:gd name="adj" fmla="val 17015"/>
              </a:avLst>
            </a:prstGeom>
            <a:solidFill>
              <a:srgbClr val="FFFF66">
                <a:alpha val="48627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Circle: Hollow 7">
              <a:extLst>
                <a:ext uri="{FF2B5EF4-FFF2-40B4-BE49-F238E27FC236}">
                  <a16:creationId xmlns:a16="http://schemas.microsoft.com/office/drawing/2014/main" id="{44FC9773-BC95-D6BB-D20A-9D86A0D7C433}"/>
                </a:ext>
              </a:extLst>
            </p:cNvPr>
            <p:cNvSpPr/>
            <p:nvPr/>
          </p:nvSpPr>
          <p:spPr>
            <a:xfrm>
              <a:off x="4638756" y="2632403"/>
              <a:ext cx="4320000" cy="4320000"/>
            </a:xfrm>
            <a:prstGeom prst="donut">
              <a:avLst>
                <a:gd name="adj" fmla="val 12524"/>
              </a:avLst>
            </a:prstGeom>
            <a:solidFill>
              <a:srgbClr val="00B050">
                <a:alpha val="48627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/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dirty="0"/>
              <a:t>Waar komt verkeer vandaan</a:t>
            </a:r>
            <a:endParaRPr dirty="0"/>
          </a:p>
        </p:txBody>
      </p:sp>
      <p:sp>
        <p:nvSpPr>
          <p:cNvPr id="3158" name="Tijdelijke aanduiding voor verticale tekst 10"/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675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lvl="4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Waar ben je en waar wil je heen?</a:t>
            </a:r>
          </a:p>
          <a:p>
            <a:pPr marL="285750" lvl="4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Supermarkt (bakker)</a:t>
            </a:r>
            <a:br>
              <a:rPr lang="nl-NL" altLang="nl-NL" dirty="0"/>
            </a:br>
            <a:r>
              <a:rPr lang="nl-NL" altLang="nl-NL" dirty="0"/>
              <a:t>School</a:t>
            </a:r>
            <a:br>
              <a:rPr lang="nl-NL" altLang="nl-NL" dirty="0"/>
            </a:br>
            <a:r>
              <a:rPr lang="nl-NL" altLang="nl-NL" dirty="0"/>
              <a:t>Dagje uit</a:t>
            </a:r>
            <a:br>
              <a:rPr lang="nl-NL" altLang="nl-NL" dirty="0"/>
            </a:br>
            <a:r>
              <a:rPr lang="nl-NL" altLang="nl-NL" dirty="0"/>
              <a:t>Weekend weg</a:t>
            </a:r>
            <a:br>
              <a:rPr lang="nl-NL" altLang="nl-NL" dirty="0"/>
            </a:br>
            <a:r>
              <a:rPr lang="nl-NL" altLang="nl-NL" dirty="0"/>
              <a:t>Zomervakantie</a:t>
            </a:r>
          </a:p>
          <a:p>
            <a:pPr marL="285750" lvl="4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Waar komen jullie vandaan?</a:t>
            </a:r>
          </a:p>
          <a:p>
            <a:pPr marL="560387" lvl="5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Delft</a:t>
            </a:r>
          </a:p>
          <a:p>
            <a:pPr marL="560387" lvl="5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Den Hoorn, Delfgauw, </a:t>
            </a:r>
            <a:r>
              <a:rPr lang="nl-NL" altLang="nl-NL" dirty="0" err="1"/>
              <a:t>Ypenburg</a:t>
            </a:r>
            <a:endParaRPr lang="nl-NL" altLang="nl-NL" dirty="0"/>
          </a:p>
          <a:p>
            <a:pPr marL="560387" lvl="5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Rest van Zuid Holland</a:t>
            </a:r>
          </a:p>
          <a:p>
            <a:pPr marL="560387" lvl="5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Ergens anders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7A9ED6-E273-345B-3440-0CD3B5A90C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4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809C1-B073-C66E-C61E-3B017C40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094" y="1354487"/>
            <a:ext cx="7951743" cy="4231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A7F562-EA19-DCB4-6466-3E2067E34025}"/>
              </a:ext>
            </a:extLst>
          </p:cNvPr>
          <p:cNvGrpSpPr/>
          <p:nvPr/>
        </p:nvGrpSpPr>
        <p:grpSpPr>
          <a:xfrm>
            <a:off x="5103979" y="1958631"/>
            <a:ext cx="4320000" cy="4320000"/>
            <a:chOff x="4638756" y="2632403"/>
            <a:chExt cx="4320000" cy="432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271214-249D-8E70-D14E-707B3121AE1F}"/>
                </a:ext>
              </a:extLst>
            </p:cNvPr>
            <p:cNvSpPr/>
            <p:nvPr/>
          </p:nvSpPr>
          <p:spPr>
            <a:xfrm>
              <a:off x="6258756" y="4252403"/>
              <a:ext cx="1080000" cy="1080000"/>
            </a:xfrm>
            <a:prstGeom prst="ellipse">
              <a:avLst/>
            </a:prstGeom>
            <a:solidFill>
              <a:srgbClr val="C00000">
                <a:alpha val="47000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A965814A-E432-AAAE-8014-6E3629F5A4AB}"/>
                </a:ext>
              </a:extLst>
            </p:cNvPr>
            <p:cNvSpPr/>
            <p:nvPr/>
          </p:nvSpPr>
          <p:spPr>
            <a:xfrm>
              <a:off x="5724303" y="3701987"/>
              <a:ext cx="2160000" cy="2160000"/>
            </a:xfrm>
            <a:prstGeom prst="donut">
              <a:avLst/>
            </a:prstGeom>
            <a:solidFill>
              <a:srgbClr val="FFC000">
                <a:alpha val="49000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D633122A-699B-17D6-BE62-BA6E134F9A1D}"/>
                </a:ext>
              </a:extLst>
            </p:cNvPr>
            <p:cNvSpPr/>
            <p:nvPr/>
          </p:nvSpPr>
          <p:spPr>
            <a:xfrm>
              <a:off x="5178756" y="3161987"/>
              <a:ext cx="3240000" cy="3240000"/>
            </a:xfrm>
            <a:prstGeom prst="donut">
              <a:avLst>
                <a:gd name="adj" fmla="val 17015"/>
              </a:avLst>
            </a:prstGeom>
            <a:solidFill>
              <a:srgbClr val="FFFF66">
                <a:alpha val="48627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Circle: Hollow 7">
              <a:extLst>
                <a:ext uri="{FF2B5EF4-FFF2-40B4-BE49-F238E27FC236}">
                  <a16:creationId xmlns:a16="http://schemas.microsoft.com/office/drawing/2014/main" id="{44FC9773-BC95-D6BB-D20A-9D86A0D7C433}"/>
                </a:ext>
              </a:extLst>
            </p:cNvPr>
            <p:cNvSpPr/>
            <p:nvPr/>
          </p:nvSpPr>
          <p:spPr>
            <a:xfrm>
              <a:off x="4638756" y="2632403"/>
              <a:ext cx="4320000" cy="4320000"/>
            </a:xfrm>
            <a:prstGeom prst="donut">
              <a:avLst>
                <a:gd name="adj" fmla="val 12524"/>
              </a:avLst>
            </a:prstGeom>
            <a:solidFill>
              <a:srgbClr val="00B050">
                <a:alpha val="48627"/>
              </a:srgb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81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8" grpId="0" build="p" bldLvl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/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dirty="0"/>
              <a:t>Kopje koffie</a:t>
            </a:r>
            <a:endParaRPr dirty="0"/>
          </a:p>
        </p:txBody>
      </p:sp>
      <p:sp>
        <p:nvSpPr>
          <p:cNvPr id="3158" name="Tijdelijke aanduiding voor verticale tekst 10"/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675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lvl="4" indent="-285750" eaLnBrk="0" hangingPunct="0">
              <a:lnSpc>
                <a:spcPct val="150000"/>
              </a:lnSpc>
              <a:spcBef>
                <a:spcPts val="0"/>
              </a:spcBef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Naar je werk vliegen?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7A9ED6-E273-345B-3440-0CD3B5A90C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5</a:t>
            </a:fld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E918E1-F0E0-0060-66E3-D5F72D383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08" y="590570"/>
            <a:ext cx="6220693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8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/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dirty="0"/>
              <a:t>Wet van behoud van reistijd</a:t>
            </a:r>
            <a:endParaRPr dirty="0"/>
          </a:p>
        </p:txBody>
      </p:sp>
      <p:sp>
        <p:nvSpPr>
          <p:cNvPr id="3158" name="Tijdelijke aanduiding voor verticale tekst 10"/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70-90 minuten per dag reizen, al jaren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Centra van oude steden: ~20 min lopen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Snellere vervoersmiddelen: verder van je werk wonen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Files oplossen: verder reizen!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Kun je wat anders doen tijdens de rit: tijd kan langer worden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https://whatif.sonycsl.it/15mincity/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7A9ED6-E273-345B-3440-0CD3B5A90C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6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39376-F25C-CB0D-2AC4-6040631A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820" y="144484"/>
            <a:ext cx="3930180" cy="3233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70A0B-4530-CCA8-BAEE-3BFF6518C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820" y="3452771"/>
            <a:ext cx="3930180" cy="3404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B4D91-0F15-7B0B-4D7B-30E35F0CA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364" y="3463583"/>
            <a:ext cx="5348216" cy="3394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22926-9EEC-C567-8D15-6CE459AB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364" y="69966"/>
            <a:ext cx="5348216" cy="34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/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dirty="0"/>
              <a:t>Altijd een reden voor een file</a:t>
            </a:r>
            <a:endParaRPr dirty="0"/>
          </a:p>
        </p:txBody>
      </p:sp>
      <p:sp>
        <p:nvSpPr>
          <p:cNvPr id="3158" name="Tijdelijke aanduiding voor verticale tekst 10"/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Niet waar: gekke remactie veroorzaakt file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Oorzaak: kijk naar de eerste auto in de file; die moet wachten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Vaak: wegversmalling, extra verkeer, brug, …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Vergelijk: trechter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Waarom lossen we die problemen dan niet op?</a:t>
            </a:r>
            <a:br>
              <a:rPr lang="nl-NL" altLang="nl-NL" dirty="0"/>
            </a:br>
            <a:endParaRPr lang="nl-NL" altLang="nl-NL" dirty="0"/>
          </a:p>
          <a:p>
            <a:pPr lvl="4" eaLnBrk="0" hangingPunct="0">
              <a:lnSpc>
                <a:spcPts val="2500"/>
              </a:lnSpc>
              <a:buClr>
                <a:srgbClr val="108BD9"/>
              </a:buClr>
              <a:buFont typeface="Tahoma" panose="020B0604030504040204" pitchFamily="34" charset="0"/>
              <a:buChar char="•"/>
            </a:pPr>
            <a:endParaRPr lang="nl-NL" altLang="nl-NL" sz="2000" dirty="0"/>
          </a:p>
          <a:p>
            <a:pPr lvl="3" eaLnBrk="0" hangingPunct="0">
              <a:lnSpc>
                <a:spcPts val="2500"/>
              </a:lnSpc>
              <a:buClr>
                <a:srgbClr val="108BD9"/>
              </a:buClr>
              <a:buFont typeface="Tahoma" panose="020B0604030504040204" pitchFamily="34" charset="0"/>
              <a:buChar char="•"/>
            </a:pPr>
            <a:endParaRPr lang="nl-NL" altLang="nl-NL" sz="2000" dirty="0"/>
          </a:p>
          <a:p>
            <a:pPr lvl="8" eaLnBrk="0" hangingPunct="0">
              <a:lnSpc>
                <a:spcPts val="2500"/>
              </a:lnSpc>
              <a:buClr>
                <a:srgbClr val="108BD9"/>
              </a:buClr>
            </a:pPr>
            <a:endParaRPr lang="nl-NL" altLang="nl-NL" sz="1800" dirty="0">
              <a:hlinkClick r:id="rId2"/>
            </a:endParaRPr>
          </a:p>
          <a:p>
            <a:pPr eaLnBrk="1" hangingPunct="1">
              <a:lnSpc>
                <a:spcPct val="100000"/>
              </a:lnSpc>
              <a:spcBef>
                <a:spcPts val="413"/>
              </a:spcBef>
              <a:spcAft>
                <a:spcPts val="463"/>
              </a:spcAft>
              <a:buClrTx/>
              <a:buSzTx/>
              <a:buFontTx/>
              <a:buNone/>
            </a:pP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7A9ED6-E273-345B-3440-0CD3B5A90C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7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559C9-3AEE-ECB6-E9C5-D2DD1A0E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29"/>
          <a:stretch/>
        </p:blipFill>
        <p:spPr>
          <a:xfrm>
            <a:off x="6096000" y="2549914"/>
            <a:ext cx="5710187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/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dirty="0"/>
              <a:t>Altijd een reden voor een file</a:t>
            </a:r>
            <a:endParaRPr dirty="0"/>
          </a:p>
        </p:txBody>
      </p:sp>
      <p:sp>
        <p:nvSpPr>
          <p:cNvPr id="3158" name="Tijdelijke aanduiding voor verticale tekst 10"/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Niet waar: gekke remactie veroorzaakt file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Oorzaak: kijk naar de eerste auto in de file; die moet wachten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Vaak: wegversmalling, extra verkeer, brug, …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Waarom lossen we die problemen dan niet op?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Files bewegen!</a:t>
            </a:r>
          </a:p>
          <a:p>
            <a:pPr marL="285750" lvl="4" indent="-285750" eaLnBrk="0" hangingPunct="0">
              <a:lnSpc>
                <a:spcPts val="2500"/>
              </a:lnSpc>
              <a:buClr>
                <a:srgbClr val="108BD9"/>
              </a:buClr>
              <a:buFont typeface="Arial" panose="020B0604020202020204" pitchFamily="34" charset="0"/>
              <a:buChar char="•"/>
            </a:pPr>
            <a:r>
              <a:rPr lang="nl-NL" altLang="nl-NL" dirty="0"/>
              <a:t>Als het druk is: spookfiles </a:t>
            </a:r>
            <a:br>
              <a:rPr lang="nl-NL" altLang="nl-NL" dirty="0"/>
            </a:br>
            <a:r>
              <a:rPr lang="nl-NL" altLang="nl-NL" dirty="0"/>
              <a:t>(maar de oorzaak daarvan ligt in te veel auto’s)</a:t>
            </a:r>
            <a:br>
              <a:rPr lang="nl-NL" altLang="nl-NL" dirty="0"/>
            </a:br>
            <a:endParaRPr lang="nl-NL" altLang="nl-NL" dirty="0"/>
          </a:p>
          <a:p>
            <a:pPr lvl="4" eaLnBrk="0" hangingPunct="0">
              <a:lnSpc>
                <a:spcPts val="2500"/>
              </a:lnSpc>
              <a:buClr>
                <a:srgbClr val="108BD9"/>
              </a:buClr>
              <a:buFont typeface="Tahoma" panose="020B0604030504040204" pitchFamily="34" charset="0"/>
              <a:buChar char="•"/>
            </a:pPr>
            <a:endParaRPr lang="nl-NL" altLang="nl-NL" sz="2000" dirty="0"/>
          </a:p>
          <a:p>
            <a:pPr lvl="3" eaLnBrk="0" hangingPunct="0">
              <a:lnSpc>
                <a:spcPts val="2500"/>
              </a:lnSpc>
              <a:buClr>
                <a:srgbClr val="108BD9"/>
              </a:buClr>
              <a:buFont typeface="Tahoma" panose="020B0604030504040204" pitchFamily="34" charset="0"/>
              <a:buChar char="•"/>
            </a:pPr>
            <a:endParaRPr lang="nl-NL" altLang="nl-NL" sz="2000" dirty="0"/>
          </a:p>
          <a:p>
            <a:pPr lvl="8" eaLnBrk="0" hangingPunct="0">
              <a:lnSpc>
                <a:spcPts val="2500"/>
              </a:lnSpc>
              <a:buClr>
                <a:srgbClr val="108BD9"/>
              </a:buClr>
            </a:pPr>
            <a:endParaRPr lang="nl-NL" altLang="nl-NL" sz="1800" dirty="0">
              <a:hlinkClick r:id="rId4"/>
            </a:endParaRPr>
          </a:p>
          <a:p>
            <a:pPr eaLnBrk="1" hangingPunct="1">
              <a:lnSpc>
                <a:spcPct val="100000"/>
              </a:lnSpc>
              <a:spcBef>
                <a:spcPts val="413"/>
              </a:spcBef>
              <a:spcAft>
                <a:spcPts val="463"/>
              </a:spcAft>
              <a:buClrTx/>
              <a:buSzTx/>
              <a:buFontTx/>
              <a:buNone/>
            </a:pPr>
            <a:endParaRPr lang="en-GB" altLang="nl-NL" sz="16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7A9ED6-E273-345B-3440-0CD3B5A90C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8</a:t>
            </a:fld>
            <a:endParaRPr lang="nl-NL"/>
          </a:p>
        </p:txBody>
      </p:sp>
      <p:pic>
        <p:nvPicPr>
          <p:cNvPr id="3" name="vlc-record-2024-10-25-13h51m09s-The Phantom Traffic Jam - an explanation.mp4-">
            <a:hlinkClick r:id="" action="ppaction://media"/>
            <a:extLst>
              <a:ext uri="{FF2B5EF4-FFF2-40B4-BE49-F238E27FC236}">
                <a16:creationId xmlns:a16="http://schemas.microsoft.com/office/drawing/2014/main" id="{A3976481-3FAB-7762-8F9C-2D1A2D66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5857" y="1529666"/>
            <a:ext cx="4698380" cy="26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50AD-F4CF-6CC7-7ED7-A4796470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itel 9">
            <a:extLst>
              <a:ext uri="{FF2B5EF4-FFF2-40B4-BE49-F238E27FC236}">
                <a16:creationId xmlns:a16="http://schemas.microsoft.com/office/drawing/2014/main" id="{193C6690-5114-7A6B-E765-69F0DE14E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499" y="741499"/>
            <a:ext cx="10775072" cy="490401"/>
          </a:xfrm>
          <a:prstGeom prst="rect">
            <a:avLst/>
          </a:prstGeom>
        </p:spPr>
        <p:txBody>
          <a:bodyPr/>
          <a:lstStyle>
            <a:lvl1pPr defTabSz="850391">
              <a:tabLst>
                <a:tab pos="1155700" algn="l"/>
              </a:tabLst>
              <a:defRPr sz="2976"/>
            </a:lvl1pPr>
          </a:lstStyle>
          <a:p>
            <a:r>
              <a:rPr lang="nl-NL" altLang="nl-NL" sz="3200" dirty="0">
                <a:solidFill>
                  <a:srgbClr val="00A6D6"/>
                </a:solidFill>
              </a:rPr>
              <a:t>Verkeerslichten</a:t>
            </a:r>
            <a:endParaRPr dirty="0"/>
          </a:p>
        </p:txBody>
      </p:sp>
      <p:sp>
        <p:nvSpPr>
          <p:cNvPr id="3158" name="Tijdelijke aanduiding voor verticale tekst 10">
            <a:extLst>
              <a:ext uri="{FF2B5EF4-FFF2-40B4-BE49-F238E27FC236}">
                <a16:creationId xmlns:a16="http://schemas.microsoft.com/office/drawing/2014/main" id="{411FE7F7-DF02-B358-7A5C-0743E109E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8499" y="1591899"/>
            <a:ext cx="10773502" cy="435646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dirty="0">
                <a:solidFill>
                  <a:srgbClr val="000000"/>
                </a:solidFill>
              </a:rPr>
              <a:t>Verkeerslichten zorgen voor veiligheid: de ene kant groen = de andere kant rood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/>
              <a:t>Leidt tot wachttijden (een belangrijk deel van de verliestijd)</a:t>
            </a:r>
            <a:endParaRPr lang="nl-NL" altLang="nl-NL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dirty="0">
                <a:ea typeface="ＭＳ Ｐゴシック" panose="020B0600070205080204" pitchFamily="34" charset="-128"/>
              </a:rPr>
              <a:t>Ze verbeteren ook de doorstroming: dichter op elkaar rijden in 1 stroom, dus meer mensen over het kruispunt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</a:pPr>
            <a:r>
              <a:rPr lang="nl-NL" altLang="nl-NL" sz="16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Hoe langer rood, hoe eerder thuis</a:t>
            </a:r>
            <a:r>
              <a:rPr lang="nl-NL" altLang="nl-NL" b="1" dirty="0">
                <a:ea typeface="ＭＳ Ｐゴシック" panose="020B0600070205080204" pitchFamily="34" charset="-128"/>
              </a:rPr>
              <a:t>!</a:t>
            </a:r>
            <a:endParaRPr lang="en-GB" altLang="nl-NL" sz="1600" b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A18AF4-9F94-6771-2D4D-F74C679DDA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8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U Delft">
  <a:themeElements>
    <a:clrScheme name="TU Delf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6D6"/>
      </a:accent1>
      <a:accent2>
        <a:srgbClr val="017188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TU Delf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U Del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Basis uitgebreid sjabloon" id="{7ABB9B31-C26E-9F45-B8E1-C4367596BD41}" vid="{D87E1F4C-5743-0647-9856-AA25850189FC}"/>
    </a:ext>
  </a:extLst>
</a:theme>
</file>

<file path=ppt/theme/theme2.xml><?xml version="1.0" encoding="utf-8"?>
<a:theme xmlns:a="http://schemas.openxmlformats.org/drawingml/2006/main" name="TU Delft">
  <a:themeElements>
    <a:clrScheme name="TU Delf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6D6"/>
      </a:accent1>
      <a:accent2>
        <a:srgbClr val="017188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TU Delf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U Del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ED4DCF60591A44AAB3EE560AB47ABB" ma:contentTypeVersion="4" ma:contentTypeDescription="Een nieuw document maken." ma:contentTypeScope="" ma:versionID="82ac3a51116a7e2a5ddbdd1ed37f67c1">
  <xsd:schema xmlns:xsd="http://www.w3.org/2001/XMLSchema" xmlns:xs="http://www.w3.org/2001/XMLSchema" xmlns:p="http://schemas.microsoft.com/office/2006/metadata/properties" xmlns:ns2="0fee4eeb-e725-4e09-a2c6-b2e7e1963b2c" xmlns:ns3="4878a322-d110-404d-8591-8977e4f7768d" targetNamespace="http://schemas.microsoft.com/office/2006/metadata/properties" ma:root="true" ma:fieldsID="d0d60f5b3da63a431ec21b1780a4f539" ns2:_="" ns3:_="">
    <xsd:import namespace="0fee4eeb-e725-4e09-a2c6-b2e7e1963b2c"/>
    <xsd:import namespace="4878a322-d110-404d-8591-8977e4f776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ee4eeb-e725-4e09-a2c6-b2e7e1963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8a322-d110-404d-8591-8977e4f776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878a322-d110-404d-8591-8977e4f7768d">
      <UserInfo>
        <DisplayName>Jip Harthoorn</DisplayName>
        <AccountId>4450</AccountId>
        <AccountType/>
      </UserInfo>
      <UserInfo>
        <DisplayName>Roos-Anne Klok</DisplayName>
        <AccountId>6596</AccountId>
        <AccountType/>
      </UserInfo>
      <UserInfo>
        <DisplayName>Ties Kukler</DisplayName>
        <AccountId>6597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3907AC6-0320-4B90-94BB-78233CD636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A568F7-A774-482F-B5F0-2BA4960E38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ee4eeb-e725-4e09-a2c6-b2e7e1963b2c"/>
    <ds:schemaRef ds:uri="4878a322-d110-404d-8591-8977e4f776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267568-1C19-45B7-9A10-46A54BABB3BA}">
  <ds:schemaRefs>
    <ds:schemaRef ds:uri="http://schemas.microsoft.com/office/2006/metadata/properties"/>
    <ds:schemaRef ds:uri="http://schemas.microsoft.com/office/infopath/2007/PartnerControls"/>
    <ds:schemaRef ds:uri="4878a322-d110-404d-8591-8977e4f7768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 Delft</Template>
  <TotalTime>7738</TotalTime>
  <Words>671</Words>
  <Application>Microsoft Office PowerPoint</Application>
  <PresentationFormat>Widescreen</PresentationFormat>
  <Paragraphs>100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Roboto</vt:lpstr>
      <vt:lpstr>Roboto Slab Regular Regular</vt:lpstr>
      <vt:lpstr>Tahoma</vt:lpstr>
      <vt:lpstr>Wingdings</vt:lpstr>
      <vt:lpstr>TU Delft</vt:lpstr>
      <vt:lpstr>PowerPoint Presentation</vt:lpstr>
      <vt:lpstr>Onderwerpen</vt:lpstr>
      <vt:lpstr>Waar komt verkeer vandaan</vt:lpstr>
      <vt:lpstr>Waar komt verkeer vandaan</vt:lpstr>
      <vt:lpstr>Kopje koffie</vt:lpstr>
      <vt:lpstr>Wet van behoud van reistijd</vt:lpstr>
      <vt:lpstr>Altijd een reden voor een file</vt:lpstr>
      <vt:lpstr>Altijd een reden voor een file</vt:lpstr>
      <vt:lpstr>Verkeerslichten</vt:lpstr>
      <vt:lpstr>Verkeerslichten</vt:lpstr>
      <vt:lpstr>Veel mensen dicht op elkaar</vt:lpstr>
      <vt:lpstr>Veel mensen dicht op elkaar</vt:lpstr>
      <vt:lpstr>Nieuwe concepten</vt:lpstr>
      <vt:lpstr>Nieuwe concepten</vt:lpstr>
      <vt:lpstr>Name of the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Victor Knoop</cp:lastModifiedBy>
  <cp:revision>16</cp:revision>
  <dcterms:created xsi:type="dcterms:W3CDTF">2022-12-05T11:14:18Z</dcterms:created>
  <dcterms:modified xsi:type="dcterms:W3CDTF">2024-11-01T13:58:01Z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0x01010051ED4DCF60591A44AAB3EE560AB47ABB</vt:lpwstr>
  </property>
</Properties>
</file>