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3.xml" ContentType="application/vnd.openxmlformats-officedocument.presentationml.tags+xml"/>
  <Override PartName="/ppt/notesSlides/notesSlide7.xml" ContentType="application/vnd.openxmlformats-officedocument.presentationml.notesSlide+xml"/>
  <Override PartName="/ppt/theme/themeOverride5.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7" r:id="rId2"/>
    <p:sldId id="258" r:id="rId3"/>
    <p:sldId id="304" r:id="rId4"/>
    <p:sldId id="311" r:id="rId5"/>
    <p:sldId id="321" r:id="rId6"/>
    <p:sldId id="324" r:id="rId7"/>
    <p:sldId id="325" r:id="rId8"/>
    <p:sldId id="326" r:id="rId9"/>
    <p:sldId id="332" r:id="rId10"/>
    <p:sldId id="314" r:id="rId11"/>
    <p:sldId id="328" r:id="rId12"/>
    <p:sldId id="330" r:id="rId13"/>
    <p:sldId id="331" r:id="rId14"/>
    <p:sldId id="261" r:id="rId15"/>
    <p:sldId id="301" r:id="rId16"/>
    <p:sldId id="305" r:id="rId17"/>
    <p:sldId id="268" r:id="rId18"/>
    <p:sldId id="264" r:id="rId19"/>
    <p:sldId id="266" r:id="rId20"/>
    <p:sldId id="315" r:id="rId21"/>
    <p:sldId id="267" r:id="rId22"/>
    <p:sldId id="269" r:id="rId23"/>
    <p:sldId id="323" r:id="rId24"/>
    <p:sldId id="271" r:id="rId25"/>
    <p:sldId id="272" r:id="rId26"/>
    <p:sldId id="319" r:id="rId27"/>
    <p:sldId id="273" r:id="rId28"/>
    <p:sldId id="274" r:id="rId29"/>
    <p:sldId id="275" r:id="rId30"/>
    <p:sldId id="276" r:id="rId31"/>
    <p:sldId id="278" r:id="rId32"/>
    <p:sldId id="303" r:id="rId33"/>
    <p:sldId id="300" r:id="rId34"/>
    <p:sldId id="279" r:id="rId35"/>
    <p:sldId id="306" r:id="rId36"/>
    <p:sldId id="281" r:id="rId37"/>
    <p:sldId id="283" r:id="rId38"/>
    <p:sldId id="284" r:id="rId39"/>
    <p:sldId id="302" r:id="rId40"/>
    <p:sldId id="308" r:id="rId41"/>
    <p:sldId id="287" r:id="rId42"/>
    <p:sldId id="307" r:id="rId43"/>
    <p:sldId id="288" r:id="rId44"/>
    <p:sldId id="290" r:id="rId45"/>
  </p:sldIdLst>
  <p:sldSz cx="9144000" cy="6858000" type="screen4x3"/>
  <p:notesSz cx="7099300" cy="10234613"/>
  <p:embeddedFontLst>
    <p:embeddedFont>
      <p:font typeface="Microsoft Yi Baiti" pitchFamily="66" charset="0"/>
      <p:regular r:id="rId47"/>
    </p:embeddedFont>
    <p:embeddedFont>
      <p:font typeface="Simplified Arabic" pitchFamily="18" charset="-78"/>
      <p:regular r:id="rId48"/>
      <p:bold r:id="rId49"/>
    </p:embeddedFont>
    <p:embeddedFont>
      <p:font typeface="Andalus" pitchFamily="18" charset="-78"/>
      <p:regular r:id="rId50"/>
    </p:embeddedFont>
    <p:embeddedFont>
      <p:font typeface="微软雅黑" pitchFamily="34" charset="-122"/>
      <p:regular r:id="rId51"/>
      <p:bold r:id="rId52"/>
    </p:embeddedFont>
    <p:embeddedFont>
      <p:font typeface="Calibri" pitchFamily="34" charset="0"/>
      <p:regular r:id="rId53"/>
      <p:bold r:id="rId54"/>
      <p:italic r:id="rId55"/>
      <p:boldItalic r:id="rId56"/>
    </p:embeddedFont>
    <p:embeddedFont>
      <p:font typeface="Candara" pitchFamily="34" charset="0"/>
      <p:regular r:id="rId57"/>
      <p:bold r:id="rId58"/>
      <p:italic r:id="rId59"/>
      <p:boldItalic r:id="rId60"/>
    </p:embeddedFont>
    <p:embeddedFont>
      <p:font typeface="Wingdings 2" pitchFamily="18" charset="2"/>
      <p:regular r:id="rId61"/>
    </p:embeddedFont>
    <p:embeddedFont>
      <p:font typeface="Microsoft JhengHei" pitchFamily="34" charset="-120"/>
      <p:regular r:id="rId62"/>
      <p:bold r:id="rId63"/>
    </p:embeddedFont>
    <p:embeddedFont>
      <p:font typeface="Bell MT" pitchFamily="18" charset="0"/>
      <p:regular r:id="rId64"/>
      <p:bold r:id="rId65"/>
      <p:italic r:id="rId66"/>
    </p:embeddedFont>
    <p:embeddedFont>
      <p:font typeface="黑体" pitchFamily="49" charset="-122"/>
      <p:regular r:id="rId67"/>
    </p:embeddedFont>
    <p:embeddedFont>
      <p:font typeface="Cambria Math" pitchFamily="18" charset="0"/>
      <p:regular r:id="rId68"/>
    </p:embeddedFont>
    <p:embeddedFont>
      <p:font typeface="Cooper Black" pitchFamily="18" charset="0"/>
      <p:regular r:id="rId69"/>
    </p:embeddedFont>
    <p:embeddedFont>
      <p:font typeface="Bradley Hand ITC" pitchFamily="66" charset="0"/>
      <p:regular r:id="rId70"/>
    </p:embeddedFont>
    <p:embeddedFont>
      <p:font typeface="Britannic Bold" pitchFamily="34" charset="0"/>
      <p:regular r:id="rId71"/>
    </p:embeddedFont>
    <p:embeddedFont>
      <p:font typeface="Cambria" pitchFamily="18"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0066FF"/>
    <a:srgbClr val="008000"/>
    <a:srgbClr val="CCFFCC"/>
    <a:srgbClr val="0000FF"/>
    <a:srgbClr val="FF66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0" autoAdjust="0"/>
    <p:restoredTop sz="95938" autoAdjust="0"/>
  </p:normalViewPr>
  <p:slideViewPr>
    <p:cSldViewPr>
      <p:cViewPr>
        <p:scale>
          <a:sx n="70" d="100"/>
          <a:sy n="70" d="100"/>
        </p:scale>
        <p:origin x="-1094" y="-32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font" Target="fonts/font28.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wmf"/><Relationship Id="rId1" Type="http://schemas.openxmlformats.org/officeDocument/2006/relationships/image" Target="../media/image15.emf"/><Relationship Id="rId4"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e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0F07DEC-11D9-4BE5-A3B0-63161B3DF28A}" type="datetimeFigureOut">
              <a:rPr lang="zh-CN" altLang="en-US" smtClean="0"/>
              <a:t>2013/7/11</a:t>
            </a:fld>
            <a:endParaRPr lang="zh-CN"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FB8813-61DD-452A-92FF-F6AE86A77206}" type="slidenum">
              <a:rPr lang="zh-CN" altLang="en-US" smtClean="0"/>
              <a:t>‹#›</a:t>
            </a:fld>
            <a:endParaRPr lang="zh-CN" altLang="en-US"/>
          </a:p>
        </p:txBody>
      </p:sp>
    </p:spTree>
    <p:extLst>
      <p:ext uri="{BB962C8B-B14F-4D97-AF65-F5344CB8AC3E}">
        <p14:creationId xmlns:p14="http://schemas.microsoft.com/office/powerpoint/2010/main" val="36212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 morning.</a:t>
            </a:r>
            <a:r>
              <a:rPr lang="en-US" altLang="zh-CN" baseline="0" dirty="0" smtClean="0"/>
              <a:t> It is a great honor for me to present our research here in ISTTT. I am now a PhD candidate in the Hong Kong University of Science and Technology, and I finished this work with my supervisor Prof </a:t>
            </a:r>
            <a:r>
              <a:rPr lang="en-US" altLang="zh-CN" baseline="0" dirty="0" err="1" smtClean="0"/>
              <a:t>Hai</a:t>
            </a:r>
            <a:r>
              <a:rPr lang="en-US" altLang="zh-CN" baseline="0" dirty="0" smtClean="0"/>
              <a:t> Yang. Our topic is the continuous price and flow dynamics of tradable mobility credits.</a:t>
            </a:r>
            <a:endParaRPr lang="zh-CN" altLang="en-US" dirty="0"/>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1</a:t>
            </a:fld>
            <a:endParaRPr lang="zh-CN" altLang="en-US"/>
          </a:p>
        </p:txBody>
      </p:sp>
    </p:spTree>
    <p:extLst>
      <p:ext uri="{BB962C8B-B14F-4D97-AF65-F5344CB8AC3E}">
        <p14:creationId xmlns:p14="http://schemas.microsoft.com/office/powerpoint/2010/main" val="89825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Our</a:t>
            </a:r>
            <a:r>
              <a:rPr lang="en-US" altLang="zh-CN" baseline="0" dirty="0" smtClean="0"/>
              <a:t> presentation includes four parts. In the introduction we will give the background and motive of our research, including the literature reviews. In the second part, we assume the travel demand are fixed and travelers are homogeneous. The dynamic models will be introduced under three key assumptions. Also the analytical results will be given. The third part is the numerical example to elucidate the theoretical results. Finally is the conclusion.</a:t>
            </a:r>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2</a:t>
            </a:fld>
            <a:endParaRPr lang="zh-CN" altLang="en-US"/>
          </a:p>
        </p:txBody>
      </p:sp>
    </p:spTree>
    <p:extLst>
      <p:ext uri="{BB962C8B-B14F-4D97-AF65-F5344CB8AC3E}">
        <p14:creationId xmlns:p14="http://schemas.microsoft.com/office/powerpoint/2010/main" val="39523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ltLang="zh-CN" baseline="0" dirty="0" smtClean="0"/>
              <a:t>Now lets go to the introduction.</a:t>
            </a:r>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3</a:t>
            </a:fld>
            <a:endParaRPr lang="zh-CN" altLang="en-US"/>
          </a:p>
        </p:txBody>
      </p:sp>
    </p:spTree>
    <p:extLst>
      <p:ext uri="{BB962C8B-B14F-4D97-AF65-F5344CB8AC3E}">
        <p14:creationId xmlns:p14="http://schemas.microsoft.com/office/powerpoint/2010/main" val="132368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pPr eaLnBrk="1" hangingPunct="1"/>
            <a:r>
              <a:rPr lang="en-US" dirty="0" smtClean="0">
                <a:latin typeface="Arial" charset="0"/>
              </a:rPr>
              <a:t>Nowadays, traffic congestion has become a serious problem that impede everyone’s life. To alleviate congestion, one way is the demand management.</a:t>
            </a:r>
            <a:r>
              <a:rPr lang="en-US" baseline="0" dirty="0" smtClean="0">
                <a:latin typeface="Arial" charset="0"/>
              </a:rPr>
              <a:t> There are widely-used methods, which are congestion pricing and road space rationing. </a:t>
            </a:r>
            <a:r>
              <a:rPr lang="en-US" dirty="0" smtClean="0">
                <a:latin typeface="Arial" charset="0"/>
              </a:rPr>
              <a:t>Therefore, non of the current policies possess all the four </a:t>
            </a:r>
            <a:r>
              <a:rPr lang="en-US" dirty="0" err="1" smtClean="0">
                <a:latin typeface="Arial" charset="0"/>
              </a:rPr>
              <a:t>desriable</a:t>
            </a:r>
            <a:r>
              <a:rPr lang="en-US" dirty="0" smtClean="0">
                <a:latin typeface="Arial" charset="0"/>
              </a:rPr>
              <a:t> features, that’s why we propose the tradable credit scheme for congestion reduction. As I will show later, it </a:t>
            </a:r>
            <a:r>
              <a:rPr lang="en-US" dirty="0" err="1" smtClean="0">
                <a:latin typeface="Arial" charset="0"/>
              </a:rPr>
              <a:t>posesess</a:t>
            </a:r>
            <a:r>
              <a:rPr lang="en-US" dirty="0" smtClean="0">
                <a:latin typeface="Arial" charset="0"/>
              </a:rPr>
              <a:t> all the desirable features. </a:t>
            </a:r>
          </a:p>
        </p:txBody>
      </p:sp>
      <p:sp>
        <p:nvSpPr>
          <p:cNvPr id="83972" name="Slide Number Placeholder 3"/>
          <p:cNvSpPr>
            <a:spLocks noGrp="1"/>
          </p:cNvSpPr>
          <p:nvPr>
            <p:ph type="sldNum" sz="quarter" idx="5"/>
          </p:nvPr>
        </p:nvSpPr>
        <p:spPr>
          <a:noFill/>
        </p:spPr>
        <p:txBody>
          <a:bodyPr/>
          <a:lstStyle>
            <a:lvl1pPr defTabSz="992198" eaLnBrk="0" hangingPunct="0">
              <a:defRPr>
                <a:solidFill>
                  <a:schemeClr val="tx1"/>
                </a:solidFill>
                <a:latin typeface="Arial" charset="0"/>
                <a:ea typeface="宋体" pitchFamily="2" charset="-122"/>
              </a:defRPr>
            </a:lvl1pPr>
            <a:lvl2pPr marL="804763" indent="-309524" defTabSz="992198" eaLnBrk="0" hangingPunct="0">
              <a:defRPr>
                <a:solidFill>
                  <a:schemeClr val="tx1"/>
                </a:solidFill>
                <a:latin typeface="Arial" charset="0"/>
                <a:ea typeface="宋体" pitchFamily="2" charset="-122"/>
              </a:defRPr>
            </a:lvl2pPr>
            <a:lvl3pPr marL="1238098" indent="-247620" defTabSz="992198" eaLnBrk="0" hangingPunct="0">
              <a:defRPr>
                <a:solidFill>
                  <a:schemeClr val="tx1"/>
                </a:solidFill>
                <a:latin typeface="Arial" charset="0"/>
                <a:ea typeface="宋体" pitchFamily="2" charset="-122"/>
              </a:defRPr>
            </a:lvl3pPr>
            <a:lvl4pPr marL="1733337" indent="-247620" defTabSz="992198" eaLnBrk="0" hangingPunct="0">
              <a:defRPr>
                <a:solidFill>
                  <a:schemeClr val="tx1"/>
                </a:solidFill>
                <a:latin typeface="Arial" charset="0"/>
                <a:ea typeface="宋体" pitchFamily="2" charset="-122"/>
              </a:defRPr>
            </a:lvl4pPr>
            <a:lvl5pPr marL="2228576" indent="-247620" defTabSz="992198" eaLnBrk="0" hangingPunct="0">
              <a:defRPr>
                <a:solidFill>
                  <a:schemeClr val="tx1"/>
                </a:solidFill>
                <a:latin typeface="Arial" charset="0"/>
                <a:ea typeface="宋体" pitchFamily="2" charset="-122"/>
              </a:defRPr>
            </a:lvl5pPr>
            <a:lvl6pPr marL="2723815" indent="-247620" defTabSz="992198" eaLnBrk="0" fontAlgn="base" hangingPunct="0">
              <a:spcBef>
                <a:spcPct val="0"/>
              </a:spcBef>
              <a:spcAft>
                <a:spcPct val="0"/>
              </a:spcAft>
              <a:defRPr>
                <a:solidFill>
                  <a:schemeClr val="tx1"/>
                </a:solidFill>
                <a:latin typeface="Arial" charset="0"/>
                <a:ea typeface="宋体" pitchFamily="2" charset="-122"/>
              </a:defRPr>
            </a:lvl6pPr>
            <a:lvl7pPr marL="3219054" indent="-247620" defTabSz="992198" eaLnBrk="0" fontAlgn="base" hangingPunct="0">
              <a:spcBef>
                <a:spcPct val="0"/>
              </a:spcBef>
              <a:spcAft>
                <a:spcPct val="0"/>
              </a:spcAft>
              <a:defRPr>
                <a:solidFill>
                  <a:schemeClr val="tx1"/>
                </a:solidFill>
                <a:latin typeface="Arial" charset="0"/>
                <a:ea typeface="宋体" pitchFamily="2" charset="-122"/>
              </a:defRPr>
            </a:lvl7pPr>
            <a:lvl8pPr marL="3714293" indent="-247620" defTabSz="992198" eaLnBrk="0" fontAlgn="base" hangingPunct="0">
              <a:spcBef>
                <a:spcPct val="0"/>
              </a:spcBef>
              <a:spcAft>
                <a:spcPct val="0"/>
              </a:spcAft>
              <a:defRPr>
                <a:solidFill>
                  <a:schemeClr val="tx1"/>
                </a:solidFill>
                <a:latin typeface="Arial" charset="0"/>
                <a:ea typeface="宋体" pitchFamily="2" charset="-122"/>
              </a:defRPr>
            </a:lvl8pPr>
            <a:lvl9pPr marL="4209532" indent="-247620" defTabSz="992198"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E543674-A9CF-4F98-9624-6DA6576644C0}" type="slidenum">
              <a:rPr lang="en-US" altLang="zh-CN"/>
              <a:pPr eaLnBrk="1" hangingPunct="1"/>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r>
              <a:rPr lang="en-US" smtClean="0">
                <a:latin typeface="Arial" charset="0"/>
              </a:rPr>
              <a:t>Now let me introduce what is the tradable credit scheme proposed in our study. A tradable credit scheme compose three parts, an initial distribution scheme of free credits, a credit charging scheme, and a free credit trading market. The government initially distribute free credit schemes to all elegible receivers, for example, all tax payers. The distribution scheme can be O-D based or uniform, or through negotiation. These credits can be used to drive on any link of the network, but on different links, the credit charge rate are different. For example, consider this example network which consist only two links, there are ten people going from node 1 to 2. the government assign two credits to everyone, but if he uses link 1, he will be charged 3 links, and if use link 2, only 1 credit will be charged. To make all credits efficiently utilized, the credits are allowed trading among credit holders. The credit will expire after a short time period, for example, one month, or one week, so in this study, we assume no speculation of credits exists. And since there are a lot of credit holders, so no transaction cost is assumed, and the credit market is perfectly competitive. The government revenue neutral. </a:t>
            </a:r>
          </a:p>
        </p:txBody>
      </p:sp>
      <p:sp>
        <p:nvSpPr>
          <p:cNvPr id="84996" name="Slide Number Placeholder 3"/>
          <p:cNvSpPr>
            <a:spLocks noGrp="1"/>
          </p:cNvSpPr>
          <p:nvPr>
            <p:ph type="sldNum" sz="quarter" idx="5"/>
          </p:nvPr>
        </p:nvSpPr>
        <p:spPr>
          <a:noFill/>
        </p:spPr>
        <p:txBody>
          <a:bodyPr/>
          <a:lstStyle>
            <a:lvl1pPr defTabSz="992198" eaLnBrk="0" hangingPunct="0">
              <a:defRPr>
                <a:solidFill>
                  <a:schemeClr val="tx1"/>
                </a:solidFill>
                <a:latin typeface="Arial" charset="0"/>
                <a:ea typeface="宋体" pitchFamily="2" charset="-122"/>
              </a:defRPr>
            </a:lvl1pPr>
            <a:lvl2pPr marL="804763" indent="-309524" defTabSz="992198" eaLnBrk="0" hangingPunct="0">
              <a:defRPr>
                <a:solidFill>
                  <a:schemeClr val="tx1"/>
                </a:solidFill>
                <a:latin typeface="Arial" charset="0"/>
                <a:ea typeface="宋体" pitchFamily="2" charset="-122"/>
              </a:defRPr>
            </a:lvl2pPr>
            <a:lvl3pPr marL="1238098" indent="-247620" defTabSz="992198" eaLnBrk="0" hangingPunct="0">
              <a:defRPr>
                <a:solidFill>
                  <a:schemeClr val="tx1"/>
                </a:solidFill>
                <a:latin typeface="Arial" charset="0"/>
                <a:ea typeface="宋体" pitchFamily="2" charset="-122"/>
              </a:defRPr>
            </a:lvl3pPr>
            <a:lvl4pPr marL="1733337" indent="-247620" defTabSz="992198" eaLnBrk="0" hangingPunct="0">
              <a:defRPr>
                <a:solidFill>
                  <a:schemeClr val="tx1"/>
                </a:solidFill>
                <a:latin typeface="Arial" charset="0"/>
                <a:ea typeface="宋体" pitchFamily="2" charset="-122"/>
              </a:defRPr>
            </a:lvl4pPr>
            <a:lvl5pPr marL="2228576" indent="-247620" defTabSz="992198" eaLnBrk="0" hangingPunct="0">
              <a:defRPr>
                <a:solidFill>
                  <a:schemeClr val="tx1"/>
                </a:solidFill>
                <a:latin typeface="Arial" charset="0"/>
                <a:ea typeface="宋体" pitchFamily="2" charset="-122"/>
              </a:defRPr>
            </a:lvl5pPr>
            <a:lvl6pPr marL="2723815" indent="-247620" defTabSz="992198" eaLnBrk="0" fontAlgn="base" hangingPunct="0">
              <a:spcBef>
                <a:spcPct val="0"/>
              </a:spcBef>
              <a:spcAft>
                <a:spcPct val="0"/>
              </a:spcAft>
              <a:defRPr>
                <a:solidFill>
                  <a:schemeClr val="tx1"/>
                </a:solidFill>
                <a:latin typeface="Arial" charset="0"/>
                <a:ea typeface="宋体" pitchFamily="2" charset="-122"/>
              </a:defRPr>
            </a:lvl6pPr>
            <a:lvl7pPr marL="3219054" indent="-247620" defTabSz="992198" eaLnBrk="0" fontAlgn="base" hangingPunct="0">
              <a:spcBef>
                <a:spcPct val="0"/>
              </a:spcBef>
              <a:spcAft>
                <a:spcPct val="0"/>
              </a:spcAft>
              <a:defRPr>
                <a:solidFill>
                  <a:schemeClr val="tx1"/>
                </a:solidFill>
                <a:latin typeface="Arial" charset="0"/>
                <a:ea typeface="宋体" pitchFamily="2" charset="-122"/>
              </a:defRPr>
            </a:lvl7pPr>
            <a:lvl8pPr marL="3714293" indent="-247620" defTabSz="992198" eaLnBrk="0" fontAlgn="base" hangingPunct="0">
              <a:spcBef>
                <a:spcPct val="0"/>
              </a:spcBef>
              <a:spcAft>
                <a:spcPct val="0"/>
              </a:spcAft>
              <a:defRPr>
                <a:solidFill>
                  <a:schemeClr val="tx1"/>
                </a:solidFill>
                <a:latin typeface="Arial" charset="0"/>
                <a:ea typeface="宋体" pitchFamily="2" charset="-122"/>
              </a:defRPr>
            </a:lvl8pPr>
            <a:lvl9pPr marL="4209532" indent="-247620" defTabSz="992198"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27E2CB4-36F1-4C8A-8EDC-3DA4C975D7A8}" type="slidenum">
              <a:rPr lang="en-US" altLang="zh-CN"/>
              <a:pPr eaLnBrk="1" hangingPunct="1"/>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r>
              <a:rPr lang="en-US" smtClean="0">
                <a:latin typeface="Arial" charset="0"/>
              </a:rPr>
              <a:t>Now let me introduce what is the tradable credit scheme proposed in our study. A tradable credit scheme compose three parts, an initial distribution scheme of free credits, a credit charging scheme, and a free credit trading market. The government initially distribute free credit schemes to all elegible receivers, for example, all tax payers. The distribution scheme can be O-D based or uniform, or through negotiation. These credits can be used to drive on any link of the network, but on different links, the credit charge rate are different. For example, consider this example network which consist only two links, there are ten people going from node 1 to 2. the government assign two credits to everyone, but if he uses link 1, he will be charged 3 links, and if use link 2, only 1 credit will be charged. To make all credits efficiently utilized, the credits are allowed trading among credit holders. The credit will expire after a short time period, for example, one month, or one week, so in this study, we assume no speculation of credits exists. And since there are a lot of credit holders, so no transaction cost is assumed, and the credit market is perfectly competitive. The government revenue neutral. </a:t>
            </a:r>
          </a:p>
        </p:txBody>
      </p:sp>
      <p:sp>
        <p:nvSpPr>
          <p:cNvPr id="84996" name="Slide Number Placeholder 3"/>
          <p:cNvSpPr>
            <a:spLocks noGrp="1"/>
          </p:cNvSpPr>
          <p:nvPr>
            <p:ph type="sldNum" sz="quarter" idx="5"/>
          </p:nvPr>
        </p:nvSpPr>
        <p:spPr>
          <a:noFill/>
        </p:spPr>
        <p:txBody>
          <a:bodyPr/>
          <a:lstStyle>
            <a:lvl1pPr defTabSz="992198" eaLnBrk="0" hangingPunct="0">
              <a:defRPr>
                <a:solidFill>
                  <a:schemeClr val="tx1"/>
                </a:solidFill>
                <a:latin typeface="Arial" charset="0"/>
                <a:ea typeface="宋体" pitchFamily="2" charset="-122"/>
              </a:defRPr>
            </a:lvl1pPr>
            <a:lvl2pPr marL="804763" indent="-309524" defTabSz="992198" eaLnBrk="0" hangingPunct="0">
              <a:defRPr>
                <a:solidFill>
                  <a:schemeClr val="tx1"/>
                </a:solidFill>
                <a:latin typeface="Arial" charset="0"/>
                <a:ea typeface="宋体" pitchFamily="2" charset="-122"/>
              </a:defRPr>
            </a:lvl2pPr>
            <a:lvl3pPr marL="1238098" indent="-247620" defTabSz="992198" eaLnBrk="0" hangingPunct="0">
              <a:defRPr>
                <a:solidFill>
                  <a:schemeClr val="tx1"/>
                </a:solidFill>
                <a:latin typeface="Arial" charset="0"/>
                <a:ea typeface="宋体" pitchFamily="2" charset="-122"/>
              </a:defRPr>
            </a:lvl3pPr>
            <a:lvl4pPr marL="1733337" indent="-247620" defTabSz="992198" eaLnBrk="0" hangingPunct="0">
              <a:defRPr>
                <a:solidFill>
                  <a:schemeClr val="tx1"/>
                </a:solidFill>
                <a:latin typeface="Arial" charset="0"/>
                <a:ea typeface="宋体" pitchFamily="2" charset="-122"/>
              </a:defRPr>
            </a:lvl4pPr>
            <a:lvl5pPr marL="2228576" indent="-247620" defTabSz="992198" eaLnBrk="0" hangingPunct="0">
              <a:defRPr>
                <a:solidFill>
                  <a:schemeClr val="tx1"/>
                </a:solidFill>
                <a:latin typeface="Arial" charset="0"/>
                <a:ea typeface="宋体" pitchFamily="2" charset="-122"/>
              </a:defRPr>
            </a:lvl5pPr>
            <a:lvl6pPr marL="2723815" indent="-247620" defTabSz="992198" eaLnBrk="0" fontAlgn="base" hangingPunct="0">
              <a:spcBef>
                <a:spcPct val="0"/>
              </a:spcBef>
              <a:spcAft>
                <a:spcPct val="0"/>
              </a:spcAft>
              <a:defRPr>
                <a:solidFill>
                  <a:schemeClr val="tx1"/>
                </a:solidFill>
                <a:latin typeface="Arial" charset="0"/>
                <a:ea typeface="宋体" pitchFamily="2" charset="-122"/>
              </a:defRPr>
            </a:lvl6pPr>
            <a:lvl7pPr marL="3219054" indent="-247620" defTabSz="992198" eaLnBrk="0" fontAlgn="base" hangingPunct="0">
              <a:spcBef>
                <a:spcPct val="0"/>
              </a:spcBef>
              <a:spcAft>
                <a:spcPct val="0"/>
              </a:spcAft>
              <a:defRPr>
                <a:solidFill>
                  <a:schemeClr val="tx1"/>
                </a:solidFill>
                <a:latin typeface="Arial" charset="0"/>
                <a:ea typeface="宋体" pitchFamily="2" charset="-122"/>
              </a:defRPr>
            </a:lvl7pPr>
            <a:lvl8pPr marL="3714293" indent="-247620" defTabSz="992198" eaLnBrk="0" fontAlgn="base" hangingPunct="0">
              <a:spcBef>
                <a:spcPct val="0"/>
              </a:spcBef>
              <a:spcAft>
                <a:spcPct val="0"/>
              </a:spcAft>
              <a:defRPr>
                <a:solidFill>
                  <a:schemeClr val="tx1"/>
                </a:solidFill>
                <a:latin typeface="Arial" charset="0"/>
                <a:ea typeface="宋体" pitchFamily="2" charset="-122"/>
              </a:defRPr>
            </a:lvl8pPr>
            <a:lvl9pPr marL="4209532" indent="-247620" defTabSz="992198"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27E2CB4-36F1-4C8A-8EDC-3DA4C975D7A8}" type="slidenum">
              <a:rPr lang="en-US" altLang="zh-CN"/>
              <a:pPr eaLnBrk="1" hangingPunct="1"/>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10</a:t>
            </a:fld>
            <a:endParaRPr lang="zh-CN" altLang="en-US"/>
          </a:p>
        </p:txBody>
      </p:sp>
    </p:spTree>
    <p:extLst>
      <p:ext uri="{BB962C8B-B14F-4D97-AF65-F5344CB8AC3E}">
        <p14:creationId xmlns:p14="http://schemas.microsoft.com/office/powerpoint/2010/main" val="410073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27</a:t>
            </a:fld>
            <a:endParaRPr lang="zh-CN" altLang="en-US"/>
          </a:p>
        </p:txBody>
      </p:sp>
    </p:spTree>
    <p:extLst>
      <p:ext uri="{BB962C8B-B14F-4D97-AF65-F5344CB8AC3E}">
        <p14:creationId xmlns:p14="http://schemas.microsoft.com/office/powerpoint/2010/main" val="247784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7AFB8813-61DD-452A-92FF-F6AE86A77206}" type="slidenum">
              <a:rPr lang="zh-CN" altLang="en-US" smtClean="0"/>
              <a:t>41</a:t>
            </a:fld>
            <a:endParaRPr lang="zh-CN" altLang="en-US"/>
          </a:p>
        </p:txBody>
      </p:sp>
    </p:spTree>
    <p:extLst>
      <p:ext uri="{BB962C8B-B14F-4D97-AF65-F5344CB8AC3E}">
        <p14:creationId xmlns:p14="http://schemas.microsoft.com/office/powerpoint/2010/main" val="243687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144" y="5331466"/>
            <a:ext cx="1749552" cy="1435094"/>
          </a:xfrm>
          <a:prstGeom prst="rect">
            <a:avLst/>
          </a:prstGeom>
          <a:solidFill>
            <a:schemeClr val="accent2">
              <a:alpha val="7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1819448" y="5332759"/>
            <a:ext cx="7400752" cy="1424657"/>
          </a:xfrm>
          <a:prstGeom prst="rect">
            <a:avLst/>
          </a:prstGeom>
          <a:solidFill>
            <a:schemeClr val="accent1">
              <a:alpha val="7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2514600"/>
            <a:ext cx="6477000" cy="1828800"/>
          </a:xfrm>
        </p:spPr>
        <p:txBody>
          <a:bodyPr anchor="b"/>
          <a:lstStyle>
            <a:lvl1pPr>
              <a:defRPr cap="all" baseline="0"/>
            </a:lvl1pPr>
          </a:lstStyle>
          <a:p>
            <a:r>
              <a:rPr lang="en-US" altLang="zh-CN" smtClean="0"/>
              <a:t>Click to edit Master title style</a:t>
            </a:r>
            <a:endParaRPr lang="en-US" dirty="0"/>
          </a:p>
        </p:txBody>
      </p:sp>
      <p:sp>
        <p:nvSpPr>
          <p:cNvPr id="9" name="Subtitle 8"/>
          <p:cNvSpPr>
            <a:spLocks noGrp="1"/>
          </p:cNvSpPr>
          <p:nvPr>
            <p:ph type="subTitle" idx="1"/>
          </p:nvPr>
        </p:nvSpPr>
        <p:spPr>
          <a:xfrm>
            <a:off x="1828800" y="5334000"/>
            <a:ext cx="7239000" cy="1401837"/>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smtClean="0"/>
              <a:t>Click to edit Master subtitle style</a:t>
            </a:r>
            <a:endParaRPr lang="en-US" dirty="0"/>
          </a:p>
        </p:txBody>
      </p:sp>
      <p:sp>
        <p:nvSpPr>
          <p:cNvPr id="28" name="Date Placeholder 27"/>
          <p:cNvSpPr>
            <a:spLocks noGrp="1"/>
          </p:cNvSpPr>
          <p:nvPr>
            <p:ph type="dt" sz="half" idx="10"/>
          </p:nvPr>
        </p:nvSpPr>
        <p:spPr>
          <a:xfrm>
            <a:off x="76201" y="5332926"/>
            <a:ext cx="1600200" cy="1421573"/>
          </a:xfrm>
        </p:spPr>
        <p:txBody>
          <a:bodyPr>
            <a:noAutofit/>
          </a:bodyPr>
          <a:lstStyle>
            <a:lvl1pPr algn="ctr">
              <a:defRPr sz="2000">
                <a:solidFill>
                  <a:srgbClr val="FFFFFF"/>
                </a:solidFill>
              </a:defRPr>
            </a:lvl1pPr>
          </a:lstStyle>
          <a:p>
            <a:fld id="{7DC03558-B84C-4222-ABD4-8D806631EAA0}" type="datetime1">
              <a:rPr lang="en-US" altLang="zh-CN" smtClean="0"/>
              <a:t>7/11/2013</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FBC0961-8B29-4FB0-B6E0-7898D1C6A08B}" type="datetime1">
              <a:rPr lang="en-US" altLang="zh-CN"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A59DF20E-76C5-495D-97C2-6CD9E0D60A6E}" type="datetime1">
              <a:rPr lang="en-US" altLang="zh-CN" smtClean="0"/>
              <a:t>7/11/2013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35B9892-2E74-43B8-917D-DA62539C9D22}" type="datetime1">
              <a:rPr lang="en-US" altLang="zh-CN" smtClean="0">
                <a:solidFill>
                  <a:srgbClr val="000000"/>
                </a:solidFill>
              </a:rPr>
              <a:t>7/11/2013</a:t>
            </a:fld>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7D1369-62A0-4028-B07D-D15B91EE60C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8894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6FDC13-2BE9-48E6-B777-B284D67A2138}" type="datetime1">
              <a:rPr lang="en-US" altLang="zh-CN" smtClean="0">
                <a:solidFill>
                  <a:srgbClr val="000000"/>
                </a:solidFill>
              </a:rPr>
              <a:t>7/11/2013</a:t>
            </a:fld>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A5A930-0742-493E-A386-D7F0E442C42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45406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3C9850D-C8CB-4262-96D8-4249C149DBB6}" type="datetime1">
              <a:rPr lang="en-US" altLang="zh-CN" smtClean="0">
                <a:solidFill>
                  <a:srgbClr val="000000"/>
                </a:solidFill>
              </a:rPr>
              <a:t>7/11/2013</a:t>
            </a:fld>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7D1369-62A0-4028-B07D-D15B91EE60C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7299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1A3D13-43F3-4439-9FF1-DAD6E2CD013D}" type="datetime1">
              <a:rPr lang="en-US" altLang="zh-CN" smtClean="0">
                <a:solidFill>
                  <a:srgbClr val="000000"/>
                </a:solidFill>
              </a:rPr>
              <a:t>7/11/2013</a:t>
            </a:fld>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7D1369-62A0-4028-B07D-D15B91EE60C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0038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lstStyle/>
          <a:p>
            <a:r>
              <a:rPr lang="en-US" altLang="zh-CN" smtClean="0"/>
              <a:t>Click to edit Master title style</a:t>
            </a:r>
            <a:endParaRPr lang="en-US" dirty="0"/>
          </a:p>
        </p:txBody>
      </p:sp>
      <p:sp>
        <p:nvSpPr>
          <p:cNvPr id="4" name="Date Placeholder 3"/>
          <p:cNvSpPr>
            <a:spLocks noGrp="1"/>
          </p:cNvSpPr>
          <p:nvPr>
            <p:ph type="dt" sz="half" idx="10"/>
          </p:nvPr>
        </p:nvSpPr>
        <p:spPr/>
        <p:txBody>
          <a:bodyPr/>
          <a:lstStyle/>
          <a:p>
            <a:fld id="{04508A75-3F19-4A2B-8DF9-8304F212A7A2}" type="datetime1">
              <a:rPr lang="en-US" altLang="zh-CN"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58200" y="6400800"/>
            <a:ext cx="609600" cy="244476"/>
          </a:xfrm>
        </p:spPr>
        <p:txBody>
          <a:bodyPr>
            <a:noAutofit/>
          </a:bodyPr>
          <a:lstStyle>
            <a:lvl1pPr>
              <a:defRPr sz="1800">
                <a:solidFill>
                  <a:schemeClr val="tx1"/>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371600"/>
            <a:ext cx="8153400" cy="4800600"/>
          </a:xfrm>
        </p:spPr>
        <p:txBody>
          <a:bodyPr/>
          <a:lstStyle>
            <a:lvl1pPr>
              <a:spcBef>
                <a:spcPts val="300"/>
              </a:spcBef>
              <a:spcAft>
                <a:spcPts val="600"/>
              </a:spcAft>
              <a:defRPr sz="2600"/>
            </a:lvl1pPr>
            <a:lvl2pPr>
              <a:spcBef>
                <a:spcPts val="500"/>
              </a:spcBef>
              <a:spcAft>
                <a:spcPts val="600"/>
              </a:spcAft>
              <a:defRPr sz="2200"/>
            </a:lvl2pPr>
            <a:lvl3pPr>
              <a:spcAft>
                <a:spcPts val="300"/>
              </a:spcAft>
              <a:defRPr sz="2000"/>
            </a:lvl3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noAutofit/>
          </a:bodyPr>
          <a:lstStyle>
            <a:lvl1pPr algn="l">
              <a:buNone/>
              <a:defRPr sz="4000" b="0" cap="none">
                <a:solidFill>
                  <a:srgbClr val="FFFFFF"/>
                </a:solidFill>
              </a:defRPr>
            </a:lvl1pPr>
          </a:lstStyle>
          <a:p>
            <a:r>
              <a:rPr lang="en-US" altLang="zh-CN" smtClean="0"/>
              <a:t>Click to edit Master title style</a:t>
            </a:r>
            <a:endParaRPr lang="en-US" dirty="0"/>
          </a:p>
        </p:txBody>
      </p:sp>
      <p:sp>
        <p:nvSpPr>
          <p:cNvPr id="12" name="Date Placeholder 11"/>
          <p:cNvSpPr>
            <a:spLocks noGrp="1"/>
          </p:cNvSpPr>
          <p:nvPr>
            <p:ph type="dt" sz="half" idx="10"/>
          </p:nvPr>
        </p:nvSpPr>
        <p:spPr/>
        <p:txBody>
          <a:bodyPr/>
          <a:lstStyle/>
          <a:p>
            <a:fld id="{366D88CA-D4BF-4F99-8D61-F4CAF1302ED5}" type="datetime1">
              <a:rPr lang="en-US" altLang="zh-CN" smtClean="0"/>
              <a:t>7/11/2013</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9" name="Content Placeholder 8"/>
          <p:cNvSpPr>
            <a:spLocks noGrp="1"/>
          </p:cNvSpPr>
          <p:nvPr>
            <p:ph sz="quarter" idx="1"/>
          </p:nvPr>
        </p:nvSpPr>
        <p:spPr>
          <a:xfrm>
            <a:off x="609600" y="1371600"/>
            <a:ext cx="3886200" cy="471376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1" name="Content Placeholder 10"/>
          <p:cNvSpPr>
            <a:spLocks noGrp="1"/>
          </p:cNvSpPr>
          <p:nvPr>
            <p:ph sz="quarter" idx="2"/>
          </p:nvPr>
        </p:nvSpPr>
        <p:spPr>
          <a:xfrm>
            <a:off x="4844901" y="1371600"/>
            <a:ext cx="3886200" cy="471376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8" name="Date Placeholder 7"/>
          <p:cNvSpPr>
            <a:spLocks noGrp="1"/>
          </p:cNvSpPr>
          <p:nvPr>
            <p:ph type="dt" sz="half" idx="15"/>
          </p:nvPr>
        </p:nvSpPr>
        <p:spPr/>
        <p:txBody>
          <a:bodyPr rtlCol="0"/>
          <a:lstStyle/>
          <a:p>
            <a:fld id="{DFC2D527-51B1-415B-A76C-1F0BC723E242}" type="datetime1">
              <a:rPr lang="en-US" altLang="zh-CN" smtClean="0"/>
              <a:t>7/11/2013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altLang="zh-CN" smtClean="0"/>
              <a:t>Click to edit Master title style</a:t>
            </a:r>
            <a:endParaRPr lang="en-US" dirty="0"/>
          </a:p>
        </p:txBody>
      </p:sp>
      <p:sp>
        <p:nvSpPr>
          <p:cNvPr id="11" name="Content Placeholder 10"/>
          <p:cNvSpPr>
            <a:spLocks noGrp="1"/>
          </p:cNvSpPr>
          <p:nvPr>
            <p:ph sz="quarter" idx="2"/>
          </p:nvPr>
        </p:nvSpPr>
        <p:spPr>
          <a:xfrm>
            <a:off x="609600" y="2286000"/>
            <a:ext cx="3886200" cy="3733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3" name="Content Placeholder 12"/>
          <p:cNvSpPr>
            <a:spLocks noGrp="1"/>
          </p:cNvSpPr>
          <p:nvPr>
            <p:ph sz="quarter" idx="4"/>
          </p:nvPr>
        </p:nvSpPr>
        <p:spPr>
          <a:xfrm>
            <a:off x="4800600" y="2286000"/>
            <a:ext cx="3886200" cy="3733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 name="Date Placeholder 9"/>
          <p:cNvSpPr>
            <a:spLocks noGrp="1"/>
          </p:cNvSpPr>
          <p:nvPr>
            <p:ph type="dt" sz="half" idx="15"/>
          </p:nvPr>
        </p:nvSpPr>
        <p:spPr/>
        <p:txBody>
          <a:bodyPr rtlCol="0"/>
          <a:lstStyle/>
          <a:p>
            <a:fld id="{1AEF132C-5206-449A-963F-E5AB2E2448E8}" type="datetime1">
              <a:rPr lang="en-US" altLang="zh-CN" smtClean="0"/>
              <a:t>7/11/2013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5240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ltLang="zh-CN" smtClean="0"/>
              <a:t>Click to edit Master text styles</a:t>
            </a:r>
          </a:p>
        </p:txBody>
      </p:sp>
      <p:sp>
        <p:nvSpPr>
          <p:cNvPr id="15" name="Text Placeholder 14"/>
          <p:cNvSpPr>
            <a:spLocks noGrp="1"/>
          </p:cNvSpPr>
          <p:nvPr>
            <p:ph type="body" sz="quarter" idx="3"/>
          </p:nvPr>
        </p:nvSpPr>
        <p:spPr>
          <a:xfrm>
            <a:off x="4800600" y="15240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ltLang="zh-CN"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0019A4A7-4ED4-4590-B603-F82B6DCACF04}" type="datetime1">
              <a:rPr lang="en-US" altLang="zh-CN" smtClean="0"/>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58200" y="6400800"/>
            <a:ext cx="609600" cy="244476"/>
          </a:xfrm>
        </p:spPr>
        <p:txBody>
          <a:bodyPr>
            <a:noAutofit/>
          </a:bodyPr>
          <a:lstStyle>
            <a:lvl1pPr>
              <a:defRPr sz="1800">
                <a:solidFill>
                  <a:schemeClr val="tx1"/>
                </a:solidFill>
              </a:defRPr>
            </a:lvl1p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44C3B-5522-4325-BF22-F3A90D1F3601}" type="datetime1">
              <a:rPr lang="en-US" altLang="zh-CN" smtClean="0"/>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793750"/>
          </a:xfrm>
        </p:spPr>
        <p:txBody>
          <a:bodyPr anchor="ctr">
            <a:normAutofit/>
          </a:bodyPr>
          <a:lstStyle>
            <a:lvl1pPr algn="l">
              <a:buNone/>
              <a:defRPr sz="3600" b="0"/>
            </a:lvl1pPr>
          </a:lstStyle>
          <a:p>
            <a:r>
              <a:rPr lang="en-US" altLang="zh-CN" smtClean="0"/>
              <a:t>Click to edit Master title style</a:t>
            </a:r>
            <a:endParaRPr lang="en-US" dirty="0"/>
          </a:p>
        </p:txBody>
      </p:sp>
      <p:sp>
        <p:nvSpPr>
          <p:cNvPr id="5" name="Date Placeholder 4"/>
          <p:cNvSpPr>
            <a:spLocks noGrp="1"/>
          </p:cNvSpPr>
          <p:nvPr>
            <p:ph type="dt" sz="half" idx="10"/>
          </p:nvPr>
        </p:nvSpPr>
        <p:spPr/>
        <p:txBody>
          <a:bodyPr/>
          <a:lstStyle/>
          <a:p>
            <a:fld id="{6EBE5EC2-0E06-44C6-A9F0-842CE13D824F}" type="datetime1">
              <a:rPr lang="en-US" altLang="zh-CN"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2362200" y="1524000"/>
            <a:ext cx="6400800" cy="4648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524000"/>
            <a:ext cx="1615307" cy="1920101"/>
          </a:xfrm>
          <a:prstGeom prst="rect">
            <a:avLst/>
          </a:prstGeom>
          <a:ln w="50800" cap="sq" cmpd="dbl">
            <a:solidFill>
              <a:schemeClr val="accent2"/>
            </a:solidFill>
            <a:miter lim="800000"/>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ltLang="zh-CN"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altLang="zh-CN"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9CC2A65-DB94-4F1F-9F62-823D2D984959}" type="datetime1">
              <a:rPr lang="en-US" altLang="zh-CN" smtClean="0"/>
              <a:t>7/11/2013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altLang="zh-CN"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38175" y="381000"/>
            <a:ext cx="8153400" cy="838200"/>
          </a:xfrm>
          <a:prstGeom prst="rect">
            <a:avLst/>
          </a:prstGeom>
        </p:spPr>
        <p:txBody>
          <a:bodyPr vert="horz" anchor="ctr">
            <a:normAutofit/>
          </a:bodyPr>
          <a:lstStyle/>
          <a:p>
            <a:r>
              <a:rPr lang="en-US" altLang="zh-CN" smtClean="0"/>
              <a:t>Click to edit Master title style</a:t>
            </a:r>
            <a:endParaRPr lang="en-US" dirty="0"/>
          </a:p>
        </p:txBody>
      </p:sp>
      <p:sp>
        <p:nvSpPr>
          <p:cNvPr id="13" name="Text Placeholder 12"/>
          <p:cNvSpPr>
            <a:spLocks noGrp="1"/>
          </p:cNvSpPr>
          <p:nvPr>
            <p:ph type="body" idx="1"/>
          </p:nvPr>
        </p:nvSpPr>
        <p:spPr>
          <a:xfrm>
            <a:off x="612648" y="1371600"/>
            <a:ext cx="8153400" cy="4785360"/>
          </a:xfrm>
          <a:prstGeom prst="rect">
            <a:avLst/>
          </a:prstGeom>
        </p:spPr>
        <p:txBody>
          <a:bodyPr vert="horz">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4" name="Date Placeholder 13"/>
          <p:cNvSpPr>
            <a:spLocks noGrp="1"/>
          </p:cNvSpPr>
          <p:nvPr>
            <p:ph type="dt" sz="half" idx="2"/>
          </p:nvPr>
        </p:nvSpPr>
        <p:spPr>
          <a:xfrm>
            <a:off x="6096000" y="6340475"/>
            <a:ext cx="2667000" cy="365125"/>
          </a:xfrm>
          <a:prstGeom prst="rect">
            <a:avLst/>
          </a:prstGeom>
        </p:spPr>
        <p:txBody>
          <a:bodyPr vert="horz" anchor="ctr" anchorCtr="0"/>
          <a:lstStyle>
            <a:lvl1pPr algn="l">
              <a:defRPr sz="1400">
                <a:solidFill>
                  <a:schemeClr val="tx2"/>
                </a:solidFill>
              </a:defRPr>
            </a:lvl1pPr>
          </a:lstStyle>
          <a:p>
            <a:fld id="{32FAFDFB-7C57-4335-84F4-58069DB7E349}" type="datetime1">
              <a:rPr lang="en-US" altLang="zh-CN" smtClean="0"/>
              <a:t>7/11/2013</a:t>
            </a:fld>
            <a:endParaRPr lang="en-US"/>
          </a:p>
        </p:txBody>
      </p:sp>
      <p:sp>
        <p:nvSpPr>
          <p:cNvPr id="3" name="Footer Placeholder 2"/>
          <p:cNvSpPr>
            <a:spLocks noGrp="1"/>
          </p:cNvSpPr>
          <p:nvPr>
            <p:ph type="ftr" sz="quarter" idx="3"/>
          </p:nvPr>
        </p:nvSpPr>
        <p:spPr>
          <a:xfrm>
            <a:off x="609600" y="6340281"/>
            <a:ext cx="5421083" cy="365125"/>
          </a:xfrm>
          <a:prstGeom prst="rect">
            <a:avLst/>
          </a:prstGeom>
        </p:spPr>
        <p:txBody>
          <a:bodyPr vert="horz" anchor="ctr"/>
          <a:lstStyle>
            <a:lvl1pPr algn="r">
              <a:defRPr sz="1400">
                <a:solidFill>
                  <a:schemeClr val="tx2"/>
                </a:solidFill>
              </a:defRPr>
            </a:lvl1pPr>
          </a:lstStyle>
          <a:p>
            <a:endParaRPr lang="en-US"/>
          </a:p>
        </p:txBody>
      </p:sp>
      <p:sp>
        <p:nvSpPr>
          <p:cNvPr id="7" name="Rectangle 6"/>
          <p:cNvSpPr/>
          <p:nvPr/>
        </p:nvSpPr>
        <p:spPr bwMode="white">
          <a:xfrm>
            <a:off x="0" y="11430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43000"/>
            <a:ext cx="6096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657225" y="11430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43000"/>
            <a:ext cx="609600" cy="244476"/>
          </a:xfrm>
          <a:prstGeom prst="rect">
            <a:avLst/>
          </a:prstGeom>
        </p:spPr>
        <p:txBody>
          <a:bodyPr vert="horz" anchor="ctr" anchorCtr="0">
            <a:normAutofit/>
          </a:bodyPr>
          <a:lstStyle>
            <a:lvl1pPr algn="ctr">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714" r:id="rId13"/>
    <p:sldLayoutId id="2147483688" r:id="rId14"/>
    <p:sldLayoutId id="2147483702" r:id="rId15"/>
  </p:sldLayoutIdLst>
  <p:timing>
    <p:tnLst>
      <p:par>
        <p:cTn id="1" dur="indefinite" restart="never" nodeType="tmRoot"/>
      </p:par>
    </p:tnLst>
  </p:timing>
  <p:hf hdr="0" ftr="0" dt="0"/>
  <p:txStyles>
    <p:titleStyle>
      <a:lvl1pPr algn="l" rtl="0" eaLnBrk="1" latinLnBrk="0" hangingPunct="1">
        <a:spcBef>
          <a:spcPct val="0"/>
        </a:spcBef>
        <a:buNone/>
        <a:defRPr sz="3200" kern="1200">
          <a:solidFill>
            <a:schemeClr val="tx2"/>
          </a:solidFill>
          <a:latin typeface="+mj-lt"/>
          <a:ea typeface="+mj-ea"/>
          <a:cs typeface="+mj-cs"/>
        </a:defRPr>
      </a:lvl1pPr>
    </p:titleStyle>
    <p:bodyStyle>
      <a:lvl1pPr marL="320040" indent="-320040" algn="l" rtl="0" eaLnBrk="1" latinLnBrk="0" hangingPunct="1">
        <a:spcBef>
          <a:spcPts val="300"/>
        </a:spcBef>
        <a:spcAft>
          <a:spcPts val="600"/>
        </a:spcAft>
        <a:buClr>
          <a:schemeClr val="accent2"/>
        </a:buClr>
        <a:buSzPct val="60000"/>
        <a:buFont typeface="Wingdings"/>
        <a:buChar char=""/>
        <a:defRPr sz="2600" kern="1200">
          <a:solidFill>
            <a:schemeClr val="tx1"/>
          </a:solidFill>
          <a:latin typeface="+mn-lt"/>
          <a:ea typeface="+mn-ea"/>
          <a:cs typeface="+mn-cs"/>
        </a:defRPr>
      </a:lvl1pPr>
      <a:lvl2pPr marL="640080" indent="-274320" algn="l" rtl="0" eaLnBrk="1" latinLnBrk="0" hangingPunct="1">
        <a:spcBef>
          <a:spcPts val="500"/>
        </a:spcBef>
        <a:spcAft>
          <a:spcPts val="600"/>
        </a:spcAft>
        <a:buClr>
          <a:schemeClr val="accent1"/>
        </a:buClr>
        <a:buSzPct val="70000"/>
        <a:buFont typeface="Wingdings 2"/>
        <a:buChar char=""/>
        <a:defRPr sz="2200" kern="1200">
          <a:solidFill>
            <a:schemeClr val="tx1"/>
          </a:solidFill>
          <a:latin typeface="+mn-lt"/>
          <a:ea typeface="+mn-ea"/>
          <a:cs typeface="+mn-cs"/>
        </a:defRPr>
      </a:lvl2pPr>
      <a:lvl3pPr marL="914400" indent="-228600" algn="l" rtl="0" eaLnBrk="1" latinLnBrk="0" hangingPunct="1">
        <a:spcBef>
          <a:spcPts val="500"/>
        </a:spcBef>
        <a:spcAft>
          <a:spcPts val="300"/>
        </a:spcAft>
        <a:buClr>
          <a:schemeClr val="accent2"/>
        </a:buClr>
        <a:buSzPct val="75000"/>
        <a:buFont typeface="Wingdings"/>
        <a:buChar char=""/>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8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7.xml"/><Relationship Id="rId6" Type="http://schemas.openxmlformats.org/officeDocument/2006/relationships/image" Target="../media/image20.emf"/><Relationship Id="rId5" Type="http://schemas.openxmlformats.org/officeDocument/2006/relationships/package" Target="../embeddings/Microsoft_Word_Document2.docx"/><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20.bin"/><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Word_Document3.docx"/><Relationship Id="rId11" Type="http://schemas.openxmlformats.org/officeDocument/2006/relationships/image" Target="../media/image26.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image" Target="../media/image23.wmf"/><Relationship Id="rId9"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Word_Document4.docx"/><Relationship Id="rId5" Type="http://schemas.openxmlformats.org/officeDocument/2006/relationships/oleObject" Target="../embeddings/oleObject25.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6.bin"/><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28.emf"/><Relationship Id="rId4" Type="http://schemas.openxmlformats.org/officeDocument/2006/relationships/package" Target="../embeddings/Microsoft_Word_Document5.docx"/><Relationship Id="rId9" Type="http://schemas.openxmlformats.org/officeDocument/2006/relationships/image" Target="../media/image30.wmf"/></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Microsoft_Word_Document6.docx"/><Relationship Id="rId5" Type="http://schemas.openxmlformats.org/officeDocument/2006/relationships/oleObject" Target="../embeddings/oleObject32.bin"/><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33.bin"/><Relationship Id="rId7"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5" Type="http://schemas.openxmlformats.org/officeDocument/2006/relationships/image" Target="../media/image35.emf"/><Relationship Id="rId4" Type="http://schemas.openxmlformats.org/officeDocument/2006/relationships/package" Target="../embeddings/Microsoft_Word_Document7.docx"/></Relationships>
</file>

<file path=ppt/slides/_rels/slide2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5.bin"/><Relationship Id="rId7"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37.emf"/><Relationship Id="rId4" Type="http://schemas.openxmlformats.org/officeDocument/2006/relationships/package" Target="../embeddings/Microsoft_Word_Document9.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9.emf"/><Relationship Id="rId4" Type="http://schemas.openxmlformats.org/officeDocument/2006/relationships/package" Target="../embeddings/Microsoft_Word_Document11.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0.emf"/><Relationship Id="rId4" Type="http://schemas.openxmlformats.org/officeDocument/2006/relationships/package" Target="../embeddings/Microsoft_Word_Document12.doc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1.emf"/><Relationship Id="rId4" Type="http://schemas.openxmlformats.org/officeDocument/2006/relationships/package" Target="../embeddings/Microsoft_Word_Document13.docx"/></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7.vml"/><Relationship Id="rId1" Type="http://schemas.openxmlformats.org/officeDocument/2006/relationships/themeOverride" Target="../theme/themeOverride8.xml"/><Relationship Id="rId6" Type="http://schemas.openxmlformats.org/officeDocument/2006/relationships/image" Target="../media/image42.emf"/><Relationship Id="rId5" Type="http://schemas.openxmlformats.org/officeDocument/2006/relationships/package" Target="../embeddings/Microsoft_Word_Document14.docx"/><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3.emf"/><Relationship Id="rId4" Type="http://schemas.openxmlformats.org/officeDocument/2006/relationships/package" Target="../embeddings/Microsoft_Word_Document15.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4.emf"/><Relationship Id="rId4" Type="http://schemas.openxmlformats.org/officeDocument/2006/relationships/package" Target="../embeddings/Microsoft_Word_Document16.docx"/></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10.png"/></Relationships>
</file>

<file path=ppt/slides/_rels/slide3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2.png"/><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3" Type="http://schemas.openxmlformats.org/officeDocument/2006/relationships/slideLayout" Target="../slideLayouts/slideLayout2.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vmlDrawing" Target="../drawings/vmlDrawing1.v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themeOverride" Target="../theme/themeOverride2.xml"/><Relationship Id="rId6" Type="http://schemas.openxmlformats.org/officeDocument/2006/relationships/oleObject" Target="../embeddings/oleObject2.bin"/><Relationship Id="rId11" Type="http://schemas.openxmlformats.org/officeDocument/2006/relationships/image" Target="../media/image7.wmf"/><Relationship Id="rId24" Type="http://schemas.openxmlformats.org/officeDocument/2006/relationships/oleObject" Target="../embeddings/oleObject11.bin"/><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oleObject4.bin"/><Relationship Id="rId19"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18.wmf"/><Relationship Id="rId3" Type="http://schemas.openxmlformats.org/officeDocument/2006/relationships/slideLayout" Target="../slideLayouts/slideLayout13.xml"/><Relationship Id="rId7" Type="http://schemas.openxmlformats.org/officeDocument/2006/relationships/oleObject" Target="../embeddings/oleObject13.bin"/><Relationship Id="rId12" Type="http://schemas.openxmlformats.org/officeDocument/2006/relationships/oleObject" Target="../embeddings/oleObject15.bin"/><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image" Target="../media/image15.emf"/><Relationship Id="rId11" Type="http://schemas.openxmlformats.org/officeDocument/2006/relationships/image" Target="../media/image17.emf"/><Relationship Id="rId5" Type="http://schemas.openxmlformats.org/officeDocument/2006/relationships/oleObject" Target="../embeddings/Microsoft_Word_97_-_2003_Document1.doc"/><Relationship Id="rId10" Type="http://schemas.openxmlformats.org/officeDocument/2006/relationships/oleObject" Target="../embeddings/Microsoft_Word_97_-_2003_Document2.doc"/><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84" y="1425575"/>
            <a:ext cx="8839200" cy="1927225"/>
          </a:xfrm>
          <a:noFill/>
          <a:ln>
            <a:noFill/>
          </a:ln>
          <a:effectLst/>
        </p:spPr>
        <p:style>
          <a:lnRef idx="3">
            <a:schemeClr val="lt1"/>
          </a:lnRef>
          <a:fillRef idx="1">
            <a:schemeClr val="accent5"/>
          </a:fillRef>
          <a:effectRef idx="1">
            <a:schemeClr val="accent5"/>
          </a:effectRef>
          <a:fontRef idx="minor">
            <a:schemeClr val="lt1"/>
          </a:fontRef>
        </p:style>
        <p:txBody>
          <a:bodyPr anchor="t">
            <a:noAutofit/>
          </a:bodyPr>
          <a:lstStyle/>
          <a:p>
            <a:r>
              <a:rPr lang="en-US" altLang="zh-CN" sz="4200" b="1" cap="none" dirty="0" smtClean="0">
                <a:solidFill>
                  <a:schemeClr val="accent1">
                    <a:lumMod val="75000"/>
                  </a:schemeClr>
                </a:solidFill>
                <a:latin typeface="Britannic Bold" pitchFamily="34" charset="0"/>
                <a:ea typeface="微软雅黑" pitchFamily="34" charset="-122"/>
                <a:cs typeface="Andalus" pitchFamily="18" charset="-78"/>
              </a:rPr>
              <a:t>Continuous price and flow dynamics</a:t>
            </a:r>
            <a:br>
              <a:rPr lang="en-US" altLang="zh-CN" sz="4200" b="1" cap="none" dirty="0" smtClean="0">
                <a:solidFill>
                  <a:schemeClr val="accent1">
                    <a:lumMod val="75000"/>
                  </a:schemeClr>
                </a:solidFill>
                <a:latin typeface="Britannic Bold" pitchFamily="34" charset="0"/>
                <a:ea typeface="微软雅黑" pitchFamily="34" charset="-122"/>
                <a:cs typeface="Andalus" pitchFamily="18" charset="-78"/>
              </a:rPr>
            </a:br>
            <a:r>
              <a:rPr lang="en-US" altLang="zh-CN" sz="4200" b="1" cap="none" dirty="0" smtClean="0">
                <a:solidFill>
                  <a:schemeClr val="accent1">
                    <a:lumMod val="75000"/>
                  </a:schemeClr>
                </a:solidFill>
                <a:latin typeface="Britannic Bold" pitchFamily="34" charset="0"/>
                <a:ea typeface="微软雅黑" pitchFamily="34" charset="-122"/>
                <a:cs typeface="Andalus" pitchFamily="18" charset="-78"/>
              </a:rPr>
              <a:t>of Tradable mobility credits</a:t>
            </a:r>
            <a:endParaRPr lang="zh-CN" altLang="en-US" sz="4200" b="1" cap="none" dirty="0">
              <a:solidFill>
                <a:schemeClr val="accent1">
                  <a:lumMod val="75000"/>
                </a:schemeClr>
              </a:solidFill>
              <a:latin typeface="Britannic Bold" pitchFamily="34" charset="0"/>
              <a:ea typeface="微软雅黑" pitchFamily="34" charset="-122"/>
              <a:cs typeface="Andalus" pitchFamily="18" charset="-78"/>
            </a:endParaRPr>
          </a:p>
        </p:txBody>
      </p:sp>
      <p:sp>
        <p:nvSpPr>
          <p:cNvPr id="4" name="TextBox 3"/>
          <p:cNvSpPr txBox="1"/>
          <p:nvPr/>
        </p:nvSpPr>
        <p:spPr>
          <a:xfrm>
            <a:off x="152400" y="3757136"/>
            <a:ext cx="8839200" cy="830997"/>
          </a:xfrm>
          <a:prstGeom prst="rect">
            <a:avLst/>
          </a:prstGeom>
          <a:noFill/>
        </p:spPr>
        <p:txBody>
          <a:bodyPr wrap="square" rtlCol="0">
            <a:spAutoFit/>
          </a:bodyPr>
          <a:lstStyle/>
          <a:p>
            <a:r>
              <a:rPr lang="en-US" altLang="zh-CN" sz="2800" b="1" dirty="0" err="1">
                <a:latin typeface="Candara" pitchFamily="34" charset="0"/>
                <a:cs typeface="Times New Roman" pitchFamily="18" charset="0"/>
              </a:rPr>
              <a:t>Hongbo</a:t>
            </a:r>
            <a:r>
              <a:rPr lang="en-US" altLang="zh-CN" sz="2800" b="1" dirty="0">
                <a:latin typeface="Candara" pitchFamily="34" charset="0"/>
                <a:cs typeface="Times New Roman" pitchFamily="18" charset="0"/>
              </a:rPr>
              <a:t> YE and </a:t>
            </a:r>
            <a:r>
              <a:rPr lang="en-US" altLang="zh-CN" sz="2800" b="1" dirty="0" err="1">
                <a:latin typeface="Candara" pitchFamily="34" charset="0"/>
                <a:cs typeface="Times New Roman" pitchFamily="18" charset="0"/>
              </a:rPr>
              <a:t>Hai</a:t>
            </a:r>
            <a:r>
              <a:rPr lang="en-US" altLang="zh-CN" sz="2800" b="1" dirty="0">
                <a:latin typeface="Candara" pitchFamily="34" charset="0"/>
                <a:cs typeface="Times New Roman" pitchFamily="18" charset="0"/>
              </a:rPr>
              <a:t> YANG</a:t>
            </a:r>
          </a:p>
          <a:p>
            <a:r>
              <a:rPr lang="en-US" altLang="zh-CN" sz="2000" b="1" i="1" dirty="0">
                <a:latin typeface="Candara" pitchFamily="34" charset="0"/>
                <a:cs typeface="Times New Roman" pitchFamily="18" charset="0"/>
              </a:rPr>
              <a:t>The Hong Kong University of Science and </a:t>
            </a:r>
            <a:r>
              <a:rPr lang="en-US" altLang="zh-CN" sz="2000" b="1" i="1" dirty="0" smtClean="0">
                <a:latin typeface="Candara" pitchFamily="34" charset="0"/>
                <a:cs typeface="Times New Roman" pitchFamily="18" charset="0"/>
              </a:rPr>
              <a:t>Technology</a:t>
            </a:r>
          </a:p>
        </p:txBody>
      </p:sp>
      <p:sp>
        <p:nvSpPr>
          <p:cNvPr id="3" name="Rectangle 2"/>
          <p:cNvSpPr/>
          <p:nvPr/>
        </p:nvSpPr>
        <p:spPr>
          <a:xfrm>
            <a:off x="152400" y="5638800"/>
            <a:ext cx="1483098" cy="830997"/>
          </a:xfrm>
          <a:prstGeom prst="rect">
            <a:avLst/>
          </a:prstGeom>
        </p:spPr>
        <p:txBody>
          <a:bodyPr wrap="none">
            <a:spAutoFit/>
          </a:bodyPr>
          <a:lstStyle/>
          <a:p>
            <a:r>
              <a:rPr lang="en-US" altLang="zh-CN" sz="2400" dirty="0" smtClean="0">
                <a:latin typeface="Candara" pitchFamily="34" charset="0"/>
                <a:cs typeface="Times New Roman" pitchFamily="18" charset="0"/>
              </a:rPr>
              <a:t>ISTTT20</a:t>
            </a:r>
          </a:p>
          <a:p>
            <a:r>
              <a:rPr lang="en-US" altLang="zh-CN" sz="2400" dirty="0" smtClean="0">
                <a:latin typeface="Candara" pitchFamily="34" charset="0"/>
                <a:cs typeface="Times New Roman" pitchFamily="18" charset="0"/>
              </a:rPr>
              <a:t>17/07/2013</a:t>
            </a:r>
            <a:endParaRPr lang="en-US" altLang="zh-CN" sz="2400" dirty="0">
              <a:latin typeface="Candara" pitchFamily="34" charset="0"/>
              <a:cs typeface="Times New Roman" pitchFamily="18" charset="0"/>
            </a:endParaRPr>
          </a:p>
        </p:txBody>
      </p:sp>
    </p:spTree>
    <p:extLst>
      <p:ext uri="{BB962C8B-B14F-4D97-AF65-F5344CB8AC3E}">
        <p14:creationId xmlns:p14="http://schemas.microsoft.com/office/powerpoint/2010/main" val="1317442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smtClean="0">
                <a:solidFill>
                  <a:srgbClr val="0070C0"/>
                </a:solidFill>
                <a:latin typeface="Bell MT" pitchFamily="18" charset="0"/>
                <a:ea typeface="Microsoft JhengHei" pitchFamily="34" charset="-120"/>
              </a:rPr>
              <a:t>Extensions</a:t>
            </a:r>
            <a:endParaRPr lang="zh-CN" altLang="en-US" sz="3600" b="1" dirty="0">
              <a:solidFill>
                <a:srgbClr val="0070C0"/>
              </a:solidFill>
              <a:latin typeface="Bell MT" pitchFamily="18" charset="0"/>
              <a:ea typeface="Microsoft JhengHei" pitchFamily="34" charset="-120"/>
            </a:endParaRPr>
          </a:p>
        </p:txBody>
      </p:sp>
      <p:sp>
        <p:nvSpPr>
          <p:cNvPr id="3" name="Rectangle 2"/>
          <p:cNvSpPr/>
          <p:nvPr/>
        </p:nvSpPr>
        <p:spPr>
          <a:xfrm>
            <a:off x="381000" y="1524000"/>
            <a:ext cx="8473440" cy="4893647"/>
          </a:xfrm>
          <a:prstGeom prst="rect">
            <a:avLst/>
          </a:prstGeom>
        </p:spPr>
        <p:txBody>
          <a:bodyPr wrap="square">
            <a:spAutoFit/>
          </a:bodyPr>
          <a:lstStyle/>
          <a:p>
            <a:pPr marL="514350" marR="0" lvl="0" indent="-514350">
              <a:spcBef>
                <a:spcPts val="600"/>
              </a:spcBef>
              <a:buSzPct val="65000"/>
              <a:buFont typeface="Wingdings" pitchFamily="2" charset="2"/>
              <a:buChar char="n"/>
            </a:pPr>
            <a:r>
              <a:rPr lang="en-US" sz="2800" dirty="0">
                <a:solidFill>
                  <a:srgbClr val="0070C0"/>
                </a:solidFill>
                <a:latin typeface="Candara"/>
                <a:ea typeface="SimSun"/>
              </a:rPr>
              <a:t>Transaction cost</a:t>
            </a:r>
            <a:endParaRPr lang="en-US" sz="1600" dirty="0">
              <a:latin typeface="Times New Roman"/>
              <a:ea typeface="Times New Roman"/>
            </a:endParaRPr>
          </a:p>
          <a:p>
            <a:pPr marL="457200" marR="0">
              <a:spcBef>
                <a:spcPts val="600"/>
              </a:spcBef>
            </a:pPr>
            <a:r>
              <a:rPr lang="en-US" dirty="0" err="1">
                <a:latin typeface="Candara"/>
                <a:ea typeface="SimSun"/>
              </a:rPr>
              <a:t>Nie</a:t>
            </a:r>
            <a:r>
              <a:rPr lang="en-US" dirty="0">
                <a:latin typeface="Candara"/>
                <a:ea typeface="SimSun"/>
              </a:rPr>
              <a:t>, Y., 2012. Transaction costs and tradable mobility credits. Transportation Research Part B 46 (1), 189-203.</a:t>
            </a:r>
            <a:endParaRPr lang="en-US" sz="1600" dirty="0">
              <a:latin typeface="Times New Roman"/>
              <a:ea typeface="Times New Roman"/>
            </a:endParaRPr>
          </a:p>
          <a:p>
            <a:pPr marL="514350" indent="-514350">
              <a:spcBef>
                <a:spcPts val="600"/>
              </a:spcBef>
              <a:buSzPct val="65000"/>
              <a:buFont typeface="Wingdings" pitchFamily="2" charset="2"/>
              <a:buChar char="n"/>
              <a:tabLst>
                <a:tab pos="457200" algn="l"/>
              </a:tabLst>
            </a:pPr>
            <a:r>
              <a:rPr lang="en-US" sz="2800" dirty="0">
                <a:solidFill>
                  <a:srgbClr val="0070C0"/>
                </a:solidFill>
                <a:latin typeface="Candara"/>
                <a:ea typeface="SimSun"/>
              </a:rPr>
              <a:t>User heterogeneity</a:t>
            </a:r>
          </a:p>
          <a:p>
            <a:pPr marL="457200" marR="0">
              <a:spcBef>
                <a:spcPts val="600"/>
              </a:spcBef>
            </a:pPr>
            <a:r>
              <a:rPr lang="en-US" dirty="0">
                <a:latin typeface="Candara"/>
                <a:ea typeface="SimSun"/>
              </a:rPr>
              <a:t>Wang, X., Yang, H., Zhu, D., Li, C., 2012. Tradable travel credits for congestion management with heterogeneous users. Transportation Research Part E 48 (2), 426-437.</a:t>
            </a:r>
            <a:endParaRPr lang="en-US" sz="1600" dirty="0">
              <a:latin typeface="Times New Roman"/>
              <a:ea typeface="Times New Roman"/>
            </a:endParaRPr>
          </a:p>
          <a:p>
            <a:pPr marL="457200" marR="0">
              <a:spcBef>
                <a:spcPts val="600"/>
              </a:spcBef>
            </a:pPr>
            <a:r>
              <a:rPr lang="en-US" dirty="0">
                <a:latin typeface="Candara"/>
                <a:ea typeface="SimSun"/>
              </a:rPr>
              <a:t>Zhu, D., Yang, H., Li, C., Wang, X., 2013. Properties of the multiclass traffic network </a:t>
            </a:r>
            <a:r>
              <a:rPr lang="en-US" dirty="0" err="1">
                <a:latin typeface="Candara"/>
                <a:ea typeface="SimSun"/>
              </a:rPr>
              <a:t>equilibria</a:t>
            </a:r>
            <a:r>
              <a:rPr lang="en-US" dirty="0">
                <a:latin typeface="Candara"/>
                <a:ea typeface="SimSun"/>
              </a:rPr>
              <a:t> under a tradable credit scheme. Transportation Science (revised version under review).</a:t>
            </a:r>
            <a:endParaRPr lang="en-US" sz="1600" dirty="0">
              <a:latin typeface="Times New Roman"/>
              <a:ea typeface="Times New Roman"/>
            </a:endParaRPr>
          </a:p>
          <a:p>
            <a:pPr marL="514350" marR="0" lvl="0" indent="-514350">
              <a:spcBef>
                <a:spcPts val="600"/>
              </a:spcBef>
              <a:buSzPct val="65000"/>
              <a:buFont typeface="Wingdings" pitchFamily="2" charset="2"/>
              <a:buChar char="n"/>
              <a:tabLst>
                <a:tab pos="457200" algn="l"/>
              </a:tabLst>
            </a:pPr>
            <a:r>
              <a:rPr lang="en-US" sz="2800" dirty="0">
                <a:solidFill>
                  <a:srgbClr val="0070C0"/>
                </a:solidFill>
                <a:latin typeface="Candara"/>
                <a:ea typeface="SimSun"/>
              </a:rPr>
              <a:t>Managing parking</a:t>
            </a:r>
          </a:p>
          <a:p>
            <a:pPr marL="457200" marR="0">
              <a:spcBef>
                <a:spcPts val="600"/>
              </a:spcBef>
            </a:pPr>
            <a:r>
              <a:rPr lang="en-US" dirty="0">
                <a:latin typeface="Candara"/>
                <a:ea typeface="SimSun"/>
                <a:cs typeface="Times New Roman"/>
              </a:rPr>
              <a:t>Zhang, X., Yang, H., Huang, H.J., 2011. Improving travel efficiency by parking permits distribution and trading. Transportation Research Part B 45 (7), 1018-1034</a:t>
            </a:r>
            <a:r>
              <a:rPr lang="en-US" dirty="0" smtClean="0">
                <a:latin typeface="Candara"/>
                <a:ea typeface="SimSun"/>
                <a:cs typeface="Times New Roman"/>
              </a:rPr>
              <a:t>.</a:t>
            </a:r>
            <a:endParaRPr lang="en-US" sz="1400" dirty="0">
              <a:latin typeface="Calibri"/>
              <a:ea typeface="Calibri"/>
              <a:cs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custDataLst>
      <p:tags r:id="rId1"/>
    </p:custDataLst>
    <p:extLst>
      <p:ext uri="{BB962C8B-B14F-4D97-AF65-F5344CB8AC3E}">
        <p14:creationId xmlns:p14="http://schemas.microsoft.com/office/powerpoint/2010/main" val="1920395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smtClean="0">
                <a:solidFill>
                  <a:srgbClr val="0070C0"/>
                </a:solidFill>
                <a:latin typeface="Bell MT" pitchFamily="18" charset="0"/>
                <a:ea typeface="Microsoft JhengHei" pitchFamily="34" charset="-120"/>
              </a:rPr>
              <a:t>Extensions</a:t>
            </a:r>
            <a:endParaRPr lang="zh-CN" altLang="en-US" sz="3600" b="1" dirty="0">
              <a:solidFill>
                <a:srgbClr val="0070C0"/>
              </a:solidFill>
              <a:latin typeface="Bell MT" pitchFamily="18" charset="0"/>
              <a:ea typeface="Microsoft JhengHei" pitchFamily="34" charset="-120"/>
            </a:endParaRPr>
          </a:p>
        </p:txBody>
      </p:sp>
      <p:sp>
        <p:nvSpPr>
          <p:cNvPr id="2" name="Rectangle 1"/>
          <p:cNvSpPr/>
          <p:nvPr/>
        </p:nvSpPr>
        <p:spPr>
          <a:xfrm>
            <a:off x="533400" y="1447800"/>
            <a:ext cx="8382000" cy="5307607"/>
          </a:xfrm>
          <a:prstGeom prst="rect">
            <a:avLst/>
          </a:prstGeom>
        </p:spPr>
        <p:txBody>
          <a:bodyPr wrap="square">
            <a:spAutoFit/>
          </a:bodyPr>
          <a:lstStyle/>
          <a:p>
            <a:pPr marL="514350" indent="-514350">
              <a:spcBef>
                <a:spcPts val="600"/>
              </a:spcBef>
              <a:spcAft>
                <a:spcPts val="0"/>
              </a:spcAft>
              <a:buSzPct val="65000"/>
              <a:buFont typeface="Wingdings" pitchFamily="2" charset="2"/>
              <a:buChar char="n"/>
              <a:tabLst>
                <a:tab pos="457200" algn="l"/>
              </a:tabLst>
            </a:pPr>
            <a:r>
              <a:rPr lang="en-US" sz="2800" dirty="0">
                <a:solidFill>
                  <a:srgbClr val="0070C0"/>
                </a:solidFill>
                <a:latin typeface="Candara"/>
                <a:ea typeface="SimSun"/>
              </a:rPr>
              <a:t>Managing bottleneck congestion and mode choice</a:t>
            </a:r>
          </a:p>
          <a:p>
            <a:pPr marL="457200" marR="0">
              <a:lnSpc>
                <a:spcPct val="115000"/>
              </a:lnSpc>
              <a:spcBef>
                <a:spcPts val="600"/>
              </a:spcBef>
              <a:spcAft>
                <a:spcPts val="0"/>
              </a:spcAft>
            </a:pPr>
            <a:r>
              <a:rPr lang="en-US" dirty="0" err="1">
                <a:solidFill>
                  <a:srgbClr val="000000"/>
                </a:solidFill>
                <a:latin typeface="Candara"/>
                <a:ea typeface="SimSun"/>
                <a:cs typeface="Times New Roman"/>
              </a:rPr>
              <a:t>Nie</a:t>
            </a:r>
            <a:r>
              <a:rPr lang="en-US" dirty="0">
                <a:solidFill>
                  <a:srgbClr val="000000"/>
                </a:solidFill>
                <a:latin typeface="Candara"/>
                <a:ea typeface="SimSun"/>
                <a:cs typeface="Times New Roman"/>
              </a:rPr>
              <a:t>, Y., Yin, Y., 2013. Managing rush hour travel choices with tradable credit scheme. Transportation Research Part B 50, 1-19.</a:t>
            </a:r>
            <a:endParaRPr lang="en-US" sz="1400" dirty="0">
              <a:latin typeface="Calibri"/>
              <a:ea typeface="Calibri"/>
              <a:cs typeface="Times New Roman"/>
            </a:endParaRPr>
          </a:p>
          <a:p>
            <a:pPr marL="457200" marR="0">
              <a:lnSpc>
                <a:spcPct val="115000"/>
              </a:lnSpc>
              <a:spcBef>
                <a:spcPts val="600"/>
              </a:spcBef>
              <a:spcAft>
                <a:spcPts val="0"/>
              </a:spcAft>
            </a:pPr>
            <a:r>
              <a:rPr lang="en-US" dirty="0" err="1">
                <a:solidFill>
                  <a:srgbClr val="000000"/>
                </a:solidFill>
                <a:latin typeface="Candara"/>
                <a:ea typeface="SimSun"/>
                <a:cs typeface="Times New Roman"/>
              </a:rPr>
              <a:t>Tian</a:t>
            </a:r>
            <a:r>
              <a:rPr lang="en-US" dirty="0">
                <a:solidFill>
                  <a:srgbClr val="000000"/>
                </a:solidFill>
                <a:latin typeface="Candara"/>
                <a:ea typeface="SimSun"/>
                <a:cs typeface="Times New Roman"/>
              </a:rPr>
              <a:t>. L.J., Yang, H., Huang H.J., 2013. Tradable credit schemes for managing bottleneck congestion and modal split with heterogeneous users. Transportation Research Part E 54, 1–13.</a:t>
            </a:r>
            <a:endParaRPr lang="en-US" sz="1400" dirty="0">
              <a:latin typeface="Calibri"/>
              <a:ea typeface="Calibri"/>
              <a:cs typeface="Times New Roman"/>
            </a:endParaRPr>
          </a:p>
          <a:p>
            <a:pPr marL="457200" marR="0">
              <a:lnSpc>
                <a:spcPct val="115000"/>
              </a:lnSpc>
              <a:spcBef>
                <a:spcPts val="600"/>
              </a:spcBef>
              <a:spcAft>
                <a:spcPts val="0"/>
              </a:spcAft>
            </a:pPr>
            <a:r>
              <a:rPr lang="nl-NL" dirty="0">
                <a:solidFill>
                  <a:srgbClr val="000000"/>
                </a:solidFill>
                <a:latin typeface="Candara"/>
                <a:ea typeface="SimSun"/>
                <a:cs typeface="Times New Roman"/>
              </a:rPr>
              <a:t>Xiao, F., Qian, Z., Zhang, H.M., 2013. Managing bottleneck congestion with tradable credits. Transportation Research Part B (in press).</a:t>
            </a:r>
            <a:endParaRPr lang="en-US" sz="1400" dirty="0">
              <a:latin typeface="Calibri"/>
              <a:ea typeface="Calibri"/>
              <a:cs typeface="Times New Roman"/>
            </a:endParaRPr>
          </a:p>
          <a:p>
            <a:pPr marL="514350" marR="0" lvl="0" indent="-514350">
              <a:spcBef>
                <a:spcPts val="600"/>
              </a:spcBef>
              <a:buSzPct val="65000"/>
              <a:buFont typeface="Wingdings" pitchFamily="2" charset="2"/>
              <a:buChar char="n"/>
              <a:tabLst>
                <a:tab pos="457200" algn="l"/>
              </a:tabLst>
            </a:pPr>
            <a:r>
              <a:rPr lang="en-US" sz="2800" dirty="0">
                <a:solidFill>
                  <a:srgbClr val="0070C0"/>
                </a:solidFill>
                <a:latin typeface="Candara"/>
                <a:ea typeface="SimSun"/>
              </a:rPr>
              <a:t>Implementation </a:t>
            </a:r>
            <a:r>
              <a:rPr lang="en-US" sz="2800" dirty="0" smtClean="0">
                <a:solidFill>
                  <a:srgbClr val="0070C0"/>
                </a:solidFill>
                <a:latin typeface="Candara"/>
                <a:ea typeface="SimSun"/>
              </a:rPr>
              <a:t>issue </a:t>
            </a:r>
            <a:r>
              <a:rPr lang="en-US" sz="2800" dirty="0">
                <a:solidFill>
                  <a:srgbClr val="0070C0"/>
                </a:solidFill>
                <a:latin typeface="Candara"/>
                <a:ea typeface="SimSun"/>
              </a:rPr>
              <a:t>under </a:t>
            </a:r>
            <a:r>
              <a:rPr lang="en-US" sz="2800" dirty="0" smtClean="0">
                <a:solidFill>
                  <a:srgbClr val="0070C0"/>
                </a:solidFill>
                <a:latin typeface="Candara"/>
                <a:ea typeface="SimSun"/>
              </a:rPr>
              <a:t>limited information</a:t>
            </a:r>
            <a:endParaRPr lang="en-US" sz="2800" dirty="0">
              <a:solidFill>
                <a:srgbClr val="0070C0"/>
              </a:solidFill>
              <a:latin typeface="Candara"/>
              <a:ea typeface="SimSun"/>
            </a:endParaRPr>
          </a:p>
          <a:p>
            <a:pPr marL="457200" marR="0">
              <a:spcBef>
                <a:spcPts val="600"/>
              </a:spcBef>
              <a:spcAft>
                <a:spcPts val="0"/>
              </a:spcAft>
            </a:pPr>
            <a:r>
              <a:rPr lang="en-US" dirty="0">
                <a:latin typeface="Candara"/>
                <a:ea typeface="SimSun"/>
                <a:cs typeface="Times New Roman"/>
              </a:rPr>
              <a:t>Wang, X., Yang, H., 2012. Bisection-based trial-and error implementation of marginal cost pricing and tradable credit scheme. Transportation Research Part B 46 (9), 1085-1096.</a:t>
            </a:r>
            <a:endParaRPr lang="en-US" sz="1600" dirty="0">
              <a:latin typeface="Times New Roman"/>
              <a:ea typeface="Times New Roman"/>
            </a:endParaRPr>
          </a:p>
          <a:p>
            <a:pPr marL="457200" marR="0">
              <a:spcBef>
                <a:spcPts val="600"/>
              </a:spcBef>
              <a:spcAft>
                <a:spcPts val="0"/>
              </a:spcAft>
            </a:pPr>
            <a:r>
              <a:rPr lang="en-US" dirty="0">
                <a:latin typeface="Candara"/>
                <a:ea typeface="SimSun"/>
                <a:cs typeface="Times New Roman"/>
              </a:rPr>
              <a:t>Wang, X., Yang, H., Han, D., Liu, W., 2013. Trial-and-error method for optimal tradable credit schemes: The network case. Journal of Advanced Transportation (in press).</a:t>
            </a:r>
            <a:endParaRPr lang="en-US" sz="1600" dirty="0">
              <a:effectLst/>
              <a:latin typeface="Times New Roman"/>
              <a:ea typeface="Times New Roman"/>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Tree>
    <p:custDataLst>
      <p:tags r:id="rId2"/>
    </p:custDataLst>
    <p:extLst>
      <p:ext uri="{BB962C8B-B14F-4D97-AF65-F5344CB8AC3E}">
        <p14:creationId xmlns:p14="http://schemas.microsoft.com/office/powerpoint/2010/main" val="429155205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smtClean="0">
                <a:solidFill>
                  <a:srgbClr val="0070C0"/>
                </a:solidFill>
                <a:latin typeface="Bell MT" pitchFamily="18" charset="0"/>
                <a:ea typeface="Microsoft JhengHei" pitchFamily="34" charset="-120"/>
              </a:rPr>
              <a:t>Extensions</a:t>
            </a:r>
            <a:endParaRPr lang="zh-CN" altLang="en-US" sz="3600" b="1" dirty="0">
              <a:solidFill>
                <a:srgbClr val="0070C0"/>
              </a:solidFill>
              <a:latin typeface="Bell MT" pitchFamily="18" charset="0"/>
              <a:ea typeface="Microsoft JhengHei" pitchFamily="34" charset="-120"/>
            </a:endParaRPr>
          </a:p>
        </p:txBody>
      </p:sp>
      <p:sp>
        <p:nvSpPr>
          <p:cNvPr id="3" name="Rectangle 2"/>
          <p:cNvSpPr/>
          <p:nvPr/>
        </p:nvSpPr>
        <p:spPr>
          <a:xfrm>
            <a:off x="381000" y="1676400"/>
            <a:ext cx="8610600" cy="4512004"/>
          </a:xfrm>
          <a:prstGeom prst="rect">
            <a:avLst/>
          </a:prstGeom>
        </p:spPr>
        <p:txBody>
          <a:bodyPr wrap="square">
            <a:spAutoFit/>
          </a:bodyPr>
          <a:lstStyle/>
          <a:p>
            <a:pPr marL="514350" indent="-514350">
              <a:spcBef>
                <a:spcPts val="600"/>
              </a:spcBef>
              <a:spcAft>
                <a:spcPts val="0"/>
              </a:spcAft>
              <a:buSzPct val="65000"/>
              <a:buFont typeface="Wingdings" pitchFamily="2" charset="2"/>
              <a:buChar char="n"/>
              <a:tabLst>
                <a:tab pos="457200" algn="l"/>
              </a:tabLst>
            </a:pPr>
            <a:r>
              <a:rPr lang="en-US" sz="2800" dirty="0">
                <a:solidFill>
                  <a:srgbClr val="0070C0"/>
                </a:solidFill>
                <a:latin typeface="Candara"/>
                <a:ea typeface="SimSun"/>
              </a:rPr>
              <a:t>Incorporation of income effects</a:t>
            </a:r>
          </a:p>
          <a:p>
            <a:pPr marL="457200" marR="0">
              <a:spcBef>
                <a:spcPts val="600"/>
              </a:spcBef>
              <a:spcAft>
                <a:spcPts val="0"/>
              </a:spcAft>
            </a:pPr>
            <a:r>
              <a:rPr lang="en-US" dirty="0">
                <a:latin typeface="Candara"/>
                <a:ea typeface="SimSun"/>
              </a:rPr>
              <a:t>Wu, D., Yin, Y., </a:t>
            </a:r>
            <a:r>
              <a:rPr lang="en-US" dirty="0" err="1">
                <a:latin typeface="Candara"/>
                <a:ea typeface="SimSun"/>
              </a:rPr>
              <a:t>Lawphongpanich</a:t>
            </a:r>
            <a:r>
              <a:rPr lang="en-US" dirty="0">
                <a:latin typeface="Candara"/>
                <a:ea typeface="SimSun"/>
              </a:rPr>
              <a:t>, S., Yang, H., 2012. Design of more equitable congestion pricing and tradable credit schemes for multimodal transportation networks. Transportation Research Part B 46 (9), 1273-1287.</a:t>
            </a:r>
            <a:endParaRPr lang="en-US" sz="1600" dirty="0">
              <a:latin typeface="Times New Roman"/>
              <a:ea typeface="Times New Roman"/>
            </a:endParaRPr>
          </a:p>
          <a:p>
            <a:pPr marL="514350" marR="0" lvl="0" indent="-514350">
              <a:spcBef>
                <a:spcPts val="600"/>
              </a:spcBef>
              <a:buSzPct val="65000"/>
              <a:buFont typeface="Wingdings" pitchFamily="2" charset="2"/>
              <a:buChar char="n"/>
              <a:tabLst>
                <a:tab pos="457200" algn="l"/>
              </a:tabLst>
            </a:pPr>
            <a:r>
              <a:rPr lang="en-US" sz="2800" dirty="0">
                <a:solidFill>
                  <a:srgbClr val="0070C0"/>
                </a:solidFill>
                <a:latin typeface="Candara"/>
                <a:ea typeface="SimSun"/>
              </a:rPr>
              <a:t>Mixed </a:t>
            </a:r>
            <a:r>
              <a:rPr lang="en-US" sz="2800" dirty="0" smtClean="0">
                <a:solidFill>
                  <a:srgbClr val="0070C0"/>
                </a:solidFill>
                <a:latin typeface="Candara"/>
                <a:ea typeface="SimSun"/>
              </a:rPr>
              <a:t>equilibrium behaviors</a:t>
            </a:r>
            <a:endParaRPr lang="en-US" sz="2800" dirty="0">
              <a:solidFill>
                <a:srgbClr val="0070C0"/>
              </a:solidFill>
              <a:latin typeface="Candara"/>
              <a:ea typeface="SimSun"/>
            </a:endParaRPr>
          </a:p>
          <a:p>
            <a:pPr marL="457200" marR="0">
              <a:lnSpc>
                <a:spcPct val="115000"/>
              </a:lnSpc>
              <a:spcBef>
                <a:spcPts val="600"/>
              </a:spcBef>
              <a:spcAft>
                <a:spcPts val="0"/>
              </a:spcAft>
            </a:pPr>
            <a:r>
              <a:rPr lang="en-US" dirty="0">
                <a:latin typeface="Candara"/>
                <a:ea typeface="SimSun"/>
                <a:cs typeface="Times New Roman"/>
              </a:rPr>
              <a:t>He, F., Yin, Y., </a:t>
            </a:r>
            <a:r>
              <a:rPr lang="en-US" dirty="0" err="1">
                <a:latin typeface="Candara"/>
                <a:ea typeface="SimSun"/>
                <a:cs typeface="Times New Roman"/>
              </a:rPr>
              <a:t>Shirmohammadi</a:t>
            </a:r>
            <a:r>
              <a:rPr lang="en-US" dirty="0">
                <a:latin typeface="Candara"/>
                <a:ea typeface="SimSun"/>
                <a:cs typeface="Times New Roman"/>
              </a:rPr>
              <a:t>, N., </a:t>
            </a:r>
            <a:r>
              <a:rPr lang="en-US" dirty="0" err="1">
                <a:latin typeface="Candara"/>
                <a:ea typeface="SimSun"/>
                <a:cs typeface="Times New Roman"/>
              </a:rPr>
              <a:t>Nie</a:t>
            </a:r>
            <a:r>
              <a:rPr lang="en-US" dirty="0">
                <a:latin typeface="Candara"/>
                <a:ea typeface="SimSun"/>
                <a:cs typeface="Times New Roman"/>
              </a:rPr>
              <a:t>, Y., 2013. Tradable credit schemes on networks with mixed equilibrium behaviors. Transportation Research Part B (submitted).</a:t>
            </a:r>
            <a:endParaRPr lang="en-US" sz="1400" dirty="0">
              <a:latin typeface="Calibri"/>
              <a:ea typeface="Calibri"/>
              <a:cs typeface="Times New Roman"/>
            </a:endParaRPr>
          </a:p>
          <a:p>
            <a:pPr marL="514350" indent="-514350">
              <a:spcBef>
                <a:spcPts val="600"/>
              </a:spcBef>
              <a:spcAft>
                <a:spcPts val="0"/>
              </a:spcAft>
              <a:buSzPct val="65000"/>
              <a:buFont typeface="Wingdings" pitchFamily="2" charset="2"/>
              <a:buChar char="n"/>
              <a:tabLst>
                <a:tab pos="457200" algn="l"/>
              </a:tabLst>
            </a:pPr>
            <a:r>
              <a:rPr lang="en-US" sz="2800" dirty="0">
                <a:solidFill>
                  <a:srgbClr val="0070C0"/>
                </a:solidFill>
                <a:latin typeface="Candara"/>
                <a:ea typeface="SimSun"/>
              </a:rPr>
              <a:t>Design </a:t>
            </a:r>
            <a:r>
              <a:rPr lang="en-US" sz="2800" dirty="0" smtClean="0">
                <a:solidFill>
                  <a:srgbClr val="0070C0"/>
                </a:solidFill>
                <a:latin typeface="Candara"/>
                <a:ea typeface="SimSun"/>
              </a:rPr>
              <a:t>issue</a:t>
            </a:r>
            <a:endParaRPr lang="en-US" sz="2800" dirty="0">
              <a:solidFill>
                <a:srgbClr val="0070C0"/>
              </a:solidFill>
              <a:latin typeface="Candara"/>
              <a:ea typeface="SimSun"/>
            </a:endParaRPr>
          </a:p>
          <a:p>
            <a:pPr marL="457200" marR="0">
              <a:lnSpc>
                <a:spcPct val="115000"/>
              </a:lnSpc>
              <a:spcBef>
                <a:spcPts val="600"/>
              </a:spcBef>
              <a:spcAft>
                <a:spcPts val="0"/>
              </a:spcAft>
            </a:pPr>
            <a:r>
              <a:rPr lang="en-US" dirty="0">
                <a:latin typeface="Candara"/>
                <a:ea typeface="SimSun"/>
                <a:cs typeface="Times New Roman"/>
              </a:rPr>
              <a:t>Wang, G., </a:t>
            </a:r>
            <a:r>
              <a:rPr lang="en-US" dirty="0" err="1">
                <a:latin typeface="Candara"/>
                <a:ea typeface="SimSun"/>
                <a:cs typeface="Times New Roman"/>
              </a:rPr>
              <a:t>Gao</a:t>
            </a:r>
            <a:r>
              <a:rPr lang="en-US" dirty="0">
                <a:latin typeface="Candara"/>
                <a:ea typeface="SimSun"/>
                <a:cs typeface="Times New Roman"/>
              </a:rPr>
              <a:t>, Z., </a:t>
            </a:r>
            <a:r>
              <a:rPr lang="en-US" dirty="0" err="1">
                <a:latin typeface="Candara"/>
                <a:ea typeface="SimSun"/>
                <a:cs typeface="Times New Roman"/>
              </a:rPr>
              <a:t>Xu</a:t>
            </a:r>
            <a:r>
              <a:rPr lang="en-US" dirty="0">
                <a:latin typeface="Candara"/>
                <a:ea typeface="SimSun"/>
                <a:cs typeface="Times New Roman"/>
              </a:rPr>
              <a:t>, M., Sun, H., 2013. Models and a relaxation algorithm for continuous network design problem with a tradable credit scheme and equity constraints. Computers and Operations Research (in press)</a:t>
            </a:r>
            <a:endParaRPr lang="en-US" sz="1400" dirty="0">
              <a:effectLst/>
              <a:latin typeface="Calibri"/>
              <a:ea typeface="Calibri"/>
              <a:cs typeface="Times New Roman"/>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Tree>
    <p:custDataLst>
      <p:tags r:id="rId1"/>
    </p:custDataLst>
    <p:extLst>
      <p:ext uri="{BB962C8B-B14F-4D97-AF65-F5344CB8AC3E}">
        <p14:creationId xmlns:p14="http://schemas.microsoft.com/office/powerpoint/2010/main" val="35596038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smtClean="0">
                <a:solidFill>
                  <a:srgbClr val="0070C0"/>
                </a:solidFill>
                <a:latin typeface="Bell MT" pitchFamily="18" charset="0"/>
                <a:ea typeface="Microsoft JhengHei" pitchFamily="34" charset="-120"/>
              </a:rPr>
              <a:t>Our Motive</a:t>
            </a:r>
            <a:endParaRPr lang="zh-CN" altLang="en-US" sz="3600" b="1" dirty="0">
              <a:solidFill>
                <a:srgbClr val="0070C0"/>
              </a:solidFill>
              <a:latin typeface="Bell MT" pitchFamily="18" charset="0"/>
              <a:ea typeface="Microsoft JhengHei" pitchFamily="34" charset="-120"/>
            </a:endParaRPr>
          </a:p>
        </p:txBody>
      </p:sp>
      <mc:AlternateContent xmlns:mc="http://schemas.openxmlformats.org/markup-compatibility/2006" xmlns:a14="http://schemas.microsoft.com/office/drawing/2010/main">
        <mc:Choice Requires="a14">
          <p:sp>
            <p:nvSpPr>
              <p:cNvPr id="3" name="Rectangle 2"/>
              <p:cNvSpPr/>
              <p:nvPr/>
            </p:nvSpPr>
            <p:spPr>
              <a:xfrm>
                <a:off x="381000" y="1676400"/>
                <a:ext cx="8610600" cy="3185487"/>
              </a:xfrm>
              <a:prstGeom prst="rect">
                <a:avLst/>
              </a:prstGeom>
            </p:spPr>
            <p:txBody>
              <a:bodyPr wrap="square">
                <a:spAutoFit/>
              </a:bodyPr>
              <a:lstStyle/>
              <a:p>
                <a:pPr marL="514350" indent="-514350">
                  <a:spcBef>
                    <a:spcPts val="600"/>
                  </a:spcBef>
                  <a:spcAft>
                    <a:spcPts val="0"/>
                  </a:spcAft>
                  <a:buClr>
                    <a:srgbClr val="0070C0"/>
                  </a:buClr>
                  <a:buSzPct val="65000"/>
                  <a:buFont typeface="Wingdings" pitchFamily="2" charset="2"/>
                  <a:buChar char="n"/>
                  <a:tabLst>
                    <a:tab pos="457200" algn="l"/>
                  </a:tabLst>
                </a:pPr>
                <a:r>
                  <a:rPr lang="en-US" sz="2800" dirty="0" smtClean="0">
                    <a:latin typeface="Candara"/>
                    <a:ea typeface="SimSun"/>
                  </a:rPr>
                  <a:t>Static Case</a:t>
                </a:r>
                <a:endParaRPr lang="en-US" sz="1400" dirty="0">
                  <a:latin typeface="Calibri"/>
                  <a:ea typeface="SimSun"/>
                  <a:cs typeface="Times New Roman"/>
                </a:endParaRPr>
              </a:p>
              <a:p>
                <a:pPr marL="514350" indent="-514350">
                  <a:spcBef>
                    <a:spcPts val="600"/>
                  </a:spcBef>
                  <a:spcAft>
                    <a:spcPts val="0"/>
                  </a:spcAft>
                  <a:buClr>
                    <a:srgbClr val="0070C0"/>
                  </a:buClr>
                  <a:buSzPct val="65000"/>
                  <a:buFont typeface="Wingdings" pitchFamily="2" charset="2"/>
                  <a:buChar char="n"/>
                  <a:tabLst>
                    <a:tab pos="457200" algn="l"/>
                  </a:tabLst>
                </a:pPr>
                <a:r>
                  <a:rPr lang="en-US" sz="2800" dirty="0" smtClean="0">
                    <a:latin typeface="Candara"/>
                    <a:ea typeface="SimSun"/>
                  </a:rPr>
                  <a:t>Given some target flow and price</a:t>
                </a:r>
              </a:p>
              <a:p>
                <a:pPr>
                  <a:spcBef>
                    <a:spcPts val="600"/>
                  </a:spcBef>
                  <a:spcAft>
                    <a:spcPts val="0"/>
                  </a:spcAft>
                  <a:buSzPct val="65000"/>
                  <a:tabLst>
                    <a:tab pos="457200" algn="l"/>
                  </a:tabLst>
                </a:pPr>
                <a:r>
                  <a:rPr lang="en-US" sz="2800" dirty="0" smtClean="0">
                    <a:solidFill>
                      <a:srgbClr val="0070C0"/>
                    </a:solidFill>
                    <a:latin typeface="Candara"/>
                    <a:ea typeface="SimSun"/>
                  </a:rPr>
                  <a:t> </a:t>
                </a:r>
                <a14:m>
                  <m:oMath xmlns:m="http://schemas.openxmlformats.org/officeDocument/2006/math">
                    <m:r>
                      <a:rPr lang="en-US" sz="2800" i="1" smtClean="0">
                        <a:solidFill>
                          <a:srgbClr val="0070C0"/>
                        </a:solidFill>
                        <a:latin typeface="Cambria Math"/>
                        <a:ea typeface="Cambria Math"/>
                        <a:sym typeface="Wingdings"/>
                      </a:rPr>
                      <m:t>→</m:t>
                    </m:r>
                  </m:oMath>
                </a14:m>
                <a:r>
                  <a:rPr lang="en-US" sz="2800" dirty="0" smtClean="0">
                    <a:solidFill>
                      <a:schemeClr val="tx1"/>
                    </a:solidFill>
                    <a:latin typeface="Candara"/>
                    <a:ea typeface="SimSun"/>
                  </a:rPr>
                  <a:t>  Credit charging and distribution scheme </a:t>
                </a:r>
              </a:p>
              <a:p>
                <a:pPr>
                  <a:spcBef>
                    <a:spcPts val="600"/>
                  </a:spcBef>
                  <a:spcAft>
                    <a:spcPts val="0"/>
                  </a:spcAft>
                  <a:buSzPct val="65000"/>
                  <a:tabLst>
                    <a:tab pos="457200" algn="l"/>
                  </a:tabLst>
                </a:pPr>
                <a:r>
                  <a:rPr lang="en-US" altLang="zh-CN" sz="2800" dirty="0">
                    <a:solidFill>
                      <a:srgbClr val="0070C0"/>
                    </a:solidFill>
                    <a:latin typeface="Candara"/>
                    <a:ea typeface="SimSun"/>
                  </a:rPr>
                  <a:t> </a:t>
                </a:r>
                <a14:m>
                  <m:oMath xmlns:m="http://schemas.openxmlformats.org/officeDocument/2006/math">
                    <m:r>
                      <a:rPr lang="en-US" altLang="zh-CN" sz="3600" b="1" i="1" smtClean="0">
                        <a:solidFill>
                          <a:srgbClr val="FF0000"/>
                        </a:solidFill>
                        <a:latin typeface="Cambria Math"/>
                        <a:ea typeface="Cambria Math"/>
                        <a:sym typeface="Wingdings"/>
                      </a:rPr>
                      <m:t>→</m:t>
                    </m:r>
                  </m:oMath>
                </a14:m>
                <a:r>
                  <a:rPr lang="en-US" altLang="zh-CN" sz="3600" dirty="0">
                    <a:solidFill>
                      <a:srgbClr val="0070C0"/>
                    </a:solidFill>
                    <a:latin typeface="Candara"/>
                    <a:ea typeface="SimSun"/>
                  </a:rPr>
                  <a:t> </a:t>
                </a:r>
                <a:r>
                  <a:rPr lang="en-US" altLang="zh-CN" sz="2800" dirty="0" smtClean="0">
                    <a:solidFill>
                      <a:srgbClr val="FF0000"/>
                    </a:solidFill>
                    <a:latin typeface="Candara"/>
                    <a:ea typeface="SimSun"/>
                  </a:rPr>
                  <a:t>Could the target be achieved in practice?</a:t>
                </a:r>
              </a:p>
              <a:p>
                <a:pPr marL="914400" lvl="1" indent="-457200">
                  <a:spcBef>
                    <a:spcPts val="600"/>
                  </a:spcBef>
                  <a:buClr>
                    <a:srgbClr val="0070C0"/>
                  </a:buClr>
                  <a:buSzPct val="65000"/>
                  <a:buFont typeface="Wingdings" pitchFamily="2" charset="2"/>
                  <a:buChar char="n"/>
                  <a:tabLst>
                    <a:tab pos="457200" algn="l"/>
                  </a:tabLst>
                </a:pPr>
                <a:r>
                  <a:rPr lang="en-US" sz="2800" dirty="0" smtClean="0">
                    <a:latin typeface="Candara"/>
                    <a:ea typeface="SimSun"/>
                  </a:rPr>
                  <a:t>Flow will change in the network</a:t>
                </a:r>
              </a:p>
              <a:p>
                <a:pPr marL="914400" lvl="1" indent="-457200">
                  <a:spcBef>
                    <a:spcPts val="600"/>
                  </a:spcBef>
                  <a:buClr>
                    <a:srgbClr val="0070C0"/>
                  </a:buClr>
                  <a:buSzPct val="65000"/>
                  <a:buFont typeface="Wingdings" pitchFamily="2" charset="2"/>
                  <a:buChar char="n"/>
                  <a:tabLst>
                    <a:tab pos="457200" algn="l"/>
                  </a:tabLst>
                </a:pPr>
                <a:r>
                  <a:rPr lang="en-US" sz="2800" dirty="0" smtClean="0">
                    <a:latin typeface="Candara"/>
                    <a:ea typeface="SimSun"/>
                  </a:rPr>
                  <a:t>Price will fluctuate in the market</a:t>
                </a:r>
                <a:endParaRPr lang="en-US" sz="2800" dirty="0">
                  <a:latin typeface="Candara"/>
                  <a:ea typeface="SimSun"/>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676400"/>
                <a:ext cx="8610600" cy="3185487"/>
              </a:xfrm>
              <a:prstGeom prst="rect">
                <a:avLst/>
              </a:prstGeom>
              <a:blipFill rotWithShape="1">
                <a:blip r:embed="rId3"/>
                <a:stretch>
                  <a:fillRect l="-496" t="-1721" b="-4398"/>
                </a:stretch>
              </a:blipFill>
            </p:spPr>
            <p:txBody>
              <a:bodyPr/>
              <a:lstStyle/>
              <a:p>
                <a:r>
                  <a:rPr lang="zh-CN" alt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Tree>
    <p:custDataLst>
      <p:tags r:id="rId1"/>
    </p:custDataLst>
    <p:extLst>
      <p:ext uri="{BB962C8B-B14F-4D97-AF65-F5344CB8AC3E}">
        <p14:creationId xmlns:p14="http://schemas.microsoft.com/office/powerpoint/2010/main" val="34289974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800600"/>
          </a:xfrm>
        </p:spPr>
        <p:txBody>
          <a:bodyPr>
            <a:normAutofit/>
          </a:bodyPr>
          <a:lstStyle/>
          <a:p>
            <a:r>
              <a:rPr lang="en-US" altLang="zh-CN" sz="2800" dirty="0" smtClean="0">
                <a:solidFill>
                  <a:srgbClr val="0066FF"/>
                </a:solidFill>
                <a:latin typeface="Candara" pitchFamily="34" charset="0"/>
                <a:cs typeface="Times New Roman" pitchFamily="18" charset="0"/>
              </a:rPr>
              <a:t>Deterministic Process</a:t>
            </a:r>
          </a:p>
          <a:p>
            <a:endParaRPr lang="en-US" altLang="zh-CN" dirty="0" smtClean="0">
              <a:latin typeface="Candara" pitchFamily="34" charset="0"/>
              <a:cs typeface="Times New Roman" pitchFamily="18" charset="0"/>
            </a:endParaRPr>
          </a:p>
          <a:p>
            <a:endParaRPr lang="en-US" altLang="zh-CN" sz="100" dirty="0" smtClean="0">
              <a:latin typeface="Candara" pitchFamily="34" charset="0"/>
              <a:cs typeface="Times New Roman" pitchFamily="18" charset="0"/>
            </a:endParaRPr>
          </a:p>
          <a:p>
            <a:endParaRPr lang="en-US" altLang="zh-CN" sz="3200" dirty="0" smtClean="0">
              <a:latin typeface="Candara" pitchFamily="34" charset="0"/>
              <a:cs typeface="Times New Roman" pitchFamily="18" charset="0"/>
            </a:endParaRPr>
          </a:p>
          <a:p>
            <a:endParaRPr lang="en-US" altLang="zh-CN" dirty="0">
              <a:latin typeface="Candara" pitchFamily="34" charset="0"/>
              <a:cs typeface="Times New Roman" pitchFamily="18" charset="0"/>
            </a:endParaRPr>
          </a:p>
          <a:p>
            <a:pPr marL="0" indent="0">
              <a:buNone/>
            </a:pPr>
            <a:endParaRPr lang="en-US" altLang="zh-CN" dirty="0" smtClean="0">
              <a:latin typeface="Candara" pitchFamily="34" charset="0"/>
              <a:cs typeface="Times New Roman" pitchFamily="18" charset="0"/>
            </a:endParaRPr>
          </a:p>
          <a:p>
            <a:r>
              <a:rPr lang="en-US" altLang="zh-CN" sz="2800" dirty="0" smtClean="0">
                <a:solidFill>
                  <a:srgbClr val="0066FF"/>
                </a:solidFill>
                <a:latin typeface="Candara" pitchFamily="34" charset="0"/>
                <a:cs typeface="Times New Roman" pitchFamily="18" charset="0"/>
              </a:rPr>
              <a:t>Stochastic Process</a:t>
            </a:r>
          </a:p>
          <a:p>
            <a:pPr lvl="1"/>
            <a:r>
              <a:rPr lang="en-US" altLang="zh-CN" sz="2000" dirty="0" err="1" smtClean="0">
                <a:latin typeface="Candara" pitchFamily="34" charset="0"/>
                <a:cs typeface="Times New Roman" pitchFamily="18" charset="0"/>
              </a:rPr>
              <a:t>Cascetta</a:t>
            </a:r>
            <a:r>
              <a:rPr lang="en-US" altLang="zh-CN" sz="2000" dirty="0" smtClean="0">
                <a:latin typeface="Candara" pitchFamily="34" charset="0"/>
                <a:cs typeface="Times New Roman" pitchFamily="18" charset="0"/>
              </a:rPr>
              <a:t> (1989)</a:t>
            </a:r>
          </a:p>
          <a:p>
            <a:pPr lvl="1"/>
            <a:r>
              <a:rPr lang="en-US" altLang="zh-CN" sz="2000" dirty="0" smtClean="0">
                <a:latin typeface="Candara" pitchFamily="34" charset="0"/>
                <a:cs typeface="Times New Roman" pitchFamily="18" charset="0"/>
              </a:rPr>
              <a:t>Watling </a:t>
            </a:r>
            <a:r>
              <a:rPr lang="en-US" altLang="zh-CN" sz="2000" dirty="0">
                <a:latin typeface="Candara" pitchFamily="34" charset="0"/>
                <a:cs typeface="Times New Roman" pitchFamily="18" charset="0"/>
              </a:rPr>
              <a:t>and Hazelton (2003</a:t>
            </a:r>
            <a:r>
              <a:rPr lang="en-US" altLang="zh-CN" sz="2000" dirty="0" smtClean="0">
                <a:latin typeface="Candara" pitchFamily="34" charset="0"/>
                <a:cs typeface="Times New Roman" pitchFamily="18" charset="0"/>
              </a:rPr>
              <a:t>)</a:t>
            </a:r>
          </a:p>
          <a:p>
            <a:pPr lvl="1"/>
            <a:r>
              <a:rPr lang="en-US" altLang="zh-CN" sz="2000" dirty="0">
                <a:latin typeface="Candara" pitchFamily="34" charset="0"/>
                <a:cs typeface="Times New Roman" pitchFamily="18" charset="0"/>
              </a:rPr>
              <a:t>Parry and </a:t>
            </a:r>
            <a:r>
              <a:rPr lang="en-US" altLang="zh-CN" sz="2000" dirty="0" smtClean="0">
                <a:latin typeface="Candara" pitchFamily="34" charset="0"/>
                <a:cs typeface="Times New Roman" pitchFamily="18" charset="0"/>
              </a:rPr>
              <a:t>Hazelton (2013)</a:t>
            </a:r>
            <a:endParaRPr lang="en-US" altLang="zh-CN" sz="2000" dirty="0">
              <a:latin typeface="Candara" pitchFamily="34" charset="0"/>
              <a:cs typeface="Times New Roman" pitchFamily="18" charset="0"/>
            </a:endParaRPr>
          </a:p>
        </p:txBody>
      </p:sp>
      <p:sp>
        <p:nvSpPr>
          <p:cNvPr id="7" name="Title 1"/>
          <p:cNvSpPr txBox="1">
            <a:spLocks/>
          </p:cNvSpPr>
          <p:nvPr/>
        </p:nvSpPr>
        <p:spPr>
          <a:xfrm>
            <a:off x="0" y="304800"/>
            <a:ext cx="9144000"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anchor="ctr">
            <a:noAutofit/>
          </a:bodyPr>
          <a:lstStyle>
            <a:lvl1pPr algn="ctr">
              <a:spcBef>
                <a:spcPct val="0"/>
              </a:spcBef>
              <a:buNone/>
              <a:defRPr sz="4000">
                <a:solidFill>
                  <a:schemeClr val="tx1"/>
                </a:solidFill>
                <a:latin typeface="Bell MT" pitchFamily="18" charset="0"/>
                <a:ea typeface="Microsoft JhengHei" pitchFamily="34" charset="-120"/>
              </a:defRPr>
            </a:lvl1pPr>
          </a:lstStyle>
          <a:p>
            <a:r>
              <a:rPr lang="en-US" altLang="zh-CN" sz="3600" b="1" dirty="0">
                <a:solidFill>
                  <a:srgbClr val="0070C0"/>
                </a:solidFill>
                <a:cs typeface="Times New Roman" pitchFamily="18" charset="0"/>
              </a:rPr>
              <a:t>Day-to-day Traffic </a:t>
            </a:r>
            <a:r>
              <a:rPr lang="en-US" altLang="zh-CN" sz="3600" b="1" dirty="0" smtClean="0">
                <a:solidFill>
                  <a:srgbClr val="0070C0"/>
                </a:solidFill>
                <a:cs typeface="Times New Roman" pitchFamily="18" charset="0"/>
              </a:rPr>
              <a:t>Flow </a:t>
            </a:r>
            <a:r>
              <a:rPr lang="en-US" altLang="zh-CN" sz="3600" b="1" dirty="0">
                <a:solidFill>
                  <a:srgbClr val="0070C0"/>
                </a:solidFill>
                <a:cs typeface="Times New Roman" pitchFamily="18" charset="0"/>
              </a:rPr>
              <a:t>Dynamics</a:t>
            </a:r>
          </a:p>
        </p:txBody>
      </p:sp>
      <p:graphicFrame>
        <p:nvGraphicFramePr>
          <p:cNvPr id="4" name="Table 3"/>
          <p:cNvGraphicFramePr>
            <a:graphicFrameLocks noGrp="1"/>
          </p:cNvGraphicFramePr>
          <p:nvPr>
            <p:extLst>
              <p:ext uri="{D42A27DB-BD31-4B8C-83A1-F6EECF244321}">
                <p14:modId xmlns:p14="http://schemas.microsoft.com/office/powerpoint/2010/main" val="741839994"/>
              </p:ext>
            </p:extLst>
          </p:nvPr>
        </p:nvGraphicFramePr>
        <p:xfrm>
          <a:off x="609600" y="2133600"/>
          <a:ext cx="7772400" cy="2174240"/>
        </p:xfrm>
        <a:graphic>
          <a:graphicData uri="http://schemas.openxmlformats.org/drawingml/2006/table">
            <a:tbl>
              <a:tblPr>
                <a:tableStyleId>{2D5ABB26-0587-4C30-8999-92F81FD0307C}</a:tableStyleId>
              </a:tblPr>
              <a:tblGrid>
                <a:gridCol w="3886200"/>
                <a:gridCol w="3886200"/>
              </a:tblGrid>
              <a:tr h="370840">
                <a:tc>
                  <a:txBody>
                    <a:bodyPr/>
                    <a:lstStyle/>
                    <a:p>
                      <a:pPr marL="640080" marR="0" lvl="1" indent="-274320" algn="l" defTabSz="914400" rtl="0" eaLnBrk="1" fontAlgn="auto" latinLnBrk="0" hangingPunct="1">
                        <a:lnSpc>
                          <a:spcPct val="100000"/>
                        </a:lnSpc>
                        <a:spcBef>
                          <a:spcPts val="500"/>
                        </a:spcBef>
                        <a:spcAft>
                          <a:spcPts val="600"/>
                        </a:spcAft>
                        <a:buClr>
                          <a:schemeClr val="accent1"/>
                        </a:buClr>
                        <a:buSzPct val="70000"/>
                        <a:buFont typeface="Wingdings 2"/>
                        <a:buChar char=""/>
                        <a:tabLst/>
                        <a:defRPr/>
                      </a:pPr>
                      <a:r>
                        <a:rPr lang="en-US" altLang="zh-CN" sz="2000" kern="1200" dirty="0" smtClean="0">
                          <a:solidFill>
                            <a:schemeClr val="tx1"/>
                          </a:solidFill>
                          <a:latin typeface="Candara" pitchFamily="34" charset="0"/>
                          <a:ea typeface="+mn-ea"/>
                          <a:cs typeface="Times New Roman" pitchFamily="18" charset="0"/>
                        </a:rPr>
                        <a:t>Smith (1984)</a:t>
                      </a:r>
                    </a:p>
                    <a:p>
                      <a:pPr marL="640080" marR="0" lvl="1" indent="-274320" algn="l" defTabSz="914400" rtl="0" eaLnBrk="1" fontAlgn="auto" latinLnBrk="0" hangingPunct="1">
                        <a:lnSpc>
                          <a:spcPct val="100000"/>
                        </a:lnSpc>
                        <a:spcBef>
                          <a:spcPts val="500"/>
                        </a:spcBef>
                        <a:spcAft>
                          <a:spcPts val="600"/>
                        </a:spcAft>
                        <a:buClr>
                          <a:schemeClr val="accent1"/>
                        </a:buClr>
                        <a:buSzPct val="70000"/>
                        <a:buFont typeface="Wingdings 2"/>
                        <a:buChar char=""/>
                        <a:tabLst/>
                        <a:defRPr/>
                      </a:pPr>
                      <a:r>
                        <a:rPr lang="en-US" altLang="zh-CN" sz="2000" kern="1200" dirty="0" err="1" smtClean="0">
                          <a:solidFill>
                            <a:schemeClr val="tx1"/>
                          </a:solidFill>
                          <a:latin typeface="Candara" pitchFamily="34" charset="0"/>
                          <a:ea typeface="+mn-ea"/>
                          <a:cs typeface="Times New Roman" pitchFamily="18" charset="0"/>
                        </a:rPr>
                        <a:t>Friesz</a:t>
                      </a:r>
                      <a:r>
                        <a:rPr lang="en-US" altLang="zh-CN" sz="2000" kern="1200" dirty="0" smtClean="0">
                          <a:solidFill>
                            <a:schemeClr val="tx1"/>
                          </a:solidFill>
                          <a:latin typeface="Candara" pitchFamily="34" charset="0"/>
                          <a:ea typeface="+mn-ea"/>
                          <a:cs typeface="Times New Roman" pitchFamily="18" charset="0"/>
                        </a:rPr>
                        <a:t> et al (1994)</a:t>
                      </a:r>
                    </a:p>
                    <a:p>
                      <a:pPr marL="640080" marR="0" lvl="1" indent="-274320" algn="l" defTabSz="914400" rtl="0" eaLnBrk="1" fontAlgn="auto" latinLnBrk="0" hangingPunct="1">
                        <a:lnSpc>
                          <a:spcPct val="100000"/>
                        </a:lnSpc>
                        <a:spcBef>
                          <a:spcPts val="500"/>
                        </a:spcBef>
                        <a:spcAft>
                          <a:spcPts val="600"/>
                        </a:spcAft>
                        <a:buClr>
                          <a:schemeClr val="accent1"/>
                        </a:buClr>
                        <a:buSzPct val="70000"/>
                        <a:buFont typeface="Wingdings 2"/>
                        <a:buChar char=""/>
                        <a:tabLst/>
                        <a:defRPr/>
                      </a:pPr>
                      <a:r>
                        <a:rPr lang="en-US" altLang="zh-CN" sz="2000" kern="1200" dirty="0" smtClean="0">
                          <a:solidFill>
                            <a:schemeClr val="tx1"/>
                          </a:solidFill>
                          <a:latin typeface="Candara" pitchFamily="34" charset="0"/>
                          <a:ea typeface="+mn-ea"/>
                          <a:cs typeface="Times New Roman" pitchFamily="18" charset="0"/>
                        </a:rPr>
                        <a:t>Zhang and </a:t>
                      </a:r>
                      <a:r>
                        <a:rPr lang="en-US" altLang="zh-CN" sz="2000" kern="1200" dirty="0" err="1" smtClean="0">
                          <a:solidFill>
                            <a:schemeClr val="tx1"/>
                          </a:solidFill>
                          <a:latin typeface="Candara" pitchFamily="34" charset="0"/>
                          <a:ea typeface="+mn-ea"/>
                          <a:cs typeface="Times New Roman" pitchFamily="18" charset="0"/>
                        </a:rPr>
                        <a:t>Nagurney</a:t>
                      </a:r>
                      <a:r>
                        <a:rPr lang="en-US" altLang="zh-CN" sz="2000" kern="1200" dirty="0" smtClean="0">
                          <a:solidFill>
                            <a:schemeClr val="tx1"/>
                          </a:solidFill>
                          <a:latin typeface="Candara" pitchFamily="34" charset="0"/>
                          <a:ea typeface="+mn-ea"/>
                          <a:cs typeface="Times New Roman" pitchFamily="18" charset="0"/>
                        </a:rPr>
                        <a:t> (1996)</a:t>
                      </a:r>
                    </a:p>
                    <a:p>
                      <a:pPr marL="640080" marR="0" lvl="1" indent="-274320" algn="l" defTabSz="914400" rtl="0" eaLnBrk="1" fontAlgn="auto" latinLnBrk="0" hangingPunct="1">
                        <a:lnSpc>
                          <a:spcPct val="100000"/>
                        </a:lnSpc>
                        <a:spcBef>
                          <a:spcPts val="500"/>
                        </a:spcBef>
                        <a:spcAft>
                          <a:spcPts val="600"/>
                        </a:spcAft>
                        <a:buClr>
                          <a:schemeClr val="accent1"/>
                        </a:buClr>
                        <a:buSzPct val="70000"/>
                        <a:buFont typeface="Wingdings 2"/>
                        <a:buChar char=""/>
                        <a:tabLst/>
                        <a:defRPr/>
                      </a:pPr>
                      <a:r>
                        <a:rPr lang="en-US" altLang="zh-CN" sz="2000" kern="1200" dirty="0" smtClean="0">
                          <a:solidFill>
                            <a:schemeClr val="tx1"/>
                          </a:solidFill>
                          <a:latin typeface="Candara" pitchFamily="34" charset="0"/>
                          <a:ea typeface="+mn-ea"/>
                          <a:cs typeface="Times New Roman" pitchFamily="18" charset="0"/>
                        </a:rPr>
                        <a:t>Cho and Hwang (2005)</a:t>
                      </a:r>
                    </a:p>
                    <a:p>
                      <a:pPr marL="640080" marR="0" lvl="1" indent="-274320" algn="l" defTabSz="914400" rtl="0" eaLnBrk="1" fontAlgn="auto" latinLnBrk="0" hangingPunct="1">
                        <a:lnSpc>
                          <a:spcPct val="100000"/>
                        </a:lnSpc>
                        <a:spcBef>
                          <a:spcPts val="500"/>
                        </a:spcBef>
                        <a:spcAft>
                          <a:spcPts val="600"/>
                        </a:spcAft>
                        <a:buClr>
                          <a:schemeClr val="accent1"/>
                        </a:buClr>
                        <a:buSzPct val="70000"/>
                        <a:buFont typeface="Wingdings 2"/>
                        <a:buChar char=""/>
                        <a:tabLst/>
                        <a:defRPr/>
                      </a:pPr>
                      <a:r>
                        <a:rPr lang="en-US" altLang="zh-CN" sz="2000" kern="1200" dirty="0" smtClean="0">
                          <a:solidFill>
                            <a:schemeClr val="tx1"/>
                          </a:solidFill>
                          <a:latin typeface="Candara" pitchFamily="34" charset="0"/>
                          <a:ea typeface="+mn-ea"/>
                          <a:cs typeface="Times New Roman" pitchFamily="18" charset="0"/>
                        </a:rPr>
                        <a:t>Yang and Zhang (2009)</a:t>
                      </a:r>
                    </a:p>
                  </a:txBody>
                  <a:tcPr/>
                </a:tc>
                <a:tc>
                  <a:txBody>
                    <a:bodyPr/>
                    <a:lstStyle/>
                    <a:p>
                      <a:pPr marL="640080" lvl="1" indent="-274320" algn="l" rtl="0" eaLnBrk="1" latinLnBrk="0" hangingPunct="1">
                        <a:spcBef>
                          <a:spcPts val="500"/>
                        </a:spcBef>
                        <a:spcAft>
                          <a:spcPts val="600"/>
                        </a:spcAft>
                        <a:buClr>
                          <a:schemeClr val="accent1"/>
                        </a:buClr>
                        <a:buSzPct val="70000"/>
                        <a:buFont typeface="Wingdings 2"/>
                        <a:buChar char=""/>
                      </a:pPr>
                      <a:r>
                        <a:rPr lang="en-US" altLang="zh-CN" sz="2000" kern="1200" dirty="0" smtClean="0">
                          <a:solidFill>
                            <a:schemeClr val="tx1"/>
                          </a:solidFill>
                          <a:latin typeface="Candara" pitchFamily="34" charset="0"/>
                          <a:ea typeface="+mn-ea"/>
                          <a:cs typeface="Times New Roman" pitchFamily="18" charset="0"/>
                        </a:rPr>
                        <a:t>He et al (2010)</a:t>
                      </a:r>
                    </a:p>
                    <a:p>
                      <a:pPr marL="640080" lvl="1" indent="-274320" algn="l" rtl="0" eaLnBrk="1" latinLnBrk="0" hangingPunct="1">
                        <a:spcBef>
                          <a:spcPts val="500"/>
                        </a:spcBef>
                        <a:spcAft>
                          <a:spcPts val="600"/>
                        </a:spcAft>
                        <a:buClr>
                          <a:schemeClr val="accent1"/>
                        </a:buClr>
                        <a:buSzPct val="70000"/>
                        <a:buFont typeface="Wingdings 2"/>
                        <a:buChar char=""/>
                      </a:pPr>
                      <a:r>
                        <a:rPr lang="en-US" altLang="zh-CN" sz="2000" kern="1200" dirty="0" smtClean="0">
                          <a:solidFill>
                            <a:schemeClr val="tx1"/>
                          </a:solidFill>
                          <a:latin typeface="Candara" pitchFamily="34" charset="0"/>
                          <a:ea typeface="+mn-ea"/>
                          <a:cs typeface="Times New Roman" pitchFamily="18" charset="0"/>
                        </a:rPr>
                        <a:t>Smith and </a:t>
                      </a:r>
                      <a:r>
                        <a:rPr lang="en-US" altLang="zh-CN" sz="2000" kern="1200" dirty="0" err="1" smtClean="0">
                          <a:solidFill>
                            <a:schemeClr val="tx1"/>
                          </a:solidFill>
                          <a:latin typeface="Candara" pitchFamily="34" charset="0"/>
                          <a:ea typeface="+mn-ea"/>
                          <a:cs typeface="Times New Roman" pitchFamily="18" charset="0"/>
                        </a:rPr>
                        <a:t>Mounce</a:t>
                      </a:r>
                      <a:r>
                        <a:rPr lang="en-US" altLang="zh-CN" sz="2000" kern="1200" dirty="0" smtClean="0">
                          <a:solidFill>
                            <a:schemeClr val="tx1"/>
                          </a:solidFill>
                          <a:latin typeface="Candara" pitchFamily="34" charset="0"/>
                          <a:ea typeface="+mn-ea"/>
                          <a:cs typeface="Times New Roman" pitchFamily="18" charset="0"/>
                        </a:rPr>
                        <a:t> (2011)</a:t>
                      </a:r>
                    </a:p>
                    <a:p>
                      <a:pPr marL="640080" lvl="1" indent="-274320" algn="l" rtl="0" eaLnBrk="1" latinLnBrk="0" hangingPunct="1">
                        <a:spcBef>
                          <a:spcPts val="500"/>
                        </a:spcBef>
                        <a:spcAft>
                          <a:spcPts val="600"/>
                        </a:spcAft>
                        <a:buClr>
                          <a:schemeClr val="accent1"/>
                        </a:buClr>
                        <a:buSzPct val="70000"/>
                        <a:buFont typeface="Wingdings 2"/>
                        <a:buChar char=""/>
                      </a:pPr>
                      <a:r>
                        <a:rPr lang="en-US" altLang="zh-CN" sz="2000" kern="1200" dirty="0" smtClean="0">
                          <a:solidFill>
                            <a:schemeClr val="tx1"/>
                          </a:solidFill>
                          <a:latin typeface="Candara" pitchFamily="34" charset="0"/>
                          <a:ea typeface="+mn-ea"/>
                          <a:cs typeface="Times New Roman" pitchFamily="18" charset="0"/>
                        </a:rPr>
                        <a:t>Han and Du (2012)</a:t>
                      </a:r>
                    </a:p>
                    <a:p>
                      <a:pPr marL="640080" lvl="1" indent="-274320" algn="l" rtl="0" eaLnBrk="1" latinLnBrk="0" hangingPunct="1">
                        <a:spcBef>
                          <a:spcPts val="500"/>
                        </a:spcBef>
                        <a:spcAft>
                          <a:spcPts val="600"/>
                        </a:spcAft>
                        <a:buClr>
                          <a:schemeClr val="accent1"/>
                        </a:buClr>
                        <a:buSzPct val="70000"/>
                        <a:buFont typeface="Wingdings 2"/>
                        <a:buChar char=""/>
                      </a:pPr>
                      <a:r>
                        <a:rPr lang="en-US" altLang="zh-CN" sz="2000" kern="1200" dirty="0" smtClean="0">
                          <a:solidFill>
                            <a:schemeClr val="tx1"/>
                          </a:solidFill>
                          <a:latin typeface="Candara" pitchFamily="34" charset="0"/>
                          <a:ea typeface="+mn-ea"/>
                          <a:cs typeface="Times New Roman" pitchFamily="18" charset="0"/>
                        </a:rPr>
                        <a:t>He and Liu (2012)</a:t>
                      </a:r>
                      <a:endParaRPr lang="zh-CN" altLang="en-US" sz="2000" kern="1200" dirty="0">
                        <a:solidFill>
                          <a:schemeClr val="tx1"/>
                        </a:solidFill>
                        <a:latin typeface="Candara" pitchFamily="34" charset="0"/>
                        <a:ea typeface="+mn-ea"/>
                        <a:cs typeface="Times New Roman" pitchFamily="18" charset="0"/>
                      </a:endParaRPr>
                    </a:p>
                  </a:txBody>
                  <a:tcPr/>
                </a:tc>
              </a:tr>
            </a:tbl>
          </a:graphicData>
        </a:graphic>
      </p:graphicFrame>
      <p:sp>
        <p:nvSpPr>
          <p:cNvPr id="5" name="TextBox 4"/>
          <p:cNvSpPr txBox="1"/>
          <p:nvPr/>
        </p:nvSpPr>
        <p:spPr>
          <a:xfrm>
            <a:off x="4862059" y="4110335"/>
            <a:ext cx="4281941" cy="461665"/>
          </a:xfrm>
          <a:prstGeom prst="rect">
            <a:avLst/>
          </a:prstGeom>
          <a:noFill/>
        </p:spPr>
        <p:txBody>
          <a:bodyPr wrap="none" rtlCol="0">
            <a:spAutoFit/>
          </a:bodyPr>
          <a:lstStyle/>
          <a:p>
            <a:r>
              <a:rPr lang="en-US" altLang="zh-CN" sz="2400" dirty="0" smtClean="0">
                <a:solidFill>
                  <a:srgbClr val="008000"/>
                </a:solidFill>
                <a:latin typeface="Candara" pitchFamily="34" charset="0"/>
              </a:rPr>
              <a:t>Continuous-time / Discrete-time</a:t>
            </a:r>
          </a:p>
        </p:txBody>
      </p:sp>
      <p:sp>
        <p:nvSpPr>
          <p:cNvPr id="8" name="TextBox 7"/>
          <p:cNvSpPr txBox="1"/>
          <p:nvPr/>
        </p:nvSpPr>
        <p:spPr>
          <a:xfrm>
            <a:off x="4876800" y="4719935"/>
            <a:ext cx="3246402" cy="461665"/>
          </a:xfrm>
          <a:prstGeom prst="rect">
            <a:avLst/>
          </a:prstGeom>
          <a:noFill/>
        </p:spPr>
        <p:txBody>
          <a:bodyPr wrap="none" rtlCol="0">
            <a:spAutoFit/>
          </a:bodyPr>
          <a:lstStyle/>
          <a:p>
            <a:r>
              <a:rPr lang="en-US" altLang="zh-CN" sz="2400" dirty="0" smtClean="0">
                <a:solidFill>
                  <a:srgbClr val="7030A0"/>
                </a:solidFill>
                <a:latin typeface="Candara" pitchFamily="34" charset="0"/>
              </a:rPr>
              <a:t>Link-based / Path-based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6351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57350"/>
            <a:ext cx="8229600" cy="5429250"/>
          </a:xfrm>
        </p:spPr>
        <p:txBody>
          <a:bodyPr>
            <a:normAutofit/>
          </a:bodyPr>
          <a:lstStyle/>
          <a:p>
            <a:pPr marL="0" indent="0">
              <a:buNone/>
            </a:pPr>
            <a:endParaRPr lang="en-US" altLang="zh-CN" sz="200" dirty="0" smtClean="0">
              <a:latin typeface="Candara" pitchFamily="34" charset="0"/>
              <a:ea typeface="Microsoft Yi Baiti" pitchFamily="66" charset="0"/>
              <a:cs typeface="Times New Roman" pitchFamily="18" charset="0"/>
            </a:endParaRPr>
          </a:p>
          <a:p>
            <a:r>
              <a:rPr lang="en-US" altLang="zh-CN" sz="2800" dirty="0" smtClean="0">
                <a:solidFill>
                  <a:srgbClr val="0066FF"/>
                </a:solidFill>
                <a:latin typeface="Candara" pitchFamily="34" charset="0"/>
                <a:ea typeface="Microsoft Yi Baiti" pitchFamily="66" charset="0"/>
                <a:cs typeface="Times New Roman" pitchFamily="18" charset="0"/>
              </a:rPr>
              <a:t>Travelers’ perception on </a:t>
            </a:r>
            <a:r>
              <a:rPr lang="en-US" altLang="zh-CN" sz="2800" dirty="0">
                <a:solidFill>
                  <a:srgbClr val="0066FF"/>
                </a:solidFill>
                <a:latin typeface="Candara" pitchFamily="34" charset="0"/>
                <a:ea typeface="Microsoft Yi Baiti" pitchFamily="66" charset="0"/>
                <a:cs typeface="Times New Roman" pitchFamily="18" charset="0"/>
              </a:rPr>
              <a:t>travel time and </a:t>
            </a:r>
            <a:r>
              <a:rPr lang="en-US" altLang="zh-CN" sz="2800" dirty="0" smtClean="0">
                <a:solidFill>
                  <a:srgbClr val="0066FF"/>
                </a:solidFill>
                <a:latin typeface="Candara" pitchFamily="34" charset="0"/>
                <a:ea typeface="Microsoft Yi Baiti" pitchFamily="66" charset="0"/>
                <a:cs typeface="Times New Roman" pitchFamily="18" charset="0"/>
              </a:rPr>
              <a:t>learning behavior</a:t>
            </a:r>
          </a:p>
          <a:p>
            <a:pPr lvl="1"/>
            <a:r>
              <a:rPr lang="en-US" altLang="zh-CN" sz="2400" dirty="0" smtClean="0">
                <a:latin typeface="Candara" pitchFamily="34" charset="0"/>
                <a:ea typeface="Microsoft Yi Baiti" pitchFamily="66" charset="0"/>
                <a:cs typeface="Times New Roman" pitchFamily="18" charset="0"/>
              </a:rPr>
              <a:t>Horowitz </a:t>
            </a:r>
            <a:r>
              <a:rPr lang="en-US" altLang="zh-CN" sz="2400" dirty="0">
                <a:latin typeface="Candara" pitchFamily="34" charset="0"/>
                <a:ea typeface="Microsoft Yi Baiti" pitchFamily="66" charset="0"/>
                <a:cs typeface="Times New Roman" pitchFamily="18" charset="0"/>
              </a:rPr>
              <a:t>(1984</a:t>
            </a:r>
            <a:r>
              <a:rPr lang="en-US" altLang="zh-CN" sz="2400" dirty="0" smtClean="0">
                <a:latin typeface="Candara" pitchFamily="34" charset="0"/>
                <a:ea typeface="Microsoft Yi Baiti" pitchFamily="66" charset="0"/>
                <a:cs typeface="Times New Roman" pitchFamily="18" charset="0"/>
              </a:rPr>
              <a:t>)</a:t>
            </a:r>
          </a:p>
          <a:p>
            <a:pPr lvl="1"/>
            <a:r>
              <a:rPr lang="en-US" altLang="zh-CN" sz="2400" dirty="0" err="1" smtClean="0">
                <a:latin typeface="Candara" pitchFamily="34" charset="0"/>
                <a:ea typeface="Microsoft Yi Baiti" pitchFamily="66" charset="0"/>
                <a:cs typeface="Times New Roman" pitchFamily="18" charset="0"/>
              </a:rPr>
              <a:t>Cantarella</a:t>
            </a:r>
            <a:r>
              <a:rPr lang="en-US" altLang="zh-CN" sz="2400" dirty="0" smtClean="0">
                <a:latin typeface="Candara" pitchFamily="34" charset="0"/>
                <a:ea typeface="Microsoft Yi Baiti" pitchFamily="66" charset="0"/>
                <a:cs typeface="Times New Roman" pitchFamily="18" charset="0"/>
              </a:rPr>
              <a:t> </a:t>
            </a:r>
            <a:r>
              <a:rPr lang="en-US" altLang="zh-CN" sz="2400" dirty="0">
                <a:latin typeface="Candara" pitchFamily="34" charset="0"/>
                <a:ea typeface="Microsoft Yi Baiti" pitchFamily="66" charset="0"/>
                <a:cs typeface="Times New Roman" pitchFamily="18" charset="0"/>
              </a:rPr>
              <a:t>and </a:t>
            </a:r>
            <a:r>
              <a:rPr lang="en-US" altLang="zh-CN" sz="2400" dirty="0" err="1">
                <a:latin typeface="Candara" pitchFamily="34" charset="0"/>
                <a:ea typeface="Microsoft Yi Baiti" pitchFamily="66" charset="0"/>
                <a:cs typeface="Times New Roman" pitchFamily="18" charset="0"/>
              </a:rPr>
              <a:t>Cascetta</a:t>
            </a:r>
            <a:r>
              <a:rPr lang="en-US" altLang="zh-CN" sz="2400" dirty="0">
                <a:latin typeface="Candara" pitchFamily="34" charset="0"/>
                <a:ea typeface="Microsoft Yi Baiti" pitchFamily="66" charset="0"/>
                <a:cs typeface="Times New Roman" pitchFamily="18" charset="0"/>
              </a:rPr>
              <a:t> (1995) </a:t>
            </a:r>
          </a:p>
          <a:p>
            <a:pPr lvl="1"/>
            <a:r>
              <a:rPr lang="en-US" altLang="zh-CN" sz="2400" dirty="0">
                <a:latin typeface="Candara" pitchFamily="34" charset="0"/>
                <a:ea typeface="Microsoft Yi Baiti" pitchFamily="66" charset="0"/>
                <a:cs typeface="Times New Roman" pitchFamily="18" charset="0"/>
              </a:rPr>
              <a:t>Watling (1999</a:t>
            </a:r>
            <a:r>
              <a:rPr lang="en-US" altLang="zh-CN" sz="2400" dirty="0" smtClean="0">
                <a:latin typeface="Candara" pitchFamily="34" charset="0"/>
                <a:ea typeface="Microsoft Yi Baiti" pitchFamily="66" charset="0"/>
                <a:cs typeface="Times New Roman" pitchFamily="18" charset="0"/>
              </a:rPr>
              <a:t>)</a:t>
            </a:r>
            <a:endParaRPr lang="en-US" altLang="zh-CN" sz="2400" dirty="0">
              <a:latin typeface="Candara" pitchFamily="34" charset="0"/>
              <a:ea typeface="Microsoft Yi Baiti" pitchFamily="66" charset="0"/>
              <a:cs typeface="Times New Roman" pitchFamily="18" charset="0"/>
            </a:endParaRPr>
          </a:p>
          <a:p>
            <a:pPr lvl="1"/>
            <a:r>
              <a:rPr lang="en-US" altLang="zh-CN" sz="2400" dirty="0" err="1" smtClean="0">
                <a:latin typeface="Candara" pitchFamily="34" charset="0"/>
                <a:ea typeface="Microsoft Yi Baiti" pitchFamily="66" charset="0"/>
                <a:cs typeface="Times New Roman" pitchFamily="18" charset="0"/>
              </a:rPr>
              <a:t>Bie</a:t>
            </a:r>
            <a:r>
              <a:rPr lang="en-US" altLang="zh-CN" sz="2400" dirty="0" smtClean="0">
                <a:latin typeface="Candara" pitchFamily="34" charset="0"/>
                <a:ea typeface="Microsoft Yi Baiti" pitchFamily="66" charset="0"/>
                <a:cs typeface="Times New Roman" pitchFamily="18" charset="0"/>
              </a:rPr>
              <a:t> </a:t>
            </a:r>
            <a:r>
              <a:rPr lang="en-US" altLang="zh-CN" sz="2400" dirty="0">
                <a:latin typeface="Candara" pitchFamily="34" charset="0"/>
                <a:ea typeface="Microsoft Yi Baiti" pitchFamily="66" charset="0"/>
                <a:cs typeface="Times New Roman" pitchFamily="18" charset="0"/>
              </a:rPr>
              <a:t>and Lo (2010</a:t>
            </a:r>
            <a:r>
              <a:rPr lang="en-US" altLang="zh-CN" sz="2400" dirty="0" smtClean="0">
                <a:latin typeface="Candara" pitchFamily="34" charset="0"/>
                <a:ea typeface="Microsoft Yi Baiti" pitchFamily="66" charset="0"/>
                <a:cs typeface="Times New Roman" pitchFamily="18" charset="0"/>
              </a:rPr>
              <a:t>)</a:t>
            </a:r>
            <a:endParaRPr lang="en-US" altLang="zh-CN" sz="2400" dirty="0">
              <a:latin typeface="Candara" pitchFamily="34" charset="0"/>
              <a:ea typeface="Microsoft Yi Baiti" pitchFamily="66" charset="0"/>
              <a:cs typeface="Times New Roman" pitchFamily="18" charset="0"/>
            </a:endParaRPr>
          </a:p>
        </p:txBody>
      </p:sp>
      <p:sp>
        <p:nvSpPr>
          <p:cNvPr id="7" name="Title 1"/>
          <p:cNvSpPr txBox="1">
            <a:spLocks/>
          </p:cNvSpPr>
          <p:nvPr/>
        </p:nvSpPr>
        <p:spPr>
          <a:xfrm>
            <a:off x="0" y="304800"/>
            <a:ext cx="9144000"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anchor="ctr">
            <a:noAutofit/>
          </a:bodyPr>
          <a:lstStyle>
            <a:lvl1pPr algn="ctr">
              <a:spcBef>
                <a:spcPct val="0"/>
              </a:spcBef>
              <a:buNone/>
              <a:defRPr sz="4000">
                <a:solidFill>
                  <a:schemeClr val="tx1"/>
                </a:solidFill>
                <a:latin typeface="Bell MT" pitchFamily="18" charset="0"/>
                <a:ea typeface="Microsoft JhengHei" pitchFamily="34" charset="-120"/>
              </a:defRPr>
            </a:lvl1pPr>
          </a:lstStyle>
          <a:p>
            <a:r>
              <a:rPr lang="en-US" altLang="zh-CN" sz="3600" b="1" dirty="0">
                <a:solidFill>
                  <a:srgbClr val="0070C0"/>
                </a:solidFill>
                <a:ea typeface="Microsoft Yi Baiti" pitchFamily="66" charset="0"/>
                <a:cs typeface="Times New Roman" pitchFamily="18" charset="0"/>
              </a:rPr>
              <a:t>Day-to-day </a:t>
            </a:r>
            <a:r>
              <a:rPr lang="en-US" altLang="zh-CN" sz="3600" b="1" dirty="0" smtClean="0">
                <a:solidFill>
                  <a:srgbClr val="0070C0"/>
                </a:solidFill>
                <a:ea typeface="Microsoft Yi Baiti" pitchFamily="66" charset="0"/>
                <a:cs typeface="Times New Roman" pitchFamily="18" charset="0"/>
              </a:rPr>
              <a:t>Traffic Flow Dynamics</a:t>
            </a:r>
            <a:endParaRPr lang="en-US" altLang="zh-CN" sz="3600" b="1" dirty="0">
              <a:solidFill>
                <a:srgbClr val="0070C0"/>
              </a:solidFill>
              <a:ea typeface="Microsoft Yi Baiti" pitchFamily="66"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851825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ooper Black" pitchFamily="18" charset="0"/>
              </a:rPr>
              <a:t>Model Description </a:t>
            </a:r>
            <a:endParaRPr lang="en-US" dirty="0">
              <a:latin typeface="Cooper Black" pitchFamily="18" charset="0"/>
            </a:endParaRPr>
          </a:p>
        </p:txBody>
      </p:sp>
      <p:sp>
        <p:nvSpPr>
          <p:cNvPr id="6" name="TextBox 5"/>
          <p:cNvSpPr txBox="1"/>
          <p:nvPr/>
        </p:nvSpPr>
        <p:spPr>
          <a:xfrm>
            <a:off x="76200" y="1730514"/>
            <a:ext cx="1143000" cy="707886"/>
          </a:xfrm>
          <a:prstGeom prst="rect">
            <a:avLst/>
          </a:prstGeom>
          <a:noFill/>
        </p:spPr>
        <p:txBody>
          <a:bodyPr wrap="square" rtlCol="0">
            <a:spAutoFit/>
          </a:bodyPr>
          <a:lstStyle/>
          <a:p>
            <a:pPr algn="ctr"/>
            <a:r>
              <a:rPr lang="en-US" sz="4000" b="1" dirty="0" smtClean="0">
                <a:solidFill>
                  <a:schemeClr val="bg2"/>
                </a:solidFill>
                <a:latin typeface="Cooper Black" pitchFamily="18" charset="0"/>
              </a:rPr>
              <a:t>2.</a:t>
            </a:r>
            <a:endParaRPr lang="en-US" sz="4000" b="1" dirty="0">
              <a:solidFill>
                <a:schemeClr val="bg2"/>
              </a:solidFill>
              <a:latin typeface="Cooper Black" pitchFamily="18" charset="0"/>
            </a:endParaRPr>
          </a:p>
        </p:txBody>
      </p:sp>
    </p:spTree>
    <p:extLst>
      <p:ext uri="{BB962C8B-B14F-4D97-AF65-F5344CB8AC3E}">
        <p14:creationId xmlns:p14="http://schemas.microsoft.com/office/powerpoint/2010/main" val="402836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smtClean="0">
                <a:solidFill>
                  <a:srgbClr val="0070C0"/>
                </a:solidFill>
                <a:latin typeface="Bell MT" pitchFamily="18" charset="0"/>
                <a:ea typeface="Microsoft JhengHei" pitchFamily="34" charset="-120"/>
              </a:rPr>
              <a:t>Basic Consideration</a:t>
            </a:r>
            <a:endParaRPr lang="zh-CN" altLang="en-US" sz="3600" b="1" dirty="0">
              <a:solidFill>
                <a:srgbClr val="0070C0"/>
              </a:solidFill>
              <a:latin typeface="Bell MT" pitchFamily="18" charset="0"/>
              <a:ea typeface="Microsoft JhengHei" pitchFamily="34" charset="-120"/>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Content Placeholder 2"/>
          <p:cNvSpPr txBox="1">
            <a:spLocks/>
          </p:cNvSpPr>
          <p:nvPr/>
        </p:nvSpPr>
        <p:spPr>
          <a:xfrm>
            <a:off x="381000" y="1752600"/>
            <a:ext cx="8229600" cy="4267200"/>
          </a:xfrm>
          <a:prstGeom prst="rect">
            <a:avLst/>
          </a:prstGeom>
        </p:spPr>
        <p:txBody>
          <a:bodyPr vert="horz">
            <a:noAutofit/>
          </a:bodyPr>
          <a:lstStyle>
            <a:lvl1pPr marL="320040" indent="-320040" algn="l" rtl="0" eaLnBrk="1" latinLnBrk="0" hangingPunct="1">
              <a:spcBef>
                <a:spcPts val="300"/>
              </a:spcBef>
              <a:spcAft>
                <a:spcPts val="600"/>
              </a:spcAft>
              <a:buClr>
                <a:schemeClr val="accent2"/>
              </a:buClr>
              <a:buSzPct val="60000"/>
              <a:buFont typeface="Wingdings"/>
              <a:buChar char=""/>
              <a:defRPr sz="2600" kern="1200">
                <a:solidFill>
                  <a:schemeClr val="tx1"/>
                </a:solidFill>
                <a:latin typeface="+mn-lt"/>
                <a:ea typeface="+mn-ea"/>
                <a:cs typeface="+mn-cs"/>
              </a:defRPr>
            </a:lvl1pPr>
            <a:lvl2pPr marL="640080" indent="-274320" algn="l" rtl="0" eaLnBrk="1" latinLnBrk="0" hangingPunct="1">
              <a:spcBef>
                <a:spcPts val="500"/>
              </a:spcBef>
              <a:spcAft>
                <a:spcPts val="600"/>
              </a:spcAft>
              <a:buClr>
                <a:schemeClr val="accent1"/>
              </a:buClr>
              <a:buSzPct val="70000"/>
              <a:buFont typeface="Wingdings 2"/>
              <a:buChar char=""/>
              <a:defRPr sz="2200" kern="1200">
                <a:solidFill>
                  <a:schemeClr val="tx1"/>
                </a:solidFill>
                <a:latin typeface="+mn-lt"/>
                <a:ea typeface="+mn-ea"/>
                <a:cs typeface="+mn-cs"/>
              </a:defRPr>
            </a:lvl2pPr>
            <a:lvl3pPr marL="914400" indent="-228600" algn="l" rtl="0" eaLnBrk="1" latinLnBrk="0" hangingPunct="1">
              <a:spcBef>
                <a:spcPts val="500"/>
              </a:spcBef>
              <a:spcAft>
                <a:spcPts val="300"/>
              </a:spcAft>
              <a:buClr>
                <a:schemeClr val="accent2"/>
              </a:buClr>
              <a:buSzPct val="75000"/>
              <a:buFont typeface="Wingdings"/>
              <a:buChar char=""/>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8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1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457200" indent="-457200">
              <a:spcBef>
                <a:spcPts val="1200"/>
              </a:spcBef>
              <a:buSzPct val="100000"/>
              <a:buFont typeface="Wingdings" pitchFamily="2" charset="2"/>
              <a:buChar char="§"/>
            </a:pPr>
            <a:r>
              <a:rPr lang="en-US" altLang="zh-CN" sz="3200" dirty="0" smtClean="0">
                <a:latin typeface="Candara" pitchFamily="34" charset="0"/>
                <a:cs typeface="Times New Roman" pitchFamily="18" charset="0"/>
              </a:rPr>
              <a:t>How the traffic flow and credit price will impact each other and evolve together.</a:t>
            </a:r>
          </a:p>
          <a:p>
            <a:pPr marL="457200" indent="-457200">
              <a:spcBef>
                <a:spcPts val="1200"/>
              </a:spcBef>
              <a:buSzPct val="100000"/>
              <a:buFont typeface="Wingdings" pitchFamily="2" charset="2"/>
              <a:buChar char="§"/>
            </a:pPr>
            <a:r>
              <a:rPr lang="en-US" altLang="zh-CN" sz="3200" dirty="0" smtClean="0">
                <a:latin typeface="Candara" pitchFamily="34" charset="0"/>
                <a:cs typeface="Times New Roman" pitchFamily="18" charset="0"/>
              </a:rPr>
              <a:t>Travelers’ learning behavior of route choice based on their perceived path travel cost and credit price.</a:t>
            </a:r>
          </a:p>
          <a:p>
            <a:pPr marL="457200" indent="-457200">
              <a:spcBef>
                <a:spcPts val="1200"/>
              </a:spcBef>
              <a:buSzPct val="100000"/>
              <a:buFont typeface="Wingdings" pitchFamily="2" charset="2"/>
              <a:buChar char="§"/>
            </a:pPr>
            <a:r>
              <a:rPr lang="en-US" altLang="zh-CN" sz="3200" dirty="0" smtClean="0">
                <a:latin typeface="Candara" pitchFamily="34" charset="0"/>
                <a:cs typeface="Times New Roman" pitchFamily="18" charset="0"/>
              </a:rPr>
              <a:t>Price adjustment with the fluctuation of credit demand and supply.</a:t>
            </a:r>
            <a:endParaRPr lang="en-US" sz="3200" dirty="0">
              <a:latin typeface="Candara"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59652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Notations</a:t>
            </a:r>
            <a:endParaRPr lang="zh-CN" altLang="en-US" sz="3600" b="1" dirty="0">
              <a:solidFill>
                <a:srgbClr val="0070C0"/>
              </a:solidFill>
              <a:latin typeface="Bell MT" pitchFamily="18" charset="0"/>
              <a:ea typeface="Microsoft JhengHei" pitchFamily="34"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57574998"/>
              </p:ext>
            </p:extLst>
          </p:nvPr>
        </p:nvGraphicFramePr>
        <p:xfrm>
          <a:off x="990600" y="1524000"/>
          <a:ext cx="7434263" cy="5932488"/>
        </p:xfrm>
        <a:graphic>
          <a:graphicData uri="http://schemas.openxmlformats.org/presentationml/2006/ole">
            <mc:AlternateContent xmlns:mc="http://schemas.openxmlformats.org/markup-compatibility/2006">
              <mc:Choice xmlns:v="urn:schemas-microsoft-com:vml" Requires="v">
                <p:oleObj spid="_x0000_s2475" name="Document" r:id="rId4" imgW="3845825" imgH="3066583" progId="Word.Document.12">
                  <p:embed/>
                </p:oleObj>
              </mc:Choice>
              <mc:Fallback>
                <p:oleObj name="Document" r:id="rId4" imgW="3845825" imgH="3066583" progId="Word.Document.12">
                  <p:embed/>
                  <p:pic>
                    <p:nvPicPr>
                      <p:cNvPr id="0" name=""/>
                      <p:cNvPicPr/>
                      <p:nvPr/>
                    </p:nvPicPr>
                    <p:blipFill>
                      <a:blip r:embed="rId5"/>
                      <a:stretch>
                        <a:fillRect/>
                      </a:stretch>
                    </p:blipFill>
                    <p:spPr>
                      <a:xfrm>
                        <a:off x="990600" y="1524000"/>
                        <a:ext cx="7434263" cy="593248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8352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Notations</a:t>
            </a:r>
            <a:endParaRPr lang="zh-CN" altLang="en-US" sz="3600" b="1" dirty="0">
              <a:solidFill>
                <a:srgbClr val="0070C0"/>
              </a:solidFill>
              <a:latin typeface="Bell MT" pitchFamily="18" charset="0"/>
              <a:ea typeface="Microsoft JhengHei" pitchFamily="34"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28582079"/>
              </p:ext>
            </p:extLst>
          </p:nvPr>
        </p:nvGraphicFramePr>
        <p:xfrm>
          <a:off x="579438" y="1858963"/>
          <a:ext cx="9224962" cy="6451600"/>
        </p:xfrm>
        <a:graphic>
          <a:graphicData uri="http://schemas.openxmlformats.org/presentationml/2006/ole">
            <mc:AlternateContent xmlns:mc="http://schemas.openxmlformats.org/markup-compatibility/2006">
              <mc:Choice xmlns:v="urn:schemas-microsoft-com:vml" Requires="v">
                <p:oleObj spid="_x0000_s3494" name="Document" r:id="rId5" imgW="3742347" imgH="2618850" progId="Word.Document.12">
                  <p:embed/>
                </p:oleObj>
              </mc:Choice>
              <mc:Fallback>
                <p:oleObj name="Document" r:id="rId5" imgW="3742347" imgH="2618850" progId="Word.Document.12">
                  <p:embed/>
                  <p:pic>
                    <p:nvPicPr>
                      <p:cNvPr id="0" name=""/>
                      <p:cNvPicPr/>
                      <p:nvPr/>
                    </p:nvPicPr>
                    <p:blipFill>
                      <a:blip r:embed="rId6"/>
                      <a:stretch>
                        <a:fillRect/>
                      </a:stretch>
                    </p:blipFill>
                    <p:spPr>
                      <a:xfrm>
                        <a:off x="579438" y="1858963"/>
                        <a:ext cx="9224962" cy="64516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198901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a:solidFill>
                  <a:srgbClr val="0070C0"/>
                </a:solidFill>
                <a:latin typeface="Bell MT" pitchFamily="18" charset="0"/>
                <a:ea typeface="Microsoft JhengHei" pitchFamily="34" charset="-120"/>
              </a:rPr>
              <a:t>Outline</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612648" y="1600200"/>
            <a:ext cx="8153400" cy="4800600"/>
          </a:xfrm>
        </p:spPr>
        <p:txBody>
          <a:bodyPr>
            <a:normAutofit lnSpcReduction="10000"/>
          </a:bodyPr>
          <a:lstStyle/>
          <a:p>
            <a:r>
              <a:rPr lang="en-US" altLang="zh-CN" sz="3200" dirty="0" smtClean="0">
                <a:latin typeface="Candara" pitchFamily="34" charset="0"/>
                <a:ea typeface="Microsoft JhengHei" pitchFamily="34" charset="-120"/>
                <a:cs typeface="Simplified Arabic" pitchFamily="18" charset="-78"/>
              </a:rPr>
              <a:t>Introduction</a:t>
            </a:r>
          </a:p>
          <a:p>
            <a:pPr lvl="1"/>
            <a:r>
              <a:rPr lang="en-US" altLang="zh-CN" sz="2800" dirty="0" smtClean="0">
                <a:latin typeface="Candara" pitchFamily="34" charset="0"/>
                <a:ea typeface="Microsoft JhengHei" pitchFamily="34" charset="-120"/>
                <a:cs typeface="Simplified Arabic" pitchFamily="18" charset="-78"/>
              </a:rPr>
              <a:t>Tradable mobility credits</a:t>
            </a:r>
          </a:p>
          <a:p>
            <a:pPr lvl="1"/>
            <a:r>
              <a:rPr lang="en-US" altLang="zh-CN" sz="2800" dirty="0" smtClean="0">
                <a:latin typeface="Candara" pitchFamily="34" charset="0"/>
                <a:ea typeface="Microsoft JhengHei" pitchFamily="34" charset="-120"/>
                <a:cs typeface="Simplified Arabic" pitchFamily="18" charset="-78"/>
              </a:rPr>
              <a:t>Day-to-day flow dynamics</a:t>
            </a:r>
          </a:p>
          <a:p>
            <a:r>
              <a:rPr lang="en-US" altLang="zh-CN" sz="3200" dirty="0" smtClean="0">
                <a:latin typeface="Candara" pitchFamily="34" charset="0"/>
                <a:ea typeface="Microsoft JhengHei" pitchFamily="34" charset="-120"/>
                <a:cs typeface="Simplified Arabic" pitchFamily="18" charset="-78"/>
              </a:rPr>
              <a:t>Price and flow dynamics: assumptions &amp; models</a:t>
            </a:r>
          </a:p>
          <a:p>
            <a:pPr lvl="1"/>
            <a:r>
              <a:rPr lang="en-US" altLang="zh-CN" sz="2800" dirty="0" smtClean="0">
                <a:latin typeface="Candara" pitchFamily="34" charset="0"/>
                <a:ea typeface="Microsoft JhengHei" pitchFamily="34" charset="-120"/>
                <a:cs typeface="Simplified Arabic" pitchFamily="18" charset="-78"/>
              </a:rPr>
              <a:t>Fixed demand &amp; homogeneous travelers</a:t>
            </a:r>
            <a:endParaRPr lang="en-US" altLang="zh-CN" sz="2800" dirty="0">
              <a:latin typeface="Candara" pitchFamily="34" charset="0"/>
              <a:ea typeface="Microsoft JhengHei" pitchFamily="34" charset="-120"/>
              <a:cs typeface="Simplified Arabic" pitchFamily="18" charset="-78"/>
            </a:endParaRPr>
          </a:p>
          <a:p>
            <a:r>
              <a:rPr lang="en-US" altLang="zh-CN" sz="3200" dirty="0" smtClean="0">
                <a:latin typeface="Candara" pitchFamily="34" charset="0"/>
                <a:ea typeface="Microsoft JhengHei" pitchFamily="34" charset="-120"/>
                <a:cs typeface="Simplified Arabic" pitchFamily="18" charset="-78"/>
              </a:rPr>
              <a:t>Theoretical results</a:t>
            </a:r>
          </a:p>
          <a:p>
            <a:r>
              <a:rPr lang="en-US" altLang="zh-CN" sz="3200" dirty="0" smtClean="0">
                <a:latin typeface="Candara" pitchFamily="34" charset="0"/>
                <a:ea typeface="Microsoft JhengHei" pitchFamily="34" charset="-120"/>
                <a:cs typeface="Simplified Arabic" pitchFamily="18" charset="-78"/>
              </a:rPr>
              <a:t>Numerical example</a:t>
            </a:r>
          </a:p>
          <a:p>
            <a:r>
              <a:rPr lang="en-US" altLang="zh-CN" sz="3200" dirty="0" smtClean="0">
                <a:latin typeface="Candara" pitchFamily="34" charset="0"/>
                <a:ea typeface="Microsoft JhengHei" pitchFamily="34" charset="-120"/>
                <a:cs typeface="Simplified Arabic" pitchFamily="18" charset="-78"/>
              </a:rPr>
              <a:t>Conclusion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623250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Path Choice</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600200"/>
            <a:ext cx="8229600" cy="4525963"/>
          </a:xfrm>
        </p:spPr>
        <p:txBody>
          <a:bodyPr>
            <a:normAutofit/>
          </a:bodyPr>
          <a:lstStyle/>
          <a:p>
            <a:pPr marL="514350" indent="-514350">
              <a:buSzPct val="90000"/>
              <a:buFont typeface="+mj-ea"/>
              <a:buAutoNum type="circleNumDbPlain"/>
            </a:pPr>
            <a:r>
              <a:rPr lang="en-US" altLang="zh-CN" b="1" dirty="0" smtClean="0">
                <a:solidFill>
                  <a:srgbClr val="0066FF"/>
                </a:solidFill>
                <a:latin typeface="Candara" pitchFamily="34" charset="0"/>
                <a:cs typeface="Times New Roman" pitchFamily="18" charset="0"/>
              </a:rPr>
              <a:t>Travelers</a:t>
            </a:r>
            <a:r>
              <a:rPr lang="en-US" altLang="zh-CN" b="1" dirty="0">
                <a:solidFill>
                  <a:srgbClr val="0066FF"/>
                </a:solidFill>
                <a:latin typeface="Candara" pitchFamily="34" charset="0"/>
                <a:cs typeface="Times New Roman" pitchFamily="18" charset="0"/>
              </a:rPr>
              <a:t>’ </a:t>
            </a:r>
            <a:r>
              <a:rPr lang="en-US" altLang="zh-CN" b="1" dirty="0" smtClean="0">
                <a:solidFill>
                  <a:srgbClr val="0066FF"/>
                </a:solidFill>
                <a:latin typeface="Candara" pitchFamily="34" charset="0"/>
                <a:cs typeface="Times New Roman" pitchFamily="18" charset="0"/>
              </a:rPr>
              <a:t>path choice</a:t>
            </a:r>
            <a:r>
              <a:rPr lang="en-US" altLang="zh-CN" i="1" dirty="0">
                <a:solidFill>
                  <a:srgbClr val="0066FF"/>
                </a:solidFill>
                <a:latin typeface="Candara" pitchFamily="34" charset="0"/>
                <a:cs typeface="Times New Roman" pitchFamily="18" charset="0"/>
              </a:rPr>
              <a:t>. </a:t>
            </a:r>
            <a:r>
              <a:rPr lang="en-US" altLang="zh-CN" sz="2800" dirty="0" smtClean="0">
                <a:latin typeface="Candara" pitchFamily="34" charset="0"/>
                <a:cs typeface="Times New Roman" pitchFamily="18" charset="0"/>
              </a:rPr>
              <a:t>Probabilities </a:t>
            </a:r>
            <a:r>
              <a:rPr lang="en-US" altLang="zh-CN" sz="2800" dirty="0">
                <a:latin typeface="Candara" pitchFamily="34" charset="0"/>
                <a:cs typeface="Times New Roman" pitchFamily="18" charset="0"/>
              </a:rPr>
              <a:t>for travelers choosing </a:t>
            </a:r>
            <a:r>
              <a:rPr lang="en-US" altLang="zh-CN" sz="2800" dirty="0" smtClean="0">
                <a:latin typeface="Candara" pitchFamily="34" charset="0"/>
                <a:cs typeface="Times New Roman" pitchFamily="18" charset="0"/>
              </a:rPr>
              <a:t>paths depend </a:t>
            </a:r>
            <a:r>
              <a:rPr lang="en-US" altLang="zh-CN" sz="2800" dirty="0">
                <a:latin typeface="Candara" pitchFamily="34" charset="0"/>
                <a:cs typeface="Times New Roman" pitchFamily="18" charset="0"/>
              </a:rPr>
              <a:t>on </a:t>
            </a:r>
            <a:r>
              <a:rPr lang="en-US" altLang="zh-CN" sz="2800" dirty="0" smtClean="0">
                <a:latin typeface="Candara" pitchFamily="34" charset="0"/>
                <a:cs typeface="Times New Roman" pitchFamily="18" charset="0"/>
              </a:rPr>
              <a:t>the </a:t>
            </a:r>
            <a:r>
              <a:rPr lang="en-US" altLang="zh-CN" sz="2800" dirty="0">
                <a:latin typeface="Candara" pitchFamily="34" charset="0"/>
                <a:cs typeface="Times New Roman" pitchFamily="18" charset="0"/>
              </a:rPr>
              <a:t>perceived travel </a:t>
            </a:r>
            <a:r>
              <a:rPr lang="en-US" altLang="zh-CN" sz="2800" dirty="0" smtClean="0">
                <a:latin typeface="Candara" pitchFamily="34" charset="0"/>
                <a:cs typeface="Times New Roman" pitchFamily="18" charset="0"/>
              </a:rPr>
              <a:t>costs on all the paths.</a:t>
            </a:r>
          </a:p>
          <a:p>
            <a:pPr marL="0" indent="0">
              <a:buNone/>
            </a:pPr>
            <a:endParaRPr lang="zh-CN" altLang="en-US" sz="2800" dirty="0">
              <a:latin typeface="Candara" pitchFamily="34" charset="0"/>
              <a:cs typeface="Times New Roman" pitchFamily="18" charset="0"/>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2064270414"/>
              </p:ext>
            </p:extLst>
          </p:nvPr>
        </p:nvGraphicFramePr>
        <p:xfrm>
          <a:off x="1525588" y="3141663"/>
          <a:ext cx="5868987" cy="2424112"/>
        </p:xfrm>
        <a:graphic>
          <a:graphicData uri="http://schemas.openxmlformats.org/presentationml/2006/ole">
            <mc:AlternateContent xmlns:mc="http://schemas.openxmlformats.org/markup-compatibility/2006">
              <mc:Choice xmlns:v="urn:schemas-microsoft-com:vml" Requires="v">
                <p:oleObj spid="_x0000_s35033" name="Equation" r:id="rId3" imgW="2171520" imgH="888840" progId="Equation.DSMT4">
                  <p:embed/>
                </p:oleObj>
              </mc:Choice>
              <mc:Fallback>
                <p:oleObj name="Equation" r:id="rId3" imgW="2171520" imgH="888840" progId="Equation.DSMT4">
                  <p:embed/>
                  <p:pic>
                    <p:nvPicPr>
                      <p:cNvPr id="0" name=""/>
                      <p:cNvPicPr>
                        <a:picLocks noChangeAspect="1" noChangeArrowheads="1"/>
                      </p:cNvPicPr>
                      <p:nvPr/>
                    </p:nvPicPr>
                    <p:blipFill>
                      <a:blip r:embed="rId4"/>
                      <a:srcRect/>
                      <a:stretch>
                        <a:fillRect/>
                      </a:stretch>
                    </p:blipFill>
                    <p:spPr bwMode="auto">
                      <a:xfrm>
                        <a:off x="1525588" y="3141663"/>
                        <a:ext cx="5868987" cy="2424112"/>
                      </a:xfrm>
                      <a:prstGeom prst="rect">
                        <a:avLst/>
                      </a:prstGeom>
                      <a:noFill/>
                    </p:spPr>
                  </p:pic>
                </p:oleObj>
              </mc:Fallback>
            </mc:AlternateContent>
          </a:graphicData>
        </a:graphic>
      </p:graphicFrame>
      <p:sp>
        <p:nvSpPr>
          <p:cNvPr id="6"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6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0" name="Group 19"/>
          <p:cNvGrpSpPr/>
          <p:nvPr/>
        </p:nvGrpSpPr>
        <p:grpSpPr>
          <a:xfrm>
            <a:off x="1524000" y="1661160"/>
            <a:ext cx="4700904" cy="2327125"/>
            <a:chOff x="1524000" y="1635275"/>
            <a:chExt cx="4700904" cy="2327125"/>
          </a:xfrm>
        </p:grpSpPr>
        <p:sp>
          <p:nvSpPr>
            <p:cNvPr id="14" name="Rounded Rectangle 13"/>
            <p:cNvSpPr/>
            <p:nvPr/>
          </p:nvSpPr>
          <p:spPr>
            <a:xfrm>
              <a:off x="4272280" y="1635275"/>
              <a:ext cx="1952624" cy="43228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cxnSp>
          <p:nvCxnSpPr>
            <p:cNvPr id="16" name="Straight Arrow Connector 15"/>
            <p:cNvCxnSpPr>
              <a:stCxn id="14" idx="2"/>
              <a:endCxn id="17" idx="0"/>
            </p:cNvCxnSpPr>
            <p:nvPr/>
          </p:nvCxnSpPr>
          <p:spPr>
            <a:xfrm flipH="1">
              <a:off x="2057400" y="2067560"/>
              <a:ext cx="3191192" cy="11328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524000" y="3200400"/>
              <a:ext cx="1066800" cy="762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57958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Learning Behavior</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600200"/>
            <a:ext cx="8229600" cy="5181600"/>
          </a:xfrm>
        </p:spPr>
        <p:txBody>
          <a:bodyPr>
            <a:normAutofit/>
          </a:bodyPr>
          <a:lstStyle/>
          <a:p>
            <a:pPr marL="514350" indent="-514350" fontAlgn="ctr">
              <a:buSzPct val="90000"/>
              <a:buFont typeface="+mj-ea"/>
              <a:buAutoNum type="circleNumDbPlain" startAt="2"/>
            </a:pPr>
            <a:r>
              <a:rPr lang="en-US" altLang="zh-CN" b="1" dirty="0" smtClean="0">
                <a:solidFill>
                  <a:srgbClr val="0066FF"/>
                </a:solidFill>
                <a:latin typeface="Candara" pitchFamily="34" charset="0"/>
                <a:cs typeface="Times New Roman" pitchFamily="18" charset="0"/>
              </a:rPr>
              <a:t>Travelers’  learning behavior. </a:t>
            </a:r>
            <a:r>
              <a:rPr lang="en-US" altLang="zh-CN" sz="2800" dirty="0" smtClean="0">
                <a:latin typeface="Candara" pitchFamily="34" charset="0"/>
                <a:cs typeface="Times New Roman" pitchFamily="18" charset="0"/>
              </a:rPr>
              <a:t>Travelers </a:t>
            </a:r>
            <a:r>
              <a:rPr lang="en-US" altLang="zh-CN" sz="2800" dirty="0">
                <a:latin typeface="Candara" pitchFamily="34" charset="0"/>
                <a:cs typeface="Times New Roman" pitchFamily="18" charset="0"/>
              </a:rPr>
              <a:t>update their perception according to the revealed traffic </a:t>
            </a:r>
            <a:r>
              <a:rPr lang="en-US" altLang="zh-CN" sz="2800" dirty="0" smtClean="0">
                <a:latin typeface="Candara" pitchFamily="34" charset="0"/>
                <a:cs typeface="Times New Roman" pitchFamily="18" charset="0"/>
              </a:rPr>
              <a:t>condition.</a:t>
            </a:r>
          </a:p>
          <a:p>
            <a:pPr fontAlgn="ctr"/>
            <a:endParaRPr lang="en-US" altLang="zh-CN" sz="2800" dirty="0">
              <a:latin typeface="Times New Roman" pitchFamily="18" charset="0"/>
              <a:cs typeface="Times New Roman" pitchFamily="18" charset="0"/>
            </a:endParaRPr>
          </a:p>
          <a:p>
            <a:pPr marL="0" indent="0" fontAlgn="ctr">
              <a:buNone/>
            </a:pPr>
            <a:endParaRPr lang="en-US" altLang="zh-CN" sz="2800" dirty="0" smtClean="0">
              <a:latin typeface="Times New Roman" pitchFamily="18" charset="0"/>
              <a:cs typeface="Times New Roman" pitchFamily="18" charset="0"/>
            </a:endParaRPr>
          </a:p>
          <a:p>
            <a:pPr marL="0" indent="0" fontAlgn="ctr">
              <a:buNone/>
            </a:pPr>
            <a:endParaRPr lang="en-US" altLang="zh-CN" sz="2800" dirty="0" smtClean="0">
              <a:latin typeface="Times New Roman" pitchFamily="18" charset="0"/>
              <a:cs typeface="Times New Roman" pitchFamily="18" charset="0"/>
            </a:endParaRPr>
          </a:p>
          <a:p>
            <a:pPr marL="0" indent="0" fontAlgn="ctr">
              <a:buNone/>
            </a:pPr>
            <a:endParaRPr lang="en-US" altLang="zh-CN" sz="2800" dirty="0" smtClean="0">
              <a:latin typeface="Times New Roman" pitchFamily="18" charset="0"/>
              <a:cs typeface="Times New Roman" pitchFamily="18" charset="0"/>
            </a:endParaRPr>
          </a:p>
          <a:p>
            <a:pPr marL="0" indent="0" fontAlgn="ctr">
              <a:buNone/>
            </a:pPr>
            <a:r>
              <a:rPr lang="en-US" altLang="zh-CN" sz="2800" dirty="0" smtClean="0">
                <a:latin typeface="Times New Roman" pitchFamily="18" charset="0"/>
                <a:cs typeface="Times New Roman" pitchFamily="18" charset="0"/>
              </a:rPr>
              <a:t>                     </a:t>
            </a:r>
            <a:endParaRPr lang="zh-CN" altLang="en-US" sz="2800" dirty="0">
              <a:latin typeface="Times New Roman" pitchFamily="18" charset="0"/>
              <a:cs typeface="Times New Roman" pitchFamily="18" charset="0"/>
            </a:endParaRP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Object 9"/>
          <p:cNvGraphicFramePr>
            <a:graphicFrameLocks noChangeAspect="1"/>
          </p:cNvGraphicFramePr>
          <p:nvPr>
            <p:extLst>
              <p:ext uri="{D42A27DB-BD31-4B8C-83A1-F6EECF244321}">
                <p14:modId xmlns:p14="http://schemas.microsoft.com/office/powerpoint/2010/main" val="4259478759"/>
              </p:ext>
            </p:extLst>
          </p:nvPr>
        </p:nvGraphicFramePr>
        <p:xfrm>
          <a:off x="2163763" y="3124200"/>
          <a:ext cx="4084637" cy="823912"/>
        </p:xfrm>
        <a:graphic>
          <a:graphicData uri="http://schemas.openxmlformats.org/presentationml/2006/ole">
            <mc:AlternateContent xmlns:mc="http://schemas.openxmlformats.org/markup-compatibility/2006">
              <mc:Choice xmlns:v="urn:schemas-microsoft-com:vml" Requires="v">
                <p:oleObj spid="_x0000_s4671" name="Equation" r:id="rId3" imgW="1638000" imgH="330120" progId="Equation.DSMT4">
                  <p:embed/>
                </p:oleObj>
              </mc:Choice>
              <mc:Fallback>
                <p:oleObj name="Equation" r:id="rId3" imgW="1638000" imgH="330120" progId="Equation.DSMT4">
                  <p:embed/>
                  <p:pic>
                    <p:nvPicPr>
                      <p:cNvPr id="0" name=""/>
                      <p:cNvPicPr>
                        <a:picLocks noChangeAspect="1" noChangeArrowheads="1"/>
                      </p:cNvPicPr>
                      <p:nvPr/>
                    </p:nvPicPr>
                    <p:blipFill>
                      <a:blip r:embed="rId4"/>
                      <a:srcRect/>
                      <a:stretch>
                        <a:fillRect/>
                      </a:stretch>
                    </p:blipFill>
                    <p:spPr bwMode="auto">
                      <a:xfrm>
                        <a:off x="2163763" y="3124200"/>
                        <a:ext cx="4084637" cy="823912"/>
                      </a:xfrm>
                      <a:prstGeom prst="rect">
                        <a:avLst/>
                      </a:prstGeom>
                      <a:noFill/>
                    </p:spPr>
                  </p:pic>
                </p:oleObj>
              </mc:Fallback>
            </mc:AlternateContent>
          </a:graphicData>
        </a:graphic>
      </p:graphicFrame>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0" name="Group 19"/>
          <p:cNvGrpSpPr/>
          <p:nvPr/>
        </p:nvGrpSpPr>
        <p:grpSpPr>
          <a:xfrm>
            <a:off x="3208703" y="3242075"/>
            <a:ext cx="2353897" cy="1495038"/>
            <a:chOff x="2133599" y="4119266"/>
            <a:chExt cx="4319120" cy="2249182"/>
          </a:xfrm>
        </p:grpSpPr>
        <p:sp>
          <p:nvSpPr>
            <p:cNvPr id="21" name="Rounded Rectangle 20"/>
            <p:cNvSpPr/>
            <p:nvPr/>
          </p:nvSpPr>
          <p:spPr>
            <a:xfrm>
              <a:off x="2133599" y="4119266"/>
              <a:ext cx="4308443" cy="920114"/>
            </a:xfrm>
            <a:prstGeom prst="roundRect">
              <a:avLst/>
            </a:prstGeom>
            <a:noFill/>
            <a:ln>
              <a:solidFill>
                <a:srgbClr val="00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2" name="Rectangle 21"/>
            <p:cNvSpPr/>
            <p:nvPr/>
          </p:nvSpPr>
          <p:spPr>
            <a:xfrm>
              <a:off x="2184277" y="5627601"/>
              <a:ext cx="4268442" cy="740847"/>
            </a:xfrm>
            <a:prstGeom prst="rect">
              <a:avLst/>
            </a:prstGeom>
          </p:spPr>
          <p:txBody>
            <a:bodyPr wrap="none">
              <a:spAutoFit/>
            </a:bodyPr>
            <a:lstStyle/>
            <a:p>
              <a:r>
                <a:rPr lang="en-US" altLang="zh-CN" sz="2600" i="1" dirty="0" smtClean="0">
                  <a:solidFill>
                    <a:srgbClr val="006600"/>
                  </a:solidFill>
                  <a:latin typeface="Candara" pitchFamily="34" charset="0"/>
                  <a:cs typeface="Times New Roman" pitchFamily="18" charset="0"/>
                </a:rPr>
                <a:t>Real travel time</a:t>
              </a:r>
              <a:endParaRPr lang="zh-CN" altLang="en-US" sz="2600" dirty="0">
                <a:solidFill>
                  <a:srgbClr val="006600"/>
                </a:solidFill>
              </a:endParaRPr>
            </a:p>
          </p:txBody>
        </p:sp>
        <p:cxnSp>
          <p:nvCxnSpPr>
            <p:cNvPr id="23" name="Straight Arrow Connector 22"/>
            <p:cNvCxnSpPr/>
            <p:nvPr/>
          </p:nvCxnSpPr>
          <p:spPr>
            <a:xfrm>
              <a:off x="4287821" y="5058430"/>
              <a:ext cx="0" cy="508636"/>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715000" y="3242075"/>
            <a:ext cx="1745247" cy="1542554"/>
            <a:chOff x="2630086" y="4219312"/>
            <a:chExt cx="9607842" cy="1309243"/>
          </a:xfrm>
        </p:grpSpPr>
        <p:sp>
          <p:nvSpPr>
            <p:cNvPr id="29" name="Rounded Rectangle 28"/>
            <p:cNvSpPr/>
            <p:nvPr/>
          </p:nvSpPr>
          <p:spPr>
            <a:xfrm>
              <a:off x="2630086" y="4219312"/>
              <a:ext cx="2516953" cy="51909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0" name="Rectangle 29"/>
            <p:cNvSpPr/>
            <p:nvPr/>
          </p:nvSpPr>
          <p:spPr>
            <a:xfrm>
              <a:off x="3049578" y="5036112"/>
              <a:ext cx="9188350" cy="492443"/>
            </a:xfrm>
            <a:prstGeom prst="rect">
              <a:avLst/>
            </a:prstGeom>
            <a:ln>
              <a:noFill/>
            </a:ln>
          </p:spPr>
          <p:txBody>
            <a:bodyPr wrap="none">
              <a:spAutoFit/>
            </a:bodyPr>
            <a:lstStyle/>
            <a:p>
              <a:r>
                <a:rPr lang="en-US" altLang="zh-CN" sz="2600" i="1" dirty="0" smtClean="0">
                  <a:solidFill>
                    <a:srgbClr val="C00000"/>
                  </a:solidFill>
                  <a:latin typeface="Candara" pitchFamily="34" charset="0"/>
                  <a:cs typeface="Times New Roman" pitchFamily="18" charset="0"/>
                </a:rPr>
                <a:t>Perception</a:t>
              </a:r>
              <a:endParaRPr lang="zh-CN" altLang="en-US" sz="2600" dirty="0">
                <a:solidFill>
                  <a:srgbClr val="C00000"/>
                </a:solidFill>
              </a:endParaRPr>
            </a:p>
          </p:txBody>
        </p:sp>
        <p:cxnSp>
          <p:nvCxnSpPr>
            <p:cNvPr id="31" name="Straight Arrow Connector 30"/>
            <p:cNvCxnSpPr>
              <a:stCxn id="29" idx="2"/>
            </p:cNvCxnSpPr>
            <p:nvPr/>
          </p:nvCxnSpPr>
          <p:spPr>
            <a:xfrm>
              <a:off x="3888563" y="4738410"/>
              <a:ext cx="2936446" cy="35011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981200" y="3186641"/>
            <a:ext cx="1231747" cy="1545943"/>
            <a:chOff x="-4162292" y="4119266"/>
            <a:chExt cx="11271014" cy="2073306"/>
          </a:xfrm>
        </p:grpSpPr>
        <p:sp>
          <p:nvSpPr>
            <p:cNvPr id="33" name="Rounded Rectangle 32"/>
            <p:cNvSpPr/>
            <p:nvPr/>
          </p:nvSpPr>
          <p:spPr>
            <a:xfrm>
              <a:off x="2133599" y="4119266"/>
              <a:ext cx="4308443" cy="920114"/>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mc:AlternateContent xmlns:mc="http://schemas.openxmlformats.org/markup-compatibility/2006" xmlns:a14="http://schemas.microsoft.com/office/drawing/2010/main">
          <mc:Choice Requires="a14">
            <p:sp>
              <p:nvSpPr>
                <p:cNvPr id="34" name="Rectangle 33"/>
                <p:cNvSpPr/>
                <p:nvPr/>
              </p:nvSpPr>
              <p:spPr>
                <a:xfrm>
                  <a:off x="-4162292" y="5490867"/>
                  <a:ext cx="11271014" cy="701705"/>
                </a:xfrm>
                <a:prstGeom prst="rect">
                  <a:avLst/>
                </a:prstGeom>
                <a:ln>
                  <a:noFill/>
                </a:ln>
              </p:spPr>
              <p:txBody>
                <a:bodyPr wrap="none">
                  <a:spAutoFit/>
                </a:bodyPr>
                <a:lstStyle/>
                <a:p>
                  <a14:m>
                    <m:oMath xmlns:m="http://schemas.openxmlformats.org/officeDocument/2006/math">
                      <m:r>
                        <a:rPr lang="en-US" altLang="zh-CN" sz="2800" b="0" i="1" smtClean="0">
                          <a:solidFill>
                            <a:srgbClr val="7030A0"/>
                          </a:solidFill>
                          <a:latin typeface="Cambria Math"/>
                          <a:cs typeface="Times New Roman" pitchFamily="18" charset="0"/>
                        </a:rPr>
                        <m:t>𝛼</m:t>
                      </m:r>
                      <m:d>
                        <m:dPr>
                          <m:ctrlPr>
                            <a:rPr lang="en-US" altLang="zh-CN" sz="2800" b="0" i="1" smtClean="0">
                              <a:solidFill>
                                <a:srgbClr val="7030A0"/>
                              </a:solidFill>
                              <a:latin typeface="Cambria Math"/>
                              <a:cs typeface="Times New Roman" pitchFamily="18" charset="0"/>
                            </a:rPr>
                          </m:ctrlPr>
                        </m:dPr>
                        <m:e>
                          <m:r>
                            <a:rPr lang="en-US" altLang="zh-CN" sz="2800" b="0" i="1" smtClean="0">
                              <a:solidFill>
                                <a:srgbClr val="7030A0"/>
                              </a:solidFill>
                              <a:latin typeface="Cambria Math"/>
                              <a:cs typeface="Times New Roman" pitchFamily="18" charset="0"/>
                            </a:rPr>
                            <m:t>𝑡</m:t>
                          </m:r>
                        </m:e>
                      </m:d>
                    </m:oMath>
                  </a14:m>
                  <a:r>
                    <a:rPr lang="en-US" altLang="zh-CN" sz="2800" i="1" dirty="0" smtClean="0">
                      <a:solidFill>
                        <a:srgbClr val="7030A0"/>
                      </a:solidFill>
                      <a:latin typeface="Candara" pitchFamily="34" charset="0"/>
                      <a:cs typeface="Times New Roman" pitchFamily="18" charset="0"/>
                    </a:rPr>
                    <a:t>&gt;0</a:t>
                  </a:r>
                  <a:endParaRPr lang="zh-CN" altLang="en-US" sz="2800" i="1" dirty="0">
                    <a:solidFill>
                      <a:srgbClr val="7030A0"/>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4162292" y="5490867"/>
                  <a:ext cx="11271014" cy="701705"/>
                </a:xfrm>
                <a:prstGeom prst="rect">
                  <a:avLst/>
                </a:prstGeom>
                <a:blipFill rotWithShape="1">
                  <a:blip r:embed="rId5"/>
                  <a:stretch>
                    <a:fillRect t="-10588" r="-8416" b="-34118"/>
                  </a:stretch>
                </a:blipFill>
                <a:ln>
                  <a:noFill/>
                </a:ln>
              </p:spPr>
              <p:txBody>
                <a:bodyPr/>
                <a:lstStyle/>
                <a:p>
                  <a:r>
                    <a:rPr lang="zh-CN" altLang="en-US">
                      <a:noFill/>
                    </a:rPr>
                    <a:t> </a:t>
                  </a:r>
                </a:p>
              </p:txBody>
            </p:sp>
          </mc:Fallback>
        </mc:AlternateContent>
        <p:cxnSp>
          <p:nvCxnSpPr>
            <p:cNvPr id="35" name="Straight Arrow Connector 34"/>
            <p:cNvCxnSpPr/>
            <p:nvPr/>
          </p:nvCxnSpPr>
          <p:spPr>
            <a:xfrm flipH="1">
              <a:off x="2133599" y="5058429"/>
              <a:ext cx="2154222" cy="508637"/>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3448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Price Evolution</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646237"/>
            <a:ext cx="8229600" cy="4754563"/>
          </a:xfrm>
          <a:ln>
            <a:noFill/>
          </a:ln>
        </p:spPr>
        <p:txBody>
          <a:bodyPr>
            <a:noAutofit/>
          </a:bodyPr>
          <a:lstStyle/>
          <a:p>
            <a:pPr marL="514350" indent="-514350">
              <a:buSzPct val="90000"/>
              <a:buFont typeface="+mj-ea"/>
              <a:buAutoNum type="circleNumDbPlain" startAt="3"/>
            </a:pPr>
            <a:r>
              <a:rPr lang="en-US" altLang="zh-CN" b="1" dirty="0" smtClean="0">
                <a:solidFill>
                  <a:srgbClr val="0066FF"/>
                </a:solidFill>
                <a:latin typeface="Candara" pitchFamily="34" charset="0"/>
                <a:cs typeface="Times New Roman" pitchFamily="18" charset="0"/>
              </a:rPr>
              <a:t>Credit </a:t>
            </a:r>
            <a:r>
              <a:rPr lang="en-US" altLang="zh-CN" b="1" dirty="0">
                <a:solidFill>
                  <a:srgbClr val="0066FF"/>
                </a:solidFill>
                <a:latin typeface="Candara" pitchFamily="34" charset="0"/>
                <a:cs typeface="Times New Roman" pitchFamily="18" charset="0"/>
              </a:rPr>
              <a:t>price </a:t>
            </a:r>
            <a:r>
              <a:rPr lang="en-US" altLang="zh-CN" b="1" dirty="0" smtClean="0">
                <a:solidFill>
                  <a:srgbClr val="0066FF"/>
                </a:solidFill>
                <a:latin typeface="Candara" pitchFamily="34" charset="0"/>
                <a:cs typeface="Times New Roman" pitchFamily="18" charset="0"/>
              </a:rPr>
              <a:t>evolution. </a:t>
            </a:r>
            <a:r>
              <a:rPr lang="en-US" altLang="zh-CN" dirty="0" smtClean="0">
                <a:latin typeface="Candara" pitchFamily="34" charset="0"/>
                <a:cs typeface="Times New Roman" pitchFamily="18" charset="0"/>
              </a:rPr>
              <a:t>The changing of credit price depends </a:t>
            </a:r>
            <a:r>
              <a:rPr lang="en-US" altLang="zh-CN" b="1" u="sng" dirty="0" smtClean="0">
                <a:latin typeface="Candara" pitchFamily="34" charset="0"/>
                <a:cs typeface="Times New Roman" pitchFamily="18" charset="0"/>
              </a:rPr>
              <a:t>only</a:t>
            </a:r>
            <a:r>
              <a:rPr lang="en-US" altLang="zh-CN" dirty="0" smtClean="0">
                <a:latin typeface="Candara" pitchFamily="34" charset="0"/>
                <a:cs typeface="Times New Roman" pitchFamily="18" charset="0"/>
              </a:rPr>
              <a:t> on the current price and </a:t>
            </a:r>
            <a:r>
              <a:rPr lang="en-US" altLang="zh-CN" dirty="0" smtClean="0">
                <a:solidFill>
                  <a:srgbClr val="FF0000"/>
                </a:solidFill>
                <a:latin typeface="Candara" pitchFamily="34" charset="0"/>
                <a:cs typeface="Times New Roman" pitchFamily="18" charset="0"/>
              </a:rPr>
              <a:t>excess </a:t>
            </a:r>
            <a:r>
              <a:rPr lang="en-US" altLang="zh-CN" dirty="0">
                <a:solidFill>
                  <a:srgbClr val="FF0000"/>
                </a:solidFill>
                <a:latin typeface="Candara" pitchFamily="34" charset="0"/>
                <a:cs typeface="Times New Roman" pitchFamily="18" charset="0"/>
              </a:rPr>
              <a:t>credit </a:t>
            </a:r>
            <a:r>
              <a:rPr lang="en-US" altLang="zh-CN" dirty="0" smtClean="0">
                <a:solidFill>
                  <a:srgbClr val="FF0000"/>
                </a:solidFill>
                <a:latin typeface="Candara" pitchFamily="34" charset="0"/>
                <a:cs typeface="Times New Roman" pitchFamily="18" charset="0"/>
              </a:rPr>
              <a:t>demand</a:t>
            </a:r>
            <a:r>
              <a:rPr lang="en-US" altLang="zh-CN" dirty="0" smtClean="0">
                <a:latin typeface="Candara" pitchFamily="34" charset="0"/>
                <a:cs typeface="Times New Roman" pitchFamily="18" charset="0"/>
              </a:rPr>
              <a:t>. </a:t>
            </a:r>
          </a:p>
          <a:p>
            <a:pPr marL="0" indent="0">
              <a:buSzPct val="90000"/>
              <a:buNone/>
            </a:pPr>
            <a:endParaRPr lang="en-US" altLang="zh-CN" dirty="0">
              <a:solidFill>
                <a:srgbClr val="FF0000"/>
              </a:solidFill>
              <a:latin typeface="Candara" pitchFamily="34" charset="0"/>
              <a:cs typeface="Times New Roman" pitchFamily="18" charset="0"/>
            </a:endParaRPr>
          </a:p>
          <a:p>
            <a:pPr marL="0" indent="0">
              <a:buSzPct val="90000"/>
              <a:buNone/>
            </a:pPr>
            <a:r>
              <a:rPr lang="en-US" altLang="zh-CN" dirty="0" smtClean="0">
                <a:solidFill>
                  <a:srgbClr val="FF0000"/>
                </a:solidFill>
                <a:latin typeface="Candara" pitchFamily="34" charset="0"/>
                <a:cs typeface="Times New Roman" pitchFamily="18" charset="0"/>
              </a:rPr>
              <a:t>Excess credit demand</a:t>
            </a:r>
            <a:r>
              <a:rPr lang="en-US" altLang="zh-CN" dirty="0" smtClean="0">
                <a:latin typeface="Candara" pitchFamily="34" charset="0"/>
                <a:cs typeface="Times New Roman" pitchFamily="18" charset="0"/>
              </a:rPr>
              <a:t> is the </a:t>
            </a:r>
            <a:r>
              <a:rPr lang="en-US" altLang="zh-CN" dirty="0">
                <a:latin typeface="Candara" pitchFamily="34" charset="0"/>
                <a:cs typeface="Times New Roman" pitchFamily="18" charset="0"/>
              </a:rPr>
              <a:t>difference between the </a:t>
            </a:r>
            <a:r>
              <a:rPr lang="en-US" altLang="zh-CN" dirty="0" smtClean="0">
                <a:latin typeface="Candara" pitchFamily="34" charset="0"/>
                <a:cs typeface="Times New Roman" pitchFamily="18" charset="0"/>
              </a:rPr>
              <a:t>current credit consumption rate and </a:t>
            </a:r>
            <a:r>
              <a:rPr lang="en-US" altLang="zh-CN" dirty="0">
                <a:latin typeface="Candara" pitchFamily="34" charset="0"/>
                <a:cs typeface="Times New Roman" pitchFamily="18" charset="0"/>
              </a:rPr>
              <a:t>the average credits per </a:t>
            </a:r>
            <a:r>
              <a:rPr lang="en-US" altLang="zh-CN" dirty="0" smtClean="0">
                <a:latin typeface="Candara" pitchFamily="34" charset="0"/>
                <a:cs typeface="Times New Roman" pitchFamily="18" charset="0"/>
              </a:rPr>
              <a:t>unit time available </a:t>
            </a:r>
            <a:r>
              <a:rPr lang="en-US" altLang="zh-CN" dirty="0">
                <a:latin typeface="Candara" pitchFamily="34" charset="0"/>
                <a:cs typeface="Times New Roman" pitchFamily="18" charset="0"/>
              </a:rPr>
              <a:t>during the rest of the </a:t>
            </a:r>
            <a:r>
              <a:rPr lang="en-US" altLang="zh-CN" dirty="0" smtClean="0">
                <a:latin typeface="Candara" pitchFamily="34" charset="0"/>
                <a:cs typeface="Times New Roman" pitchFamily="18" charset="0"/>
              </a:rPr>
              <a:t>period.</a:t>
            </a:r>
          </a:p>
          <a:p>
            <a:endParaRPr lang="en-US" altLang="zh-CN" b="1" dirty="0">
              <a:latin typeface="Times New Roman" pitchFamily="18" charset="0"/>
              <a:cs typeface="Times New Roman" pitchFamily="18" charset="0"/>
            </a:endParaRPr>
          </a:p>
          <a:p>
            <a:endParaRPr lang="en-US" altLang="zh-CN" sz="4800" b="1" dirty="0" smtClean="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090137411"/>
              </p:ext>
            </p:extLst>
          </p:nvPr>
        </p:nvGraphicFramePr>
        <p:xfrm>
          <a:off x="3049588" y="2590800"/>
          <a:ext cx="2540000" cy="768350"/>
        </p:xfrm>
        <a:graphic>
          <a:graphicData uri="http://schemas.openxmlformats.org/presentationml/2006/ole">
            <mc:AlternateContent xmlns:mc="http://schemas.openxmlformats.org/markup-compatibility/2006">
              <mc:Choice xmlns:v="urn:schemas-microsoft-com:vml" Requires="v">
                <p:oleObj spid="_x0000_s45080" name="Equation" r:id="rId3" imgW="838080" imgH="253800" progId="Equation.DSMT4">
                  <p:embed/>
                </p:oleObj>
              </mc:Choice>
              <mc:Fallback>
                <p:oleObj name="Equation" r:id="rId3" imgW="838080" imgH="253800" progId="Equation.DSMT4">
                  <p:embed/>
                  <p:pic>
                    <p:nvPicPr>
                      <p:cNvPr id="0" name=""/>
                      <p:cNvPicPr>
                        <a:picLocks noChangeAspect="1" noChangeArrowheads="1"/>
                      </p:cNvPicPr>
                      <p:nvPr/>
                    </p:nvPicPr>
                    <p:blipFill>
                      <a:blip r:embed="rId4"/>
                      <a:srcRect/>
                      <a:stretch>
                        <a:fillRect/>
                      </a:stretch>
                    </p:blipFill>
                    <p:spPr bwMode="auto">
                      <a:xfrm>
                        <a:off x="3049588" y="2590800"/>
                        <a:ext cx="2540000" cy="768350"/>
                      </a:xfrm>
                      <a:prstGeom prst="rect">
                        <a:avLst/>
                      </a:prstGeom>
                      <a:noFill/>
                    </p:spPr>
                  </p:pic>
                </p:oleObj>
              </mc:Fallback>
            </mc:AlternateContent>
          </a:graphicData>
        </a:graphic>
      </p:graphicFrame>
      <p:sp>
        <p:nvSpPr>
          <p:cNvPr id="11" name="Rounded Rectangle 10"/>
          <p:cNvSpPr/>
          <p:nvPr/>
        </p:nvSpPr>
        <p:spPr>
          <a:xfrm>
            <a:off x="4953000" y="2667000"/>
            <a:ext cx="416720" cy="5678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03785264"/>
              </p:ext>
            </p:extLst>
          </p:nvPr>
        </p:nvGraphicFramePr>
        <p:xfrm>
          <a:off x="553720" y="4572000"/>
          <a:ext cx="5913437" cy="2011363"/>
        </p:xfrm>
        <a:graphic>
          <a:graphicData uri="http://schemas.openxmlformats.org/presentationml/2006/ole">
            <mc:AlternateContent xmlns:mc="http://schemas.openxmlformats.org/markup-compatibility/2006">
              <mc:Choice xmlns:v="urn:schemas-microsoft-com:vml" Requires="v">
                <p:oleObj spid="_x0000_s45081" name="Document" r:id="rId6" imgW="3238910" imgH="1095029" progId="Word.Document.12">
                  <p:embed/>
                </p:oleObj>
              </mc:Choice>
              <mc:Fallback>
                <p:oleObj name="Document" r:id="rId6" imgW="3238910" imgH="1095029" progId="Word.Document.12">
                  <p:embed/>
                  <p:pic>
                    <p:nvPicPr>
                      <p:cNvPr id="0" name=""/>
                      <p:cNvPicPr/>
                      <p:nvPr/>
                    </p:nvPicPr>
                    <p:blipFill>
                      <a:blip r:embed="rId7"/>
                      <a:stretch>
                        <a:fillRect/>
                      </a:stretch>
                    </p:blipFill>
                    <p:spPr>
                      <a:xfrm>
                        <a:off x="553720" y="4572000"/>
                        <a:ext cx="5913437" cy="2011363"/>
                      </a:xfrm>
                      <a:prstGeom prst="rect">
                        <a:avLst/>
                      </a:prstGeom>
                    </p:spPr>
                  </p:pic>
                </p:oleObj>
              </mc:Fallback>
            </mc:AlternateContent>
          </a:graphicData>
        </a:graphic>
      </p:graphicFrame>
      <p:grpSp>
        <p:nvGrpSpPr>
          <p:cNvPr id="16" name="Group 15"/>
          <p:cNvGrpSpPr/>
          <p:nvPr/>
        </p:nvGrpSpPr>
        <p:grpSpPr>
          <a:xfrm>
            <a:off x="4272440" y="4616635"/>
            <a:ext cx="4837905" cy="987440"/>
            <a:chOff x="3982528" y="2116508"/>
            <a:chExt cx="4837905" cy="987440"/>
          </a:xfrm>
        </p:grpSpPr>
        <p:grpSp>
          <p:nvGrpSpPr>
            <p:cNvPr id="17" name="Group 16"/>
            <p:cNvGrpSpPr/>
            <p:nvPr/>
          </p:nvGrpSpPr>
          <p:grpSpPr>
            <a:xfrm>
              <a:off x="3982528" y="2116508"/>
              <a:ext cx="4739480" cy="954107"/>
              <a:chOff x="724728" y="3940796"/>
              <a:chExt cx="17548482" cy="988549"/>
            </a:xfrm>
          </p:grpSpPr>
          <p:sp>
            <p:nvSpPr>
              <p:cNvPr id="19" name="Rounded Rectangle 18"/>
              <p:cNvSpPr/>
              <p:nvPr/>
            </p:nvSpPr>
            <p:spPr>
              <a:xfrm>
                <a:off x="724728" y="4119267"/>
                <a:ext cx="6545043" cy="710558"/>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0" name="Rectangle 19"/>
              <p:cNvSpPr/>
              <p:nvPr/>
            </p:nvSpPr>
            <p:spPr>
              <a:xfrm>
                <a:off x="8398329" y="3940796"/>
                <a:ext cx="9874881" cy="988549"/>
              </a:xfrm>
              <a:prstGeom prst="rect">
                <a:avLst/>
              </a:prstGeom>
              <a:ln>
                <a:noFill/>
              </a:ln>
            </p:spPr>
            <p:txBody>
              <a:bodyPr wrap="square">
                <a:spAutoFit/>
              </a:bodyPr>
              <a:lstStyle/>
              <a:p>
                <a:r>
                  <a:rPr lang="en-US" altLang="zh-CN" sz="2800" i="1" dirty="0" smtClean="0">
                    <a:solidFill>
                      <a:srgbClr val="00B0F0"/>
                    </a:solidFill>
                    <a:latin typeface="Candara" pitchFamily="34" charset="0"/>
                    <a:cs typeface="Times New Roman" pitchFamily="18" charset="0"/>
                  </a:rPr>
                  <a:t>total credit consumption</a:t>
                </a:r>
                <a:endParaRPr lang="zh-CN" altLang="en-US" sz="2800" dirty="0">
                  <a:solidFill>
                    <a:srgbClr val="00B0F0"/>
                  </a:solidFill>
                </a:endParaRPr>
              </a:p>
            </p:txBody>
          </p:sp>
          <p:cxnSp>
            <p:nvCxnSpPr>
              <p:cNvPr id="21" name="Straight Arrow Connector 20"/>
              <p:cNvCxnSpPr/>
              <p:nvPr/>
            </p:nvCxnSpPr>
            <p:spPr>
              <a:xfrm>
                <a:off x="7269771" y="4474546"/>
                <a:ext cx="1410697"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8" name="Object 17"/>
            <p:cNvGraphicFramePr>
              <a:graphicFrameLocks noChangeAspect="1"/>
            </p:cNvGraphicFramePr>
            <p:nvPr>
              <p:extLst>
                <p:ext uri="{D42A27DB-BD31-4B8C-83A1-F6EECF244321}">
                  <p14:modId xmlns:p14="http://schemas.microsoft.com/office/powerpoint/2010/main" val="230803986"/>
                </p:ext>
              </p:extLst>
            </p:nvPr>
          </p:nvGraphicFramePr>
          <p:xfrm>
            <a:off x="8112408" y="2537211"/>
            <a:ext cx="708025" cy="566737"/>
          </p:xfrm>
          <a:graphic>
            <a:graphicData uri="http://schemas.openxmlformats.org/presentationml/2006/ole">
              <mc:AlternateContent xmlns:mc="http://schemas.openxmlformats.org/markup-compatibility/2006">
                <mc:Choice xmlns:v="urn:schemas-microsoft-com:vml" Requires="v">
                  <p:oleObj spid="_x0000_s45082" name="Equation" r:id="rId8" imgW="317160" imgH="253800" progId="Equation.DSMT4">
                    <p:embed/>
                  </p:oleObj>
                </mc:Choice>
                <mc:Fallback>
                  <p:oleObj name="Equation" r:id="rId8" imgW="317160" imgH="253800" progId="Equation.DSMT4">
                    <p:embed/>
                    <p:pic>
                      <p:nvPicPr>
                        <p:cNvPr id="0" name=""/>
                        <p:cNvPicPr/>
                        <p:nvPr/>
                      </p:nvPicPr>
                      <p:blipFill>
                        <a:blip r:embed="rId9"/>
                        <a:stretch>
                          <a:fillRect/>
                        </a:stretch>
                      </p:blipFill>
                      <p:spPr>
                        <a:xfrm>
                          <a:off x="8112408" y="2537211"/>
                          <a:ext cx="708025" cy="566737"/>
                        </a:xfrm>
                        <a:prstGeom prst="rect">
                          <a:avLst/>
                        </a:prstGeom>
                      </p:spPr>
                    </p:pic>
                  </p:oleObj>
                </mc:Fallback>
              </mc:AlternateContent>
            </a:graphicData>
          </a:graphic>
        </p:graphicFrame>
      </p:grpSp>
      <p:grpSp>
        <p:nvGrpSpPr>
          <p:cNvPr id="27" name="Group 26"/>
          <p:cNvGrpSpPr/>
          <p:nvPr/>
        </p:nvGrpSpPr>
        <p:grpSpPr>
          <a:xfrm>
            <a:off x="4252120" y="5534656"/>
            <a:ext cx="4000500" cy="718813"/>
            <a:chOff x="2872050" y="4081459"/>
            <a:chExt cx="14812321" cy="744762"/>
          </a:xfrm>
        </p:grpSpPr>
        <p:sp>
          <p:nvSpPr>
            <p:cNvPr id="28" name="Rounded Rectangle 27"/>
            <p:cNvSpPr/>
            <p:nvPr/>
          </p:nvSpPr>
          <p:spPr>
            <a:xfrm>
              <a:off x="2872050" y="4081459"/>
              <a:ext cx="3667813" cy="435899"/>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9" name="Rectangle 28"/>
            <p:cNvSpPr/>
            <p:nvPr/>
          </p:nvSpPr>
          <p:spPr>
            <a:xfrm>
              <a:off x="8373769" y="4284112"/>
              <a:ext cx="9310602" cy="542109"/>
            </a:xfrm>
            <a:prstGeom prst="rect">
              <a:avLst/>
            </a:prstGeom>
            <a:ln>
              <a:noFill/>
            </a:ln>
          </p:spPr>
          <p:txBody>
            <a:bodyPr wrap="square">
              <a:spAutoFit/>
            </a:bodyPr>
            <a:lstStyle/>
            <a:p>
              <a:r>
                <a:rPr lang="en-US" altLang="zh-CN" sz="2800" i="1" dirty="0" err="1">
                  <a:solidFill>
                    <a:srgbClr val="00B050"/>
                  </a:solidFill>
                  <a:latin typeface="Candara" pitchFamily="34" charset="0"/>
                  <a:cs typeface="Times New Roman" pitchFamily="18" charset="0"/>
                </a:rPr>
                <a:t>r</a:t>
              </a:r>
              <a:r>
                <a:rPr lang="en-US" altLang="zh-CN" sz="2800" i="1" dirty="0" err="1" smtClean="0">
                  <a:solidFill>
                    <a:srgbClr val="00B050"/>
                  </a:solidFill>
                  <a:latin typeface="Candara" pitchFamily="34" charset="0"/>
                  <a:cs typeface="Times New Roman" pitchFamily="18" charset="0"/>
                </a:rPr>
                <a:t>emaing</a:t>
              </a:r>
              <a:r>
                <a:rPr lang="en-US" altLang="zh-CN" sz="2800" i="1" dirty="0" smtClean="0">
                  <a:solidFill>
                    <a:srgbClr val="00B050"/>
                  </a:solidFill>
                  <a:latin typeface="Candara" pitchFamily="34" charset="0"/>
                  <a:cs typeface="Times New Roman" pitchFamily="18" charset="0"/>
                </a:rPr>
                <a:t> time</a:t>
              </a:r>
              <a:endParaRPr lang="zh-CN" altLang="en-US" sz="2800" dirty="0">
                <a:solidFill>
                  <a:srgbClr val="00B050"/>
                </a:solidFill>
              </a:endParaRPr>
            </a:p>
          </p:txBody>
        </p:sp>
        <p:cxnSp>
          <p:nvCxnSpPr>
            <p:cNvPr id="30" name="Straight Arrow Connector 29"/>
            <p:cNvCxnSpPr>
              <a:stCxn id="28" idx="3"/>
            </p:cNvCxnSpPr>
            <p:nvPr/>
          </p:nvCxnSpPr>
          <p:spPr>
            <a:xfrm>
              <a:off x="6539863" y="4299409"/>
              <a:ext cx="1974976" cy="2179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429000" y="4753487"/>
            <a:ext cx="3479800" cy="2016738"/>
            <a:chOff x="907943" y="3318642"/>
            <a:chExt cx="16733175" cy="857222"/>
          </a:xfrm>
        </p:grpSpPr>
        <p:sp>
          <p:nvSpPr>
            <p:cNvPr id="32" name="Rounded Rectangle 31"/>
            <p:cNvSpPr/>
            <p:nvPr/>
          </p:nvSpPr>
          <p:spPr>
            <a:xfrm>
              <a:off x="907943" y="3318642"/>
              <a:ext cx="12916301" cy="518225"/>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Rectangle 32"/>
            <p:cNvSpPr/>
            <p:nvPr/>
          </p:nvSpPr>
          <p:spPr>
            <a:xfrm>
              <a:off x="1179238" y="3953467"/>
              <a:ext cx="16461880" cy="222397"/>
            </a:xfrm>
            <a:prstGeom prst="rect">
              <a:avLst/>
            </a:prstGeom>
            <a:ln>
              <a:noFill/>
            </a:ln>
          </p:spPr>
          <p:txBody>
            <a:bodyPr wrap="square">
              <a:spAutoFit/>
            </a:bodyPr>
            <a:lstStyle/>
            <a:p>
              <a:r>
                <a:rPr lang="en-US" altLang="zh-CN" sz="2800" i="1" dirty="0" smtClean="0">
                  <a:solidFill>
                    <a:srgbClr val="C00000"/>
                  </a:solidFill>
                  <a:latin typeface="Candara" pitchFamily="34" charset="0"/>
                  <a:cs typeface="Times New Roman" pitchFamily="18" charset="0"/>
                </a:rPr>
                <a:t>average credit supply</a:t>
              </a:r>
              <a:endParaRPr lang="zh-CN" altLang="en-US" sz="2800" dirty="0">
                <a:solidFill>
                  <a:srgbClr val="C00000"/>
                </a:solidFill>
              </a:endParaRPr>
            </a:p>
          </p:txBody>
        </p:sp>
        <p:cxnSp>
          <p:nvCxnSpPr>
            <p:cNvPr id="34" name="Straight Arrow Connector 33"/>
            <p:cNvCxnSpPr/>
            <p:nvPr/>
          </p:nvCxnSpPr>
          <p:spPr>
            <a:xfrm>
              <a:off x="7407544" y="3869256"/>
              <a:ext cx="645582" cy="1301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826374" y="5161814"/>
            <a:ext cx="2394845" cy="1619986"/>
            <a:chOff x="-4117991" y="4119268"/>
            <a:chExt cx="8867198" cy="1678465"/>
          </a:xfrm>
        </p:grpSpPr>
        <p:sp>
          <p:nvSpPr>
            <p:cNvPr id="36" name="Rounded Rectangle 35"/>
            <p:cNvSpPr/>
            <p:nvPr/>
          </p:nvSpPr>
          <p:spPr>
            <a:xfrm>
              <a:off x="724727" y="4119268"/>
              <a:ext cx="4024480" cy="652105"/>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7" name="Rectangle 36"/>
            <p:cNvSpPr/>
            <p:nvPr/>
          </p:nvSpPr>
          <p:spPr>
            <a:xfrm>
              <a:off x="-4117991" y="5255625"/>
              <a:ext cx="8708285" cy="542108"/>
            </a:xfrm>
            <a:prstGeom prst="rect">
              <a:avLst/>
            </a:prstGeom>
            <a:ln>
              <a:noFill/>
            </a:ln>
          </p:spPr>
          <p:txBody>
            <a:bodyPr wrap="none">
              <a:spAutoFit/>
            </a:bodyPr>
            <a:lstStyle/>
            <a:p>
              <a:pPr algn="ctr"/>
              <a:r>
                <a:rPr lang="en-US" altLang="zh-CN" sz="2800" i="1" dirty="0" smtClean="0">
                  <a:solidFill>
                    <a:srgbClr val="7030A0"/>
                  </a:solidFill>
                  <a:latin typeface="Candara" pitchFamily="34" charset="0"/>
                  <a:cs typeface="Times New Roman" pitchFamily="18" charset="0"/>
                </a:rPr>
                <a:t>Credit demand</a:t>
              </a:r>
            </a:p>
          </p:txBody>
        </p:sp>
        <p:cxnSp>
          <p:nvCxnSpPr>
            <p:cNvPr id="38" name="Straight Arrow Connector 37"/>
            <p:cNvCxnSpPr/>
            <p:nvPr/>
          </p:nvCxnSpPr>
          <p:spPr>
            <a:xfrm flipH="1">
              <a:off x="546250" y="4870042"/>
              <a:ext cx="1889413" cy="40530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429000" y="4800598"/>
            <a:ext cx="5486400" cy="990602"/>
            <a:chOff x="3429000" y="4419598"/>
            <a:chExt cx="5486400" cy="990602"/>
          </a:xfrm>
        </p:grpSpPr>
        <p:grpSp>
          <p:nvGrpSpPr>
            <p:cNvPr id="42" name="Group 41"/>
            <p:cNvGrpSpPr/>
            <p:nvPr/>
          </p:nvGrpSpPr>
          <p:grpSpPr>
            <a:xfrm>
              <a:off x="3429000" y="4419598"/>
              <a:ext cx="5486400" cy="954107"/>
              <a:chOff x="2575211" y="3941967"/>
              <a:chExt cx="20314041" cy="988550"/>
            </a:xfrm>
          </p:grpSpPr>
          <p:sp>
            <p:nvSpPr>
              <p:cNvPr id="43" name="Rounded Rectangle 42"/>
              <p:cNvSpPr/>
              <p:nvPr/>
            </p:nvSpPr>
            <p:spPr>
              <a:xfrm>
                <a:off x="2575211" y="3941967"/>
                <a:ext cx="9592742" cy="689995"/>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44" name="Rectangle 43"/>
              <p:cNvSpPr/>
              <p:nvPr/>
            </p:nvSpPr>
            <p:spPr>
              <a:xfrm>
                <a:off x="13578650" y="3941967"/>
                <a:ext cx="9310602" cy="988550"/>
              </a:xfrm>
              <a:prstGeom prst="rect">
                <a:avLst/>
              </a:prstGeom>
              <a:ln>
                <a:noFill/>
              </a:ln>
            </p:spPr>
            <p:txBody>
              <a:bodyPr wrap="square">
                <a:spAutoFit/>
              </a:bodyPr>
              <a:lstStyle/>
              <a:p>
                <a:r>
                  <a:rPr lang="en-US" altLang="zh-CN" sz="2800" i="1" dirty="0" smtClean="0">
                    <a:solidFill>
                      <a:srgbClr val="00B050"/>
                    </a:solidFill>
                    <a:latin typeface="Candara" pitchFamily="34" charset="0"/>
                    <a:cs typeface="Times New Roman" pitchFamily="18" charset="0"/>
                  </a:rPr>
                  <a:t>Total available credits </a:t>
                </a:r>
                <a:endParaRPr lang="zh-CN" altLang="en-US" sz="2800" dirty="0">
                  <a:solidFill>
                    <a:srgbClr val="00B050"/>
                  </a:solidFill>
                </a:endParaRPr>
              </a:p>
            </p:txBody>
          </p:sp>
          <p:cxnSp>
            <p:nvCxnSpPr>
              <p:cNvPr id="45" name="Straight Arrow Connector 44"/>
              <p:cNvCxnSpPr/>
              <p:nvPr/>
            </p:nvCxnSpPr>
            <p:spPr>
              <a:xfrm>
                <a:off x="12167953" y="4276682"/>
                <a:ext cx="1410697" cy="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1" name="Object 50"/>
            <p:cNvGraphicFramePr>
              <a:graphicFrameLocks noChangeAspect="1"/>
            </p:cNvGraphicFramePr>
            <p:nvPr>
              <p:extLst>
                <p:ext uri="{D42A27DB-BD31-4B8C-83A1-F6EECF244321}">
                  <p14:modId xmlns:p14="http://schemas.microsoft.com/office/powerpoint/2010/main" val="1555369266"/>
                </p:ext>
              </p:extLst>
            </p:nvPr>
          </p:nvGraphicFramePr>
          <p:xfrm>
            <a:off x="7554913" y="4843462"/>
            <a:ext cx="793750" cy="566738"/>
          </p:xfrm>
          <a:graphic>
            <a:graphicData uri="http://schemas.openxmlformats.org/presentationml/2006/ole">
              <mc:AlternateContent xmlns:mc="http://schemas.openxmlformats.org/markup-compatibility/2006">
                <mc:Choice xmlns:v="urn:schemas-microsoft-com:vml" Requires="v">
                  <p:oleObj spid="_x0000_s45083" name="Equation" r:id="rId10" imgW="355320" imgH="253800" progId="Equation.DSMT4">
                    <p:embed/>
                  </p:oleObj>
                </mc:Choice>
                <mc:Fallback>
                  <p:oleObj name="Equation" r:id="rId10" imgW="355320" imgH="253800" progId="Equation.DSMT4">
                    <p:embed/>
                    <p:pic>
                      <p:nvPicPr>
                        <p:cNvPr id="0" name=""/>
                        <p:cNvPicPr/>
                        <p:nvPr/>
                      </p:nvPicPr>
                      <p:blipFill>
                        <a:blip r:embed="rId11"/>
                        <a:stretch>
                          <a:fillRect/>
                        </a:stretch>
                      </p:blipFill>
                      <p:spPr>
                        <a:xfrm>
                          <a:off x="7554913" y="4843462"/>
                          <a:ext cx="793750" cy="566738"/>
                        </a:xfrm>
                        <a:prstGeom prst="rect">
                          <a:avLst/>
                        </a:prstGeom>
                      </p:spPr>
                    </p:pic>
                  </p:oleObj>
                </mc:Fallback>
              </mc:AlternateContent>
            </a:graphicData>
          </a:graphic>
        </p:graphicFrame>
      </p:grpSp>
      <p:sp>
        <p:nvSpPr>
          <p:cNvPr id="10" name="TextBox 9"/>
          <p:cNvSpPr txBox="1"/>
          <p:nvPr/>
        </p:nvSpPr>
        <p:spPr>
          <a:xfrm>
            <a:off x="2797430" y="3352800"/>
            <a:ext cx="3853940" cy="523220"/>
          </a:xfrm>
          <a:prstGeom prst="rect">
            <a:avLst/>
          </a:prstGeom>
          <a:noFill/>
        </p:spPr>
        <p:txBody>
          <a:bodyPr wrap="none" rtlCol="0">
            <a:spAutoFit/>
          </a:bodyPr>
          <a:lstStyle/>
          <a:p>
            <a:r>
              <a:rPr lang="en-US" altLang="zh-CN" sz="2800" dirty="0" smtClean="0">
                <a:solidFill>
                  <a:srgbClr val="0070C0"/>
                </a:solidFill>
                <a:latin typeface="Candara" pitchFamily="34" charset="0"/>
              </a:rPr>
              <a:t>Price Evolution Function</a:t>
            </a:r>
            <a:endParaRPr lang="zh-CN" altLang="en-US" sz="2800" dirty="0">
              <a:solidFill>
                <a:srgbClr val="0070C0"/>
              </a:solidFill>
              <a:latin typeface="Candara" pitchFamily="34" charset="0"/>
            </a:endParaRPr>
          </a:p>
        </p:txBody>
      </p:sp>
      <p:sp>
        <p:nvSpPr>
          <p:cNvPr id="39" name="Rounded Rectangle 38"/>
          <p:cNvSpPr/>
          <p:nvPr/>
        </p:nvSpPr>
        <p:spPr>
          <a:xfrm>
            <a:off x="3810000" y="2590800"/>
            <a:ext cx="1828800" cy="6858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8745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2"/>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9" grpId="0" animBg="1"/>
      <p:bldP spid="3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Model Assumptions</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646237"/>
            <a:ext cx="8229600" cy="4754563"/>
          </a:xfrm>
        </p:spPr>
        <p:txBody>
          <a:bodyPr>
            <a:noAutofit/>
          </a:bodyPr>
          <a:lstStyle/>
          <a:p>
            <a:pPr marL="514350" indent="-514350">
              <a:buSzPct val="90000"/>
              <a:buFont typeface="+mj-ea"/>
              <a:buAutoNum type="circleNumDbPlain" startAt="3"/>
            </a:pPr>
            <a:r>
              <a:rPr lang="en-US" altLang="zh-CN" b="1" dirty="0" smtClean="0">
                <a:solidFill>
                  <a:srgbClr val="0066FF"/>
                </a:solidFill>
                <a:latin typeface="Candara" pitchFamily="34" charset="0"/>
                <a:cs typeface="Times New Roman" pitchFamily="18" charset="0"/>
              </a:rPr>
              <a:t>Credit </a:t>
            </a:r>
            <a:r>
              <a:rPr lang="en-US" altLang="zh-CN" b="1" dirty="0">
                <a:solidFill>
                  <a:srgbClr val="0066FF"/>
                </a:solidFill>
                <a:latin typeface="Candara" pitchFamily="34" charset="0"/>
                <a:cs typeface="Times New Roman" pitchFamily="18" charset="0"/>
              </a:rPr>
              <a:t>price </a:t>
            </a:r>
            <a:r>
              <a:rPr lang="en-US" altLang="zh-CN" b="1" dirty="0" smtClean="0">
                <a:solidFill>
                  <a:srgbClr val="0066FF"/>
                </a:solidFill>
                <a:latin typeface="Candara" pitchFamily="34" charset="0"/>
                <a:cs typeface="Times New Roman" pitchFamily="18" charset="0"/>
              </a:rPr>
              <a:t>evolution. </a:t>
            </a:r>
            <a:r>
              <a:rPr lang="en-US" altLang="zh-CN" dirty="0" smtClean="0">
                <a:latin typeface="Candara" pitchFamily="34" charset="0"/>
                <a:cs typeface="Times New Roman" pitchFamily="18" charset="0"/>
              </a:rPr>
              <a:t>The changing of credit price depends </a:t>
            </a:r>
            <a:r>
              <a:rPr lang="en-US" altLang="zh-CN" b="1" u="sng" dirty="0" smtClean="0">
                <a:latin typeface="Candara" pitchFamily="34" charset="0"/>
                <a:cs typeface="Times New Roman" pitchFamily="18" charset="0"/>
              </a:rPr>
              <a:t>only</a:t>
            </a:r>
            <a:r>
              <a:rPr lang="en-US" altLang="zh-CN" dirty="0" smtClean="0">
                <a:latin typeface="Candara" pitchFamily="34" charset="0"/>
                <a:cs typeface="Times New Roman" pitchFamily="18" charset="0"/>
              </a:rPr>
              <a:t> on the current price and </a:t>
            </a:r>
            <a:r>
              <a:rPr lang="en-US" altLang="zh-CN" dirty="0" smtClean="0">
                <a:solidFill>
                  <a:srgbClr val="FF0000"/>
                </a:solidFill>
                <a:latin typeface="Candara" pitchFamily="34" charset="0"/>
                <a:cs typeface="Times New Roman" pitchFamily="18" charset="0"/>
              </a:rPr>
              <a:t>excess </a:t>
            </a:r>
            <a:r>
              <a:rPr lang="en-US" altLang="zh-CN" dirty="0">
                <a:solidFill>
                  <a:srgbClr val="FF0000"/>
                </a:solidFill>
                <a:latin typeface="Candara" pitchFamily="34" charset="0"/>
                <a:cs typeface="Times New Roman" pitchFamily="18" charset="0"/>
              </a:rPr>
              <a:t>credit </a:t>
            </a:r>
            <a:r>
              <a:rPr lang="en-US" altLang="zh-CN" dirty="0" smtClean="0">
                <a:solidFill>
                  <a:srgbClr val="FF0000"/>
                </a:solidFill>
                <a:latin typeface="Candara" pitchFamily="34" charset="0"/>
                <a:cs typeface="Times New Roman" pitchFamily="18" charset="0"/>
              </a:rPr>
              <a:t>demand</a:t>
            </a:r>
            <a:r>
              <a:rPr lang="en-US" altLang="zh-CN" dirty="0" smtClean="0">
                <a:latin typeface="Candara" pitchFamily="34" charset="0"/>
                <a:cs typeface="Times New Roman" pitchFamily="18" charset="0"/>
              </a:rPr>
              <a:t>. </a:t>
            </a:r>
          </a:p>
          <a:p>
            <a:pPr marL="0" indent="0">
              <a:buSzPct val="90000"/>
              <a:buNone/>
            </a:pPr>
            <a:endParaRPr lang="en-US" altLang="zh-CN" dirty="0">
              <a:solidFill>
                <a:srgbClr val="FF0000"/>
              </a:solidFill>
              <a:latin typeface="Candara" pitchFamily="34" charset="0"/>
              <a:cs typeface="Times New Roman" pitchFamily="18" charset="0"/>
            </a:endParaRPr>
          </a:p>
          <a:p>
            <a:endParaRPr lang="en-US" altLang="zh-CN" b="1" dirty="0">
              <a:latin typeface="Times New Roman" pitchFamily="18" charset="0"/>
              <a:cs typeface="Times New Roman" pitchFamily="18" charset="0"/>
            </a:endParaRPr>
          </a:p>
          <a:p>
            <a:endParaRPr lang="en-US" altLang="zh-CN" sz="4800" b="1" dirty="0" smtClean="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3846947235"/>
              </p:ext>
            </p:extLst>
          </p:nvPr>
        </p:nvGraphicFramePr>
        <p:xfrm>
          <a:off x="3049588" y="2590800"/>
          <a:ext cx="2540000" cy="768350"/>
        </p:xfrm>
        <a:graphic>
          <a:graphicData uri="http://schemas.openxmlformats.org/presentationml/2006/ole">
            <mc:AlternateContent xmlns:mc="http://schemas.openxmlformats.org/markup-compatibility/2006">
              <mc:Choice xmlns:v="urn:schemas-microsoft-com:vml" Requires="v">
                <p:oleObj spid="_x0000_s41255" name="Equation" r:id="rId3" imgW="838080" imgH="253800" progId="Equation.DSMT4">
                  <p:embed/>
                </p:oleObj>
              </mc:Choice>
              <mc:Fallback>
                <p:oleObj name="Equation" r:id="rId3" imgW="838080" imgH="253800" progId="Equation.DSMT4">
                  <p:embed/>
                  <p:pic>
                    <p:nvPicPr>
                      <p:cNvPr id="0" name=""/>
                      <p:cNvPicPr>
                        <a:picLocks noChangeAspect="1" noChangeArrowheads="1"/>
                      </p:cNvPicPr>
                      <p:nvPr/>
                    </p:nvPicPr>
                    <p:blipFill>
                      <a:blip r:embed="rId4"/>
                      <a:srcRect/>
                      <a:stretch>
                        <a:fillRect/>
                      </a:stretch>
                    </p:blipFill>
                    <p:spPr bwMode="auto">
                      <a:xfrm>
                        <a:off x="3049588" y="2590800"/>
                        <a:ext cx="2540000" cy="768350"/>
                      </a:xfrm>
                      <a:prstGeom prst="rect">
                        <a:avLst/>
                      </a:prstGeom>
                      <a:noFill/>
                    </p:spPr>
                  </p:pic>
                </p:oleObj>
              </mc:Fallback>
            </mc:AlternateContent>
          </a:graphicData>
        </a:graphic>
      </p:graphicFrame>
      <p:sp>
        <p:nvSpPr>
          <p:cNvPr id="11" name="Rounded Rectangle 10"/>
          <p:cNvSpPr/>
          <p:nvPr/>
        </p:nvSpPr>
        <p:spPr>
          <a:xfrm>
            <a:off x="4953000" y="2667000"/>
            <a:ext cx="416720" cy="5678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88155455"/>
              </p:ext>
            </p:extLst>
          </p:nvPr>
        </p:nvGraphicFramePr>
        <p:xfrm>
          <a:off x="797322" y="3505200"/>
          <a:ext cx="8728075" cy="3119437"/>
        </p:xfrm>
        <a:graphic>
          <a:graphicData uri="http://schemas.openxmlformats.org/presentationml/2006/ole">
            <mc:AlternateContent xmlns:mc="http://schemas.openxmlformats.org/markup-compatibility/2006">
              <mc:Choice xmlns:v="urn:schemas-microsoft-com:vml" Requires="v">
                <p:oleObj spid="_x0000_s41256" name="Document" r:id="rId6" imgW="4770561" imgH="1703458" progId="Word.Document.12">
                  <p:embed/>
                </p:oleObj>
              </mc:Choice>
              <mc:Fallback>
                <p:oleObj name="Document" r:id="rId6" imgW="4770561" imgH="1703458" progId="Word.Document.12">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322" y="3505200"/>
                        <a:ext cx="872807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ounded Rectangle 8"/>
          <p:cNvSpPr/>
          <p:nvPr/>
        </p:nvSpPr>
        <p:spPr>
          <a:xfrm>
            <a:off x="3810000" y="2590800"/>
            <a:ext cx="1828800" cy="685800"/>
          </a:xfrm>
          <a:prstGeom prst="roundRect">
            <a:avLst/>
          </a:prstGeom>
          <a:no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2530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242297249"/>
              </p:ext>
            </p:extLst>
          </p:nvPr>
        </p:nvGraphicFramePr>
        <p:xfrm>
          <a:off x="1062038" y="2082800"/>
          <a:ext cx="8767762" cy="5597525"/>
        </p:xfrm>
        <a:graphic>
          <a:graphicData uri="http://schemas.openxmlformats.org/presentationml/2006/ole">
            <mc:AlternateContent xmlns:mc="http://schemas.openxmlformats.org/markup-compatibility/2006">
              <mc:Choice xmlns:v="urn:schemas-microsoft-com:vml" Requires="v">
                <p:oleObj spid="_x0000_s8065" name="Document" r:id="rId4" imgW="4792826" imgH="3063349" progId="Word.Document.12">
                  <p:embed/>
                </p:oleObj>
              </mc:Choice>
              <mc:Fallback>
                <p:oleObj name="Document" r:id="rId4" imgW="4792826" imgH="3063349" progId="Word.Document.12">
                  <p:embed/>
                  <p:pic>
                    <p:nvPicPr>
                      <p:cNvPr id="0" name=""/>
                      <p:cNvPicPr/>
                      <p:nvPr/>
                    </p:nvPicPr>
                    <p:blipFill>
                      <a:blip r:embed="rId5"/>
                      <a:stretch>
                        <a:fillRect/>
                      </a:stretch>
                    </p:blipFill>
                    <p:spPr>
                      <a:xfrm>
                        <a:off x="1062038" y="2082800"/>
                        <a:ext cx="8767762" cy="5597525"/>
                      </a:xfrm>
                      <a:prstGeom prst="rect">
                        <a:avLst/>
                      </a:prstGeom>
                    </p:spPr>
                  </p:pic>
                </p:oleObj>
              </mc:Fallback>
            </mc:AlternateContent>
          </a:graphicData>
        </a:graphic>
      </p:graphicFrame>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Model Assumptions</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676400"/>
            <a:ext cx="8229600" cy="5105400"/>
          </a:xfrm>
        </p:spPr>
        <p:txBody>
          <a:bodyPr>
            <a:noAutofit/>
          </a:bodyPr>
          <a:lstStyle/>
          <a:p>
            <a:pPr marL="514350" indent="-514350">
              <a:buSzPct val="90000"/>
              <a:buFont typeface="+mj-ea"/>
              <a:buAutoNum type="circleNumDbPlain" startAt="3"/>
            </a:pPr>
            <a:r>
              <a:rPr lang="en-US" altLang="zh-CN" b="1" dirty="0" smtClean="0">
                <a:solidFill>
                  <a:srgbClr val="0066FF"/>
                </a:solidFill>
                <a:latin typeface="Candara" pitchFamily="34" charset="0"/>
                <a:cs typeface="Times New Roman" pitchFamily="18" charset="0"/>
              </a:rPr>
              <a:t>Credit price evolution.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8" name="Group 17"/>
          <p:cNvGrpSpPr/>
          <p:nvPr/>
        </p:nvGrpSpPr>
        <p:grpSpPr>
          <a:xfrm>
            <a:off x="763508" y="2633262"/>
            <a:ext cx="3094117" cy="1701268"/>
            <a:chOff x="-6041034" y="4119267"/>
            <a:chExt cx="11456331" cy="1762685"/>
          </a:xfrm>
        </p:grpSpPr>
        <p:sp>
          <p:nvSpPr>
            <p:cNvPr id="19" name="Rounded Rectangle 18"/>
            <p:cNvSpPr/>
            <p:nvPr/>
          </p:nvSpPr>
          <p:spPr>
            <a:xfrm>
              <a:off x="724728" y="4119267"/>
              <a:ext cx="4024479" cy="710558"/>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0" name="Rectangle 19"/>
            <p:cNvSpPr/>
            <p:nvPr/>
          </p:nvSpPr>
          <p:spPr>
            <a:xfrm>
              <a:off x="-6041034" y="5339843"/>
              <a:ext cx="11456331" cy="542109"/>
            </a:xfrm>
            <a:prstGeom prst="rect">
              <a:avLst/>
            </a:prstGeom>
            <a:ln>
              <a:noFill/>
            </a:ln>
          </p:spPr>
          <p:txBody>
            <a:bodyPr wrap="none">
              <a:spAutoFit/>
            </a:bodyPr>
            <a:lstStyle/>
            <a:p>
              <a:pPr algn="r"/>
              <a:r>
                <a:rPr lang="en-US" altLang="zh-CN" sz="2800" i="1" dirty="0" smtClean="0">
                  <a:solidFill>
                    <a:srgbClr val="7030A0"/>
                  </a:solidFill>
                  <a:latin typeface="Candara" pitchFamily="34" charset="0"/>
                  <a:cs typeface="Times New Roman" pitchFamily="18" charset="0"/>
                </a:rPr>
                <a:t>daily credit demand</a:t>
              </a:r>
              <a:endParaRPr lang="zh-CN" altLang="en-US" sz="2800" dirty="0">
                <a:solidFill>
                  <a:srgbClr val="7030A0"/>
                </a:solidFill>
              </a:endParaRPr>
            </a:p>
          </p:txBody>
        </p:sp>
        <p:cxnSp>
          <p:nvCxnSpPr>
            <p:cNvPr id="21" name="Straight Arrow Connector 20"/>
            <p:cNvCxnSpPr/>
            <p:nvPr/>
          </p:nvCxnSpPr>
          <p:spPr>
            <a:xfrm flipH="1">
              <a:off x="320539" y="4943730"/>
              <a:ext cx="1889412" cy="40530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1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Object 24"/>
          <p:cNvGraphicFramePr>
            <a:graphicFrameLocks noChangeAspect="1"/>
          </p:cNvGraphicFramePr>
          <p:nvPr>
            <p:extLst>
              <p:ext uri="{D42A27DB-BD31-4B8C-83A1-F6EECF244321}">
                <p14:modId xmlns:p14="http://schemas.microsoft.com/office/powerpoint/2010/main" val="2494545002"/>
              </p:ext>
            </p:extLst>
          </p:nvPr>
        </p:nvGraphicFramePr>
        <p:xfrm>
          <a:off x="4876800" y="1541718"/>
          <a:ext cx="1936563" cy="591881"/>
        </p:xfrm>
        <a:graphic>
          <a:graphicData uri="http://schemas.openxmlformats.org/presentationml/2006/ole">
            <mc:AlternateContent xmlns:mc="http://schemas.openxmlformats.org/markup-compatibility/2006">
              <mc:Choice xmlns:v="urn:schemas-microsoft-com:vml" Requires="v">
                <p:oleObj spid="_x0000_s8066" name="Equation" r:id="rId6" imgW="838080" imgH="253800" progId="Equation.DSMT4">
                  <p:embed/>
                </p:oleObj>
              </mc:Choice>
              <mc:Fallback>
                <p:oleObj name="Equation" r:id="rId6" imgW="838080" imgH="253800" progId="Equation.DSMT4">
                  <p:embed/>
                  <p:pic>
                    <p:nvPicPr>
                      <p:cNvPr id="0" name="Object 160"/>
                      <p:cNvPicPr>
                        <a:picLocks noChangeAspect="1" noChangeArrowheads="1"/>
                      </p:cNvPicPr>
                      <p:nvPr/>
                    </p:nvPicPr>
                    <p:blipFill>
                      <a:blip r:embed="rId7"/>
                      <a:srcRect/>
                      <a:stretch>
                        <a:fillRect/>
                      </a:stretch>
                    </p:blipFill>
                    <p:spPr bwMode="auto">
                      <a:xfrm>
                        <a:off x="4876800" y="1541718"/>
                        <a:ext cx="1936563" cy="591881"/>
                      </a:xfrm>
                      <a:prstGeom prst="rect">
                        <a:avLst/>
                      </a:prstGeom>
                      <a:noFill/>
                    </p:spPr>
                  </p:pic>
                </p:oleObj>
              </mc:Fallback>
            </mc:AlternateContent>
          </a:graphicData>
        </a:graphic>
      </p:graphicFrame>
      <p:grpSp>
        <p:nvGrpSpPr>
          <p:cNvPr id="40" name="Group 39"/>
          <p:cNvGrpSpPr/>
          <p:nvPr/>
        </p:nvGrpSpPr>
        <p:grpSpPr>
          <a:xfrm>
            <a:off x="4724400" y="3048002"/>
            <a:ext cx="4000500" cy="718813"/>
            <a:chOff x="2872050" y="4081459"/>
            <a:chExt cx="14812321" cy="744762"/>
          </a:xfrm>
        </p:grpSpPr>
        <p:sp>
          <p:nvSpPr>
            <p:cNvPr id="41" name="Rounded Rectangle 40"/>
            <p:cNvSpPr/>
            <p:nvPr/>
          </p:nvSpPr>
          <p:spPr>
            <a:xfrm>
              <a:off x="2872050" y="4081459"/>
              <a:ext cx="3667813" cy="435899"/>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42" name="Rectangle 41"/>
            <p:cNvSpPr/>
            <p:nvPr/>
          </p:nvSpPr>
          <p:spPr>
            <a:xfrm>
              <a:off x="8373769" y="4284112"/>
              <a:ext cx="9310602" cy="542109"/>
            </a:xfrm>
            <a:prstGeom prst="rect">
              <a:avLst/>
            </a:prstGeom>
            <a:ln>
              <a:noFill/>
            </a:ln>
          </p:spPr>
          <p:txBody>
            <a:bodyPr wrap="square">
              <a:spAutoFit/>
            </a:bodyPr>
            <a:lstStyle/>
            <a:p>
              <a:r>
                <a:rPr lang="en-US" altLang="zh-CN" sz="2800" i="1" dirty="0" err="1">
                  <a:solidFill>
                    <a:srgbClr val="00B050"/>
                  </a:solidFill>
                  <a:latin typeface="Candara" pitchFamily="34" charset="0"/>
                  <a:cs typeface="Times New Roman" pitchFamily="18" charset="0"/>
                </a:rPr>
                <a:t>r</a:t>
              </a:r>
              <a:r>
                <a:rPr lang="en-US" altLang="zh-CN" sz="2800" i="1" dirty="0" err="1" smtClean="0">
                  <a:solidFill>
                    <a:srgbClr val="00B050"/>
                  </a:solidFill>
                  <a:latin typeface="Candara" pitchFamily="34" charset="0"/>
                  <a:cs typeface="Times New Roman" pitchFamily="18" charset="0"/>
                </a:rPr>
                <a:t>emaing</a:t>
              </a:r>
              <a:r>
                <a:rPr lang="en-US" altLang="zh-CN" sz="2800" i="1" dirty="0" smtClean="0">
                  <a:solidFill>
                    <a:srgbClr val="00B050"/>
                  </a:solidFill>
                  <a:latin typeface="Candara" pitchFamily="34" charset="0"/>
                  <a:cs typeface="Times New Roman" pitchFamily="18" charset="0"/>
                </a:rPr>
                <a:t> time</a:t>
              </a:r>
              <a:endParaRPr lang="zh-CN" altLang="en-US" sz="2800" dirty="0">
                <a:solidFill>
                  <a:srgbClr val="00B050"/>
                </a:solidFill>
              </a:endParaRPr>
            </a:p>
          </p:txBody>
        </p:sp>
        <p:cxnSp>
          <p:nvCxnSpPr>
            <p:cNvPr id="43" name="Straight Arrow Connector 42"/>
            <p:cNvCxnSpPr>
              <a:stCxn id="41" idx="3"/>
            </p:cNvCxnSpPr>
            <p:nvPr/>
          </p:nvCxnSpPr>
          <p:spPr>
            <a:xfrm>
              <a:off x="6539863" y="4299409"/>
              <a:ext cx="1974976" cy="21794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924301" y="2219329"/>
            <a:ext cx="2889062" cy="2124073"/>
            <a:chOff x="907943" y="3322691"/>
            <a:chExt cx="13892516" cy="902845"/>
          </a:xfrm>
        </p:grpSpPr>
        <p:sp>
          <p:nvSpPr>
            <p:cNvPr id="47" name="Rounded Rectangle 46"/>
            <p:cNvSpPr/>
            <p:nvPr/>
          </p:nvSpPr>
          <p:spPr>
            <a:xfrm>
              <a:off x="907943" y="3322691"/>
              <a:ext cx="12916301" cy="54656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8" name="Rectangle 47"/>
            <p:cNvSpPr/>
            <p:nvPr/>
          </p:nvSpPr>
          <p:spPr>
            <a:xfrm>
              <a:off x="1179238" y="4003139"/>
              <a:ext cx="13621221" cy="222397"/>
            </a:xfrm>
            <a:prstGeom prst="rect">
              <a:avLst/>
            </a:prstGeom>
            <a:ln>
              <a:noFill/>
            </a:ln>
          </p:spPr>
          <p:txBody>
            <a:bodyPr wrap="square">
              <a:spAutoFit/>
            </a:bodyPr>
            <a:lstStyle/>
            <a:p>
              <a:r>
                <a:rPr lang="en-US" altLang="zh-CN" sz="2800" i="1" dirty="0" smtClean="0">
                  <a:solidFill>
                    <a:srgbClr val="C00000"/>
                  </a:solidFill>
                  <a:latin typeface="Candara" pitchFamily="34" charset="0"/>
                  <a:cs typeface="Times New Roman" pitchFamily="18" charset="0"/>
                </a:rPr>
                <a:t>daily credit supply</a:t>
              </a:r>
              <a:endParaRPr lang="zh-CN" altLang="en-US" sz="2800" dirty="0">
                <a:solidFill>
                  <a:srgbClr val="C00000"/>
                </a:solidFill>
              </a:endParaRPr>
            </a:p>
          </p:txBody>
        </p:sp>
        <p:cxnSp>
          <p:nvCxnSpPr>
            <p:cNvPr id="49" name="Straight Arrow Connector 48"/>
            <p:cNvCxnSpPr/>
            <p:nvPr/>
          </p:nvCxnSpPr>
          <p:spPr>
            <a:xfrm>
              <a:off x="7407544" y="3901089"/>
              <a:ext cx="645582" cy="1301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982528" y="2156211"/>
            <a:ext cx="5466272" cy="967989"/>
            <a:chOff x="3982528" y="2156211"/>
            <a:chExt cx="5466272" cy="967989"/>
          </a:xfrm>
        </p:grpSpPr>
        <p:grpSp>
          <p:nvGrpSpPr>
            <p:cNvPr id="31" name="Group 30"/>
            <p:cNvGrpSpPr/>
            <p:nvPr/>
          </p:nvGrpSpPr>
          <p:grpSpPr>
            <a:xfrm>
              <a:off x="3982528" y="2156211"/>
              <a:ext cx="5466272" cy="954107"/>
              <a:chOff x="724728" y="3981937"/>
              <a:chExt cx="20239514" cy="988550"/>
            </a:xfrm>
          </p:grpSpPr>
          <p:sp>
            <p:nvSpPr>
              <p:cNvPr id="32" name="Rounded Rectangle 31"/>
              <p:cNvSpPr/>
              <p:nvPr/>
            </p:nvSpPr>
            <p:spPr>
              <a:xfrm>
                <a:off x="724728" y="4119267"/>
                <a:ext cx="9518216" cy="710558"/>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3" name="Rectangle 32"/>
              <p:cNvSpPr/>
              <p:nvPr/>
            </p:nvSpPr>
            <p:spPr>
              <a:xfrm>
                <a:off x="11653640" y="3981937"/>
                <a:ext cx="9310602" cy="988550"/>
              </a:xfrm>
              <a:prstGeom prst="rect">
                <a:avLst/>
              </a:prstGeom>
              <a:ln>
                <a:noFill/>
              </a:ln>
            </p:spPr>
            <p:txBody>
              <a:bodyPr wrap="square">
                <a:spAutoFit/>
              </a:bodyPr>
              <a:lstStyle/>
              <a:p>
                <a:r>
                  <a:rPr lang="en-US" altLang="zh-CN" sz="2800" i="1" dirty="0" smtClean="0">
                    <a:solidFill>
                      <a:srgbClr val="00B0F0"/>
                    </a:solidFill>
                    <a:latin typeface="Candara" pitchFamily="34" charset="0"/>
                    <a:cs typeface="Times New Roman" pitchFamily="18" charset="0"/>
                  </a:rPr>
                  <a:t>total available </a:t>
                </a:r>
                <a:r>
                  <a:rPr lang="en-US" altLang="zh-CN" sz="2800" i="1" dirty="0" err="1" smtClean="0">
                    <a:solidFill>
                      <a:srgbClr val="00B0F0"/>
                    </a:solidFill>
                    <a:latin typeface="Candara" pitchFamily="34" charset="0"/>
                    <a:cs typeface="Times New Roman" pitchFamily="18" charset="0"/>
                  </a:rPr>
                  <a:t>credtits</a:t>
                </a:r>
                <a:r>
                  <a:rPr lang="en-US" altLang="zh-CN" sz="2800" i="1" dirty="0" smtClean="0">
                    <a:solidFill>
                      <a:srgbClr val="00B0F0"/>
                    </a:solidFill>
                    <a:latin typeface="Candara" pitchFamily="34" charset="0"/>
                    <a:cs typeface="Times New Roman" pitchFamily="18" charset="0"/>
                  </a:rPr>
                  <a:t> </a:t>
                </a:r>
                <a:endParaRPr lang="zh-CN" altLang="en-US" sz="2800" dirty="0">
                  <a:solidFill>
                    <a:srgbClr val="00B0F0"/>
                  </a:solidFill>
                </a:endParaRPr>
              </a:p>
            </p:txBody>
          </p:sp>
          <p:cxnSp>
            <p:nvCxnSpPr>
              <p:cNvPr id="34" name="Straight Arrow Connector 33"/>
              <p:cNvCxnSpPr/>
              <p:nvPr/>
            </p:nvCxnSpPr>
            <p:spPr>
              <a:xfrm>
                <a:off x="10242944" y="4474546"/>
                <a:ext cx="1410697"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 name="Object 6"/>
            <p:cNvGraphicFramePr>
              <a:graphicFrameLocks noChangeAspect="1"/>
            </p:cNvGraphicFramePr>
            <p:nvPr>
              <p:extLst>
                <p:ext uri="{D42A27DB-BD31-4B8C-83A1-F6EECF244321}">
                  <p14:modId xmlns:p14="http://schemas.microsoft.com/office/powerpoint/2010/main" val="4141199025"/>
                </p:ext>
              </p:extLst>
            </p:nvPr>
          </p:nvGraphicFramePr>
          <p:xfrm>
            <a:off x="8229600" y="2558143"/>
            <a:ext cx="792480" cy="566057"/>
          </p:xfrm>
          <a:graphic>
            <a:graphicData uri="http://schemas.openxmlformats.org/presentationml/2006/ole">
              <mc:AlternateContent xmlns:mc="http://schemas.openxmlformats.org/markup-compatibility/2006">
                <mc:Choice xmlns:v="urn:schemas-microsoft-com:vml" Requires="v">
                  <p:oleObj spid="_x0000_s8067" name="Equation" r:id="rId8" imgW="355320" imgH="253800" progId="Equation.DSMT4">
                    <p:embed/>
                  </p:oleObj>
                </mc:Choice>
                <mc:Fallback>
                  <p:oleObj name="Equation" r:id="rId8" imgW="355320" imgH="253800" progId="Equation.DSMT4">
                    <p:embed/>
                    <p:pic>
                      <p:nvPicPr>
                        <p:cNvPr id="0" name=""/>
                        <p:cNvPicPr/>
                        <p:nvPr/>
                      </p:nvPicPr>
                      <p:blipFill>
                        <a:blip r:embed="rId9"/>
                        <a:stretch>
                          <a:fillRect/>
                        </a:stretch>
                      </p:blipFill>
                      <p:spPr>
                        <a:xfrm>
                          <a:off x="8229600" y="2558143"/>
                          <a:ext cx="792480" cy="566057"/>
                        </a:xfrm>
                        <a:prstGeom prst="rect">
                          <a:avLst/>
                        </a:prstGeom>
                      </p:spPr>
                    </p:pic>
                  </p:oleObj>
                </mc:Fallback>
              </mc:AlternateContent>
            </a:graphicData>
          </a:graphic>
        </p:graphicFrame>
      </p:grpSp>
      <p:sp>
        <p:nvSpPr>
          <p:cNvPr id="10" name="Slide Number Placeholder 9"/>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419997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 presetClass="exit" presetSubtype="0" fill="hold"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Continuous Evolution Model</a:t>
            </a:r>
            <a:endParaRPr lang="zh-CN" altLang="en-US"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457200" y="1570037"/>
            <a:ext cx="8229600" cy="4525963"/>
          </a:xfrm>
        </p:spPr>
        <p:txBody>
          <a:bodyPr vert="horz">
            <a:normAutofit/>
          </a:bodyPr>
          <a:lstStyle/>
          <a:p>
            <a:pPr marL="0" indent="0">
              <a:buSzPct val="100000"/>
              <a:buNone/>
            </a:pPr>
            <a:r>
              <a:rPr lang="en-US" altLang="zh-CN" sz="3200" dirty="0">
                <a:latin typeface="Candara" pitchFamily="34" charset="0"/>
                <a:ea typeface="Microsoft Yi Baiti" pitchFamily="66" charset="0"/>
                <a:cs typeface="Times New Roman" pitchFamily="18" charset="0"/>
              </a:rPr>
              <a:t>Combine the </a:t>
            </a:r>
            <a:r>
              <a:rPr lang="en-US" altLang="zh-CN" sz="3200" dirty="0" smtClean="0">
                <a:latin typeface="Candara" pitchFamily="34" charset="0"/>
                <a:ea typeface="Microsoft Yi Baiti" pitchFamily="66" charset="0"/>
                <a:cs typeface="Times New Roman" pitchFamily="18" charset="0"/>
              </a:rPr>
              <a:t>three assumptions</a:t>
            </a:r>
            <a:endParaRPr lang="en-US" altLang="zh-CN" sz="3200" dirty="0">
              <a:latin typeface="Candara" pitchFamily="34" charset="0"/>
              <a:ea typeface="Microsoft Yi Baiti" pitchFamily="66" charset="0"/>
              <a:cs typeface="Times New Roman" pitchFamily="18" charset="0"/>
            </a:endParaRPr>
          </a:p>
          <a:p>
            <a:pPr marL="0" indent="0">
              <a:buNone/>
            </a:pPr>
            <a:endParaRPr lang="en-US" altLang="zh-CN" sz="3200" dirty="0">
              <a:latin typeface="Candara" pitchFamily="34" charset="0"/>
              <a:ea typeface="Microsoft Yi Baiti" pitchFamily="66" charset="0"/>
              <a:cs typeface="Times New Roman" pitchFamily="18" charset="0"/>
            </a:endParaRPr>
          </a:p>
          <a:p>
            <a:pPr marL="0" indent="0">
              <a:buNone/>
            </a:pPr>
            <a:endParaRPr lang="en-US" altLang="zh-CN" sz="3200" dirty="0">
              <a:latin typeface="Candara" pitchFamily="34" charset="0"/>
              <a:ea typeface="Microsoft Yi Baiti" pitchFamily="66" charset="0"/>
              <a:cs typeface="Times New Roman" pitchFamily="18" charset="0"/>
            </a:endParaRPr>
          </a:p>
          <a:p>
            <a:pPr marL="0" indent="0">
              <a:buNone/>
            </a:pPr>
            <a:endParaRPr lang="en-US" altLang="zh-CN" sz="3200" dirty="0">
              <a:latin typeface="Candara" pitchFamily="34" charset="0"/>
              <a:ea typeface="Microsoft Yi Baiti" pitchFamily="66" charset="0"/>
              <a:cs typeface="Times New Roman" pitchFamily="18" charset="0"/>
            </a:endParaRPr>
          </a:p>
          <a:p>
            <a:pPr marL="0" indent="0">
              <a:buNone/>
            </a:pPr>
            <a:endParaRPr lang="en-US" altLang="zh-CN" sz="4000" dirty="0">
              <a:latin typeface="Candara" pitchFamily="34" charset="0"/>
              <a:ea typeface="Microsoft Yi Baiti" pitchFamily="66" charset="0"/>
              <a:cs typeface="Times New Roman" pitchFamily="18" charset="0"/>
            </a:endParaRPr>
          </a:p>
          <a:p>
            <a:pPr marL="0" indent="0">
              <a:buNone/>
            </a:pPr>
            <a:r>
              <a:rPr lang="en-US" altLang="zh-CN" sz="3200" dirty="0">
                <a:latin typeface="Candara" pitchFamily="34" charset="0"/>
                <a:ea typeface="Microsoft Yi Baiti" pitchFamily="66" charset="0"/>
                <a:cs typeface="Times New Roman" pitchFamily="18" charset="0"/>
              </a:rPr>
              <a:t>    </a:t>
            </a:r>
            <a:r>
              <a:rPr lang="en-US" altLang="zh-CN" sz="3200" dirty="0" smtClean="0">
                <a:latin typeface="Candara" pitchFamily="34" charset="0"/>
                <a:ea typeface="Microsoft Yi Baiti" pitchFamily="66" charset="0"/>
                <a:cs typeface="Times New Roman" pitchFamily="18" charset="0"/>
              </a:rPr>
              <a:t> with </a:t>
            </a:r>
            <a:r>
              <a:rPr lang="en-US" altLang="zh-CN" sz="3200" dirty="0">
                <a:latin typeface="Candara" pitchFamily="34" charset="0"/>
                <a:ea typeface="Microsoft Yi Baiti" pitchFamily="66" charset="0"/>
                <a:cs typeface="Times New Roman" pitchFamily="18" charset="0"/>
              </a:rPr>
              <a:t>initial conditions</a:t>
            </a:r>
          </a:p>
          <a:p>
            <a:pPr marL="0" indent="0">
              <a:buNone/>
            </a:pPr>
            <a:endParaRPr lang="en-US" altLang="zh-CN" sz="4400" dirty="0">
              <a:latin typeface="Candara" pitchFamily="34" charset="0"/>
              <a:ea typeface="Microsoft Yi Baiti" pitchFamily="66"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976130919"/>
              </p:ext>
            </p:extLst>
          </p:nvPr>
        </p:nvGraphicFramePr>
        <p:xfrm>
          <a:off x="914400" y="2238375"/>
          <a:ext cx="5270500" cy="2457450"/>
        </p:xfrm>
        <a:graphic>
          <a:graphicData uri="http://schemas.openxmlformats.org/presentationml/2006/ole">
            <mc:AlternateContent xmlns:mc="http://schemas.openxmlformats.org/markup-compatibility/2006">
              <mc:Choice xmlns:v="urn:schemas-microsoft-com:vml" Requires="v">
                <p:oleObj spid="_x0000_s9175" name="Equation" r:id="rId3" imgW="2349360" imgH="1091880" progId="Equation.DSMT4">
                  <p:embed/>
                </p:oleObj>
              </mc:Choice>
              <mc:Fallback>
                <p:oleObj name="Equation" r:id="rId3" imgW="2349360" imgH="1091880" progId="Equation.DSMT4">
                  <p:embed/>
                  <p:pic>
                    <p:nvPicPr>
                      <p:cNvPr id="0" name=""/>
                      <p:cNvPicPr>
                        <a:picLocks noChangeAspect="1" noChangeArrowheads="1"/>
                      </p:cNvPicPr>
                      <p:nvPr/>
                    </p:nvPicPr>
                    <p:blipFill>
                      <a:blip r:embed="rId4"/>
                      <a:srcRect/>
                      <a:stretch>
                        <a:fillRect/>
                      </a:stretch>
                    </p:blipFill>
                    <p:spPr bwMode="auto">
                      <a:xfrm>
                        <a:off x="914400" y="2238375"/>
                        <a:ext cx="5270500" cy="245745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1654078780"/>
              </p:ext>
            </p:extLst>
          </p:nvPr>
        </p:nvGraphicFramePr>
        <p:xfrm>
          <a:off x="1981200" y="5334000"/>
          <a:ext cx="4498694" cy="609600"/>
        </p:xfrm>
        <a:graphic>
          <a:graphicData uri="http://schemas.openxmlformats.org/presentationml/2006/ole">
            <mc:AlternateContent xmlns:mc="http://schemas.openxmlformats.org/markup-compatibility/2006">
              <mc:Choice xmlns:v="urn:schemas-microsoft-com:vml" Requires="v">
                <p:oleObj spid="_x0000_s9176" name="Equation" r:id="rId5" imgW="1854000" imgH="253800" progId="Equation.DSMT4">
                  <p:embed/>
                </p:oleObj>
              </mc:Choice>
              <mc:Fallback>
                <p:oleObj name="Equation" r:id="rId5" imgW="1854000" imgH="253800" progId="Equation.DSMT4">
                  <p:embed/>
                  <p:pic>
                    <p:nvPicPr>
                      <p:cNvPr id="0" name=""/>
                      <p:cNvPicPr>
                        <a:picLocks noChangeAspect="1" noChangeArrowheads="1"/>
                      </p:cNvPicPr>
                      <p:nvPr/>
                    </p:nvPicPr>
                    <p:blipFill>
                      <a:blip r:embed="rId6"/>
                      <a:srcRect/>
                      <a:stretch>
                        <a:fillRect/>
                      </a:stretch>
                    </p:blipFill>
                    <p:spPr bwMode="auto">
                      <a:xfrm>
                        <a:off x="1981200" y="5334000"/>
                        <a:ext cx="4498694" cy="609600"/>
                      </a:xfrm>
                      <a:prstGeom prst="rect">
                        <a:avLst/>
                      </a:prstGeom>
                      <a:noFill/>
                    </p:spPr>
                  </p:pic>
                </p:oleObj>
              </mc:Fallback>
            </mc:AlternateContent>
          </a:graphicData>
        </a:graphic>
      </p:graphicFrame>
      <p:sp>
        <p:nvSpPr>
          <p:cNvPr id="9" name="Rounded Rectangle 8"/>
          <p:cNvSpPr/>
          <p:nvPr/>
        </p:nvSpPr>
        <p:spPr>
          <a:xfrm>
            <a:off x="5125720" y="5359400"/>
            <a:ext cx="1371600" cy="533400"/>
          </a:xfrm>
          <a:prstGeom prst="roundRect">
            <a:avLst/>
          </a:prstGeom>
          <a:no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ounded Rectangle 9"/>
          <p:cNvSpPr/>
          <p:nvPr/>
        </p:nvSpPr>
        <p:spPr>
          <a:xfrm>
            <a:off x="1066800" y="3962400"/>
            <a:ext cx="2819400" cy="609600"/>
          </a:xfrm>
          <a:prstGeom prst="roundRect">
            <a:avLst/>
          </a:prstGeom>
          <a:no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Straight Arrow Connector 11"/>
          <p:cNvCxnSpPr/>
          <p:nvPr/>
        </p:nvCxnSpPr>
        <p:spPr>
          <a:xfrm>
            <a:off x="3886200" y="4267200"/>
            <a:ext cx="800100" cy="0"/>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15000" y="4572000"/>
            <a:ext cx="0" cy="787400"/>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686300" y="3962400"/>
            <a:ext cx="4152900" cy="609600"/>
            <a:chOff x="4686300" y="3962400"/>
            <a:chExt cx="4152900" cy="609600"/>
          </a:xfrm>
        </p:grpSpPr>
        <p:graphicFrame>
          <p:nvGraphicFramePr>
            <p:cNvPr id="19" name="Object 18"/>
            <p:cNvGraphicFramePr>
              <a:graphicFrameLocks noChangeAspect="1"/>
            </p:cNvGraphicFramePr>
            <p:nvPr>
              <p:extLst>
                <p:ext uri="{D42A27DB-BD31-4B8C-83A1-F6EECF244321}">
                  <p14:modId xmlns:p14="http://schemas.microsoft.com/office/powerpoint/2010/main" val="3919741084"/>
                </p:ext>
              </p:extLst>
            </p:nvPr>
          </p:nvGraphicFramePr>
          <p:xfrm>
            <a:off x="4746625" y="3962400"/>
            <a:ext cx="4079875" cy="609600"/>
          </p:xfrm>
          <a:graphic>
            <a:graphicData uri="http://schemas.openxmlformats.org/presentationml/2006/ole">
              <mc:AlternateContent xmlns:mc="http://schemas.openxmlformats.org/markup-compatibility/2006">
                <mc:Choice xmlns:v="urn:schemas-microsoft-com:vml" Requires="v">
                  <p:oleObj spid="_x0000_s9177" name="Equation" r:id="rId7" imgW="2209680" imgH="330120" progId="Equation.DSMT4">
                    <p:embed/>
                  </p:oleObj>
                </mc:Choice>
                <mc:Fallback>
                  <p:oleObj name="Equation" r:id="rId7" imgW="2209680" imgH="330120" progId="Equation.DSMT4">
                    <p:embed/>
                    <p:pic>
                      <p:nvPicPr>
                        <p:cNvPr id="0" name=""/>
                        <p:cNvPicPr/>
                        <p:nvPr/>
                      </p:nvPicPr>
                      <p:blipFill>
                        <a:blip r:embed="rId8"/>
                        <a:stretch>
                          <a:fillRect/>
                        </a:stretch>
                      </p:blipFill>
                      <p:spPr>
                        <a:xfrm>
                          <a:off x="4746625" y="3962400"/>
                          <a:ext cx="4079875" cy="609600"/>
                        </a:xfrm>
                        <a:prstGeom prst="rect">
                          <a:avLst/>
                        </a:prstGeom>
                      </p:spPr>
                    </p:pic>
                  </p:oleObj>
                </mc:Fallback>
              </mc:AlternateContent>
            </a:graphicData>
          </a:graphic>
        </p:graphicFrame>
        <p:sp>
          <p:nvSpPr>
            <p:cNvPr id="23" name="Rounded Rectangle 22"/>
            <p:cNvSpPr/>
            <p:nvPr/>
          </p:nvSpPr>
          <p:spPr>
            <a:xfrm>
              <a:off x="4686300" y="3962400"/>
              <a:ext cx="4152900" cy="609600"/>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Straight Connector 24"/>
          <p:cNvCxnSpPr>
            <a:stCxn id="10" idx="1"/>
          </p:cNvCxnSpPr>
          <p:nvPr/>
        </p:nvCxnSpPr>
        <p:spPr>
          <a:xfrm>
            <a:off x="1066800" y="4267200"/>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9" idx="3"/>
          </p:cNvCxnSpPr>
          <p:nvPr/>
        </p:nvCxnSpPr>
        <p:spPr>
          <a:xfrm>
            <a:off x="5125720" y="56261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621020" y="2992120"/>
            <a:ext cx="495300" cy="49530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Curved Connector 44"/>
          <p:cNvCxnSpPr>
            <a:stCxn id="23" idx="0"/>
            <a:endCxn id="37" idx="6"/>
          </p:cNvCxnSpPr>
          <p:nvPr/>
        </p:nvCxnSpPr>
        <p:spPr>
          <a:xfrm rot="16200000" flipV="1">
            <a:off x="6078220" y="3277870"/>
            <a:ext cx="722630" cy="64643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6627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Cooper Black" pitchFamily="18" charset="0"/>
              </a:rPr>
              <a:t>Theoretical Results</a:t>
            </a:r>
            <a:endParaRPr lang="en-US" dirty="0">
              <a:latin typeface="Cooper Black" pitchFamily="18" charset="0"/>
            </a:endParaRPr>
          </a:p>
        </p:txBody>
      </p:sp>
      <p:sp>
        <p:nvSpPr>
          <p:cNvPr id="6" name="TextBox 5"/>
          <p:cNvSpPr txBox="1"/>
          <p:nvPr/>
        </p:nvSpPr>
        <p:spPr>
          <a:xfrm>
            <a:off x="76200" y="1730514"/>
            <a:ext cx="1143000" cy="707886"/>
          </a:xfrm>
          <a:prstGeom prst="rect">
            <a:avLst/>
          </a:prstGeom>
          <a:noFill/>
        </p:spPr>
        <p:txBody>
          <a:bodyPr wrap="square" rtlCol="0">
            <a:spAutoFit/>
          </a:bodyPr>
          <a:lstStyle/>
          <a:p>
            <a:pPr algn="ctr"/>
            <a:r>
              <a:rPr lang="en-US" sz="4000" b="1" dirty="0" smtClean="0">
                <a:solidFill>
                  <a:schemeClr val="bg2"/>
                </a:solidFill>
                <a:latin typeface="Cooper Black" pitchFamily="18" charset="0"/>
              </a:rPr>
              <a:t>3.</a:t>
            </a:r>
            <a:endParaRPr lang="en-US" sz="4000" b="1" dirty="0">
              <a:solidFill>
                <a:schemeClr val="bg2"/>
              </a:solidFill>
              <a:latin typeface="Cooper Black" pitchFamily="18" charset="0"/>
            </a:endParaRPr>
          </a:p>
        </p:txBody>
      </p:sp>
    </p:spTree>
    <p:extLst>
      <p:ext uri="{BB962C8B-B14F-4D97-AF65-F5344CB8AC3E}">
        <p14:creationId xmlns:p14="http://schemas.microsoft.com/office/powerpoint/2010/main" val="463244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smtClean="0">
                    <a:solidFill>
                      <a:srgbClr val="0070C0"/>
                    </a:solidFill>
                    <a:latin typeface="Bell MT" pitchFamily="18" charset="0"/>
                    <a:ea typeface="Microsoft JhengHei" pitchFamily="34" charset="-120"/>
                  </a:rPr>
                  <a:t>Bounded Value </a:t>
                </a:r>
                <a:r>
                  <a:rPr lang="en-US" altLang="zh-CN" sz="3600" b="1" dirty="0">
                    <a:solidFill>
                      <a:srgbClr val="0070C0"/>
                    </a:solidFill>
                    <a:latin typeface="Bell MT" pitchFamily="18" charset="0"/>
                    <a:ea typeface="Microsoft JhengHei" pitchFamily="34" charset="-120"/>
                  </a:rPr>
                  <a:t>at </a:t>
                </a:r>
                <a14:m>
                  <m:oMath xmlns:m="http://schemas.openxmlformats.org/officeDocument/2006/math">
                    <m:r>
                      <a:rPr lang="en-US" altLang="zh-CN" sz="3600" b="1" i="1" dirty="0">
                        <a:solidFill>
                          <a:srgbClr val="0070C0"/>
                        </a:solidFill>
                        <a:latin typeface="Cambria Math"/>
                        <a:ea typeface="Microsoft JhengHei" pitchFamily="34" charset="-120"/>
                      </a:rPr>
                      <m:t>𝐭</m:t>
                    </m:r>
                    <m:r>
                      <a:rPr lang="en-US" altLang="zh-CN" sz="3600" b="1" dirty="0">
                        <a:solidFill>
                          <a:srgbClr val="0070C0"/>
                        </a:solidFill>
                        <a:latin typeface="Cambria Math"/>
                        <a:ea typeface="Microsoft JhengHei" pitchFamily="34" charset="-120"/>
                      </a:rPr>
                      <m:t>=</m:t>
                    </m:r>
                    <m:r>
                      <a:rPr lang="en-US" altLang="zh-CN" sz="3600" b="1" i="1" dirty="0">
                        <a:solidFill>
                          <a:srgbClr val="0070C0"/>
                        </a:solidFill>
                        <a:latin typeface="Cambria Math"/>
                        <a:ea typeface="Microsoft JhengHei" pitchFamily="34" charset="-120"/>
                      </a:rPr>
                      <m:t>𝐓</m:t>
                    </m:r>
                  </m:oMath>
                </a14:m>
                <a:endParaRPr lang="zh-CN" altLang="en-US" sz="3600" b="1" dirty="0">
                  <a:solidFill>
                    <a:srgbClr val="0070C0"/>
                  </a:solidFill>
                  <a:latin typeface="Bell MT" pitchFamily="18" charset="0"/>
                  <a:ea typeface="Microsoft JhengHei" pitchFamily="34" charset="-12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304800"/>
                <a:ext cx="9144000" cy="609600"/>
              </a:xfrm>
              <a:blipFill rotWithShape="1">
                <a:blip r:embed="rId4"/>
                <a:stretch>
                  <a:fillRect t="-17000" b="-40000"/>
                </a:stretch>
              </a:blipFill>
              <a:ln>
                <a:noFill/>
              </a:ln>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1817113158"/>
              </p:ext>
            </p:extLst>
          </p:nvPr>
        </p:nvGraphicFramePr>
        <p:xfrm>
          <a:off x="76200" y="3429000"/>
          <a:ext cx="8971158" cy="1524000"/>
        </p:xfrm>
        <a:graphic>
          <a:graphicData uri="http://schemas.openxmlformats.org/presentationml/2006/ole">
            <mc:AlternateContent xmlns:mc="http://schemas.openxmlformats.org/markup-compatibility/2006">
              <mc:Choice xmlns:v="urn:schemas-microsoft-com:vml" Requires="v">
                <p:oleObj spid="_x0000_s9624" name="Document" r:id="rId6" imgW="3339464" imgH="564225" progId="Word.Document.12">
                  <p:embed/>
                </p:oleObj>
              </mc:Choice>
              <mc:Fallback>
                <p:oleObj name="Document" r:id="rId6" imgW="3339464" imgH="564225" progId="Word.Document.12">
                  <p:embed/>
                  <p:pic>
                    <p:nvPicPr>
                      <p:cNvPr id="0" name=""/>
                      <p:cNvPicPr/>
                      <p:nvPr/>
                    </p:nvPicPr>
                    <p:blipFill>
                      <a:blip r:embed="rId7"/>
                      <a:stretch>
                        <a:fillRect/>
                      </a:stretch>
                    </p:blipFill>
                    <p:spPr>
                      <a:xfrm>
                        <a:off x="76200" y="3429000"/>
                        <a:ext cx="8971158" cy="1524000"/>
                      </a:xfrm>
                      <a:prstGeom prst="rect">
                        <a:avLst/>
                      </a:prstGeom>
                    </p:spPr>
                  </p:pic>
                </p:oleObj>
              </mc:Fallback>
            </mc:AlternateContent>
          </a:graphicData>
        </a:graphic>
      </p:graphicFrame>
      <p:grpSp>
        <p:nvGrpSpPr>
          <p:cNvPr id="10" name="Group 9"/>
          <p:cNvGrpSpPr/>
          <p:nvPr/>
        </p:nvGrpSpPr>
        <p:grpSpPr>
          <a:xfrm>
            <a:off x="609600" y="3539493"/>
            <a:ext cx="2489784" cy="2251707"/>
            <a:chOff x="1015162" y="3558989"/>
            <a:chExt cx="1713361" cy="1543867"/>
          </a:xfrm>
        </p:grpSpPr>
        <p:sp>
          <p:nvSpPr>
            <p:cNvPr id="11" name="Oval 10"/>
            <p:cNvSpPr/>
            <p:nvPr/>
          </p:nvSpPr>
          <p:spPr>
            <a:xfrm>
              <a:off x="1474694" y="3558989"/>
              <a:ext cx="457200" cy="4572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66FF"/>
                  </a:solidFill>
                </a:ln>
                <a:solidFill>
                  <a:schemeClr val="tx2">
                    <a:lumMod val="60000"/>
                    <a:lumOff val="40000"/>
                  </a:schemeClr>
                </a:solidFill>
                <a:latin typeface="Times New Roman" pitchFamily="18" charset="0"/>
                <a:cs typeface="Times New Roman" pitchFamily="18" charset="0"/>
              </a:endParaRPr>
            </a:p>
          </p:txBody>
        </p:sp>
        <p:cxnSp>
          <p:nvCxnSpPr>
            <p:cNvPr id="12" name="Straight Arrow Connector 11"/>
            <p:cNvCxnSpPr>
              <a:endCxn id="11" idx="4"/>
            </p:cNvCxnSpPr>
            <p:nvPr/>
          </p:nvCxnSpPr>
          <p:spPr>
            <a:xfrm flipV="1">
              <a:off x="1703294" y="4016189"/>
              <a:ext cx="1" cy="704939"/>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5162" y="4701909"/>
              <a:ext cx="1713361" cy="400947"/>
            </a:xfrm>
            <a:prstGeom prst="rect">
              <a:avLst/>
            </a:prstGeom>
            <a:noFill/>
            <a:ln>
              <a:noFill/>
            </a:ln>
          </p:spPr>
          <p:txBody>
            <a:bodyPr wrap="none" rtlCol="0">
              <a:spAutoFit/>
            </a:bodyPr>
            <a:lstStyle/>
            <a:p>
              <a:r>
                <a:rPr lang="en-US" altLang="zh-CN" sz="3200" dirty="0" smtClean="0">
                  <a:solidFill>
                    <a:srgbClr val="0066FF"/>
                  </a:solidFill>
                  <a:latin typeface="Candara" pitchFamily="34" charset="0"/>
                  <a:cs typeface="Times New Roman" pitchFamily="18" charset="0"/>
                </a:rPr>
                <a:t>Credit Supply</a:t>
              </a:r>
              <a:endParaRPr lang="zh-CN" altLang="en-US" sz="3200" dirty="0">
                <a:solidFill>
                  <a:srgbClr val="0066FF"/>
                </a:solidFill>
                <a:latin typeface="Candara" pitchFamily="34" charset="0"/>
                <a:cs typeface="Times New Roman" pitchFamily="18" charset="0"/>
              </a:endParaRPr>
            </a:p>
          </p:txBody>
        </p:sp>
      </p:grpSp>
      <p:grpSp>
        <p:nvGrpSpPr>
          <p:cNvPr id="14" name="Group 13"/>
          <p:cNvGrpSpPr/>
          <p:nvPr/>
        </p:nvGrpSpPr>
        <p:grpSpPr>
          <a:xfrm>
            <a:off x="2286000" y="4404958"/>
            <a:ext cx="5715000" cy="1386242"/>
            <a:chOff x="1898613" y="4082685"/>
            <a:chExt cx="5715000" cy="1386242"/>
          </a:xfrm>
        </p:grpSpPr>
        <p:cxnSp>
          <p:nvCxnSpPr>
            <p:cNvPr id="15" name="Straight Connector 14"/>
            <p:cNvCxnSpPr/>
            <p:nvPr/>
          </p:nvCxnSpPr>
          <p:spPr>
            <a:xfrm>
              <a:off x="1898613" y="4082685"/>
              <a:ext cx="5715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17813" y="4884152"/>
              <a:ext cx="3950041" cy="584775"/>
            </a:xfrm>
            <a:prstGeom prst="rect">
              <a:avLst/>
            </a:prstGeom>
            <a:noFill/>
          </p:spPr>
          <p:txBody>
            <a:bodyPr wrap="square" rtlCol="0">
              <a:spAutoFit/>
            </a:bodyPr>
            <a:lstStyle/>
            <a:p>
              <a:r>
                <a:rPr lang="en-US" altLang="zh-CN" sz="3200" dirty="0" smtClean="0">
                  <a:solidFill>
                    <a:srgbClr val="008000"/>
                  </a:solidFill>
                  <a:latin typeface="Candara" pitchFamily="34" charset="0"/>
                  <a:cs typeface="Times New Roman" pitchFamily="18" charset="0"/>
                </a:rPr>
                <a:t>Credit Consumption</a:t>
              </a:r>
              <a:endParaRPr lang="zh-CN" altLang="en-US" sz="3200" dirty="0">
                <a:solidFill>
                  <a:srgbClr val="008000"/>
                </a:solidFill>
                <a:latin typeface="Candara" pitchFamily="34" charset="0"/>
                <a:cs typeface="Times New Roman" pitchFamily="18" charset="0"/>
              </a:endParaRPr>
            </a:p>
          </p:txBody>
        </p:sp>
        <p:cxnSp>
          <p:nvCxnSpPr>
            <p:cNvPr id="17" name="Straight Arrow Connector 16"/>
            <p:cNvCxnSpPr/>
            <p:nvPr/>
          </p:nvCxnSpPr>
          <p:spPr>
            <a:xfrm flipV="1">
              <a:off x="5077593" y="4082685"/>
              <a:ext cx="0" cy="870716"/>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Content Placeholder 2"/>
              <p:cNvSpPr>
                <a:spLocks noGrp="1"/>
              </p:cNvSpPr>
              <p:nvPr>
                <p:ph sz="quarter" idx="1"/>
              </p:nvPr>
            </p:nvSpPr>
            <p:spPr>
              <a:xfrm>
                <a:off x="457200" y="1600200"/>
                <a:ext cx="8534400" cy="1967901"/>
              </a:xfrm>
            </p:spPr>
            <p:txBody>
              <a:bodyPr vert="horz">
                <a:normAutofit/>
              </a:bodyPr>
              <a:lstStyle/>
              <a:p>
                <a:pPr marL="0" indent="0">
                  <a:buSzPct val="100000"/>
                  <a:buNone/>
                </a:pPr>
                <a:r>
                  <a:rPr lang="en-US" altLang="zh-CN" sz="3200" dirty="0" smtClean="0">
                    <a:latin typeface="Candara" pitchFamily="34" charset="0"/>
                    <a:ea typeface="Microsoft Yi Baiti" pitchFamily="66" charset="0"/>
                    <a:cs typeface="Times New Roman" pitchFamily="18" charset="0"/>
                  </a:rPr>
                  <a:t>For a solution trajectory of the evolution equations, the boundary condition at the end of the implementation </a:t>
                </a:r>
                <a:r>
                  <a:rPr lang="en-US" altLang="zh-CN" sz="3200" dirty="0">
                    <a:latin typeface="Candara" pitchFamily="34" charset="0"/>
                    <a:ea typeface="Microsoft Yi Baiti" pitchFamily="66" charset="0"/>
                    <a:cs typeface="Times New Roman" pitchFamily="18" charset="0"/>
                  </a:rPr>
                  <a:t>period </a:t>
                </a:r>
                <a14:m>
                  <m:oMath xmlns:m="http://schemas.openxmlformats.org/officeDocument/2006/math">
                    <m:r>
                      <a:rPr lang="en-US" altLang="zh-CN" sz="3200">
                        <a:latin typeface="Cambria Math"/>
                        <a:ea typeface="Microsoft Yi Baiti" pitchFamily="66" charset="0"/>
                        <a:cs typeface="Times New Roman" pitchFamily="18" charset="0"/>
                      </a:rPr>
                      <m:t>𝑡</m:t>
                    </m:r>
                    <m:r>
                      <a:rPr lang="en-US" altLang="zh-CN" sz="3200">
                        <a:latin typeface="Cambria Math"/>
                        <a:ea typeface="Microsoft Yi Baiti" pitchFamily="66" charset="0"/>
                        <a:cs typeface="Times New Roman" pitchFamily="18" charset="0"/>
                      </a:rPr>
                      <m:t>=</m:t>
                    </m:r>
                    <m:r>
                      <a:rPr lang="en-US" altLang="zh-CN" sz="3200">
                        <a:latin typeface="Cambria Math"/>
                        <a:ea typeface="Microsoft Yi Baiti" pitchFamily="66" charset="0"/>
                        <a:cs typeface="Times New Roman" pitchFamily="18" charset="0"/>
                      </a:rPr>
                      <m:t>𝑇</m:t>
                    </m:r>
                  </m:oMath>
                </a14:m>
                <a:r>
                  <a:rPr lang="en-US" altLang="zh-CN" sz="3200" dirty="0">
                    <a:latin typeface="Candara" pitchFamily="34" charset="0"/>
                    <a:ea typeface="Microsoft Yi Baiti" pitchFamily="66" charset="0"/>
                    <a:cs typeface="Times New Roman" pitchFamily="18" charset="0"/>
                  </a:rPr>
                  <a:t> </a:t>
                </a:r>
                <a:r>
                  <a:rPr lang="en-US" altLang="zh-CN" sz="3200" dirty="0" smtClean="0">
                    <a:latin typeface="Candara" pitchFamily="34" charset="0"/>
                    <a:ea typeface="Microsoft Yi Baiti" pitchFamily="66" charset="0"/>
                    <a:cs typeface="Times New Roman" pitchFamily="18" charset="0"/>
                  </a:rPr>
                  <a:t>should be</a:t>
                </a:r>
              </a:p>
            </p:txBody>
          </p:sp>
        </mc:Choice>
        <mc:Fallback xmlns="">
          <p:sp>
            <p:nvSpPr>
              <p:cNvPr id="18" name="Content Placeholder 2"/>
              <p:cNvSpPr>
                <a:spLocks noGrp="1" noRot="1" noChangeAspect="1" noMove="1" noResize="1" noEditPoints="1" noAdjustHandles="1" noChangeArrowheads="1" noChangeShapeType="1" noTextEdit="1"/>
              </p:cNvSpPr>
              <p:nvPr>
                <p:ph sz="quarter" idx="1"/>
              </p:nvPr>
            </p:nvSpPr>
            <p:spPr>
              <a:xfrm>
                <a:off x="457200" y="1600200"/>
                <a:ext cx="8534400" cy="1967901"/>
              </a:xfrm>
              <a:blipFill rotWithShape="1">
                <a:blip r:embed="rId8"/>
                <a:stretch>
                  <a:fillRect l="-1786" t="-4037" r="-1286"/>
                </a:stretch>
              </a:blipFill>
            </p:spPr>
            <p:txBody>
              <a:bodyPr/>
              <a:lstStyle/>
              <a:p>
                <a:r>
                  <a:rPr lang="zh-CN" alt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64670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673241737"/>
              </p:ext>
            </p:extLst>
          </p:nvPr>
        </p:nvGraphicFramePr>
        <p:xfrm>
          <a:off x="142875" y="1371600"/>
          <a:ext cx="9864725" cy="2205038"/>
        </p:xfrm>
        <a:graphic>
          <a:graphicData uri="http://schemas.openxmlformats.org/presentationml/2006/ole">
            <mc:AlternateContent xmlns:mc="http://schemas.openxmlformats.org/markup-compatibility/2006">
              <mc:Choice xmlns:v="urn:schemas-microsoft-com:vml" Requires="v">
                <p:oleObj spid="_x0000_s10804" name="Document" r:id="rId4" imgW="5467973" imgH="1222608" progId="Word.Document.12">
                  <p:embed/>
                </p:oleObj>
              </mc:Choice>
              <mc:Fallback>
                <p:oleObj name="Document" r:id="rId4" imgW="5467973" imgH="1222608" progId="Word.Document.12">
                  <p:embed/>
                  <p:pic>
                    <p:nvPicPr>
                      <p:cNvPr id="0" name=""/>
                      <p:cNvPicPr/>
                      <p:nvPr/>
                    </p:nvPicPr>
                    <p:blipFill>
                      <a:blip r:embed="rId5"/>
                      <a:stretch>
                        <a:fillRect/>
                      </a:stretch>
                    </p:blipFill>
                    <p:spPr>
                      <a:xfrm>
                        <a:off x="142875" y="1371600"/>
                        <a:ext cx="9864725" cy="2205038"/>
                      </a:xfrm>
                      <a:prstGeom prst="rect">
                        <a:avLst/>
                      </a:prstGeom>
                      <a:noFill/>
                      <a:ln>
                        <a:noFill/>
                      </a:ln>
                    </p:spPr>
                  </p:pic>
                </p:oleObj>
              </mc:Fallback>
            </mc:AlternateContent>
          </a:graphicData>
        </a:graphic>
      </p:graphicFrame>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Existence of the Equilibrium Point</a:t>
            </a:r>
            <a:endParaRPr lang="zh-CN" altLang="en-US" sz="3600" b="1" dirty="0">
              <a:solidFill>
                <a:srgbClr val="0070C0"/>
              </a:solidFill>
              <a:latin typeface="Bell MT" pitchFamily="18" charset="0"/>
              <a:ea typeface="Microsoft JhengHei" pitchFamily="34"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TextBox 2"/>
          <p:cNvSpPr txBox="1"/>
          <p:nvPr/>
        </p:nvSpPr>
        <p:spPr>
          <a:xfrm>
            <a:off x="5876925" y="4866382"/>
            <a:ext cx="2962275" cy="1077218"/>
          </a:xfrm>
          <a:prstGeom prst="rect">
            <a:avLst/>
          </a:prstGeom>
          <a:noFill/>
        </p:spPr>
        <p:txBody>
          <a:bodyPr wrap="square" rtlCol="0">
            <a:spAutoFit/>
          </a:bodyPr>
          <a:lstStyle/>
          <a:p>
            <a:r>
              <a:rPr lang="en-US" altLang="zh-CN" sz="3200" i="1" dirty="0" err="1" smtClean="0">
                <a:solidFill>
                  <a:srgbClr val="0000FF"/>
                </a:solidFill>
                <a:latin typeface="Candara" pitchFamily="34" charset="0"/>
                <a:cs typeface="Times New Roman" pitchFamily="18" charset="0"/>
              </a:rPr>
              <a:t>Brouwer’s</a:t>
            </a:r>
            <a:r>
              <a:rPr lang="en-US" altLang="zh-CN" sz="3200" i="1" dirty="0" smtClean="0">
                <a:solidFill>
                  <a:srgbClr val="0000FF"/>
                </a:solidFill>
                <a:latin typeface="Candara" pitchFamily="34" charset="0"/>
                <a:cs typeface="Times New Roman" pitchFamily="18" charset="0"/>
              </a:rPr>
              <a:t> fixed point theorem </a:t>
            </a:r>
            <a:endParaRPr lang="zh-CN" altLang="en-US" sz="3200" dirty="0">
              <a:solidFill>
                <a:srgbClr val="0000FF"/>
              </a:solidFill>
              <a:latin typeface="Candara" pitchFamily="34" charset="0"/>
              <a:cs typeface="Times New Roman" pitchFamily="18" charset="0"/>
            </a:endParaRPr>
          </a:p>
        </p:txBody>
      </p:sp>
      <p:sp>
        <p:nvSpPr>
          <p:cNvPr id="5" name="Down Arrow 4"/>
          <p:cNvSpPr/>
          <p:nvPr/>
        </p:nvSpPr>
        <p:spPr>
          <a:xfrm rot="18899458">
            <a:off x="5237765" y="4398492"/>
            <a:ext cx="261491" cy="956619"/>
          </a:xfrm>
          <a:prstGeom prst="downArrow">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1" name="Straight Arrow Connector 10"/>
          <p:cNvCxnSpPr/>
          <p:nvPr/>
        </p:nvCxnSpPr>
        <p:spPr>
          <a:xfrm flipV="1">
            <a:off x="7239000" y="4343400"/>
            <a:ext cx="0" cy="4572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72100" y="3210560"/>
            <a:ext cx="3695700" cy="1323439"/>
          </a:xfrm>
          <a:prstGeom prst="rect">
            <a:avLst/>
          </a:prstGeom>
          <a:noFill/>
        </p:spPr>
        <p:txBody>
          <a:bodyPr wrap="square" rtlCol="0">
            <a:spAutoFit/>
          </a:bodyPr>
          <a:lstStyle/>
          <a:p>
            <a:pPr algn="just"/>
            <a:r>
              <a:rPr lang="en-US" altLang="zh-CN" sz="2000" i="1" dirty="0">
                <a:solidFill>
                  <a:srgbClr val="008000"/>
                </a:solidFill>
                <a:latin typeface="Candara" pitchFamily="34" charset="0"/>
              </a:rPr>
              <a:t>Every continuous function from a </a:t>
            </a:r>
            <a:r>
              <a:rPr lang="en-US" altLang="zh-CN" sz="2000" b="1" i="1" dirty="0">
                <a:solidFill>
                  <a:srgbClr val="008000"/>
                </a:solidFill>
                <a:latin typeface="Candara" pitchFamily="34" charset="0"/>
              </a:rPr>
              <a:t>convex compact</a:t>
            </a:r>
            <a:r>
              <a:rPr lang="en-US" altLang="zh-CN" sz="2000" i="1" dirty="0">
                <a:solidFill>
                  <a:srgbClr val="008000"/>
                </a:solidFill>
                <a:latin typeface="Candara" pitchFamily="34" charset="0"/>
              </a:rPr>
              <a:t> subset </a:t>
            </a:r>
            <a:r>
              <a:rPr lang="en-US" altLang="zh-CN" sz="2000" i="1" dirty="0" smtClean="0">
                <a:solidFill>
                  <a:srgbClr val="008000"/>
                </a:solidFill>
                <a:latin typeface="Candara" pitchFamily="34" charset="0"/>
              </a:rPr>
              <a:t>of </a:t>
            </a:r>
            <a:r>
              <a:rPr lang="en-US" altLang="zh-CN" sz="2000" i="1" dirty="0">
                <a:solidFill>
                  <a:srgbClr val="008000"/>
                </a:solidFill>
                <a:latin typeface="Candara" pitchFamily="34" charset="0"/>
              </a:rPr>
              <a:t>a Euclidean space to </a:t>
            </a:r>
            <a:r>
              <a:rPr lang="en-US" altLang="zh-CN" sz="2000" i="1" dirty="0" smtClean="0">
                <a:solidFill>
                  <a:srgbClr val="008000"/>
                </a:solidFill>
                <a:latin typeface="Candara" pitchFamily="34" charset="0"/>
              </a:rPr>
              <a:t>itself has </a:t>
            </a:r>
            <a:r>
              <a:rPr lang="en-US" altLang="zh-CN" sz="2000" i="1" dirty="0">
                <a:solidFill>
                  <a:srgbClr val="008000"/>
                </a:solidFill>
                <a:latin typeface="Candara" pitchFamily="34" charset="0"/>
              </a:rPr>
              <a:t>a fixed point</a:t>
            </a:r>
            <a:r>
              <a:rPr lang="en-US" altLang="zh-CN" sz="2000" i="1" dirty="0" smtClean="0">
                <a:solidFill>
                  <a:srgbClr val="008000"/>
                </a:solidFill>
                <a:latin typeface="Candara" pitchFamily="34" charset="0"/>
              </a:rPr>
              <a:t>.</a:t>
            </a:r>
            <a:endParaRPr lang="zh-CN" altLang="en-US" sz="2000" i="1" dirty="0">
              <a:solidFill>
                <a:srgbClr val="008000"/>
              </a:solidFill>
              <a:latin typeface="Candara" pitchFamily="34" charset="0"/>
            </a:endParaRPr>
          </a:p>
        </p:txBody>
      </p:sp>
      <p:sp>
        <p:nvSpPr>
          <p:cNvPr id="16" name="Oval 15"/>
          <p:cNvSpPr/>
          <p:nvPr/>
        </p:nvSpPr>
        <p:spPr>
          <a:xfrm>
            <a:off x="5257800" y="1433209"/>
            <a:ext cx="474537" cy="47179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8620760" y="2326640"/>
            <a:ext cx="485140" cy="46518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0800" y="5181600"/>
            <a:ext cx="3911600" cy="584775"/>
          </a:xfrm>
          <a:prstGeom prst="rect">
            <a:avLst/>
          </a:prstGeom>
          <a:noFill/>
        </p:spPr>
        <p:txBody>
          <a:bodyPr wrap="square" rtlCol="0">
            <a:spAutoFit/>
          </a:bodyPr>
          <a:lstStyle/>
          <a:p>
            <a:r>
              <a:rPr lang="en-US" altLang="zh-CN" sz="3200" i="1" dirty="0" smtClean="0">
                <a:solidFill>
                  <a:srgbClr val="C00000"/>
                </a:solidFill>
                <a:latin typeface="Candara" pitchFamily="34" charset="0"/>
              </a:rPr>
              <a:t>Fixed-point Problem</a:t>
            </a:r>
            <a:endParaRPr lang="zh-CN" altLang="en-US" sz="3200" i="1" dirty="0">
              <a:solidFill>
                <a:srgbClr val="C00000"/>
              </a:solidFill>
              <a:latin typeface="Candara" pitchFamily="34" charset="0"/>
            </a:endParaRPr>
          </a:p>
        </p:txBody>
      </p:sp>
      <p:sp>
        <p:nvSpPr>
          <p:cNvPr id="24" name="Up-Down Arrow 23"/>
          <p:cNvSpPr/>
          <p:nvPr/>
        </p:nvSpPr>
        <p:spPr>
          <a:xfrm rot="1800000">
            <a:off x="3153327" y="2896718"/>
            <a:ext cx="276137" cy="986533"/>
          </a:xfrm>
          <a:prstGeom prst="upDown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 name="Object 26"/>
          <p:cNvGraphicFramePr>
            <a:graphicFrameLocks noChangeAspect="1"/>
          </p:cNvGraphicFramePr>
          <p:nvPr>
            <p:extLst>
              <p:ext uri="{D42A27DB-BD31-4B8C-83A1-F6EECF244321}">
                <p14:modId xmlns:p14="http://schemas.microsoft.com/office/powerpoint/2010/main" val="4230468644"/>
              </p:ext>
            </p:extLst>
          </p:nvPr>
        </p:nvGraphicFramePr>
        <p:xfrm>
          <a:off x="80963" y="3581400"/>
          <a:ext cx="5710237" cy="1584325"/>
        </p:xfrm>
        <a:graphic>
          <a:graphicData uri="http://schemas.openxmlformats.org/presentationml/2006/ole">
            <mc:AlternateContent xmlns:mc="http://schemas.openxmlformats.org/markup-compatibility/2006">
              <mc:Choice xmlns:v="urn:schemas-microsoft-com:vml" Requires="v">
                <p:oleObj spid="_x0000_s10805" name="Document" r:id="rId7" imgW="3170318" imgH="895573" progId="Word.Document.12">
                  <p:embed/>
                </p:oleObj>
              </mc:Choice>
              <mc:Fallback>
                <p:oleObj name="Document" r:id="rId7" imgW="3170318" imgH="895573" progId="Word.Document.12">
                  <p:embed/>
                  <p:pic>
                    <p:nvPicPr>
                      <p:cNvPr id="0" name="Object 8"/>
                      <p:cNvPicPr>
                        <a:picLocks noChangeAspect="1" noChangeArrowheads="1"/>
                      </p:cNvPicPr>
                      <p:nvPr/>
                    </p:nvPicPr>
                    <p:blipFill>
                      <a:blip r:embed="rId8"/>
                      <a:srcRect/>
                      <a:stretch>
                        <a:fillRect/>
                      </a:stretch>
                    </p:blipFill>
                    <p:spPr bwMode="auto">
                      <a:xfrm>
                        <a:off x="80963" y="3581400"/>
                        <a:ext cx="57102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6484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p:bldP spid="16" grpId="0" animBg="1"/>
      <p:bldP spid="17" grpId="0" animBg="1"/>
      <p:bldP spid="21"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Existence of the Equilibrium Point</a:t>
            </a:r>
            <a:endParaRPr lang="zh-CN" altLang="en-US" sz="3600" b="1" dirty="0">
              <a:solidFill>
                <a:srgbClr val="0070C0"/>
              </a:solidFill>
              <a:latin typeface="Bell MT" pitchFamily="18" charset="0"/>
              <a:ea typeface="Microsoft JhengHei" pitchFamily="34"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894630594"/>
              </p:ext>
            </p:extLst>
          </p:nvPr>
        </p:nvGraphicFramePr>
        <p:xfrm>
          <a:off x="833438" y="2062163"/>
          <a:ext cx="7608887" cy="3962400"/>
        </p:xfrm>
        <a:graphic>
          <a:graphicData uri="http://schemas.openxmlformats.org/presentationml/2006/ole">
            <mc:AlternateContent xmlns:mc="http://schemas.openxmlformats.org/markup-compatibility/2006">
              <mc:Choice xmlns:v="urn:schemas-microsoft-com:vml" Requires="v">
                <p:oleObj spid="_x0000_s11848" name="Document" r:id="rId4" imgW="3614219" imgH="1885803" progId="Word.Document.12">
                  <p:embed/>
                </p:oleObj>
              </mc:Choice>
              <mc:Fallback>
                <p:oleObj name="Document" r:id="rId4" imgW="3614219" imgH="1885803" progId="Word.Document.12">
                  <p:embed/>
                  <p:pic>
                    <p:nvPicPr>
                      <p:cNvPr id="0" name=""/>
                      <p:cNvPicPr/>
                      <p:nvPr/>
                    </p:nvPicPr>
                    <p:blipFill>
                      <a:blip r:embed="rId5"/>
                      <a:stretch>
                        <a:fillRect/>
                      </a:stretch>
                    </p:blipFill>
                    <p:spPr>
                      <a:xfrm>
                        <a:off x="833438" y="2062163"/>
                        <a:ext cx="7608887" cy="3962400"/>
                      </a:xfrm>
                      <a:prstGeom prst="rect">
                        <a:avLst/>
                      </a:prstGeom>
                    </p:spPr>
                  </p:pic>
                </p:oleObj>
              </mc:Fallback>
            </mc:AlternateContent>
          </a:graphicData>
        </a:graphic>
      </p:graphicFrame>
      <p:sp>
        <p:nvSpPr>
          <p:cNvPr id="5" name="Rounded Rectangle 4"/>
          <p:cNvSpPr/>
          <p:nvPr/>
        </p:nvSpPr>
        <p:spPr>
          <a:xfrm>
            <a:off x="1905000" y="2590800"/>
            <a:ext cx="3505200" cy="6096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Straight Arrow Connector 7"/>
          <p:cNvCxnSpPr/>
          <p:nvPr/>
        </p:nvCxnSpPr>
        <p:spPr>
          <a:xfrm flipH="1">
            <a:off x="2743200" y="3124200"/>
            <a:ext cx="1143000" cy="1676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776026520"/>
              </p:ext>
            </p:extLst>
          </p:nvPr>
        </p:nvGraphicFramePr>
        <p:xfrm>
          <a:off x="842963" y="4805363"/>
          <a:ext cx="8107362" cy="1616075"/>
        </p:xfrm>
        <a:graphic>
          <a:graphicData uri="http://schemas.openxmlformats.org/presentationml/2006/ole">
            <mc:AlternateContent xmlns:mc="http://schemas.openxmlformats.org/markup-compatibility/2006">
              <mc:Choice xmlns:v="urn:schemas-microsoft-com:vml" Requires="v">
                <p:oleObj spid="_x0000_s11849" name="Document" r:id="rId7" imgW="3843670" imgH="766915" progId="Word.Document.12">
                  <p:embed/>
                </p:oleObj>
              </mc:Choice>
              <mc:Fallback>
                <p:oleObj name="Document" r:id="rId7" imgW="3843670" imgH="766915" progId="Word.Document.12">
                  <p:embed/>
                  <p:pic>
                    <p:nvPicPr>
                      <p:cNvPr id="0" name="Object 8"/>
                      <p:cNvPicPr>
                        <a:picLocks noChangeAspect="1" noChangeArrowheads="1"/>
                      </p:cNvPicPr>
                      <p:nvPr/>
                    </p:nvPicPr>
                    <p:blipFill>
                      <a:blip r:embed="rId8"/>
                      <a:srcRect/>
                      <a:stretch>
                        <a:fillRect/>
                      </a:stretch>
                    </p:blipFill>
                    <p:spPr bwMode="auto">
                      <a:xfrm>
                        <a:off x="842963" y="4805363"/>
                        <a:ext cx="81073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8282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ctr">
            <a:noAutofit/>
          </a:bodyPr>
          <a:lstStyle/>
          <a:p>
            <a:r>
              <a:rPr lang="en-US" dirty="0">
                <a:latin typeface="Cooper Black" pitchFamily="18" charset="0"/>
              </a:rPr>
              <a:t>Introduction</a:t>
            </a:r>
          </a:p>
        </p:txBody>
      </p:sp>
      <p:sp>
        <p:nvSpPr>
          <p:cNvPr id="6" name="TextBox 5"/>
          <p:cNvSpPr txBox="1"/>
          <p:nvPr/>
        </p:nvSpPr>
        <p:spPr>
          <a:xfrm>
            <a:off x="76200" y="1724025"/>
            <a:ext cx="1143000" cy="707886"/>
          </a:xfrm>
          <a:prstGeom prst="rect">
            <a:avLst/>
          </a:prstGeom>
          <a:noFill/>
        </p:spPr>
        <p:txBody>
          <a:bodyPr wrap="square" rtlCol="0">
            <a:spAutoFit/>
          </a:bodyPr>
          <a:lstStyle/>
          <a:p>
            <a:pPr algn="ctr"/>
            <a:r>
              <a:rPr lang="en-US" sz="4000" b="1" dirty="0" smtClean="0">
                <a:solidFill>
                  <a:schemeClr val="bg2"/>
                </a:solidFill>
                <a:latin typeface="Cooper Black" pitchFamily="18" charset="0"/>
              </a:rPr>
              <a:t>1.</a:t>
            </a:r>
            <a:endParaRPr lang="en-US" sz="4000" b="1" dirty="0">
              <a:solidFill>
                <a:schemeClr val="bg2"/>
              </a:solidFill>
              <a:latin typeface="Cooper Black" pitchFamily="18" charset="0"/>
            </a:endParaRPr>
          </a:p>
        </p:txBody>
      </p:sp>
    </p:spTree>
    <p:extLst>
      <p:ext uri="{BB962C8B-B14F-4D97-AF65-F5344CB8AC3E}">
        <p14:creationId xmlns:p14="http://schemas.microsoft.com/office/powerpoint/2010/main" val="2756837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Uniqueness of the Equilibrium Point</a:t>
            </a:r>
            <a:endParaRPr lang="zh-CN" altLang="en-US" sz="3600" b="1" dirty="0">
              <a:solidFill>
                <a:srgbClr val="0070C0"/>
              </a:solidFill>
              <a:latin typeface="Bell MT" pitchFamily="18" charset="0"/>
              <a:ea typeface="Microsoft JhengHei" pitchFamily="34"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3128465970"/>
              </p:ext>
            </p:extLst>
          </p:nvPr>
        </p:nvGraphicFramePr>
        <p:xfrm>
          <a:off x="254000" y="1597025"/>
          <a:ext cx="8751888" cy="7002463"/>
        </p:xfrm>
        <a:graphic>
          <a:graphicData uri="http://schemas.openxmlformats.org/presentationml/2006/ole">
            <mc:AlternateContent xmlns:mc="http://schemas.openxmlformats.org/markup-compatibility/2006">
              <mc:Choice xmlns:v="urn:schemas-microsoft-com:vml" Requires="v">
                <p:oleObj spid="_x0000_s12682" name="Document" r:id="rId4" imgW="5181754" imgH="4153705" progId="Word.Document.12">
                  <p:embed/>
                </p:oleObj>
              </mc:Choice>
              <mc:Fallback>
                <p:oleObj name="Document" r:id="rId4" imgW="5181754" imgH="4153705" progId="Word.Document.12">
                  <p:embed/>
                  <p:pic>
                    <p:nvPicPr>
                      <p:cNvPr id="0" name=""/>
                      <p:cNvPicPr/>
                      <p:nvPr/>
                    </p:nvPicPr>
                    <p:blipFill>
                      <a:blip r:embed="rId5"/>
                      <a:stretch>
                        <a:fillRect/>
                      </a:stretch>
                    </p:blipFill>
                    <p:spPr>
                      <a:xfrm>
                        <a:off x="254000" y="1597025"/>
                        <a:ext cx="8751888" cy="7002463"/>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865961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System Stability</a:t>
            </a:r>
            <a:endParaRPr lang="zh-CN" altLang="zh-CN" sz="3600" b="1" dirty="0">
              <a:solidFill>
                <a:srgbClr val="0070C0"/>
              </a:solidFill>
              <a:latin typeface="Bell MT" pitchFamily="18" charset="0"/>
              <a:ea typeface="Microsoft JhengHei" pitchFamily="34"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45102014"/>
              </p:ext>
            </p:extLst>
          </p:nvPr>
        </p:nvGraphicFramePr>
        <p:xfrm>
          <a:off x="228600" y="1685925"/>
          <a:ext cx="8716962" cy="4592638"/>
        </p:xfrm>
        <a:graphic>
          <a:graphicData uri="http://schemas.openxmlformats.org/presentationml/2006/ole">
            <mc:AlternateContent xmlns:mc="http://schemas.openxmlformats.org/markup-compatibility/2006">
              <mc:Choice xmlns:v="urn:schemas-microsoft-com:vml" Requires="v">
                <p:oleObj spid="_x0000_s14720" name="Document" r:id="rId4" imgW="4163646" imgH="2185385" progId="Word.Document.12">
                  <p:embed/>
                </p:oleObj>
              </mc:Choice>
              <mc:Fallback>
                <p:oleObj name="Document" r:id="rId4" imgW="4163646" imgH="2185385" progId="Word.Document.12">
                  <p:embed/>
                  <p:pic>
                    <p:nvPicPr>
                      <p:cNvPr id="0" name=""/>
                      <p:cNvPicPr/>
                      <p:nvPr/>
                    </p:nvPicPr>
                    <p:blipFill>
                      <a:blip r:embed="rId5"/>
                      <a:stretch>
                        <a:fillRect/>
                      </a:stretch>
                    </p:blipFill>
                    <p:spPr>
                      <a:xfrm>
                        <a:off x="228600" y="1685925"/>
                        <a:ext cx="8716962" cy="4592638"/>
                      </a:xfrm>
                      <a:prstGeom prst="rect">
                        <a:avLst/>
                      </a:prstGeom>
                    </p:spPr>
                  </p:pic>
                </p:oleObj>
              </mc:Fallback>
            </mc:AlternateContent>
          </a:graphicData>
        </a:graphic>
      </p:graphicFrame>
      <p:sp>
        <p:nvSpPr>
          <p:cNvPr id="3" name="Oval 2"/>
          <p:cNvSpPr/>
          <p:nvPr/>
        </p:nvSpPr>
        <p:spPr>
          <a:xfrm>
            <a:off x="6517640" y="3180080"/>
            <a:ext cx="266700" cy="274320"/>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Oval 4"/>
          <p:cNvSpPr/>
          <p:nvPr/>
        </p:nvSpPr>
        <p:spPr>
          <a:xfrm>
            <a:off x="5039360" y="2402841"/>
            <a:ext cx="287843" cy="307031"/>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cxnSp>
        <p:nvCxnSpPr>
          <p:cNvPr id="9" name="Straight Arrow Connector 8"/>
          <p:cNvCxnSpPr>
            <a:endCxn id="5" idx="7"/>
          </p:cNvCxnSpPr>
          <p:nvPr/>
        </p:nvCxnSpPr>
        <p:spPr>
          <a:xfrm flipH="1">
            <a:off x="5285049" y="1757065"/>
            <a:ext cx="1528054" cy="69074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 idx="0"/>
          </p:cNvCxnSpPr>
          <p:nvPr/>
        </p:nvCxnSpPr>
        <p:spPr>
          <a:xfrm flipH="1">
            <a:off x="6650990" y="1818160"/>
            <a:ext cx="588010" cy="136192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1295400"/>
            <a:ext cx="2819400" cy="461665"/>
          </a:xfrm>
          <a:prstGeom prst="rect">
            <a:avLst/>
          </a:prstGeom>
          <a:noFill/>
        </p:spPr>
        <p:txBody>
          <a:bodyPr wrap="square" rtlCol="0">
            <a:spAutoFit/>
          </a:bodyPr>
          <a:lstStyle/>
          <a:p>
            <a:r>
              <a:rPr lang="en-US" altLang="zh-CN" sz="2400" dirty="0" smtClean="0">
                <a:solidFill>
                  <a:srgbClr val="0070C0"/>
                </a:solidFill>
                <a:latin typeface="Candara" pitchFamily="34" charset="0"/>
              </a:rPr>
              <a:t>time-variant system</a:t>
            </a:r>
            <a:endParaRPr lang="zh-CN" altLang="en-US" sz="2400" dirty="0">
              <a:solidFill>
                <a:srgbClr val="0070C0"/>
              </a:solidFill>
              <a:latin typeface="Candara" pitchFamily="34" charset="0"/>
            </a:endParaRPr>
          </a:p>
        </p:txBody>
      </p:sp>
      <p:sp>
        <p:nvSpPr>
          <p:cNvPr id="23" name="Rounded Rectangle 22"/>
          <p:cNvSpPr/>
          <p:nvPr/>
        </p:nvSpPr>
        <p:spPr>
          <a:xfrm>
            <a:off x="3657600" y="3810000"/>
            <a:ext cx="251460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Straight Arrow Connector 24"/>
          <p:cNvCxnSpPr/>
          <p:nvPr/>
        </p:nvCxnSpPr>
        <p:spPr>
          <a:xfrm>
            <a:off x="1104900" y="4800600"/>
            <a:ext cx="800100"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 y="3969603"/>
            <a:ext cx="2819400" cy="830997"/>
          </a:xfrm>
          <a:prstGeom prst="rect">
            <a:avLst/>
          </a:prstGeom>
          <a:noFill/>
        </p:spPr>
        <p:txBody>
          <a:bodyPr wrap="square" rtlCol="0">
            <a:spAutoFit/>
          </a:bodyPr>
          <a:lstStyle/>
          <a:p>
            <a:pPr algn="ctr"/>
            <a:r>
              <a:rPr lang="en-US" altLang="zh-CN" sz="2400" dirty="0" smtClean="0">
                <a:solidFill>
                  <a:srgbClr val="0070C0"/>
                </a:solidFill>
                <a:latin typeface="Candara" pitchFamily="34" charset="0"/>
              </a:rPr>
              <a:t>time-invariant system</a:t>
            </a:r>
            <a:endParaRPr lang="zh-CN" altLang="en-US" sz="2400" dirty="0">
              <a:solidFill>
                <a:srgbClr val="0070C0"/>
              </a:solidFill>
              <a:latin typeface="Candara" pitchFamily="34" charset="0"/>
            </a:endParaRPr>
          </a:p>
        </p:txBody>
      </p:sp>
      <p:sp>
        <p:nvSpPr>
          <p:cNvPr id="15" name="Oval 14"/>
          <p:cNvSpPr/>
          <p:nvPr/>
        </p:nvSpPr>
        <p:spPr>
          <a:xfrm>
            <a:off x="1125299" y="1705449"/>
            <a:ext cx="626008" cy="646591"/>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cxnSp>
        <p:nvCxnSpPr>
          <p:cNvPr id="67" name="Straight Arrow Connector 66"/>
          <p:cNvCxnSpPr>
            <a:stCxn id="19" idx="1"/>
            <a:endCxn id="15" idx="7"/>
          </p:cNvCxnSpPr>
          <p:nvPr/>
        </p:nvCxnSpPr>
        <p:spPr>
          <a:xfrm flipH="1">
            <a:off x="1659630" y="1526233"/>
            <a:ext cx="3902970" cy="27390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3843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00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p:bldP spid="23" grpId="0" animBg="1"/>
      <p:bldP spid="26"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System Stability</a:t>
            </a:r>
            <a:endParaRPr lang="zh-CN" altLang="zh-CN" sz="3600" b="1" dirty="0">
              <a:solidFill>
                <a:srgbClr val="0070C0"/>
              </a:solidFill>
              <a:latin typeface="Bell MT" pitchFamily="18" charset="0"/>
              <a:ea typeface="Microsoft JhengHei" pitchFamily="34"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58407282"/>
              </p:ext>
            </p:extLst>
          </p:nvPr>
        </p:nvGraphicFramePr>
        <p:xfrm>
          <a:off x="533400" y="1574800"/>
          <a:ext cx="8026400" cy="5892800"/>
        </p:xfrm>
        <a:graphic>
          <a:graphicData uri="http://schemas.openxmlformats.org/presentationml/2006/ole">
            <mc:AlternateContent xmlns:mc="http://schemas.openxmlformats.org/markup-compatibility/2006">
              <mc:Choice xmlns:v="urn:schemas-microsoft-com:vml" Requires="v">
                <p:oleObj spid="_x0000_s27948" name="Document" r:id="rId4" imgW="4088231" imgH="3002973" progId="Word.Document.12">
                  <p:embed/>
                </p:oleObj>
              </mc:Choice>
              <mc:Fallback>
                <p:oleObj name="Document" r:id="rId4" imgW="4088231" imgH="3002973" progId="Word.Document.12">
                  <p:embed/>
                  <p:pic>
                    <p:nvPicPr>
                      <p:cNvPr id="0" name=""/>
                      <p:cNvPicPr/>
                      <p:nvPr/>
                    </p:nvPicPr>
                    <p:blipFill>
                      <a:blip r:embed="rId5"/>
                      <a:stretch>
                        <a:fillRect/>
                      </a:stretch>
                    </p:blipFill>
                    <p:spPr>
                      <a:xfrm>
                        <a:off x="533400" y="1574800"/>
                        <a:ext cx="8026400" cy="58928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956014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System Stability</a:t>
            </a:r>
            <a:endParaRPr lang="zh-CN" altLang="zh-CN" sz="3600" b="1" dirty="0">
              <a:solidFill>
                <a:srgbClr val="0070C0"/>
              </a:solidFill>
              <a:latin typeface="Bell MT" pitchFamily="18" charset="0"/>
              <a:ea typeface="Microsoft JhengHei" pitchFamily="34" charset="-12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63435721"/>
              </p:ext>
            </p:extLst>
          </p:nvPr>
        </p:nvGraphicFramePr>
        <p:xfrm>
          <a:off x="549275" y="1808163"/>
          <a:ext cx="8026400" cy="5903912"/>
        </p:xfrm>
        <a:graphic>
          <a:graphicData uri="http://schemas.openxmlformats.org/presentationml/2006/ole">
            <mc:AlternateContent xmlns:mc="http://schemas.openxmlformats.org/markup-compatibility/2006">
              <mc:Choice xmlns:v="urn:schemas-microsoft-com:vml" Requires="v">
                <p:oleObj spid="_x0000_s26958" name="Document" r:id="rId5" imgW="4088231" imgH="3008004" progId="Word.Document.12">
                  <p:embed/>
                </p:oleObj>
              </mc:Choice>
              <mc:Fallback>
                <p:oleObj name="Document" r:id="rId5" imgW="4088231" imgH="3008004" progId="Word.Document.12">
                  <p:embed/>
                  <p:pic>
                    <p:nvPicPr>
                      <p:cNvPr id="0" name=""/>
                      <p:cNvPicPr/>
                      <p:nvPr/>
                    </p:nvPicPr>
                    <p:blipFill>
                      <a:blip r:embed="rId6"/>
                      <a:stretch>
                        <a:fillRect/>
                      </a:stretch>
                    </p:blipFill>
                    <p:spPr>
                      <a:xfrm>
                        <a:off x="549275" y="1808163"/>
                        <a:ext cx="8026400" cy="59039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142287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213267146"/>
              </p:ext>
            </p:extLst>
          </p:nvPr>
        </p:nvGraphicFramePr>
        <p:xfrm>
          <a:off x="1057275" y="1452563"/>
          <a:ext cx="7040563" cy="6492875"/>
        </p:xfrm>
        <a:graphic>
          <a:graphicData uri="http://schemas.openxmlformats.org/presentationml/2006/ole">
            <mc:AlternateContent xmlns:mc="http://schemas.openxmlformats.org/markup-compatibility/2006">
              <mc:Choice xmlns:v="urn:schemas-microsoft-com:vml" Requires="v">
                <p:oleObj spid="_x0000_s15742" name="Document" r:id="rId4" imgW="7437596" imgH="6881868" progId="Word.Document.12">
                  <p:embed/>
                </p:oleObj>
              </mc:Choice>
              <mc:Fallback>
                <p:oleObj name="Document" r:id="rId4" imgW="7437596" imgH="6881868" progId="Word.Document.12">
                  <p:embed/>
                  <p:pic>
                    <p:nvPicPr>
                      <p:cNvPr id="0" name=""/>
                      <p:cNvPicPr/>
                      <p:nvPr/>
                    </p:nvPicPr>
                    <p:blipFill>
                      <a:blip r:embed="rId5"/>
                      <a:stretch>
                        <a:fillRect/>
                      </a:stretch>
                    </p:blipFill>
                    <p:spPr>
                      <a:xfrm>
                        <a:off x="1057275" y="1452563"/>
                        <a:ext cx="7040563" cy="6492875"/>
                      </a:xfrm>
                      <a:prstGeom prst="rect">
                        <a:avLst/>
                      </a:prstGeom>
                    </p:spPr>
                  </p:pic>
                </p:oleObj>
              </mc:Fallback>
            </mc:AlternateContent>
          </a:graphicData>
        </a:graphic>
      </p:graphicFrame>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System Stability</a:t>
            </a:r>
            <a:endParaRPr lang="zh-CN" altLang="zh-CN" sz="3600" b="1" dirty="0">
              <a:solidFill>
                <a:srgbClr val="0070C0"/>
              </a:solidFill>
              <a:latin typeface="Bell MT" pitchFamily="18" charset="0"/>
              <a:ea typeface="Microsoft JhengHei" pitchFamily="34" charset="-12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410386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Cooper Black" pitchFamily="18" charset="0"/>
              </a:rPr>
              <a:t>Numerical Example</a:t>
            </a:r>
            <a:endParaRPr lang="en-US" dirty="0">
              <a:latin typeface="Cooper Black" pitchFamily="18" charset="0"/>
            </a:endParaRPr>
          </a:p>
        </p:txBody>
      </p:sp>
      <p:sp>
        <p:nvSpPr>
          <p:cNvPr id="6" name="TextBox 5"/>
          <p:cNvSpPr txBox="1"/>
          <p:nvPr/>
        </p:nvSpPr>
        <p:spPr>
          <a:xfrm>
            <a:off x="66675" y="1714500"/>
            <a:ext cx="1143000" cy="707886"/>
          </a:xfrm>
          <a:prstGeom prst="rect">
            <a:avLst/>
          </a:prstGeom>
          <a:noFill/>
        </p:spPr>
        <p:txBody>
          <a:bodyPr wrap="square" rtlCol="0">
            <a:spAutoFit/>
          </a:bodyPr>
          <a:lstStyle/>
          <a:p>
            <a:pPr algn="ctr"/>
            <a:r>
              <a:rPr lang="en-US" sz="4000" b="1" dirty="0" smtClean="0">
                <a:solidFill>
                  <a:schemeClr val="bg2"/>
                </a:solidFill>
                <a:latin typeface="Cooper Black" pitchFamily="18" charset="0"/>
              </a:rPr>
              <a:t>4.</a:t>
            </a:r>
            <a:endParaRPr lang="en-US" sz="4000" b="1" dirty="0">
              <a:solidFill>
                <a:schemeClr val="bg2"/>
              </a:solidFill>
              <a:latin typeface="Cooper Black" pitchFamily="18" charset="0"/>
            </a:endParaRPr>
          </a:p>
        </p:txBody>
      </p:sp>
    </p:spTree>
    <p:extLst>
      <p:ext uri="{BB962C8B-B14F-4D97-AF65-F5344CB8AC3E}">
        <p14:creationId xmlns:p14="http://schemas.microsoft.com/office/powerpoint/2010/main" val="904903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a:t>
            </a:r>
            <a:endParaRPr lang="zh-CN" altLang="zh-CN" sz="3600" b="1" dirty="0">
              <a:solidFill>
                <a:srgbClr val="0070C0"/>
              </a:solidFill>
              <a:latin typeface="Bell MT" pitchFamily="18" charset="0"/>
              <a:ea typeface="Microsoft JhengHei" pitchFamily="34"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10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601187258"/>
              </p:ext>
            </p:extLst>
          </p:nvPr>
        </p:nvGraphicFramePr>
        <p:xfrm>
          <a:off x="549275" y="1828800"/>
          <a:ext cx="8370888" cy="5364163"/>
        </p:xfrm>
        <a:graphic>
          <a:graphicData uri="http://schemas.openxmlformats.org/presentationml/2006/ole">
            <mc:AlternateContent xmlns:mc="http://schemas.openxmlformats.org/markup-compatibility/2006">
              <mc:Choice xmlns:v="urn:schemas-microsoft-com:vml" Requires="v">
                <p:oleObj spid="_x0000_s16756" name="Document" r:id="rId4" imgW="5509371" imgH="3525272" progId="Word.Document.12">
                  <p:embed/>
                </p:oleObj>
              </mc:Choice>
              <mc:Fallback>
                <p:oleObj name="Document" r:id="rId4" imgW="5509371" imgH="3525272" progId="Word.Document.12">
                  <p:embed/>
                  <p:pic>
                    <p:nvPicPr>
                      <p:cNvPr id="0" name=""/>
                      <p:cNvPicPr/>
                      <p:nvPr/>
                    </p:nvPicPr>
                    <p:blipFill>
                      <a:blip r:embed="rId5"/>
                      <a:stretch>
                        <a:fillRect/>
                      </a:stretch>
                    </p:blipFill>
                    <p:spPr>
                      <a:xfrm>
                        <a:off x="549275" y="1828800"/>
                        <a:ext cx="8370888" cy="5364163"/>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3982829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89" name="Picture 181" descr="T=200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092" y="1371600"/>
            <a:ext cx="4884308" cy="252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88" name="Picture 180" descr="T=15 [Conver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49210"/>
            <a:ext cx="4810630" cy="247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87" name="Picture 179" descr="T=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8" y="1397000"/>
            <a:ext cx="4783138" cy="245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 (1)</a:t>
            </a:r>
            <a:endParaRPr lang="zh-CN" altLang="zh-CN" sz="3600" b="1" dirty="0">
              <a:solidFill>
                <a:srgbClr val="0070C0"/>
              </a:solidFill>
              <a:latin typeface="Bell MT" pitchFamily="18" charset="0"/>
              <a:ea typeface="Microsoft JhengHei" pitchFamily="34" charset="-12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2787244772"/>
              </p:ext>
            </p:extLst>
          </p:nvPr>
        </p:nvGraphicFramePr>
        <p:xfrm>
          <a:off x="4952999" y="5410200"/>
          <a:ext cx="3124201" cy="1082267"/>
        </p:xfrm>
        <a:graphic>
          <a:graphicData uri="http://schemas.openxmlformats.org/presentationml/2006/ole">
            <mc:AlternateContent xmlns:mc="http://schemas.openxmlformats.org/markup-compatibility/2006">
              <mc:Choice xmlns:v="urn:schemas-microsoft-com:vml" Requires="v">
                <p:oleObj spid="_x0000_s17783" name="Equation" r:id="rId6" imgW="1447560" imgH="507960" progId="Equation.DSMT4">
                  <p:embed/>
                </p:oleObj>
              </mc:Choice>
              <mc:Fallback>
                <p:oleObj name="Equation" r:id="rId6" imgW="1447560" imgH="507960" progId="Equation.DSMT4">
                  <p:embed/>
                  <p:pic>
                    <p:nvPicPr>
                      <p:cNvPr id="0" name=""/>
                      <p:cNvPicPr>
                        <a:picLocks noChangeAspect="1" noChangeArrowheads="1"/>
                      </p:cNvPicPr>
                      <p:nvPr/>
                    </p:nvPicPr>
                    <p:blipFill>
                      <a:blip r:embed="rId7"/>
                      <a:srcRect/>
                      <a:stretch>
                        <a:fillRect/>
                      </a:stretch>
                    </p:blipFill>
                    <p:spPr bwMode="auto">
                      <a:xfrm>
                        <a:off x="4952999" y="5410200"/>
                        <a:ext cx="3124201" cy="1082267"/>
                      </a:xfrm>
                      <a:prstGeom prst="rect">
                        <a:avLst/>
                      </a:prstGeom>
                      <a:noFill/>
                    </p:spPr>
                  </p:pic>
                </p:oleObj>
              </mc:Fallback>
            </mc:AlternateContent>
          </a:graphicData>
        </a:graphic>
      </p:graphicFrame>
      <p:sp>
        <p:nvSpPr>
          <p:cNvPr id="3" name="Oval 2"/>
          <p:cNvSpPr/>
          <p:nvPr/>
        </p:nvSpPr>
        <p:spPr>
          <a:xfrm>
            <a:off x="3733800" y="1828800"/>
            <a:ext cx="836600" cy="1371600"/>
          </a:xfrm>
          <a:prstGeom prst="ellipse">
            <a:avLst/>
          </a:prstGeom>
          <a:noFill/>
          <a:ln>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p:cNvSpPr/>
          <p:nvPr/>
        </p:nvSpPr>
        <p:spPr>
          <a:xfrm>
            <a:off x="3886200" y="4648200"/>
            <a:ext cx="685800" cy="914400"/>
          </a:xfrm>
          <a:prstGeom prst="ellipse">
            <a:avLst/>
          </a:prstGeom>
          <a:noFill/>
          <a:ln>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p:cNvSpPr/>
          <p:nvPr/>
        </p:nvSpPr>
        <p:spPr>
          <a:xfrm>
            <a:off x="8534400" y="2286000"/>
            <a:ext cx="531800" cy="685800"/>
          </a:xfrm>
          <a:prstGeom prst="ellipse">
            <a:avLst/>
          </a:prstGeom>
          <a:noFill/>
          <a:ln>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876800" y="4133671"/>
            <a:ext cx="4038600" cy="1200329"/>
          </a:xfrm>
          <a:prstGeom prst="rect">
            <a:avLst/>
          </a:prstGeom>
          <a:noFill/>
        </p:spPr>
        <p:txBody>
          <a:bodyPr wrap="square" rtlCol="0">
            <a:spAutoFit/>
          </a:bodyPr>
          <a:lstStyle/>
          <a:p>
            <a:pPr marL="0" lvl="1" algn="just"/>
            <a:r>
              <a:rPr lang="en-US" altLang="zh-CN" sz="2400" dirty="0">
                <a:solidFill>
                  <a:srgbClr val="0070C0"/>
                </a:solidFill>
                <a:latin typeface="Candara" pitchFamily="34" charset="0"/>
              </a:rPr>
              <a:t>Price evolution with different lengths of time horizon and different initial </a:t>
            </a:r>
            <a:r>
              <a:rPr lang="en-US" altLang="zh-CN" sz="2400" dirty="0" smtClean="0">
                <a:solidFill>
                  <a:srgbClr val="0070C0"/>
                </a:solidFill>
                <a:latin typeface="Candara" pitchFamily="34" charset="0"/>
              </a:rPr>
              <a:t>prices</a:t>
            </a:r>
            <a:endParaRPr lang="zh-CN" altLang="zh-CN" sz="2400" dirty="0">
              <a:solidFill>
                <a:srgbClr val="0070C0"/>
              </a:solidFill>
              <a:latin typeface="Candara"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600200" y="1752600"/>
                <a:ext cx="1295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rgbClr val="C00000"/>
                          </a:solidFill>
                          <a:latin typeface="Cambria Math"/>
                        </a:rPr>
                        <m:t>𝑇</m:t>
                      </m:r>
                      <m:r>
                        <a:rPr lang="en-US" altLang="zh-CN" sz="2400" b="0" i="1" dirty="0" smtClean="0">
                          <a:solidFill>
                            <a:srgbClr val="C00000"/>
                          </a:solidFill>
                          <a:latin typeface="Cambria Math"/>
                        </a:rPr>
                        <m:t>=5</m:t>
                      </m:r>
                    </m:oMath>
                  </m:oMathPara>
                </a14:m>
                <a:endParaRPr lang="zh-CN" altLang="en-US" sz="2400" dirty="0">
                  <a:solidFill>
                    <a:srgbClr val="C00000"/>
                  </a:solidFill>
                  <a:latin typeface="Candara"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00200" y="1752600"/>
                <a:ext cx="1295400" cy="461665"/>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608931" y="4272170"/>
                <a:ext cx="1295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rgbClr val="C00000"/>
                          </a:solidFill>
                          <a:latin typeface="Cambria Math"/>
                        </a:rPr>
                        <m:t>𝑇</m:t>
                      </m:r>
                      <m:r>
                        <a:rPr lang="en-US" altLang="zh-CN" sz="2400" b="0" i="1" dirty="0" smtClean="0">
                          <a:solidFill>
                            <a:srgbClr val="C00000"/>
                          </a:solidFill>
                          <a:latin typeface="Cambria Math"/>
                        </a:rPr>
                        <m:t>=15</m:t>
                      </m:r>
                    </m:oMath>
                  </m:oMathPara>
                </a14:m>
                <a:endParaRPr lang="zh-CN" altLang="en-US" sz="2400" dirty="0">
                  <a:solidFill>
                    <a:srgbClr val="C00000"/>
                  </a:solidFill>
                  <a:latin typeface="Candara"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608931" y="4272170"/>
                <a:ext cx="1295400" cy="461665"/>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324600" y="1833880"/>
                <a:ext cx="1295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rgbClr val="C00000"/>
                          </a:solidFill>
                          <a:latin typeface="Cambria Math"/>
                        </a:rPr>
                        <m:t>𝑇</m:t>
                      </m:r>
                      <m:r>
                        <a:rPr lang="en-US" altLang="zh-CN" sz="2400" b="0" i="1" dirty="0" smtClean="0">
                          <a:solidFill>
                            <a:srgbClr val="C00000"/>
                          </a:solidFill>
                          <a:latin typeface="Cambria Math"/>
                        </a:rPr>
                        <m:t>=200</m:t>
                      </m:r>
                    </m:oMath>
                  </m:oMathPara>
                </a14:m>
                <a:endParaRPr lang="zh-CN" altLang="en-US" sz="2400" dirty="0">
                  <a:solidFill>
                    <a:srgbClr val="C00000"/>
                  </a:solidFill>
                  <a:latin typeface="Candara"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324600" y="1833880"/>
                <a:ext cx="1295400" cy="461665"/>
              </a:xfrm>
              <a:prstGeom prst="rect">
                <a:avLst/>
              </a:prstGeom>
              <a:blipFill rotWithShape="1">
                <a:blip r:embed="rId10"/>
                <a:stretch>
                  <a:fillRect l="-472" r="-472"/>
                </a:stretch>
              </a:blipFill>
            </p:spPr>
            <p:txBody>
              <a:bodyPr/>
              <a:lstStyle/>
              <a:p>
                <a:r>
                  <a:rPr lang="zh-CN" altLang="en-US">
                    <a:noFill/>
                  </a:rPr>
                  <a:t> </a:t>
                </a:r>
              </a:p>
            </p:txBody>
          </p:sp>
        </mc:Fallback>
      </mc:AlternateContent>
      <p:sp>
        <p:nvSpPr>
          <p:cNvPr id="12" name="Slide Number Placeholder 11"/>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4098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37890" name="Picture 2" descr="fix p, change t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133600"/>
            <a:ext cx="5105400" cy="462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 (2)</a:t>
            </a:r>
            <a:endParaRPr lang="zh-CN" altLang="zh-CN"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152400" y="1493837"/>
            <a:ext cx="9067800" cy="4525963"/>
          </a:xfrm>
        </p:spPr>
        <p:txBody>
          <a:bodyPr vert="horz">
            <a:normAutofit/>
          </a:bodyPr>
          <a:lstStyle/>
          <a:p>
            <a:pPr marL="365760" lvl="1" indent="0">
              <a:buNone/>
            </a:pPr>
            <a:r>
              <a:rPr lang="en-US" altLang="zh-CN" sz="2600" dirty="0">
                <a:solidFill>
                  <a:srgbClr val="0070C0"/>
                </a:solidFill>
                <a:latin typeface="Candara" pitchFamily="34" charset="0"/>
              </a:rPr>
              <a:t>Evolution of perceived travel </a:t>
            </a:r>
            <a:r>
              <a:rPr lang="en-US" altLang="zh-CN" sz="2600" dirty="0" smtClean="0">
                <a:solidFill>
                  <a:srgbClr val="0070C0"/>
                </a:solidFill>
                <a:latin typeface="Candara" pitchFamily="34" charset="0"/>
              </a:rPr>
              <a:t>time </a:t>
            </a:r>
          </a:p>
          <a:p>
            <a:pPr marL="365760" lvl="1" indent="0">
              <a:buNone/>
            </a:pPr>
            <a:r>
              <a:rPr lang="en-US" altLang="zh-CN" sz="2600" dirty="0" smtClean="0">
                <a:solidFill>
                  <a:srgbClr val="0070C0"/>
                </a:solidFill>
                <a:latin typeface="Candara" pitchFamily="34" charset="0"/>
              </a:rPr>
              <a:t>with different initial values</a:t>
            </a:r>
            <a:endParaRPr lang="zh-CN" altLang="zh-CN" sz="2600" dirty="0">
              <a:solidFill>
                <a:srgbClr val="0070C0"/>
              </a:solidFill>
              <a:latin typeface="Candara"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215153" y="2764810"/>
                <a:ext cx="2985247" cy="2492990"/>
              </a:xfrm>
              <a:prstGeom prst="rect">
                <a:avLst/>
              </a:prstGeom>
              <a:noFill/>
            </p:spPr>
            <p:txBody>
              <a:bodyPr wrap="square" rtlCol="0">
                <a:spAutoFit/>
              </a:bodyPr>
              <a:lstStyle/>
              <a:p>
                <a:pPr>
                  <a:lnSpc>
                    <a:spcPct val="150000"/>
                  </a:lnSpc>
                </a:pPr>
                <a:r>
                  <a:rPr lang="en-US" altLang="zh-CN" sz="2600" dirty="0">
                    <a:latin typeface="Candara" pitchFamily="34" charset="0"/>
                  </a:rPr>
                  <a:t>Set  </a:t>
                </a:r>
                <a14:m>
                  <m:oMath xmlns:m="http://schemas.openxmlformats.org/officeDocument/2006/math">
                    <m:r>
                      <a:rPr lang="en-US" altLang="zh-CN" sz="2600">
                        <a:latin typeface="Cambria Math"/>
                      </a:rPr>
                      <m:t>𝑘</m:t>
                    </m:r>
                    <m:r>
                      <a:rPr lang="en-US" altLang="zh-CN" sz="2600">
                        <a:latin typeface="Cambria Math"/>
                      </a:rPr>
                      <m:t>=450</m:t>
                    </m:r>
                  </m:oMath>
                </a14:m>
                <a:endParaRPr lang="en-US" altLang="zh-CN" sz="2600" dirty="0">
                  <a:latin typeface="Candara" pitchFamily="34" charset="0"/>
                </a:endParaRPr>
              </a:p>
              <a:p>
                <a:pPr>
                  <a:lnSpc>
                    <a:spcPct val="150000"/>
                  </a:lnSpc>
                </a:pPr>
                <a:r>
                  <a:rPr lang="en-US" altLang="zh-CN" sz="2600" dirty="0">
                    <a:latin typeface="Candara" pitchFamily="34" charset="0"/>
                  </a:rPr>
                  <a:t>Fix  </a:t>
                </a:r>
                <a14:m>
                  <m:oMath xmlns:m="http://schemas.openxmlformats.org/officeDocument/2006/math">
                    <m:sSub>
                      <m:sSubPr>
                        <m:ctrlPr>
                          <a:rPr lang="en-US" altLang="zh-CN" sz="2600" i="1">
                            <a:latin typeface="Cambria Math"/>
                          </a:rPr>
                        </m:ctrlPr>
                      </m:sSubPr>
                      <m:e>
                        <m:acc>
                          <m:accPr>
                            <m:chr m:val="̃"/>
                            <m:ctrlPr>
                              <a:rPr lang="en-US" altLang="zh-CN" sz="2600" i="1">
                                <a:latin typeface="Cambria Math"/>
                              </a:rPr>
                            </m:ctrlPr>
                          </m:accPr>
                          <m:e>
                            <m:r>
                              <a:rPr lang="en-US" altLang="zh-CN" sz="2600">
                                <a:latin typeface="Cambria Math"/>
                              </a:rPr>
                              <m:t>𝑐</m:t>
                            </m:r>
                          </m:e>
                        </m:acc>
                      </m:e>
                      <m:sub>
                        <m:r>
                          <a:rPr lang="en-US" altLang="zh-CN" sz="2600">
                            <a:latin typeface="Cambria Math"/>
                          </a:rPr>
                          <m:t>3</m:t>
                        </m:r>
                      </m:sub>
                    </m:sSub>
                    <m:d>
                      <m:dPr>
                        <m:ctrlPr>
                          <a:rPr lang="en-US" altLang="zh-CN" sz="2600" i="1">
                            <a:latin typeface="Cambria Math"/>
                          </a:rPr>
                        </m:ctrlPr>
                      </m:dPr>
                      <m:e>
                        <m:r>
                          <a:rPr lang="en-US" altLang="zh-CN" sz="2600">
                            <a:latin typeface="Cambria Math"/>
                          </a:rPr>
                          <m:t>0</m:t>
                        </m:r>
                      </m:e>
                    </m:d>
                  </m:oMath>
                </a14:m>
                <a:r>
                  <a:rPr lang="zh-CN" altLang="en-US" sz="2600" dirty="0">
                    <a:latin typeface="Candara" pitchFamily="34" charset="0"/>
                  </a:rPr>
                  <a:t>  </a:t>
                </a:r>
                <a:r>
                  <a:rPr lang="en-US" altLang="zh-CN" sz="2600" dirty="0">
                    <a:latin typeface="Candara" pitchFamily="34" charset="0"/>
                  </a:rPr>
                  <a:t>and  </a:t>
                </a:r>
                <a14:m>
                  <m:oMath xmlns:m="http://schemas.openxmlformats.org/officeDocument/2006/math">
                    <m:r>
                      <a:rPr lang="en-US" altLang="zh-CN" sz="2600">
                        <a:latin typeface="Cambria Math"/>
                      </a:rPr>
                      <m:t>𝑝</m:t>
                    </m:r>
                    <m:d>
                      <m:dPr>
                        <m:ctrlPr>
                          <a:rPr lang="en-US" altLang="zh-CN" sz="2600" i="1">
                            <a:latin typeface="Cambria Math"/>
                          </a:rPr>
                        </m:ctrlPr>
                      </m:dPr>
                      <m:e>
                        <m:r>
                          <a:rPr lang="en-US" altLang="zh-CN" sz="2600">
                            <a:latin typeface="Cambria Math"/>
                          </a:rPr>
                          <m:t>0</m:t>
                        </m:r>
                      </m:e>
                    </m:d>
                  </m:oMath>
                </a14:m>
                <a:endParaRPr lang="en-US" altLang="zh-CN" sz="2600" dirty="0">
                  <a:latin typeface="Candara" pitchFamily="34" charset="0"/>
                </a:endParaRPr>
              </a:p>
              <a:p>
                <a:pPr>
                  <a:lnSpc>
                    <a:spcPct val="150000"/>
                  </a:lnSpc>
                </a:pPr>
                <a14:m>
                  <m:oMath xmlns:m="http://schemas.openxmlformats.org/officeDocument/2006/math">
                    <m:r>
                      <a:rPr lang="zh-CN" altLang="en-US" sz="2600">
                        <a:latin typeface="Cambria Math"/>
                      </a:rPr>
                      <m:t>𝛼</m:t>
                    </m:r>
                    <m:r>
                      <a:rPr lang="en-US" altLang="zh-CN" sz="2600">
                        <a:latin typeface="Cambria Math"/>
                      </a:rPr>
                      <m:t>=0.5</m:t>
                    </m:r>
                  </m:oMath>
                </a14:m>
                <a:r>
                  <a:rPr lang="en-US" altLang="zh-CN" sz="2600" dirty="0">
                    <a:latin typeface="Candara" pitchFamily="34" charset="0"/>
                  </a:rPr>
                  <a:t>, </a:t>
                </a:r>
                <a14:m>
                  <m:oMath xmlns:m="http://schemas.openxmlformats.org/officeDocument/2006/math">
                    <m:r>
                      <a:rPr lang="en-US" altLang="zh-CN" sz="2600">
                        <a:latin typeface="Cambria Math"/>
                      </a:rPr>
                      <m:t>𝑏</m:t>
                    </m:r>
                    <m:r>
                      <a:rPr lang="en-US" altLang="zh-CN" sz="2600">
                        <a:latin typeface="Cambria Math"/>
                      </a:rPr>
                      <m:t>=0.05</m:t>
                    </m:r>
                  </m:oMath>
                </a14:m>
                <a:endParaRPr lang="en-US" altLang="zh-CN" sz="2600" dirty="0">
                  <a:latin typeface="Candara" pitchFamily="34" charset="0"/>
                </a:endParaRPr>
              </a:p>
              <a:p>
                <a:pPr>
                  <a:lnSpc>
                    <a:spcPct val="150000"/>
                  </a:lnSpc>
                </a:pPr>
                <a:endParaRPr lang="zh-CN" altLang="en-US" sz="2600" dirty="0">
                  <a:latin typeface="Candara"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5153" y="2764810"/>
                <a:ext cx="2985247" cy="2492990"/>
              </a:xfrm>
              <a:prstGeom prst="rect">
                <a:avLst/>
              </a:prstGeom>
              <a:blipFill rotWithShape="1">
                <a:blip r:embed="rId4"/>
                <a:stretch>
                  <a:fillRect l="-3469"/>
                </a:stretch>
              </a:blipFill>
            </p:spPr>
            <p:txBody>
              <a:bodyPr/>
              <a:lstStyle/>
              <a:p>
                <a:r>
                  <a:rPr lang="zh-CN" alt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4084384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hange 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11" y="2362200"/>
            <a:ext cx="834070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 (3)</a:t>
            </a:r>
            <a:endParaRPr lang="zh-CN" altLang="zh-CN"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76200" y="1570037"/>
            <a:ext cx="8840617" cy="4525963"/>
          </a:xfrm>
        </p:spPr>
        <p:txBody>
          <a:bodyPr vert="horz">
            <a:normAutofit/>
          </a:bodyPr>
          <a:lstStyle/>
          <a:p>
            <a:pPr marL="365760" lvl="1" indent="0">
              <a:buNone/>
            </a:pPr>
            <a:r>
              <a:rPr lang="en-US" altLang="zh-CN" sz="2600" dirty="0">
                <a:solidFill>
                  <a:srgbClr val="0070C0"/>
                </a:solidFill>
                <a:latin typeface="Candara" pitchFamily="34" charset="0"/>
                <a:ea typeface="Microsoft Yi Baiti" pitchFamily="66" charset="0"/>
                <a:cs typeface="Times New Roman" pitchFamily="18" charset="0"/>
              </a:rPr>
              <a:t>Sensitivity of equilibrium </a:t>
            </a:r>
            <a:r>
              <a:rPr lang="en-US" altLang="zh-CN" sz="2600" dirty="0" smtClean="0">
                <a:solidFill>
                  <a:srgbClr val="0070C0"/>
                </a:solidFill>
                <a:latin typeface="Candara" pitchFamily="34" charset="0"/>
                <a:ea typeface="Microsoft Yi Baiti" pitchFamily="66" charset="0"/>
                <a:cs typeface="Times New Roman" pitchFamily="18" charset="0"/>
              </a:rPr>
              <a:t>points</a:t>
            </a:r>
          </a:p>
          <a:p>
            <a:pPr marL="365760" lvl="1" indent="0">
              <a:buNone/>
            </a:pPr>
            <a:r>
              <a:rPr lang="en-US" altLang="zh-CN" sz="2600" dirty="0" smtClean="0">
                <a:solidFill>
                  <a:srgbClr val="0070C0"/>
                </a:solidFill>
                <a:latin typeface="Candara" pitchFamily="34" charset="0"/>
                <a:ea typeface="Microsoft Yi Baiti" pitchFamily="66" charset="0"/>
                <a:cs typeface="Times New Roman" pitchFamily="18" charset="0"/>
              </a:rPr>
              <a:t>	w.r.t. different </a:t>
            </a:r>
            <a:r>
              <a:rPr lang="en-US" altLang="zh-CN" sz="2600" dirty="0">
                <a:solidFill>
                  <a:srgbClr val="0070C0"/>
                </a:solidFill>
                <a:latin typeface="Candara" pitchFamily="34" charset="0"/>
                <a:ea typeface="Microsoft Yi Baiti" pitchFamily="66" charset="0"/>
                <a:cs typeface="Times New Roman" pitchFamily="18" charset="0"/>
              </a:rPr>
              <a:t>credit </a:t>
            </a:r>
            <a:r>
              <a:rPr lang="en-US" altLang="zh-CN" sz="2600" dirty="0" smtClean="0">
                <a:solidFill>
                  <a:srgbClr val="0070C0"/>
                </a:solidFill>
                <a:latin typeface="Candara" pitchFamily="34" charset="0"/>
                <a:ea typeface="Microsoft Yi Baiti" pitchFamily="66" charset="0"/>
                <a:cs typeface="Times New Roman" pitchFamily="18" charset="0"/>
              </a:rPr>
              <a:t>distribution</a:t>
            </a:r>
            <a:endParaRPr lang="zh-CN" altLang="zh-CN" sz="2600" dirty="0">
              <a:solidFill>
                <a:srgbClr val="0070C0"/>
              </a:solidFill>
              <a:latin typeface="Candara" pitchFamily="34" charset="0"/>
              <a:ea typeface="Microsoft Yi Baiti" pitchFamily="66"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9" name="Group 8"/>
          <p:cNvGrpSpPr/>
          <p:nvPr/>
        </p:nvGrpSpPr>
        <p:grpSpPr>
          <a:xfrm>
            <a:off x="5029200" y="4800600"/>
            <a:ext cx="2177476" cy="1524000"/>
            <a:chOff x="5029200" y="4800600"/>
            <a:chExt cx="2177476" cy="1524000"/>
          </a:xfrm>
        </p:grpSpPr>
        <p:sp>
          <p:nvSpPr>
            <p:cNvPr id="8" name="Oval 7"/>
            <p:cNvSpPr/>
            <p:nvPr/>
          </p:nvSpPr>
          <p:spPr>
            <a:xfrm>
              <a:off x="5029200" y="4953000"/>
              <a:ext cx="685800" cy="137160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5867400" y="4800600"/>
                  <a:ext cx="13392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a:rPr>
                          <m:t>𝑘</m:t>
                        </m:r>
                        <m:r>
                          <a:rPr lang="en-US" altLang="zh-CN" sz="2400" b="0" i="1" smtClean="0">
                            <a:solidFill>
                              <a:srgbClr val="FF0000"/>
                            </a:solidFill>
                            <a:latin typeface="Cambria Math"/>
                            <a:ea typeface="Cambria Math"/>
                          </a:rPr>
                          <m:t>≤300</m:t>
                        </m:r>
                      </m:oMath>
                    </m:oMathPara>
                  </a14:m>
                  <a:endParaRPr lang="zh-CN" altLang="en-US" sz="2400" i="1" dirty="0">
                    <a:solidFill>
                      <a:srgbClr val="FF0000"/>
                    </a:solidFill>
                    <a:latin typeface="Candara"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67400" y="4800600"/>
                  <a:ext cx="1339276" cy="461665"/>
                </a:xfrm>
                <a:prstGeom prst="rect">
                  <a:avLst/>
                </a:prstGeom>
                <a:blipFill rotWithShape="1">
                  <a:blip r:embed="rId4"/>
                  <a:stretch>
                    <a:fillRect/>
                  </a:stretch>
                </a:blipFill>
              </p:spPr>
              <p:txBody>
                <a:bodyPr/>
                <a:lstStyle/>
                <a:p>
                  <a:r>
                    <a:rPr lang="zh-CN" altLang="en-US">
                      <a:noFill/>
                    </a:rPr>
                    <a:t> </a:t>
                  </a:r>
                </a:p>
              </p:txBody>
            </p:sp>
          </mc:Fallback>
        </mc:AlternateContent>
      </p:grpSp>
      <p:graphicFrame>
        <p:nvGraphicFramePr>
          <p:cNvPr id="10" name="Object 9"/>
          <p:cNvGraphicFramePr>
            <a:graphicFrameLocks noChangeAspect="1"/>
          </p:cNvGraphicFramePr>
          <p:nvPr>
            <p:extLst>
              <p:ext uri="{D42A27DB-BD31-4B8C-83A1-F6EECF244321}">
                <p14:modId xmlns:p14="http://schemas.microsoft.com/office/powerpoint/2010/main" val="1951483401"/>
              </p:ext>
            </p:extLst>
          </p:nvPr>
        </p:nvGraphicFramePr>
        <p:xfrm>
          <a:off x="6096000" y="1579563"/>
          <a:ext cx="2430463" cy="865187"/>
        </p:xfrm>
        <a:graphic>
          <a:graphicData uri="http://schemas.openxmlformats.org/presentationml/2006/ole">
            <mc:AlternateContent xmlns:mc="http://schemas.openxmlformats.org/markup-compatibility/2006">
              <mc:Choice xmlns:v="urn:schemas-microsoft-com:vml" Requires="v">
                <p:oleObj spid="_x0000_s44134" name="Equation" r:id="rId5" imgW="1460160" imgH="520560" progId="Equation.DSMT4">
                  <p:embed/>
                </p:oleObj>
              </mc:Choice>
              <mc:Fallback>
                <p:oleObj name="Equation" r:id="rId5" imgW="1460160" imgH="520560" progId="Equation.DSMT4">
                  <p:embed/>
                  <p:pic>
                    <p:nvPicPr>
                      <p:cNvPr id="0" name=""/>
                      <p:cNvPicPr/>
                      <p:nvPr/>
                    </p:nvPicPr>
                    <p:blipFill>
                      <a:blip r:embed="rId6"/>
                      <a:stretch>
                        <a:fillRect/>
                      </a:stretch>
                    </p:blipFill>
                    <p:spPr>
                      <a:xfrm>
                        <a:off x="6096000" y="1579563"/>
                        <a:ext cx="2430463" cy="8651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8832881"/>
              </p:ext>
            </p:extLst>
          </p:nvPr>
        </p:nvGraphicFramePr>
        <p:xfrm>
          <a:off x="6019800" y="5410200"/>
          <a:ext cx="1066800" cy="467711"/>
        </p:xfrm>
        <a:graphic>
          <a:graphicData uri="http://schemas.openxmlformats.org/presentationml/2006/ole">
            <mc:AlternateContent xmlns:mc="http://schemas.openxmlformats.org/markup-compatibility/2006">
              <mc:Choice xmlns:v="urn:schemas-microsoft-com:vml" Requires="v">
                <p:oleObj spid="_x0000_s44135" name="Equation" r:id="rId7" imgW="634680" imgH="279360" progId="Equation.DSMT4">
                  <p:embed/>
                </p:oleObj>
              </mc:Choice>
              <mc:Fallback>
                <p:oleObj name="Equation" r:id="rId7" imgW="634680" imgH="279360" progId="Equation.DSMT4">
                  <p:embed/>
                  <p:pic>
                    <p:nvPicPr>
                      <p:cNvPr id="0" name=""/>
                      <p:cNvPicPr/>
                      <p:nvPr/>
                    </p:nvPicPr>
                    <p:blipFill>
                      <a:blip r:embed="rId8"/>
                      <a:stretch>
                        <a:fillRect/>
                      </a:stretch>
                    </p:blipFill>
                    <p:spPr>
                      <a:xfrm>
                        <a:off x="6019800" y="5410200"/>
                        <a:ext cx="1066800" cy="467711"/>
                      </a:xfrm>
                      <a:prstGeom prst="rect">
                        <a:avLst/>
                      </a:prstGeom>
                    </p:spPr>
                  </p:pic>
                </p:oleObj>
              </mc:Fallback>
            </mc:AlternateContent>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1336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42900" y="1833265"/>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ts val="1200"/>
              </a:spcBef>
            </a:pPr>
            <a:r>
              <a:rPr lang="en-US" sz="2400" dirty="0" smtClean="0">
                <a:solidFill>
                  <a:srgbClr val="0033CC"/>
                </a:solidFill>
                <a:latin typeface="Candara" pitchFamily="34" charset="0"/>
              </a:rPr>
              <a:t>Typical strategies dealing with traffic congestion</a:t>
            </a:r>
            <a:endParaRPr lang="en-US" sz="2400" dirty="0">
              <a:solidFill>
                <a:srgbClr val="0033CC"/>
              </a:solidFill>
              <a:latin typeface="Candara" pitchFamily="34" charset="0"/>
            </a:endParaRPr>
          </a:p>
        </p:txBody>
      </p:sp>
      <p:sp>
        <p:nvSpPr>
          <p:cNvPr id="11" name="Title 1"/>
          <p:cNvSpPr>
            <a:spLocks noGrp="1"/>
          </p:cNvSpPr>
          <p:nvPr>
            <p:ph type="title"/>
          </p:nvPr>
        </p:nvSpPr>
        <p:spPr>
          <a:xfrm>
            <a:off x="0" y="4572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smtClean="0">
                <a:solidFill>
                  <a:srgbClr val="0070C0"/>
                </a:solidFill>
                <a:latin typeface="Bell MT" pitchFamily="18" charset="0"/>
                <a:ea typeface="Microsoft JhengHei" pitchFamily="34" charset="-120"/>
              </a:rPr>
              <a:t>Why a Tradable Credit Scheme</a:t>
            </a:r>
            <a:endParaRPr lang="zh-CN" altLang="en-US" sz="3600" b="1" dirty="0">
              <a:solidFill>
                <a:srgbClr val="0070C0"/>
              </a:solidFill>
              <a:latin typeface="Bell MT" pitchFamily="18" charset="0"/>
              <a:ea typeface="Microsoft JhengHei" pitchFamily="34" charset="-120"/>
            </a:endParaRPr>
          </a:p>
        </p:txBody>
      </p:sp>
      <p:graphicFrame>
        <p:nvGraphicFramePr>
          <p:cNvPr id="2" name="Table 1"/>
          <p:cNvGraphicFramePr>
            <a:graphicFrameLocks noGrp="1"/>
          </p:cNvGraphicFramePr>
          <p:nvPr>
            <p:extLst>
              <p:ext uri="{D42A27DB-BD31-4B8C-83A1-F6EECF244321}">
                <p14:modId xmlns:p14="http://schemas.microsoft.com/office/powerpoint/2010/main" val="3409145209"/>
              </p:ext>
            </p:extLst>
          </p:nvPr>
        </p:nvGraphicFramePr>
        <p:xfrm>
          <a:off x="209550" y="2590800"/>
          <a:ext cx="7086600" cy="3420000"/>
        </p:xfrm>
        <a:graphic>
          <a:graphicData uri="http://schemas.openxmlformats.org/drawingml/2006/table">
            <a:tbl>
              <a:tblPr>
                <a:tableStyleId>{2D5ABB26-0587-4C30-8999-92F81FD0307C}</a:tableStyleId>
              </a:tblPr>
              <a:tblGrid>
                <a:gridCol w="4076700"/>
                <a:gridCol w="1371600"/>
                <a:gridCol w="1638300"/>
              </a:tblGrid>
              <a:tr h="900000">
                <a:tc>
                  <a:txBody>
                    <a:bodyPr/>
                    <a:lstStyle/>
                    <a:p>
                      <a:pPr marL="0" indent="0" eaLnBrk="0" fontAlgn="auto" hangingPunct="0">
                        <a:spcBef>
                          <a:spcPts val="1200"/>
                        </a:spcBef>
                        <a:spcAft>
                          <a:spcPts val="0"/>
                        </a:spcAft>
                        <a:buFont typeface="Arial" pitchFamily="34" charset="0"/>
                        <a:buNone/>
                        <a:defRPr/>
                      </a:pPr>
                      <a:r>
                        <a:rPr lang="en-US" altLang="zh-CN" sz="1900" dirty="0" smtClean="0">
                          <a:latin typeface="Candara" pitchFamily="34" charset="0"/>
                          <a:cs typeface="Times New Roman" pitchFamily="18" charset="0"/>
                        </a:rPr>
                        <a:t>     </a:t>
                      </a:r>
                      <a:r>
                        <a:rPr lang="en-US" altLang="zh-CN" sz="1900" dirty="0" smtClean="0">
                          <a:solidFill>
                            <a:schemeClr val="accent1">
                              <a:lumMod val="75000"/>
                            </a:schemeClr>
                          </a:solidFill>
                          <a:latin typeface="Candara" pitchFamily="34" charset="0"/>
                          <a:cs typeface="Times New Roman" pitchFamily="18" charset="0"/>
                        </a:rPr>
                        <a:t>Desirable features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0"/>
                        </a:spcBef>
                        <a:defRPr/>
                      </a:pPr>
                      <a:r>
                        <a:rPr lang="en-US" altLang="zh-CN" sz="1900" dirty="0" smtClean="0">
                          <a:solidFill>
                            <a:srgbClr val="990000"/>
                          </a:solidFill>
                          <a:latin typeface="Candara" pitchFamily="34" charset="0"/>
                          <a:cs typeface="Times New Roman" pitchFamily="18" charset="0"/>
                          <a:sym typeface="Wingdings"/>
                        </a:rPr>
                        <a:t>Congestion </a:t>
                      </a:r>
                    </a:p>
                    <a:p>
                      <a:pPr algn="ctr">
                        <a:spcBef>
                          <a:spcPts val="0"/>
                        </a:spcBef>
                        <a:defRPr/>
                      </a:pPr>
                      <a:r>
                        <a:rPr lang="en-US" altLang="zh-CN" sz="1900" dirty="0" smtClean="0">
                          <a:solidFill>
                            <a:srgbClr val="990000"/>
                          </a:solidFill>
                          <a:latin typeface="Candara" pitchFamily="34" charset="0"/>
                          <a:cs typeface="Times New Roman" pitchFamily="18" charset="0"/>
                          <a:sym typeface="Wingdings"/>
                        </a:rPr>
                        <a:t>pricing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1" hangingPunct="1">
                        <a:spcBef>
                          <a:spcPts val="600"/>
                        </a:spcBef>
                      </a:pPr>
                      <a:r>
                        <a:rPr lang="en-US" altLang="zh-CN" sz="1900" dirty="0" smtClean="0">
                          <a:solidFill>
                            <a:srgbClr val="990000"/>
                          </a:solidFill>
                          <a:latin typeface="Candara" pitchFamily="34" charset="0"/>
                          <a:cs typeface="Times New Roman" pitchFamily="18" charset="0"/>
                          <a:sym typeface="Wingdings" pitchFamily="2" charset="2"/>
                        </a:rPr>
                        <a:t>Road space rationing</a:t>
                      </a:r>
                      <a:endParaRPr lang="zh-CN" altLang="en-US" sz="19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92000">
                <a:tc>
                  <a:txBody>
                    <a:bodyPr/>
                    <a:lstStyle/>
                    <a:p>
                      <a:pPr marL="285750" marR="0" indent="-285750" algn="l" defTabSz="914400" rtl="0" eaLnBrk="1" fontAlgn="auto" latinLnBrk="0" hangingPunct="1">
                        <a:lnSpc>
                          <a:spcPct val="100000"/>
                        </a:lnSpc>
                        <a:spcBef>
                          <a:spcPts val="0"/>
                        </a:spcBef>
                        <a:spcAft>
                          <a:spcPts val="0"/>
                        </a:spcAft>
                        <a:buClr>
                          <a:srgbClr val="00B0F0"/>
                        </a:buClr>
                        <a:buSzPct val="70000"/>
                        <a:buFont typeface="Wingdings" pitchFamily="2" charset="2"/>
                        <a:buChar char="Ø"/>
                        <a:tabLst/>
                        <a:defRPr/>
                      </a:pPr>
                      <a:r>
                        <a:rPr lang="en-US" altLang="zh-CN" sz="1900" dirty="0" smtClean="0">
                          <a:latin typeface="Candara" pitchFamily="34" charset="0"/>
                          <a:cs typeface="Times New Roman" pitchFamily="18" charset="0"/>
                        </a:rPr>
                        <a:t>Short-term and long-term effectiveness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0"/>
                        </a:spcBef>
                        <a:defRPr/>
                      </a:pPr>
                      <a:r>
                        <a:rPr lang="en-US" altLang="zh-CN" sz="2400" dirty="0" smtClean="0">
                          <a:solidFill>
                            <a:srgbClr val="FF0000"/>
                          </a:solidFill>
                          <a:latin typeface="Candara" pitchFamily="34" charset="0"/>
                          <a:sym typeface="Wingdings"/>
                        </a:rPr>
                        <a:t></a:t>
                      </a:r>
                      <a:endParaRPr lang="en-US" altLang="zh-CN" sz="1600" dirty="0" smtClean="0">
                        <a:latin typeface="Candara" pitchFamily="34" charset="0"/>
                        <a:sym typeface="Wingding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 </a:t>
                      </a:r>
                      <a:r>
                        <a:rPr lang="en-US" altLang="zh-CN" sz="2400" dirty="0" smtClean="0">
                          <a:latin typeface="Candara" pitchFamily="34" charset="0"/>
                          <a:sym typeface="Wingdings" pitchFamily="2" charset="2"/>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285750" marR="0" indent="-285750" algn="l" defTabSz="914400" rtl="0" eaLnBrk="1" fontAlgn="auto" latinLnBrk="0" hangingPunct="1">
                        <a:lnSpc>
                          <a:spcPct val="100000"/>
                        </a:lnSpc>
                        <a:spcBef>
                          <a:spcPts val="0"/>
                        </a:spcBef>
                        <a:spcAft>
                          <a:spcPts val="0"/>
                        </a:spcAft>
                        <a:buClr>
                          <a:srgbClr val="00B0F0"/>
                        </a:buClr>
                        <a:buSzPct val="70000"/>
                        <a:buFont typeface="Wingdings" pitchFamily="2" charset="2"/>
                        <a:buChar char="Ø"/>
                        <a:tabLst/>
                        <a:defRPr/>
                      </a:pPr>
                      <a:r>
                        <a:rPr lang="en-US" altLang="zh-CN" sz="1900" kern="1200" dirty="0" smtClean="0">
                          <a:solidFill>
                            <a:schemeClr val="tx1"/>
                          </a:solidFill>
                          <a:latin typeface="Candara" pitchFamily="34" charset="0"/>
                          <a:ea typeface="+mn-ea"/>
                          <a:cs typeface="Times New Roman" pitchFamily="18" charset="0"/>
                        </a:rPr>
                        <a:t>Equity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Candara" pitchFamily="34" charset="0"/>
                          <a:sym typeface="Wingdings"/>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r>
                        <a:rPr lang="en-US" altLang="zh-CN" sz="2400" dirty="0" smtClean="0">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285750" marR="0" indent="-285750" algn="l" defTabSz="914400" rtl="0" eaLnBrk="1" fontAlgn="auto" latinLnBrk="0" hangingPunct="1">
                        <a:lnSpc>
                          <a:spcPct val="100000"/>
                        </a:lnSpc>
                        <a:spcBef>
                          <a:spcPts val="0"/>
                        </a:spcBef>
                        <a:spcAft>
                          <a:spcPts val="0"/>
                        </a:spcAft>
                        <a:buClr>
                          <a:srgbClr val="00B0F0"/>
                        </a:buClr>
                        <a:buSzPct val="70000"/>
                        <a:buFont typeface="Wingdings" pitchFamily="2" charset="2"/>
                        <a:buChar char="Ø"/>
                        <a:tabLst/>
                        <a:defRPr/>
                      </a:pPr>
                      <a:r>
                        <a:rPr lang="en-US" altLang="zh-CN" sz="1900" kern="1200" dirty="0" smtClean="0">
                          <a:solidFill>
                            <a:schemeClr val="tx1"/>
                          </a:solidFill>
                          <a:latin typeface="Candara" pitchFamily="34" charset="0"/>
                          <a:ea typeface="+mn-ea"/>
                          <a:cs typeface="Times New Roman" pitchFamily="18" charset="0"/>
                        </a:rPr>
                        <a:t>Economic efficiency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285750" marR="0" indent="-285750" algn="l" defTabSz="914400" rtl="0" eaLnBrk="1" fontAlgn="auto" latinLnBrk="0" hangingPunct="1">
                        <a:lnSpc>
                          <a:spcPct val="100000"/>
                        </a:lnSpc>
                        <a:spcBef>
                          <a:spcPts val="0"/>
                        </a:spcBef>
                        <a:spcAft>
                          <a:spcPts val="0"/>
                        </a:spcAft>
                        <a:buClr>
                          <a:srgbClr val="00B0F0"/>
                        </a:buClr>
                        <a:buSzPct val="70000"/>
                        <a:buFont typeface="Wingdings" pitchFamily="2" charset="2"/>
                        <a:buChar char="Ø"/>
                        <a:tabLst/>
                        <a:defRPr/>
                      </a:pPr>
                      <a:r>
                        <a:rPr lang="en-US" altLang="zh-CN" sz="1900" kern="1200" dirty="0" smtClean="0">
                          <a:solidFill>
                            <a:schemeClr val="tx1"/>
                          </a:solidFill>
                          <a:latin typeface="Candara" pitchFamily="34" charset="0"/>
                          <a:ea typeface="+mn-ea"/>
                          <a:cs typeface="Times New Roman" pitchFamily="18" charset="0"/>
                        </a:rPr>
                        <a:t>Governmental revenue-neutrality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Candara" pitchFamily="34" charset="0"/>
                          <a:sym typeface="Wingdings"/>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73140775"/>
              </p:ext>
            </p:extLst>
          </p:nvPr>
        </p:nvGraphicFramePr>
        <p:xfrm>
          <a:off x="7124700" y="2599800"/>
          <a:ext cx="1638300" cy="3420000"/>
        </p:xfrm>
        <a:graphic>
          <a:graphicData uri="http://schemas.openxmlformats.org/drawingml/2006/table">
            <a:tbl>
              <a:tblPr>
                <a:tableStyleId>{2D5ABB26-0587-4C30-8999-92F81FD0307C}</a:tableStyleId>
              </a:tblPr>
              <a:tblGrid>
                <a:gridCol w="1638300"/>
              </a:tblGrid>
              <a:tr h="900000">
                <a:tc>
                  <a:txBody>
                    <a:bodyPr/>
                    <a:lstStyle/>
                    <a:p>
                      <a:pPr algn="ctr" eaLnBrk="1" hangingPunct="1"/>
                      <a:r>
                        <a:rPr lang="en-US" altLang="zh-CN" sz="1900" dirty="0" smtClean="0">
                          <a:solidFill>
                            <a:srgbClr val="990000"/>
                          </a:solidFill>
                          <a:latin typeface="Candara" pitchFamily="34" charset="0"/>
                        </a:rPr>
                        <a:t>Tradable credit scheme</a:t>
                      </a:r>
                      <a:endParaRPr lang="zh-CN" altLang="en-US" sz="19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endParaRPr lang="en-US" altLang="zh-CN" sz="2400" dirty="0" smtClean="0">
                        <a:solidFill>
                          <a:srgbClr val="990000"/>
                        </a:solidFill>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Candara" pitchFamily="34" charset="0"/>
                          <a:sym typeface="Wingdings" pitchFamily="2" charset="2"/>
                        </a:rPr>
                        <a:t></a:t>
                      </a:r>
                      <a:endParaRPr lang="zh-CN" altLang="en-US" sz="2400" dirty="0">
                        <a:latin typeface="Candar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140124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71725"/>
            <a:ext cx="84958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 (3)</a:t>
            </a:r>
            <a:endParaRPr lang="zh-CN" altLang="zh-CN"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76200" y="1570037"/>
            <a:ext cx="8839200" cy="4525963"/>
          </a:xfrm>
        </p:spPr>
        <p:txBody>
          <a:bodyPr vert="horz">
            <a:normAutofit/>
          </a:bodyPr>
          <a:lstStyle/>
          <a:p>
            <a:pPr marL="365760" lvl="1" indent="0">
              <a:buNone/>
            </a:pPr>
            <a:r>
              <a:rPr lang="en-US" altLang="zh-CN" sz="2600" dirty="0">
                <a:solidFill>
                  <a:srgbClr val="0070C0"/>
                </a:solidFill>
                <a:latin typeface="Candara" pitchFamily="34" charset="0"/>
                <a:ea typeface="Microsoft Yi Baiti" pitchFamily="66" charset="0"/>
                <a:cs typeface="Times New Roman" pitchFamily="18" charset="0"/>
              </a:rPr>
              <a:t>Sensitivity of equilibrium </a:t>
            </a:r>
            <a:r>
              <a:rPr lang="en-US" altLang="zh-CN" sz="2600" dirty="0" smtClean="0">
                <a:solidFill>
                  <a:srgbClr val="0070C0"/>
                </a:solidFill>
                <a:latin typeface="Candara" pitchFamily="34" charset="0"/>
                <a:ea typeface="Microsoft Yi Baiti" pitchFamily="66" charset="0"/>
                <a:cs typeface="Times New Roman" pitchFamily="18" charset="0"/>
              </a:rPr>
              <a:t>points</a:t>
            </a:r>
          </a:p>
          <a:p>
            <a:pPr marL="365760" lvl="1" indent="0">
              <a:buNone/>
            </a:pPr>
            <a:r>
              <a:rPr lang="en-US" altLang="zh-CN" sz="2600" dirty="0">
                <a:solidFill>
                  <a:srgbClr val="0070C0"/>
                </a:solidFill>
                <a:latin typeface="Candara" pitchFamily="34" charset="0"/>
                <a:ea typeface="Microsoft Yi Baiti" pitchFamily="66" charset="0"/>
                <a:cs typeface="Times New Roman" pitchFamily="18" charset="0"/>
              </a:rPr>
              <a:t>	</a:t>
            </a:r>
            <a:r>
              <a:rPr lang="en-US" altLang="zh-CN" sz="2600" dirty="0" smtClean="0">
                <a:solidFill>
                  <a:srgbClr val="0070C0"/>
                </a:solidFill>
                <a:latin typeface="Candara" pitchFamily="34" charset="0"/>
                <a:ea typeface="Microsoft Yi Baiti" pitchFamily="66" charset="0"/>
                <a:cs typeface="Times New Roman" pitchFamily="18" charset="0"/>
              </a:rPr>
              <a:t>w.r.t. </a:t>
            </a:r>
            <a:r>
              <a:rPr lang="en-US" altLang="zh-CN" sz="2600" dirty="0">
                <a:solidFill>
                  <a:srgbClr val="0070C0"/>
                </a:solidFill>
                <a:latin typeface="Candara" pitchFamily="34" charset="0"/>
                <a:ea typeface="Microsoft Yi Baiti" pitchFamily="66" charset="0"/>
                <a:cs typeface="Times New Roman" pitchFamily="18" charset="0"/>
              </a:rPr>
              <a:t>different credit </a:t>
            </a:r>
            <a:r>
              <a:rPr lang="en-US" altLang="zh-CN" sz="2600" dirty="0" smtClean="0">
                <a:solidFill>
                  <a:srgbClr val="0070C0"/>
                </a:solidFill>
                <a:latin typeface="Candara" pitchFamily="34" charset="0"/>
                <a:ea typeface="Microsoft Yi Baiti" pitchFamily="66" charset="0"/>
                <a:cs typeface="Times New Roman" pitchFamily="18" charset="0"/>
              </a:rPr>
              <a:t>distribution</a:t>
            </a:r>
            <a:endParaRPr lang="zh-CN" altLang="zh-CN" sz="2600" dirty="0">
              <a:solidFill>
                <a:srgbClr val="0070C0"/>
              </a:solidFill>
              <a:latin typeface="Candara" pitchFamily="34" charset="0"/>
              <a:ea typeface="Microsoft Yi Baiti" pitchFamily="66"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816419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Numerical Example (4)</a:t>
            </a:r>
            <a:endParaRPr lang="zh-CN" altLang="zh-CN"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76200" y="1493837"/>
            <a:ext cx="8229600" cy="4525963"/>
          </a:xfrm>
        </p:spPr>
        <p:txBody>
          <a:bodyPr vert="horz">
            <a:normAutofit/>
          </a:bodyPr>
          <a:lstStyle/>
          <a:p>
            <a:pPr marL="365760" lvl="1" indent="0">
              <a:buNone/>
            </a:pPr>
            <a:r>
              <a:rPr lang="en-US" altLang="zh-CN" sz="2600" dirty="0">
                <a:solidFill>
                  <a:srgbClr val="0070C0"/>
                </a:solidFill>
                <a:latin typeface="Candara" pitchFamily="34" charset="0"/>
              </a:rPr>
              <a:t>Influence of system parameters on price evolution</a:t>
            </a:r>
            <a:endParaRPr lang="zh-CN" altLang="zh-CN" sz="2600" dirty="0">
              <a:solidFill>
                <a:srgbClr val="0070C0"/>
              </a:solidFill>
              <a:latin typeface="Candara"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5058" name="Picture 2" descr="change alpha be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057402"/>
            <a:ext cx="6652578" cy="43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25548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latin typeface="Cooper Black" pitchFamily="18" charset="0"/>
              </a:rPr>
              <a:t>Conclusion</a:t>
            </a:r>
            <a:endParaRPr lang="en-US" dirty="0">
              <a:latin typeface="Cooper Black" pitchFamily="18" charset="0"/>
            </a:endParaRPr>
          </a:p>
        </p:txBody>
      </p:sp>
      <p:sp>
        <p:nvSpPr>
          <p:cNvPr id="6" name="TextBox 5"/>
          <p:cNvSpPr txBox="1"/>
          <p:nvPr/>
        </p:nvSpPr>
        <p:spPr>
          <a:xfrm>
            <a:off x="66675" y="1676400"/>
            <a:ext cx="1143000" cy="707886"/>
          </a:xfrm>
          <a:prstGeom prst="rect">
            <a:avLst/>
          </a:prstGeom>
          <a:noFill/>
        </p:spPr>
        <p:txBody>
          <a:bodyPr wrap="square" rtlCol="0">
            <a:spAutoFit/>
          </a:bodyPr>
          <a:lstStyle/>
          <a:p>
            <a:pPr algn="ctr"/>
            <a:r>
              <a:rPr lang="en-US" sz="4000" b="1" dirty="0" smtClean="0">
                <a:solidFill>
                  <a:schemeClr val="bg2"/>
                </a:solidFill>
                <a:latin typeface="Cooper Black" pitchFamily="18" charset="0"/>
              </a:rPr>
              <a:t>5.</a:t>
            </a:r>
            <a:endParaRPr lang="en-US" sz="4000" b="1" dirty="0">
              <a:solidFill>
                <a:schemeClr val="bg2"/>
              </a:solidFill>
              <a:latin typeface="Cooper Black" pitchFamily="18" charset="0"/>
            </a:endParaRPr>
          </a:p>
        </p:txBody>
      </p:sp>
    </p:spTree>
    <p:extLst>
      <p:ext uri="{BB962C8B-B14F-4D97-AF65-F5344CB8AC3E}">
        <p14:creationId xmlns:p14="http://schemas.microsoft.com/office/powerpoint/2010/main" val="4034095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r>
              <a:rPr lang="en-US" altLang="zh-CN" sz="3600" b="1" dirty="0">
                <a:solidFill>
                  <a:srgbClr val="0070C0"/>
                </a:solidFill>
                <a:latin typeface="Bell MT" pitchFamily="18" charset="0"/>
                <a:ea typeface="Microsoft JhengHei" pitchFamily="34" charset="-120"/>
              </a:rPr>
              <a:t>Conclusion</a:t>
            </a:r>
            <a:endParaRPr lang="zh-CN" altLang="zh-CN" sz="3600" b="1" dirty="0">
              <a:solidFill>
                <a:srgbClr val="0070C0"/>
              </a:solidFill>
              <a:latin typeface="Bell MT" pitchFamily="18" charset="0"/>
              <a:ea typeface="Microsoft JhengHei" pitchFamily="34" charset="-120"/>
            </a:endParaRPr>
          </a:p>
        </p:txBody>
      </p:sp>
      <p:sp>
        <p:nvSpPr>
          <p:cNvPr id="3" name="Content Placeholder 2"/>
          <p:cNvSpPr>
            <a:spLocks noGrp="1"/>
          </p:cNvSpPr>
          <p:nvPr>
            <p:ph sz="quarter" idx="1"/>
          </p:nvPr>
        </p:nvSpPr>
        <p:spPr>
          <a:xfrm>
            <a:off x="304800" y="1600200"/>
            <a:ext cx="8229600" cy="5410200"/>
          </a:xfrm>
        </p:spPr>
        <p:txBody>
          <a:bodyPr vert="horz">
            <a:normAutofit/>
          </a:bodyPr>
          <a:lstStyle/>
          <a:p>
            <a:pPr lvl="1"/>
            <a:r>
              <a:rPr lang="en-US" altLang="zh-CN" sz="2400" dirty="0" smtClean="0">
                <a:latin typeface="Candara" pitchFamily="34" charset="0"/>
              </a:rPr>
              <a:t>A continuous-time model to describe the dynamics of </a:t>
            </a:r>
            <a:r>
              <a:rPr lang="en-US" altLang="zh-CN" sz="2400" dirty="0">
                <a:latin typeface="Candara" pitchFamily="34" charset="0"/>
              </a:rPr>
              <a:t>price and perceived travel time </a:t>
            </a:r>
            <a:r>
              <a:rPr lang="en-US" altLang="zh-CN" sz="2400" dirty="0" smtClean="0">
                <a:latin typeface="Candara" pitchFamily="34" charset="0"/>
              </a:rPr>
              <a:t>under the </a:t>
            </a:r>
            <a:r>
              <a:rPr lang="en-US" altLang="zh-CN" sz="2400" dirty="0">
                <a:latin typeface="Candara" pitchFamily="34" charset="0"/>
              </a:rPr>
              <a:t>tradable credit </a:t>
            </a:r>
            <a:r>
              <a:rPr lang="en-US" altLang="zh-CN" sz="2400" dirty="0" smtClean="0">
                <a:latin typeface="Candara" pitchFamily="34" charset="0"/>
              </a:rPr>
              <a:t>scheme</a:t>
            </a:r>
          </a:p>
          <a:p>
            <a:pPr lvl="2"/>
            <a:r>
              <a:rPr lang="en-US" altLang="zh-CN" sz="2200" dirty="0" smtClean="0">
                <a:latin typeface="Candara" pitchFamily="34" charset="0"/>
              </a:rPr>
              <a:t>fixed </a:t>
            </a:r>
            <a:r>
              <a:rPr lang="en-US" altLang="zh-CN" sz="2200" dirty="0">
                <a:latin typeface="Candara" pitchFamily="34" charset="0"/>
              </a:rPr>
              <a:t>demand and homogeneous </a:t>
            </a:r>
            <a:r>
              <a:rPr lang="en-US" altLang="zh-CN" sz="2200" dirty="0" smtClean="0">
                <a:latin typeface="Candara" pitchFamily="34" charset="0"/>
              </a:rPr>
              <a:t> travelers</a:t>
            </a:r>
          </a:p>
          <a:p>
            <a:pPr lvl="2"/>
            <a:r>
              <a:rPr lang="en-US" altLang="zh-CN" sz="2200" dirty="0">
                <a:latin typeface="Candara" pitchFamily="34" charset="0"/>
              </a:rPr>
              <a:t>travelers’ route choice and learning behavior</a:t>
            </a:r>
          </a:p>
          <a:p>
            <a:pPr lvl="2"/>
            <a:r>
              <a:rPr lang="en-US" altLang="zh-CN" sz="2200" dirty="0">
                <a:latin typeface="Candara" pitchFamily="34" charset="0"/>
              </a:rPr>
              <a:t>price evolving with the variation of credit demand and supply</a:t>
            </a:r>
          </a:p>
          <a:p>
            <a:pPr lvl="1"/>
            <a:r>
              <a:rPr lang="en-US" altLang="zh-CN" sz="2400" dirty="0" smtClean="0">
                <a:latin typeface="Candara" pitchFamily="34" charset="0"/>
              </a:rPr>
              <a:t>Some important property of the dynamic model</a:t>
            </a:r>
            <a:endParaRPr lang="en-US" altLang="zh-CN" sz="2400" dirty="0">
              <a:latin typeface="Candara" pitchFamily="34" charset="0"/>
            </a:endParaRPr>
          </a:p>
          <a:p>
            <a:pPr lvl="2"/>
            <a:r>
              <a:rPr lang="en-US" altLang="zh-CN" sz="2200" dirty="0" smtClean="0">
                <a:latin typeface="Candara" pitchFamily="34" charset="0"/>
              </a:rPr>
              <a:t>existence </a:t>
            </a:r>
            <a:r>
              <a:rPr lang="en-US" altLang="zh-CN" sz="2200" dirty="0">
                <a:latin typeface="Candara" pitchFamily="34" charset="0"/>
              </a:rPr>
              <a:t>and uniqueness of the equilibrium point</a:t>
            </a:r>
          </a:p>
          <a:p>
            <a:pPr lvl="2"/>
            <a:r>
              <a:rPr lang="en-US" altLang="zh-CN" sz="2200" dirty="0" smtClean="0">
                <a:latin typeface="Candara" pitchFamily="34" charset="0"/>
              </a:rPr>
              <a:t>stability </a:t>
            </a:r>
            <a:r>
              <a:rPr lang="en-US" altLang="zh-CN" sz="2200" dirty="0">
                <a:latin typeface="Candara" pitchFamily="34" charset="0"/>
              </a:rPr>
              <a:t>and convergence when time horizon goes </a:t>
            </a:r>
            <a:r>
              <a:rPr lang="en-US" altLang="zh-CN" sz="2200" dirty="0" smtClean="0">
                <a:latin typeface="Candara" pitchFamily="34" charset="0"/>
              </a:rPr>
              <a:t>infinite</a:t>
            </a:r>
            <a:endParaRPr lang="en-US" altLang="zh-CN" sz="2200" dirty="0">
              <a:latin typeface="Candara"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185672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30375"/>
            <a:ext cx="9144000" cy="1927225"/>
          </a:xfrm>
          <a:noFill/>
          <a:ln>
            <a:noFill/>
          </a:ln>
        </p:spPr>
        <p:style>
          <a:lnRef idx="2">
            <a:schemeClr val="dk1"/>
          </a:lnRef>
          <a:fillRef idx="1">
            <a:schemeClr val="lt1"/>
          </a:fillRef>
          <a:effectRef idx="0">
            <a:schemeClr val="dk1"/>
          </a:effectRef>
          <a:fontRef idx="minor">
            <a:schemeClr val="dk1"/>
          </a:fontRef>
        </p:style>
        <p:txBody>
          <a:bodyPr vert="horz" anchor="ctr">
            <a:noAutofit/>
          </a:bodyPr>
          <a:lstStyle/>
          <a:p>
            <a:pPr algn="ctr">
              <a:lnSpc>
                <a:spcPct val="75000"/>
              </a:lnSpc>
            </a:pPr>
            <a:r>
              <a:rPr lang="en-US" altLang="zh-CN" sz="6600" b="1" dirty="0">
                <a:solidFill>
                  <a:srgbClr val="0070C0"/>
                </a:solidFill>
                <a:latin typeface="Bradley Hand ITC" pitchFamily="66" charset="0"/>
                <a:ea typeface="Microsoft JhengHei" pitchFamily="34" charset="-120"/>
              </a:rPr>
              <a:t>THANK </a:t>
            </a:r>
            <a:r>
              <a:rPr lang="en-US" altLang="zh-CN" sz="6600" b="1" dirty="0" smtClean="0">
                <a:solidFill>
                  <a:srgbClr val="0070C0"/>
                </a:solidFill>
                <a:latin typeface="Bradley Hand ITC" pitchFamily="66" charset="0"/>
                <a:ea typeface="Microsoft JhengHei" pitchFamily="34" charset="-120"/>
              </a:rPr>
              <a:t>YOU !</a:t>
            </a:r>
            <a:endParaRPr lang="zh-CN" altLang="en-US" sz="6600" b="1" dirty="0">
              <a:solidFill>
                <a:srgbClr val="FF0000"/>
              </a:solidFill>
              <a:latin typeface="Bradley Hand ITC" pitchFamily="66" charset="0"/>
              <a:ea typeface="Microsoft JhengHei" pitchFamily="34" charset="-120"/>
            </a:endParaRPr>
          </a:p>
        </p:txBody>
      </p:sp>
    </p:spTree>
    <p:extLst>
      <p:ext uri="{BB962C8B-B14F-4D97-AF65-F5344CB8AC3E}">
        <p14:creationId xmlns:p14="http://schemas.microsoft.com/office/powerpoint/2010/main" val="3691029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33400" y="1524000"/>
            <a:ext cx="8153400" cy="3733800"/>
          </a:xfrm>
        </p:spPr>
        <p:txBody>
          <a:bodyPr rtlCol="0">
            <a:noAutofit/>
          </a:bodyPr>
          <a:lstStyle/>
          <a:p>
            <a:pPr>
              <a:spcBef>
                <a:spcPts val="600"/>
              </a:spcBef>
              <a:spcAft>
                <a:spcPts val="0"/>
              </a:spcAft>
              <a:buSzPct val="50000"/>
              <a:buFont typeface="Wingdings" pitchFamily="2" charset="2"/>
              <a:buChar char="n"/>
            </a:pPr>
            <a:r>
              <a:rPr lang="en-US" altLang="zh-CN" sz="2400" dirty="0" smtClean="0">
                <a:latin typeface="Candara" pitchFamily="34" charset="0"/>
                <a:cs typeface="Times New Roman" pitchFamily="18" charset="0"/>
              </a:rPr>
              <a:t>Each </a:t>
            </a:r>
            <a:r>
              <a:rPr lang="en-US" altLang="zh-CN" sz="2400" dirty="0">
                <a:latin typeface="Candara" pitchFamily="34" charset="0"/>
                <a:cs typeface="Times New Roman" pitchFamily="18" charset="0"/>
              </a:rPr>
              <a:t>participating agent receives a proportion of credits (on a periodic basis such </a:t>
            </a:r>
            <a:r>
              <a:rPr lang="en-US" altLang="zh-CN" sz="2400" dirty="0" smtClean="0">
                <a:latin typeface="Candara" pitchFamily="34" charset="0"/>
                <a:cs typeface="Times New Roman" pitchFamily="18" charset="0"/>
              </a:rPr>
              <a:t>as a </a:t>
            </a:r>
            <a:r>
              <a:rPr lang="en-US" altLang="zh-CN" sz="2400" dirty="0">
                <a:latin typeface="Candara" pitchFamily="34" charset="0"/>
                <a:cs typeface="Times New Roman" pitchFamily="18" charset="0"/>
              </a:rPr>
              <a:t>month or a quarter)      </a:t>
            </a:r>
            <a:r>
              <a:rPr lang="zh-CN" altLang="en-US" sz="2400" dirty="0">
                <a:latin typeface="Candara" pitchFamily="34" charset="0"/>
                <a:cs typeface="Times New Roman" pitchFamily="18" charset="0"/>
              </a:rPr>
              <a:t> </a:t>
            </a:r>
          </a:p>
          <a:p>
            <a:pPr lvl="1">
              <a:spcBef>
                <a:spcPts val="600"/>
              </a:spcBef>
              <a:spcAft>
                <a:spcPts val="0"/>
              </a:spcAft>
              <a:buSzPct val="75000"/>
              <a:buFont typeface="Wingdings" pitchFamily="2" charset="2"/>
              <a:buChar char="ü"/>
            </a:pPr>
            <a:r>
              <a:rPr lang="en-US" altLang="zh-CN" sz="2400" dirty="0" smtClean="0">
                <a:solidFill>
                  <a:srgbClr val="FF0066"/>
                </a:solidFill>
                <a:latin typeface="Candara" pitchFamily="34" charset="0"/>
                <a:cs typeface="Times New Roman" pitchFamily="18" charset="0"/>
              </a:rPr>
              <a:t>Equitable</a:t>
            </a:r>
            <a:endParaRPr lang="zh-CN" altLang="en-US" sz="2400" dirty="0">
              <a:solidFill>
                <a:srgbClr val="FF0066"/>
              </a:solidFill>
              <a:latin typeface="Candara" pitchFamily="34" charset="0"/>
              <a:cs typeface="Times New Roman" pitchFamily="18" charset="0"/>
            </a:endParaRPr>
          </a:p>
          <a:p>
            <a:pPr>
              <a:spcBef>
                <a:spcPts val="600"/>
              </a:spcBef>
              <a:spcAft>
                <a:spcPts val="0"/>
              </a:spcAft>
              <a:buSzPct val="100000"/>
              <a:buFont typeface="Wingdings" pitchFamily="2" charset="2"/>
              <a:buChar char="§"/>
            </a:pPr>
            <a:r>
              <a:rPr lang="en-US" altLang="zh-CN" sz="2400" dirty="0">
                <a:latin typeface="Candara" pitchFamily="34" charset="0"/>
                <a:cs typeface="Times New Roman" pitchFamily="18" charset="0"/>
              </a:rPr>
              <a:t>Initial distribution for free</a:t>
            </a:r>
          </a:p>
          <a:p>
            <a:pPr lvl="1">
              <a:spcBef>
                <a:spcPts val="600"/>
              </a:spcBef>
              <a:spcAft>
                <a:spcPts val="0"/>
              </a:spcAft>
              <a:buSzPct val="75000"/>
              <a:buFont typeface="Wingdings" pitchFamily="2" charset="2"/>
              <a:buChar char="ü"/>
            </a:pPr>
            <a:r>
              <a:rPr lang="en-US" altLang="zh-CN" sz="2400" dirty="0">
                <a:solidFill>
                  <a:srgbClr val="FF0066"/>
                </a:solidFill>
                <a:latin typeface="Candara" pitchFamily="34" charset="0"/>
                <a:cs typeface="Times New Roman" pitchFamily="18" charset="0"/>
              </a:rPr>
              <a:t>Revenue-neutral incentives for mobility and environmental quality    </a:t>
            </a:r>
            <a:endParaRPr lang="zh-CN" altLang="en-US" sz="2400" dirty="0">
              <a:solidFill>
                <a:srgbClr val="FF0066"/>
              </a:solidFill>
              <a:latin typeface="Candara" pitchFamily="34" charset="0"/>
              <a:cs typeface="Times New Roman" pitchFamily="18" charset="0"/>
            </a:endParaRPr>
          </a:p>
          <a:p>
            <a:pPr>
              <a:spcBef>
                <a:spcPts val="600"/>
              </a:spcBef>
              <a:spcAft>
                <a:spcPts val="0"/>
              </a:spcAft>
              <a:buSzPct val="100000"/>
              <a:buFont typeface="Wingdings" pitchFamily="2" charset="2"/>
              <a:buChar char="§"/>
            </a:pPr>
            <a:r>
              <a:rPr lang="en-US" altLang="zh-CN" sz="2400" dirty="0">
                <a:latin typeface="Candara" pitchFamily="34" charset="0"/>
                <a:cs typeface="Times New Roman" pitchFamily="18" charset="0"/>
              </a:rPr>
              <a:t>Credit charging scheme</a:t>
            </a:r>
            <a:endParaRPr lang="zh-CN" altLang="en-US" sz="2400" dirty="0">
              <a:latin typeface="Candara" pitchFamily="34" charset="0"/>
              <a:cs typeface="Times New Roman" pitchFamily="18" charset="0"/>
            </a:endParaRPr>
          </a:p>
          <a:p>
            <a:pPr lvl="1">
              <a:spcBef>
                <a:spcPts val="600"/>
              </a:spcBef>
              <a:spcAft>
                <a:spcPts val="0"/>
              </a:spcAft>
              <a:buSzPct val="75000"/>
              <a:buFont typeface="Wingdings" pitchFamily="2" charset="2"/>
              <a:buChar char="ü"/>
            </a:pPr>
            <a:r>
              <a:rPr lang="en-US" altLang="zh-CN" sz="2400" dirty="0">
                <a:solidFill>
                  <a:srgbClr val="FF0066"/>
                </a:solidFill>
                <a:latin typeface="Candara" pitchFamily="34" charset="0"/>
                <a:cs typeface="Times New Roman" pitchFamily="18" charset="0"/>
              </a:rPr>
              <a:t>Link-specific or cordon-based; distance or time-based;  time-invariant or time-varying</a:t>
            </a:r>
          </a:p>
        </p:txBody>
      </p:sp>
      <p:sp>
        <p:nvSpPr>
          <p:cNvPr id="12" name="Title 1"/>
          <p:cNvSpPr>
            <a:spLocks noGrp="1"/>
          </p:cNvSpPr>
          <p:nvPr>
            <p:ph type="title"/>
          </p:nvPr>
        </p:nvSpPr>
        <p:spPr>
          <a:xfrm>
            <a:off x="0" y="4572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a:solidFill>
                  <a:srgbClr val="0070C0"/>
                </a:solidFill>
                <a:latin typeface="Bell MT" pitchFamily="18" charset="0"/>
                <a:ea typeface="Microsoft JhengHei" pitchFamily="34" charset="-120"/>
              </a:rPr>
              <a:t>What is a </a:t>
            </a:r>
            <a:r>
              <a:rPr lang="en-US" altLang="zh-CN" sz="3600" b="1" dirty="0" smtClean="0">
                <a:solidFill>
                  <a:srgbClr val="0070C0"/>
                </a:solidFill>
                <a:latin typeface="Bell MT" pitchFamily="18" charset="0"/>
                <a:ea typeface="Microsoft JhengHei" pitchFamily="34" charset="-120"/>
              </a:rPr>
              <a:t>Tradable Credit Scheme</a:t>
            </a:r>
            <a:endParaRPr lang="zh-CN" altLang="en-US" sz="3600" b="1" dirty="0">
              <a:solidFill>
                <a:srgbClr val="0070C0"/>
              </a:solidFill>
              <a:latin typeface="Bell MT" pitchFamily="18" charset="0"/>
              <a:ea typeface="Microsoft JhengHei" pitchFamily="34" charset="-120"/>
            </a:endParaRPr>
          </a:p>
        </p:txBody>
      </p:sp>
      <p:sp>
        <p:nvSpPr>
          <p:cNvPr id="2" name="TextBox 1"/>
          <p:cNvSpPr txBox="1"/>
          <p:nvPr/>
        </p:nvSpPr>
        <p:spPr>
          <a:xfrm>
            <a:off x="762000" y="5553670"/>
            <a:ext cx="7620000" cy="923330"/>
          </a:xfrm>
          <a:prstGeom prst="rect">
            <a:avLst/>
          </a:prstGeom>
          <a:noFill/>
        </p:spPr>
        <p:txBody>
          <a:bodyPr wrap="square" rtlCol="0">
            <a:spAutoFit/>
          </a:bodyPr>
          <a:lstStyle/>
          <a:p>
            <a:r>
              <a:rPr lang="en-US" b="1" dirty="0">
                <a:solidFill>
                  <a:srgbClr val="002060"/>
                </a:solidFill>
                <a:latin typeface="Candara" pitchFamily="34" charset="0"/>
              </a:rPr>
              <a:t>Yang, H., Wang, X.L., 2011. Managing network mobility with tradable credits. Transportation Research Part B 45 (3), 580-594.</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Tree>
    <p:custDataLst>
      <p:tags r:id="rId1"/>
    </p:custDataLst>
    <p:extLst>
      <p:ext uri="{BB962C8B-B14F-4D97-AF65-F5344CB8AC3E}">
        <p14:creationId xmlns:p14="http://schemas.microsoft.com/office/powerpoint/2010/main" val="32806989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Title 1"/>
          <p:cNvSpPr>
            <a:spLocks noGrp="1"/>
          </p:cNvSpPr>
          <p:nvPr>
            <p:ph type="title"/>
          </p:nvPr>
        </p:nvSpPr>
        <p:spPr>
          <a:xfrm>
            <a:off x="0" y="457200"/>
            <a:ext cx="9144000" cy="60960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zh-CN" sz="3600" b="1" dirty="0">
                <a:solidFill>
                  <a:srgbClr val="0070C0"/>
                </a:solidFill>
                <a:latin typeface="Bell MT" pitchFamily="18" charset="0"/>
                <a:ea typeface="Microsoft JhengHei" pitchFamily="34" charset="-120"/>
              </a:rPr>
              <a:t>What is a </a:t>
            </a:r>
            <a:r>
              <a:rPr lang="en-US" altLang="zh-CN" sz="3600" b="1" dirty="0" smtClean="0">
                <a:solidFill>
                  <a:srgbClr val="0070C0"/>
                </a:solidFill>
                <a:latin typeface="Bell MT" pitchFamily="18" charset="0"/>
                <a:ea typeface="Microsoft JhengHei" pitchFamily="34" charset="-120"/>
              </a:rPr>
              <a:t>Tradable Credit Scheme</a:t>
            </a:r>
            <a:endParaRPr lang="zh-CN" altLang="en-US" sz="3600" b="1" dirty="0">
              <a:solidFill>
                <a:srgbClr val="0070C0"/>
              </a:solidFill>
              <a:latin typeface="Bell MT" pitchFamily="18" charset="0"/>
              <a:ea typeface="Microsoft JhengHei" pitchFamily="34" charset="-120"/>
            </a:endParaRPr>
          </a:p>
        </p:txBody>
      </p:sp>
      <p:sp>
        <p:nvSpPr>
          <p:cNvPr id="31747" name="Rectangle 3"/>
          <p:cNvSpPr>
            <a:spLocks noGrp="1" noChangeArrowheads="1"/>
          </p:cNvSpPr>
          <p:nvPr>
            <p:ph sz="quarter" idx="1"/>
          </p:nvPr>
        </p:nvSpPr>
        <p:spPr>
          <a:xfrm>
            <a:off x="381000" y="1524000"/>
            <a:ext cx="8458200" cy="4572000"/>
          </a:xfrm>
        </p:spPr>
        <p:txBody>
          <a:bodyPr rtlCol="0">
            <a:noAutofit/>
          </a:bodyPr>
          <a:lstStyle/>
          <a:p>
            <a:pPr>
              <a:spcBef>
                <a:spcPts val="600"/>
              </a:spcBef>
              <a:spcAft>
                <a:spcPts val="0"/>
              </a:spcAft>
              <a:buSzPct val="100000"/>
              <a:buFont typeface="Wingdings" pitchFamily="2" charset="2"/>
              <a:buChar char="§"/>
            </a:pPr>
            <a:r>
              <a:rPr lang="en-US" altLang="zh-CN" sz="2400" dirty="0" smtClean="0">
                <a:latin typeface="Candara" pitchFamily="34" charset="0"/>
              </a:rPr>
              <a:t>A </a:t>
            </a:r>
            <a:r>
              <a:rPr lang="en-US" altLang="zh-CN" sz="2400" dirty="0">
                <a:latin typeface="Candara" pitchFamily="34" charset="0"/>
              </a:rPr>
              <a:t>policy target in terms of fix-quantity travel credits can be easily achieved. </a:t>
            </a:r>
          </a:p>
          <a:p>
            <a:pPr lvl="1">
              <a:spcBef>
                <a:spcPts val="600"/>
              </a:spcBef>
              <a:spcAft>
                <a:spcPts val="0"/>
              </a:spcAft>
              <a:buSzPct val="75000"/>
              <a:buFont typeface="Wingdings" pitchFamily="2" charset="2"/>
              <a:buChar char="ü"/>
            </a:pPr>
            <a:r>
              <a:rPr lang="en-US" altLang="zh-CN" sz="2400" dirty="0">
                <a:solidFill>
                  <a:srgbClr val="FF0066"/>
                </a:solidFill>
                <a:latin typeface="Candara" pitchFamily="34" charset="0"/>
                <a:cs typeface="Times New Roman" pitchFamily="18" charset="0"/>
              </a:rPr>
              <a:t>Example: Distance-based credit charge for achieving control of total </a:t>
            </a:r>
            <a:r>
              <a:rPr lang="en-US" altLang="zh-CN" sz="2400" dirty="0" err="1">
                <a:solidFill>
                  <a:srgbClr val="FF0066"/>
                </a:solidFill>
                <a:latin typeface="Candara" pitchFamily="34" charset="0"/>
                <a:cs typeface="Times New Roman" pitchFamily="18" charset="0"/>
              </a:rPr>
              <a:t>veh</a:t>
            </a:r>
            <a:r>
              <a:rPr lang="en-US" altLang="zh-CN" sz="2400" dirty="0">
                <a:solidFill>
                  <a:srgbClr val="FF0066"/>
                </a:solidFill>
                <a:latin typeface="Candara" pitchFamily="34" charset="0"/>
                <a:cs typeface="Times New Roman" pitchFamily="18" charset="0"/>
              </a:rPr>
              <a:t>-km traveled on the network</a:t>
            </a:r>
          </a:p>
          <a:p>
            <a:pPr>
              <a:spcBef>
                <a:spcPts val="600"/>
              </a:spcBef>
              <a:spcAft>
                <a:spcPts val="0"/>
              </a:spcAft>
              <a:buSzPct val="100000"/>
              <a:buFont typeface="Wingdings" pitchFamily="2" charset="2"/>
              <a:buChar char="§"/>
            </a:pPr>
            <a:r>
              <a:rPr lang="en-US" altLang="zh-CN" sz="2400" dirty="0">
                <a:latin typeface="Candara" pitchFamily="34" charset="0"/>
                <a:cs typeface="Times New Roman" pitchFamily="18" charset="0"/>
              </a:rPr>
              <a:t>The equilibrium price of credits is determined by the market through free trading. </a:t>
            </a:r>
          </a:p>
          <a:p>
            <a:pPr lvl="1">
              <a:spcBef>
                <a:spcPts val="600"/>
              </a:spcBef>
              <a:spcAft>
                <a:spcPts val="0"/>
              </a:spcAft>
              <a:buSzPct val="75000"/>
              <a:buFont typeface="Wingdings" pitchFamily="2" charset="2"/>
              <a:buChar char="ü"/>
            </a:pPr>
            <a:r>
              <a:rPr lang="en-US" altLang="zh-CN" sz="2400" dirty="0">
                <a:solidFill>
                  <a:srgbClr val="FF0066"/>
                </a:solidFill>
                <a:latin typeface="Candara" pitchFamily="34" charset="0"/>
                <a:cs typeface="Times New Roman" pitchFamily="18" charset="0"/>
              </a:rPr>
              <a:t>Market driven</a:t>
            </a:r>
          </a:p>
          <a:p>
            <a:pPr lvl="1">
              <a:spcBef>
                <a:spcPts val="600"/>
              </a:spcBef>
              <a:spcAft>
                <a:spcPts val="0"/>
              </a:spcAft>
              <a:buSzPct val="75000"/>
              <a:buFont typeface="Wingdings" pitchFamily="2" charset="2"/>
              <a:buChar char="ü"/>
            </a:pPr>
            <a:r>
              <a:rPr lang="en-US" altLang="zh-CN" sz="2400" dirty="0" smtClean="0">
                <a:solidFill>
                  <a:srgbClr val="FF0066"/>
                </a:solidFill>
                <a:latin typeface="Candara" pitchFamily="34" charset="0"/>
                <a:cs typeface="Times New Roman" pitchFamily="18" charset="0"/>
              </a:rPr>
              <a:t>Credit: from </a:t>
            </a:r>
            <a:r>
              <a:rPr lang="en-US" altLang="zh-CN" sz="2400" dirty="0">
                <a:solidFill>
                  <a:srgbClr val="FF0066"/>
                </a:solidFill>
                <a:latin typeface="Candara" pitchFamily="34" charset="0"/>
                <a:cs typeface="Times New Roman" pitchFamily="18" charset="0"/>
              </a:rPr>
              <a:t>the higher income groups to the </a:t>
            </a:r>
            <a:r>
              <a:rPr lang="en-US" altLang="zh-CN" sz="2400" dirty="0" smtClean="0">
                <a:solidFill>
                  <a:srgbClr val="FF0066"/>
                </a:solidFill>
                <a:latin typeface="Candara" pitchFamily="34" charset="0"/>
                <a:cs typeface="Times New Roman" pitchFamily="18" charset="0"/>
              </a:rPr>
              <a:t>lower   Money: from </a:t>
            </a:r>
            <a:r>
              <a:rPr lang="en-US" altLang="zh-CN" sz="2400" dirty="0">
                <a:solidFill>
                  <a:srgbClr val="FF0066"/>
                </a:solidFill>
                <a:latin typeface="Candara" pitchFamily="34" charset="0"/>
                <a:cs typeface="Times New Roman" pitchFamily="18" charset="0"/>
              </a:rPr>
              <a:t>the wealthy to the </a:t>
            </a:r>
            <a:r>
              <a:rPr lang="en-US" altLang="zh-CN" sz="2400" dirty="0" smtClean="0">
                <a:solidFill>
                  <a:srgbClr val="FF0066"/>
                </a:solidFill>
                <a:latin typeface="Candara" pitchFamily="34" charset="0"/>
                <a:cs typeface="Times New Roman" pitchFamily="18" charset="0"/>
              </a:rPr>
              <a:t>less</a:t>
            </a:r>
            <a:endParaRPr lang="en-US" altLang="zh-CN" sz="2400" dirty="0">
              <a:solidFill>
                <a:srgbClr val="FF0066"/>
              </a:solidFill>
              <a:latin typeface="Candara" pitchFamily="34" charset="0"/>
              <a:cs typeface="Times New Roman" pitchFamily="18" charset="0"/>
            </a:endParaRPr>
          </a:p>
          <a:p>
            <a:pPr lvl="1">
              <a:spcBef>
                <a:spcPts val="600"/>
              </a:spcBef>
              <a:spcAft>
                <a:spcPts val="0"/>
              </a:spcAft>
              <a:buSzPct val="75000"/>
              <a:buFont typeface="Wingdings" pitchFamily="2" charset="2"/>
              <a:buChar char="ü"/>
            </a:pPr>
            <a:r>
              <a:rPr lang="en-US" altLang="zh-CN" sz="2400" dirty="0">
                <a:solidFill>
                  <a:srgbClr val="FF0066"/>
                </a:solidFill>
                <a:latin typeface="Candara" pitchFamily="34" charset="0"/>
                <a:cs typeface="Times New Roman" pitchFamily="18" charset="0"/>
              </a:rPr>
              <a:t>Enhance income distribution or financial transfer confined only to within the predefined group of </a:t>
            </a:r>
            <a:r>
              <a:rPr lang="en-US" altLang="zh-CN" sz="2400" dirty="0" smtClean="0">
                <a:solidFill>
                  <a:srgbClr val="FF0066"/>
                </a:solidFill>
                <a:latin typeface="Candara" pitchFamily="34" charset="0"/>
                <a:cs typeface="Times New Roman" pitchFamily="18" charset="0"/>
              </a:rPr>
              <a:t>travelers</a:t>
            </a:r>
            <a:endParaRPr lang="en-US" altLang="zh-CN" sz="2400" dirty="0">
              <a:solidFill>
                <a:srgbClr val="FF0066"/>
              </a:solidFill>
              <a:latin typeface="Candara"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spTree>
    <p:custDataLst>
      <p:tags r:id="rId2"/>
    </p:custDataLst>
    <p:extLst>
      <p:ext uri="{BB962C8B-B14F-4D97-AF65-F5344CB8AC3E}">
        <p14:creationId xmlns:p14="http://schemas.microsoft.com/office/powerpoint/2010/main" val="251869739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914400" y="152400"/>
            <a:ext cx="7467600" cy="868363"/>
          </a:xfrm>
        </p:spPr>
        <p:txBody>
          <a:bodyPr>
            <a:noAutofit/>
          </a:bodyPr>
          <a:lstStyle/>
          <a:p>
            <a:pPr algn="ctr"/>
            <a:r>
              <a:rPr lang="en-US" altLang="zh-CN" sz="2800" b="1" dirty="0">
                <a:solidFill>
                  <a:srgbClr val="0070C0"/>
                </a:solidFill>
                <a:latin typeface="Bell MT" pitchFamily="18" charset="0"/>
                <a:ea typeface="Microsoft JhengHei" pitchFamily="34" charset="-120"/>
                <a:cs typeface="+mn-cs"/>
              </a:rPr>
              <a:t>Mathematical Model of Traffic Equilibrium under Tradable Travel Credit Schemes</a:t>
            </a:r>
          </a:p>
        </p:txBody>
      </p:sp>
      <p:sp>
        <p:nvSpPr>
          <p:cNvPr id="11268" name="Rectangle 14"/>
          <p:cNvSpPr>
            <a:spLocks noChangeArrowheads="1"/>
          </p:cNvSpPr>
          <p:nvPr/>
        </p:nvSpPr>
        <p:spPr bwMode="auto">
          <a:xfrm>
            <a:off x="76200" y="13589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zh-CN" sz="2400" dirty="0" smtClean="0">
                <a:solidFill>
                  <a:srgbClr val="0066FF"/>
                </a:solidFill>
                <a:latin typeface="Candara" pitchFamily="34" charset="0"/>
              </a:rPr>
              <a:t>Equivalent model formulation:</a:t>
            </a:r>
          </a:p>
        </p:txBody>
      </p:sp>
      <p:sp>
        <p:nvSpPr>
          <p:cNvPr id="6159" name="Rectangle 15"/>
          <p:cNvSpPr>
            <a:spLocks noChangeArrowheads="1"/>
          </p:cNvSpPr>
          <p:nvPr/>
        </p:nvSpPr>
        <p:spPr bwMode="auto">
          <a:xfrm>
            <a:off x="457200" y="2027238"/>
            <a:ext cx="84582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fontAlgn="base" hangingPunct="0">
              <a:spcBef>
                <a:spcPct val="20000"/>
              </a:spcBef>
              <a:spcAft>
                <a:spcPct val="0"/>
              </a:spcAft>
            </a:pPr>
            <a:r>
              <a:rPr lang="en-US" altLang="zh-CN" sz="2800" dirty="0" smtClean="0">
                <a:solidFill>
                  <a:srgbClr val="000000"/>
                </a:solidFill>
                <a:latin typeface="Times New Roman" pitchFamily="18" charset="0"/>
              </a:rPr>
              <a:t>                                         </a:t>
            </a:r>
            <a:endParaRPr lang="en-US" altLang="zh-CN" sz="800" dirty="0" smtClean="0">
              <a:solidFill>
                <a:srgbClr val="000000"/>
              </a:solidFill>
              <a:latin typeface="Times New Roman" pitchFamily="18" charset="0"/>
            </a:endParaRPr>
          </a:p>
          <a:p>
            <a:pPr marL="342900" indent="-342900" eaLnBrk="0" fontAlgn="base" hangingPunct="0">
              <a:spcBef>
                <a:spcPct val="20000"/>
              </a:spcBef>
              <a:spcAft>
                <a:spcPct val="0"/>
              </a:spcAft>
            </a:pPr>
            <a:endParaRPr lang="en-US" altLang="zh-CN" sz="900" dirty="0" smtClean="0">
              <a:solidFill>
                <a:srgbClr val="000000"/>
              </a:solidFill>
              <a:latin typeface="Times New Roman" pitchFamily="18" charset="0"/>
            </a:endParaRPr>
          </a:p>
          <a:p>
            <a:pPr marL="342900" indent="-342900" eaLnBrk="0" fontAlgn="base" hangingPunct="0">
              <a:spcBef>
                <a:spcPts val="1800"/>
              </a:spcBef>
              <a:spcAft>
                <a:spcPct val="0"/>
              </a:spcAft>
            </a:pPr>
            <a:r>
              <a:rPr lang="en-US" altLang="zh-CN" sz="2000" dirty="0" smtClean="0">
                <a:solidFill>
                  <a:srgbClr val="000000"/>
                </a:solidFill>
                <a:latin typeface="Times New Roman" pitchFamily="18" charset="0"/>
              </a:rPr>
              <a:t>    </a:t>
            </a:r>
            <a:r>
              <a:rPr lang="en-US" altLang="zh-CN" sz="2400" dirty="0" smtClean="0">
                <a:solidFill>
                  <a:srgbClr val="000000"/>
                </a:solidFill>
                <a:latin typeface="Times New Roman" pitchFamily="18" charset="0"/>
              </a:rPr>
              <a:t>subject to:</a:t>
            </a:r>
          </a:p>
        </p:txBody>
      </p:sp>
      <p:graphicFrame>
        <p:nvGraphicFramePr>
          <p:cNvPr id="11270" name="Object 16"/>
          <p:cNvGraphicFramePr>
            <a:graphicFrameLocks noChangeAspect="1"/>
          </p:cNvGraphicFramePr>
          <p:nvPr>
            <p:extLst>
              <p:ext uri="{D42A27DB-BD31-4B8C-83A1-F6EECF244321}">
                <p14:modId xmlns:p14="http://schemas.microsoft.com/office/powerpoint/2010/main" val="789257288"/>
              </p:ext>
            </p:extLst>
          </p:nvPr>
        </p:nvGraphicFramePr>
        <p:xfrm>
          <a:off x="685799" y="3475038"/>
          <a:ext cx="3006969" cy="661987"/>
        </p:xfrm>
        <a:graphic>
          <a:graphicData uri="http://schemas.openxmlformats.org/presentationml/2006/ole">
            <mc:AlternateContent xmlns:mc="http://schemas.openxmlformats.org/markup-compatibility/2006">
              <mc:Choice xmlns:v="urn:schemas-microsoft-com:vml" Requires="v">
                <p:oleObj spid="_x0000_s42976" name="Equation" r:id="rId4" imgW="1612900" imgH="368300" progId="Equation.DSMT4">
                  <p:embed/>
                </p:oleObj>
              </mc:Choice>
              <mc:Fallback>
                <p:oleObj name="Equation" r:id="rId4" imgW="1612900" imgH="368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 y="3475038"/>
                        <a:ext cx="3006969" cy="661987"/>
                      </a:xfrm>
                      <a:prstGeom prst="rect">
                        <a:avLst/>
                      </a:prstGeom>
                      <a:noFill/>
                      <a:ln>
                        <a:noFill/>
                      </a:ln>
                      <a:effectLst/>
                    </p:spPr>
                  </p:pic>
                </p:oleObj>
              </mc:Fallback>
            </mc:AlternateContent>
          </a:graphicData>
        </a:graphic>
      </p:graphicFrame>
      <p:sp>
        <p:nvSpPr>
          <p:cNvPr id="11272" name="Rectangle 18"/>
          <p:cNvSpPr>
            <a:spLocks noChangeArrowheads="1"/>
          </p:cNvSpPr>
          <p:nvPr/>
        </p:nvSpPr>
        <p:spPr bwMode="auto">
          <a:xfrm>
            <a:off x="0" y="50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1400" smtClean="0">
              <a:solidFill>
                <a:srgbClr val="000000"/>
              </a:solidFill>
              <a:latin typeface="Times New Roman" pitchFamily="18" charset="0"/>
            </a:endParaRPr>
          </a:p>
        </p:txBody>
      </p:sp>
      <p:sp>
        <p:nvSpPr>
          <p:cNvPr id="11273" name="Rectangle 19"/>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1400" smtClean="0">
              <a:solidFill>
                <a:srgbClr val="000000"/>
              </a:solidFill>
              <a:latin typeface="Times New Roman" pitchFamily="18" charset="0"/>
            </a:endParaRPr>
          </a:p>
        </p:txBody>
      </p:sp>
      <p:graphicFrame>
        <p:nvGraphicFramePr>
          <p:cNvPr id="11274" name="Object 20"/>
          <p:cNvGraphicFramePr>
            <a:graphicFrameLocks noChangeAspect="1"/>
          </p:cNvGraphicFramePr>
          <p:nvPr>
            <p:extLst>
              <p:ext uri="{D42A27DB-BD31-4B8C-83A1-F6EECF244321}">
                <p14:modId xmlns:p14="http://schemas.microsoft.com/office/powerpoint/2010/main" val="1217010199"/>
              </p:ext>
            </p:extLst>
          </p:nvPr>
        </p:nvGraphicFramePr>
        <p:xfrm>
          <a:off x="609600" y="2057400"/>
          <a:ext cx="2799251" cy="787400"/>
        </p:xfrm>
        <a:graphic>
          <a:graphicData uri="http://schemas.openxmlformats.org/presentationml/2006/ole">
            <mc:AlternateContent xmlns:mc="http://schemas.openxmlformats.org/markup-compatibility/2006">
              <mc:Choice xmlns:v="urn:schemas-microsoft-com:vml" Requires="v">
                <p:oleObj spid="_x0000_s42977" name="Equation" r:id="rId6" imgW="1333500" imgH="393700" progId="Equation.DSMT4">
                  <p:embed/>
                </p:oleObj>
              </mc:Choice>
              <mc:Fallback>
                <p:oleObj name="Equation" r:id="rId6" imgW="13335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057400"/>
                        <a:ext cx="2799251" cy="787400"/>
                      </a:xfrm>
                      <a:prstGeom prst="rect">
                        <a:avLst/>
                      </a:prstGeom>
                      <a:noFill/>
                      <a:ln>
                        <a:noFill/>
                      </a:ln>
                    </p:spPr>
                  </p:pic>
                </p:oleObj>
              </mc:Fallback>
            </mc:AlternateContent>
          </a:graphicData>
        </a:graphic>
      </p:graphicFrame>
      <p:graphicFrame>
        <p:nvGraphicFramePr>
          <p:cNvPr id="11275" name="Object 21"/>
          <p:cNvGraphicFramePr>
            <a:graphicFrameLocks noChangeAspect="1"/>
          </p:cNvGraphicFramePr>
          <p:nvPr>
            <p:extLst>
              <p:ext uri="{D42A27DB-BD31-4B8C-83A1-F6EECF244321}">
                <p14:modId xmlns:p14="http://schemas.microsoft.com/office/powerpoint/2010/main" val="2057504169"/>
              </p:ext>
            </p:extLst>
          </p:nvPr>
        </p:nvGraphicFramePr>
        <p:xfrm>
          <a:off x="619125" y="4237038"/>
          <a:ext cx="2459648" cy="679450"/>
        </p:xfrm>
        <a:graphic>
          <a:graphicData uri="http://schemas.openxmlformats.org/presentationml/2006/ole">
            <mc:AlternateContent xmlns:mc="http://schemas.openxmlformats.org/markup-compatibility/2006">
              <mc:Choice xmlns:v="urn:schemas-microsoft-com:vml" Requires="v">
                <p:oleObj spid="_x0000_s42978" name="Equation" r:id="rId8" imgW="1282700" imgH="368300" progId="Equation.DSMT4">
                  <p:embed/>
                </p:oleObj>
              </mc:Choice>
              <mc:Fallback>
                <p:oleObj name="Equation" r:id="rId8" imgW="1282700" imgH="368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25" y="4237038"/>
                        <a:ext cx="2459648" cy="679450"/>
                      </a:xfrm>
                      <a:prstGeom prst="rect">
                        <a:avLst/>
                      </a:prstGeom>
                      <a:noFill/>
                      <a:ln>
                        <a:noFill/>
                      </a:ln>
                      <a:effectLst/>
                    </p:spPr>
                  </p:pic>
                </p:oleObj>
              </mc:Fallback>
            </mc:AlternateContent>
          </a:graphicData>
        </a:graphic>
      </p:graphicFrame>
      <p:graphicFrame>
        <p:nvGraphicFramePr>
          <p:cNvPr id="6166" name="Object 22"/>
          <p:cNvGraphicFramePr>
            <a:graphicFrameLocks noChangeAspect="1"/>
          </p:cNvGraphicFramePr>
          <p:nvPr>
            <p:extLst>
              <p:ext uri="{D42A27DB-BD31-4B8C-83A1-F6EECF244321}">
                <p14:modId xmlns:p14="http://schemas.microsoft.com/office/powerpoint/2010/main" val="981951291"/>
              </p:ext>
            </p:extLst>
          </p:nvPr>
        </p:nvGraphicFramePr>
        <p:xfrm>
          <a:off x="685799" y="5075238"/>
          <a:ext cx="1503485" cy="639762"/>
        </p:xfrm>
        <a:graphic>
          <a:graphicData uri="http://schemas.openxmlformats.org/presentationml/2006/ole">
            <mc:AlternateContent xmlns:mc="http://schemas.openxmlformats.org/markup-compatibility/2006">
              <mc:Choice xmlns:v="urn:schemas-microsoft-com:vml" Requires="v">
                <p:oleObj spid="_x0000_s42979" name="Equation" r:id="rId10" imgW="774364" imgH="342751" progId="Equation.DSMT4">
                  <p:embed/>
                </p:oleObj>
              </mc:Choice>
              <mc:Fallback>
                <p:oleObj name="Equation" r:id="rId10" imgW="774364" imgH="3427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799" y="5075238"/>
                        <a:ext cx="1503485" cy="639762"/>
                      </a:xfrm>
                      <a:prstGeom prst="rect">
                        <a:avLst/>
                      </a:prstGeom>
                      <a:noFill/>
                      <a:ln>
                        <a:noFill/>
                      </a:ln>
                      <a:effectLst/>
                    </p:spPr>
                  </p:pic>
                </p:oleObj>
              </mc:Fallback>
            </mc:AlternateContent>
          </a:graphicData>
        </a:graphic>
      </p:graphicFrame>
      <p:sp>
        <p:nvSpPr>
          <p:cNvPr id="11277" name="Rectangle 23"/>
          <p:cNvSpPr>
            <a:spLocks noChangeArrowheads="1"/>
          </p:cNvSpPr>
          <p:nvPr/>
        </p:nvSpPr>
        <p:spPr bwMode="auto">
          <a:xfrm>
            <a:off x="-228600" y="3602137"/>
            <a:ext cx="19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1400" smtClean="0">
              <a:solidFill>
                <a:srgbClr val="000000"/>
              </a:solidFill>
              <a:latin typeface="Candara" pitchFamily="34" charset="0"/>
            </a:endParaRPr>
          </a:p>
        </p:txBody>
      </p:sp>
      <p:sp>
        <p:nvSpPr>
          <p:cNvPr id="11278" name="Rectangle 24"/>
          <p:cNvSpPr>
            <a:spLocks noChangeArrowheads="1"/>
          </p:cNvSpPr>
          <p:nvPr/>
        </p:nvSpPr>
        <p:spPr bwMode="auto">
          <a:xfrm>
            <a:off x="-228600" y="3602137"/>
            <a:ext cx="19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1400" smtClean="0">
              <a:solidFill>
                <a:srgbClr val="000000"/>
              </a:solidFill>
              <a:latin typeface="Candara" pitchFamily="34" charset="0"/>
            </a:endParaRPr>
          </a:p>
        </p:txBody>
      </p:sp>
      <p:sp>
        <p:nvSpPr>
          <p:cNvPr id="11279" name="Rectangle 25"/>
          <p:cNvSpPr>
            <a:spLocks noChangeArrowheads="1"/>
          </p:cNvSpPr>
          <p:nvPr/>
        </p:nvSpPr>
        <p:spPr bwMode="auto">
          <a:xfrm>
            <a:off x="-228600" y="3549750"/>
            <a:ext cx="19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1400" smtClean="0">
              <a:solidFill>
                <a:srgbClr val="000000"/>
              </a:solidFill>
              <a:latin typeface="Candara" pitchFamily="34" charset="0"/>
            </a:endParaRPr>
          </a:p>
        </p:txBody>
      </p:sp>
      <p:graphicFrame>
        <p:nvGraphicFramePr>
          <p:cNvPr id="6170" name="Object 26"/>
          <p:cNvGraphicFramePr>
            <a:graphicFrameLocks noChangeAspect="1"/>
          </p:cNvGraphicFramePr>
          <p:nvPr>
            <p:extLst>
              <p:ext uri="{D42A27DB-BD31-4B8C-83A1-F6EECF244321}">
                <p14:modId xmlns:p14="http://schemas.microsoft.com/office/powerpoint/2010/main" val="720132446"/>
              </p:ext>
            </p:extLst>
          </p:nvPr>
        </p:nvGraphicFramePr>
        <p:xfrm>
          <a:off x="4343400" y="2133600"/>
          <a:ext cx="4510454" cy="620713"/>
        </p:xfrm>
        <a:graphic>
          <a:graphicData uri="http://schemas.openxmlformats.org/presentationml/2006/ole">
            <mc:AlternateContent xmlns:mc="http://schemas.openxmlformats.org/markup-compatibility/2006">
              <mc:Choice xmlns:v="urn:schemas-microsoft-com:vml" Requires="v">
                <p:oleObj spid="_x0000_s42980" name="Equation" r:id="rId12" imgW="3200400" imgH="457200" progId="Equation.DSMT4">
                  <p:embed/>
                </p:oleObj>
              </mc:Choice>
              <mc:Fallback>
                <p:oleObj name="Equation" r:id="rId12" imgW="320040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2133600"/>
                        <a:ext cx="4510454" cy="620713"/>
                      </a:xfrm>
                      <a:prstGeom prst="rect">
                        <a:avLst/>
                      </a:prstGeom>
                      <a:noFill/>
                      <a:ln>
                        <a:noFill/>
                      </a:ln>
                    </p:spPr>
                  </p:pic>
                </p:oleObj>
              </mc:Fallback>
            </mc:AlternateContent>
          </a:graphicData>
        </a:graphic>
      </p:graphicFrame>
      <p:sp>
        <p:nvSpPr>
          <p:cNvPr id="11281" name="Rectangle 27"/>
          <p:cNvSpPr>
            <a:spLocks noChangeArrowheads="1"/>
          </p:cNvSpPr>
          <p:nvPr/>
        </p:nvSpPr>
        <p:spPr bwMode="auto">
          <a:xfrm>
            <a:off x="-228600" y="3592612"/>
            <a:ext cx="19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1400" smtClean="0">
              <a:solidFill>
                <a:srgbClr val="000000"/>
              </a:solidFill>
              <a:latin typeface="Candara" pitchFamily="34" charset="0"/>
            </a:endParaRPr>
          </a:p>
        </p:txBody>
      </p:sp>
      <p:graphicFrame>
        <p:nvGraphicFramePr>
          <p:cNvPr id="6172" name="Object 28"/>
          <p:cNvGraphicFramePr>
            <a:graphicFrameLocks noChangeAspect="1"/>
          </p:cNvGraphicFramePr>
          <p:nvPr>
            <p:extLst>
              <p:ext uri="{D42A27DB-BD31-4B8C-83A1-F6EECF244321}">
                <p14:modId xmlns:p14="http://schemas.microsoft.com/office/powerpoint/2010/main" val="2107498212"/>
              </p:ext>
            </p:extLst>
          </p:nvPr>
        </p:nvGraphicFramePr>
        <p:xfrm>
          <a:off x="4419600" y="2906713"/>
          <a:ext cx="4114800" cy="520700"/>
        </p:xfrm>
        <a:graphic>
          <a:graphicData uri="http://schemas.openxmlformats.org/presentationml/2006/ole">
            <mc:AlternateContent xmlns:mc="http://schemas.openxmlformats.org/markup-compatibility/2006">
              <mc:Choice xmlns:v="urn:schemas-microsoft-com:vml" Requires="v">
                <p:oleObj spid="_x0000_s42981" name="Equation" r:id="rId14" imgW="2806700" imgH="368300" progId="Equation.DSMT4">
                  <p:embed/>
                </p:oleObj>
              </mc:Choice>
              <mc:Fallback>
                <p:oleObj name="Equation" r:id="rId14" imgW="2806700" imgH="368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2906713"/>
                        <a:ext cx="4114800" cy="520700"/>
                      </a:xfrm>
                      <a:prstGeom prst="rect">
                        <a:avLst/>
                      </a:prstGeom>
                      <a:noFill/>
                      <a:ln>
                        <a:noFill/>
                      </a:ln>
                    </p:spPr>
                  </p:pic>
                </p:oleObj>
              </mc:Fallback>
            </mc:AlternateContent>
          </a:graphicData>
        </a:graphic>
      </p:graphicFrame>
      <p:graphicFrame>
        <p:nvGraphicFramePr>
          <p:cNvPr id="11283" name="Object 29"/>
          <p:cNvGraphicFramePr>
            <a:graphicFrameLocks noChangeAspect="1"/>
          </p:cNvGraphicFramePr>
          <p:nvPr>
            <p:extLst>
              <p:ext uri="{D42A27DB-BD31-4B8C-83A1-F6EECF244321}">
                <p14:modId xmlns:p14="http://schemas.microsoft.com/office/powerpoint/2010/main" val="423110624"/>
              </p:ext>
            </p:extLst>
          </p:nvPr>
        </p:nvGraphicFramePr>
        <p:xfrm>
          <a:off x="609599" y="5943600"/>
          <a:ext cx="2532185" cy="417513"/>
        </p:xfrm>
        <a:graphic>
          <a:graphicData uri="http://schemas.openxmlformats.org/presentationml/2006/ole">
            <mc:AlternateContent xmlns:mc="http://schemas.openxmlformats.org/markup-compatibility/2006">
              <mc:Choice xmlns:v="urn:schemas-microsoft-com:vml" Requires="v">
                <p:oleObj spid="_x0000_s42982" name="Equation" r:id="rId16" imgW="1409088" imgH="241195" progId="Equation.DSMT4">
                  <p:embed/>
                </p:oleObj>
              </mc:Choice>
              <mc:Fallback>
                <p:oleObj name="Equation" r:id="rId16" imgW="1409088" imgH="241195"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599" y="5943600"/>
                        <a:ext cx="2532185" cy="417513"/>
                      </a:xfrm>
                      <a:prstGeom prst="rect">
                        <a:avLst/>
                      </a:prstGeom>
                      <a:noFill/>
                      <a:ln>
                        <a:noFill/>
                      </a:ln>
                      <a:effectLst/>
                    </p:spPr>
                  </p:pic>
                </p:oleObj>
              </mc:Fallback>
            </mc:AlternateContent>
          </a:graphicData>
        </a:graphic>
      </p:graphicFrame>
      <p:graphicFrame>
        <p:nvGraphicFramePr>
          <p:cNvPr id="6175" name="Object 31"/>
          <p:cNvGraphicFramePr>
            <a:graphicFrameLocks noChangeAspect="1"/>
          </p:cNvGraphicFramePr>
          <p:nvPr>
            <p:extLst>
              <p:ext uri="{D42A27DB-BD31-4B8C-83A1-F6EECF244321}">
                <p14:modId xmlns:p14="http://schemas.microsoft.com/office/powerpoint/2010/main" val="3702196384"/>
              </p:ext>
            </p:extLst>
          </p:nvPr>
        </p:nvGraphicFramePr>
        <p:xfrm>
          <a:off x="4343399" y="4086225"/>
          <a:ext cx="1740877" cy="611188"/>
        </p:xfrm>
        <a:graphic>
          <a:graphicData uri="http://schemas.openxmlformats.org/presentationml/2006/ole">
            <mc:AlternateContent xmlns:mc="http://schemas.openxmlformats.org/markup-compatibility/2006">
              <mc:Choice xmlns:v="urn:schemas-microsoft-com:vml" Requires="v">
                <p:oleObj spid="_x0000_s42983" name="Equation" r:id="rId18" imgW="1257300" imgH="457200" progId="Equation.DSMT4">
                  <p:embed/>
                </p:oleObj>
              </mc:Choice>
              <mc:Fallback>
                <p:oleObj name="Equation" r:id="rId18" imgW="12573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399" y="4086225"/>
                        <a:ext cx="1740877" cy="611188"/>
                      </a:xfrm>
                      <a:prstGeom prst="rect">
                        <a:avLst/>
                      </a:prstGeom>
                      <a:noFill/>
                      <a:ln>
                        <a:noFill/>
                      </a:ln>
                    </p:spPr>
                  </p:pic>
                </p:oleObj>
              </mc:Fallback>
            </mc:AlternateContent>
          </a:graphicData>
        </a:graphic>
      </p:graphicFrame>
      <p:graphicFrame>
        <p:nvGraphicFramePr>
          <p:cNvPr id="6176" name="Object 32"/>
          <p:cNvGraphicFramePr>
            <a:graphicFrameLocks noChangeAspect="1"/>
          </p:cNvGraphicFramePr>
          <p:nvPr>
            <p:extLst>
              <p:ext uri="{D42A27DB-BD31-4B8C-83A1-F6EECF244321}">
                <p14:modId xmlns:p14="http://schemas.microsoft.com/office/powerpoint/2010/main" val="856326795"/>
              </p:ext>
            </p:extLst>
          </p:nvPr>
        </p:nvGraphicFramePr>
        <p:xfrm>
          <a:off x="4419599" y="4872038"/>
          <a:ext cx="1107831" cy="473075"/>
        </p:xfrm>
        <a:graphic>
          <a:graphicData uri="http://schemas.openxmlformats.org/presentationml/2006/ole">
            <mc:AlternateContent xmlns:mc="http://schemas.openxmlformats.org/markup-compatibility/2006">
              <mc:Choice xmlns:v="urn:schemas-microsoft-com:vml" Requires="v">
                <p:oleObj spid="_x0000_s42984" name="Equation" r:id="rId20" imgW="774364" imgH="342751" progId="Equation.DSMT4">
                  <p:embed/>
                </p:oleObj>
              </mc:Choice>
              <mc:Fallback>
                <p:oleObj name="Equation" r:id="rId20" imgW="774364" imgH="342751"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9599" y="4872038"/>
                        <a:ext cx="1107831" cy="473075"/>
                      </a:xfrm>
                      <a:prstGeom prst="rect">
                        <a:avLst/>
                      </a:prstGeom>
                      <a:noFill/>
                      <a:ln>
                        <a:noFill/>
                      </a:ln>
                    </p:spPr>
                  </p:pic>
                </p:oleObj>
              </mc:Fallback>
            </mc:AlternateContent>
          </a:graphicData>
        </a:graphic>
      </p:graphicFrame>
      <p:graphicFrame>
        <p:nvGraphicFramePr>
          <p:cNvPr id="6177" name="Object 33"/>
          <p:cNvGraphicFramePr>
            <a:graphicFrameLocks noChangeAspect="1"/>
          </p:cNvGraphicFramePr>
          <p:nvPr>
            <p:extLst>
              <p:ext uri="{D42A27DB-BD31-4B8C-83A1-F6EECF244321}">
                <p14:modId xmlns:p14="http://schemas.microsoft.com/office/powerpoint/2010/main" val="2605417458"/>
              </p:ext>
            </p:extLst>
          </p:nvPr>
        </p:nvGraphicFramePr>
        <p:xfrm>
          <a:off x="4410075" y="3592513"/>
          <a:ext cx="2235444" cy="385762"/>
        </p:xfrm>
        <a:graphic>
          <a:graphicData uri="http://schemas.openxmlformats.org/presentationml/2006/ole">
            <mc:AlternateContent xmlns:mc="http://schemas.openxmlformats.org/markup-compatibility/2006">
              <mc:Choice xmlns:v="urn:schemas-microsoft-com:vml" Requires="v">
                <p:oleObj spid="_x0000_s42985" name="Equation" r:id="rId22" imgW="1409088" imgH="253890" progId="Equation.DSMT4">
                  <p:embed/>
                </p:oleObj>
              </mc:Choice>
              <mc:Fallback>
                <p:oleObj name="Equation" r:id="rId22" imgW="1409088" imgH="25389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10075" y="3592513"/>
                        <a:ext cx="2235444" cy="385762"/>
                      </a:xfrm>
                      <a:prstGeom prst="rect">
                        <a:avLst/>
                      </a:prstGeom>
                      <a:noFill/>
                      <a:ln>
                        <a:noFill/>
                      </a:ln>
                      <a:effectLst/>
                    </p:spPr>
                  </p:pic>
                </p:oleObj>
              </mc:Fallback>
            </mc:AlternateContent>
          </a:graphicData>
        </a:graphic>
      </p:graphicFrame>
      <p:graphicFrame>
        <p:nvGraphicFramePr>
          <p:cNvPr id="6178" name="Object 34"/>
          <p:cNvGraphicFramePr>
            <a:graphicFrameLocks noChangeAspect="1"/>
          </p:cNvGraphicFramePr>
          <p:nvPr>
            <p:extLst>
              <p:ext uri="{D42A27DB-BD31-4B8C-83A1-F6EECF244321}">
                <p14:modId xmlns:p14="http://schemas.microsoft.com/office/powerpoint/2010/main" val="442821040"/>
              </p:ext>
            </p:extLst>
          </p:nvPr>
        </p:nvGraphicFramePr>
        <p:xfrm>
          <a:off x="4419599" y="5375275"/>
          <a:ext cx="659423" cy="350838"/>
        </p:xfrm>
        <a:graphic>
          <a:graphicData uri="http://schemas.openxmlformats.org/presentationml/2006/ole">
            <mc:AlternateContent xmlns:mc="http://schemas.openxmlformats.org/markup-compatibility/2006">
              <mc:Choice xmlns:v="urn:schemas-microsoft-com:vml" Requires="v">
                <p:oleObj spid="_x0000_s42986" name="Equation" r:id="rId24" imgW="368140" imgH="203112" progId="Equation.DSMT4">
                  <p:embed/>
                </p:oleObj>
              </mc:Choice>
              <mc:Fallback>
                <p:oleObj name="Equation" r:id="rId24" imgW="368140" imgH="203112"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19599" y="5375275"/>
                        <a:ext cx="659423" cy="350838"/>
                      </a:xfrm>
                      <a:prstGeom prst="rect">
                        <a:avLst/>
                      </a:prstGeom>
                      <a:noFill/>
                      <a:ln>
                        <a:noFill/>
                      </a:ln>
                      <a:effectLst/>
                    </p:spPr>
                  </p:pic>
                </p:oleObj>
              </mc:Fallback>
            </mc:AlternateContent>
          </a:graphicData>
        </a:graphic>
      </p:graphicFrame>
      <p:sp>
        <p:nvSpPr>
          <p:cNvPr id="6179" name="Line 35"/>
          <p:cNvSpPr>
            <a:spLocks noChangeShapeType="1"/>
          </p:cNvSpPr>
          <p:nvPr/>
        </p:nvSpPr>
        <p:spPr bwMode="auto">
          <a:xfrm>
            <a:off x="4114800" y="2027238"/>
            <a:ext cx="0" cy="441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400" smtClean="0">
              <a:solidFill>
                <a:srgbClr val="000000"/>
              </a:solidFill>
              <a:latin typeface="Candara" pitchFamily="34" charset="0"/>
            </a:endParaRPr>
          </a:p>
        </p:txBody>
      </p:sp>
      <p:sp>
        <p:nvSpPr>
          <p:cNvPr id="6181" name="Oval 37"/>
          <p:cNvSpPr>
            <a:spLocks noChangeArrowheads="1"/>
          </p:cNvSpPr>
          <p:nvPr/>
        </p:nvSpPr>
        <p:spPr bwMode="auto">
          <a:xfrm>
            <a:off x="4419599" y="5345113"/>
            <a:ext cx="316523" cy="381000"/>
          </a:xfrm>
          <a:prstGeom prst="ellipse">
            <a:avLst/>
          </a:prstGeom>
          <a:noFill/>
          <a:ln w="15875" algn="ctr">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smtClean="0">
              <a:solidFill>
                <a:srgbClr val="000000"/>
              </a:solidFill>
              <a:latin typeface="Candara" pitchFamily="34" charset="0"/>
            </a:endParaRPr>
          </a:p>
        </p:txBody>
      </p:sp>
      <p:sp>
        <p:nvSpPr>
          <p:cNvPr id="6183" name="Line 39"/>
          <p:cNvSpPr>
            <a:spLocks noChangeShapeType="1"/>
          </p:cNvSpPr>
          <p:nvPr/>
        </p:nvSpPr>
        <p:spPr bwMode="auto">
          <a:xfrm flipH="1" flipV="1">
            <a:off x="2286000" y="5257800"/>
            <a:ext cx="2142392" cy="277811"/>
          </a:xfrm>
          <a:prstGeom prst="line">
            <a:avLst/>
          </a:prstGeom>
          <a:noFill/>
          <a:ln w="31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400" smtClean="0">
              <a:solidFill>
                <a:srgbClr val="000000"/>
              </a:solidFill>
              <a:latin typeface="Candara" pitchFamily="34" charset="0"/>
            </a:endParaRPr>
          </a:p>
        </p:txBody>
      </p:sp>
      <p:sp>
        <p:nvSpPr>
          <p:cNvPr id="11294" name="Rectangle 1"/>
          <p:cNvSpPr>
            <a:spLocks noChangeArrowheads="1"/>
          </p:cNvSpPr>
          <p:nvPr/>
        </p:nvSpPr>
        <p:spPr bwMode="auto">
          <a:xfrm>
            <a:off x="4249738" y="1441450"/>
            <a:ext cx="4601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fontAlgn="base" hangingPunct="0">
              <a:spcBef>
                <a:spcPct val="20000"/>
              </a:spcBef>
              <a:spcAft>
                <a:spcPct val="0"/>
              </a:spcAft>
            </a:pPr>
            <a:r>
              <a:rPr lang="en-US" altLang="zh-CN" sz="2400" dirty="0" smtClean="0">
                <a:solidFill>
                  <a:srgbClr val="006600"/>
                </a:solidFill>
                <a:latin typeface="Candara" pitchFamily="34" charset="0"/>
              </a:rPr>
              <a:t>First-order optimality conditions:</a:t>
            </a:r>
          </a:p>
        </p:txBody>
      </p:sp>
      <p:sp>
        <p:nvSpPr>
          <p:cNvPr id="3" name="Rounded Rectangle 2"/>
          <p:cNvSpPr/>
          <p:nvPr/>
        </p:nvSpPr>
        <p:spPr>
          <a:xfrm>
            <a:off x="4249738" y="4038600"/>
            <a:ext cx="2074862" cy="17526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54019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dissolve">
                                      <p:cBhvr>
                                        <p:cTn id="7" dur="500"/>
                                        <p:tgtEl>
                                          <p:spTgt spid="616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94"/>
                                        </p:tgtEl>
                                        <p:attrNameLst>
                                          <p:attrName>style.visibility</p:attrName>
                                        </p:attrNameLst>
                                      </p:cBhvr>
                                      <p:to>
                                        <p:strVal val="visible"/>
                                      </p:to>
                                    </p:set>
                                    <p:animEffect transition="in" filter="fade">
                                      <p:cBhvr>
                                        <p:cTn id="15" dur="500"/>
                                        <p:tgtEl>
                                          <p:spTgt spid="11294"/>
                                        </p:tgtEl>
                                      </p:cBhvr>
                                    </p:animEffect>
                                  </p:childTnLst>
                                </p:cTn>
                              </p:par>
                              <p:par>
                                <p:cTn id="16" presetID="10" presetClass="entr" presetSubtype="0" fill="hold" nodeType="withEffect">
                                  <p:stCondLst>
                                    <p:cond delay="0"/>
                                  </p:stCondLst>
                                  <p:childTnLst>
                                    <p:set>
                                      <p:cBhvr>
                                        <p:cTn id="17" dur="1" fill="hold">
                                          <p:stCondLst>
                                            <p:cond delay="0"/>
                                          </p:stCondLst>
                                        </p:cTn>
                                        <p:tgtEl>
                                          <p:spTgt spid="6170"/>
                                        </p:tgtEl>
                                        <p:attrNameLst>
                                          <p:attrName>style.visibility</p:attrName>
                                        </p:attrNameLst>
                                      </p:cBhvr>
                                      <p:to>
                                        <p:strVal val="visible"/>
                                      </p:to>
                                    </p:set>
                                    <p:animEffect transition="in" filter="fade">
                                      <p:cBhvr>
                                        <p:cTn id="18" dur="500"/>
                                        <p:tgtEl>
                                          <p:spTgt spid="6170"/>
                                        </p:tgtEl>
                                      </p:cBhvr>
                                    </p:animEffect>
                                  </p:childTnLst>
                                </p:cTn>
                              </p:par>
                              <p:par>
                                <p:cTn id="19" presetID="10" presetClass="entr" presetSubtype="0" fill="hold" nodeType="withEffect">
                                  <p:stCondLst>
                                    <p:cond delay="0"/>
                                  </p:stCondLst>
                                  <p:childTnLst>
                                    <p:set>
                                      <p:cBhvr>
                                        <p:cTn id="20" dur="1" fill="hold">
                                          <p:stCondLst>
                                            <p:cond delay="0"/>
                                          </p:stCondLst>
                                        </p:cTn>
                                        <p:tgtEl>
                                          <p:spTgt spid="6172"/>
                                        </p:tgtEl>
                                        <p:attrNameLst>
                                          <p:attrName>style.visibility</p:attrName>
                                        </p:attrNameLst>
                                      </p:cBhvr>
                                      <p:to>
                                        <p:strVal val="visible"/>
                                      </p:to>
                                    </p:set>
                                    <p:animEffect transition="in" filter="fade">
                                      <p:cBhvr>
                                        <p:cTn id="21" dur="500"/>
                                        <p:tgtEl>
                                          <p:spTgt spid="6172"/>
                                        </p:tgtEl>
                                      </p:cBhvr>
                                    </p:animEffect>
                                  </p:childTnLst>
                                </p:cTn>
                              </p:par>
                              <p:par>
                                <p:cTn id="22" presetID="10" presetClass="entr" presetSubtype="0" fill="hold" nodeType="withEffect">
                                  <p:stCondLst>
                                    <p:cond delay="0"/>
                                  </p:stCondLst>
                                  <p:childTnLst>
                                    <p:set>
                                      <p:cBhvr>
                                        <p:cTn id="23" dur="1" fill="hold">
                                          <p:stCondLst>
                                            <p:cond delay="0"/>
                                          </p:stCondLst>
                                        </p:cTn>
                                        <p:tgtEl>
                                          <p:spTgt spid="6177"/>
                                        </p:tgtEl>
                                        <p:attrNameLst>
                                          <p:attrName>style.visibility</p:attrName>
                                        </p:attrNameLst>
                                      </p:cBhvr>
                                      <p:to>
                                        <p:strVal val="visible"/>
                                      </p:to>
                                    </p:set>
                                    <p:animEffect transition="in" filter="fade">
                                      <p:cBhvr>
                                        <p:cTn id="24" dur="500"/>
                                        <p:tgtEl>
                                          <p:spTgt spid="6177"/>
                                        </p:tgtEl>
                                      </p:cBhvr>
                                    </p:animEffect>
                                  </p:childTnLst>
                                </p:cTn>
                              </p:par>
                              <p:par>
                                <p:cTn id="25" presetID="10" presetClass="entr" presetSubtype="0" fill="hold" nodeType="withEffect">
                                  <p:stCondLst>
                                    <p:cond delay="0"/>
                                  </p:stCondLst>
                                  <p:childTnLst>
                                    <p:set>
                                      <p:cBhvr>
                                        <p:cTn id="26" dur="1" fill="hold">
                                          <p:stCondLst>
                                            <p:cond delay="0"/>
                                          </p:stCondLst>
                                        </p:cTn>
                                        <p:tgtEl>
                                          <p:spTgt spid="6175"/>
                                        </p:tgtEl>
                                        <p:attrNameLst>
                                          <p:attrName>style.visibility</p:attrName>
                                        </p:attrNameLst>
                                      </p:cBhvr>
                                      <p:to>
                                        <p:strVal val="visible"/>
                                      </p:to>
                                    </p:set>
                                    <p:animEffect transition="in" filter="fade">
                                      <p:cBhvr>
                                        <p:cTn id="27" dur="500"/>
                                        <p:tgtEl>
                                          <p:spTgt spid="6175"/>
                                        </p:tgtEl>
                                      </p:cBhvr>
                                    </p:animEffect>
                                  </p:childTnLst>
                                </p:cTn>
                              </p:par>
                              <p:par>
                                <p:cTn id="28" presetID="10" presetClass="entr" presetSubtype="0" fill="hold" nodeType="withEffect">
                                  <p:stCondLst>
                                    <p:cond delay="0"/>
                                  </p:stCondLst>
                                  <p:childTnLst>
                                    <p:set>
                                      <p:cBhvr>
                                        <p:cTn id="29" dur="1" fill="hold">
                                          <p:stCondLst>
                                            <p:cond delay="0"/>
                                          </p:stCondLst>
                                        </p:cTn>
                                        <p:tgtEl>
                                          <p:spTgt spid="6176"/>
                                        </p:tgtEl>
                                        <p:attrNameLst>
                                          <p:attrName>style.visibility</p:attrName>
                                        </p:attrNameLst>
                                      </p:cBhvr>
                                      <p:to>
                                        <p:strVal val="visible"/>
                                      </p:to>
                                    </p:set>
                                    <p:animEffect transition="in" filter="fade">
                                      <p:cBhvr>
                                        <p:cTn id="30" dur="500"/>
                                        <p:tgtEl>
                                          <p:spTgt spid="6176"/>
                                        </p:tgtEl>
                                      </p:cBhvr>
                                    </p:animEffect>
                                  </p:childTnLst>
                                </p:cTn>
                              </p:par>
                              <p:par>
                                <p:cTn id="31" presetID="10" presetClass="entr" presetSubtype="0" fill="hold" nodeType="withEffect">
                                  <p:stCondLst>
                                    <p:cond delay="0"/>
                                  </p:stCondLst>
                                  <p:childTnLst>
                                    <p:set>
                                      <p:cBhvr>
                                        <p:cTn id="32" dur="1" fill="hold">
                                          <p:stCondLst>
                                            <p:cond delay="0"/>
                                          </p:stCondLst>
                                        </p:cTn>
                                        <p:tgtEl>
                                          <p:spTgt spid="6178"/>
                                        </p:tgtEl>
                                        <p:attrNameLst>
                                          <p:attrName>style.visibility</p:attrName>
                                        </p:attrNameLst>
                                      </p:cBhvr>
                                      <p:to>
                                        <p:strVal val="visible"/>
                                      </p:to>
                                    </p:set>
                                    <p:animEffect transition="in" filter="fade">
                                      <p:cBhvr>
                                        <p:cTn id="33" dur="500"/>
                                        <p:tgtEl>
                                          <p:spTgt spid="61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79"/>
                                        </p:tgtEl>
                                        <p:attrNameLst>
                                          <p:attrName>style.visibility</p:attrName>
                                        </p:attrNameLst>
                                      </p:cBhvr>
                                      <p:to>
                                        <p:strVal val="visible"/>
                                      </p:to>
                                    </p:set>
                                    <p:animEffect transition="in" filter="fade">
                                      <p:cBhvr>
                                        <p:cTn id="36" dur="500"/>
                                        <p:tgtEl>
                                          <p:spTgt spid="61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181"/>
                                        </p:tgtEl>
                                        <p:attrNameLst>
                                          <p:attrName>style.visibility</p:attrName>
                                        </p:attrNameLst>
                                      </p:cBhvr>
                                      <p:to>
                                        <p:strVal val="visible"/>
                                      </p:to>
                                    </p:set>
                                  </p:childTnLst>
                                </p:cTn>
                              </p:par>
                            </p:childTnLst>
                          </p:cTn>
                        </p:par>
                        <p:par>
                          <p:cTn id="46" fill="hold" nodeType="afterGroup">
                            <p:stCondLst>
                              <p:cond delay="0"/>
                            </p:stCondLst>
                            <p:childTnLst>
                              <p:par>
                                <p:cTn id="47" presetID="22" presetClass="entr" presetSubtype="2" fill="hold" grpId="0" nodeType="afterEffect">
                                  <p:stCondLst>
                                    <p:cond delay="0"/>
                                  </p:stCondLst>
                                  <p:childTnLst>
                                    <p:set>
                                      <p:cBhvr>
                                        <p:cTn id="48" dur="1" fill="hold">
                                          <p:stCondLst>
                                            <p:cond delay="0"/>
                                          </p:stCondLst>
                                        </p:cTn>
                                        <p:tgtEl>
                                          <p:spTgt spid="6183"/>
                                        </p:tgtEl>
                                        <p:attrNameLst>
                                          <p:attrName>style.visibility</p:attrName>
                                        </p:attrNameLst>
                                      </p:cBhvr>
                                      <p:to>
                                        <p:strVal val="visible"/>
                                      </p:to>
                                    </p:set>
                                    <p:animEffect transition="in" filter="wipe(right)">
                                      <p:cBhvr>
                                        <p:cTn id="49" dur="500"/>
                                        <p:tgtEl>
                                          <p:spTgt spid="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animBg="1"/>
      <p:bldP spid="6181" grpId="0" animBg="1"/>
      <p:bldP spid="6183" grpId="0" animBg="1"/>
      <p:bldP spid="1129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14339" name="Object 2"/>
          <p:cNvGraphicFramePr>
            <a:graphicFrameLocks noGrp="1" noChangeAspect="1"/>
          </p:cNvGraphicFramePr>
          <p:nvPr>
            <p:ph sz="quarter" idx="1"/>
            <p:extLst>
              <p:ext uri="{D42A27DB-BD31-4B8C-83A1-F6EECF244321}">
                <p14:modId xmlns:p14="http://schemas.microsoft.com/office/powerpoint/2010/main" val="4098932095"/>
              </p:ext>
            </p:extLst>
          </p:nvPr>
        </p:nvGraphicFramePr>
        <p:xfrm>
          <a:off x="228600" y="1611312"/>
          <a:ext cx="4889500" cy="4713288"/>
        </p:xfrm>
        <a:graphic>
          <a:graphicData uri="http://schemas.openxmlformats.org/presentationml/2006/ole">
            <mc:AlternateContent xmlns:mc="http://schemas.openxmlformats.org/markup-compatibility/2006">
              <mc:Choice xmlns:v="urn:schemas-microsoft-com:vml" Requires="v">
                <p:oleObj spid="_x0000_s43370" name="Document" r:id="rId5" imgW="3300018" imgH="3181706" progId="Word.Document.8">
                  <p:embed/>
                </p:oleObj>
              </mc:Choice>
              <mc:Fallback>
                <p:oleObj name="Document" r:id="rId5" imgW="3300018" imgH="3181706" progId="Word.Document.8">
                  <p:embed/>
                  <p:pic>
                    <p:nvPicPr>
                      <p:cNvPr id="0" name=""/>
                      <p:cNvPicPr>
                        <a:picLocks noChangeAspect="1" noChangeArrowheads="1"/>
                      </p:cNvPicPr>
                      <p:nvPr/>
                    </p:nvPicPr>
                    <p:blipFill>
                      <a:blip r:embed="rId6"/>
                      <a:srcRect/>
                      <a:stretch>
                        <a:fillRect/>
                      </a:stretch>
                    </p:blipFill>
                    <p:spPr bwMode="auto">
                      <a:xfrm>
                        <a:off x="228600" y="1611312"/>
                        <a:ext cx="4889500" cy="4713288"/>
                      </a:xfrm>
                      <a:prstGeom prst="rect">
                        <a:avLst/>
                      </a:prstGeom>
                      <a:noFill/>
                      <a:ln>
                        <a:noFill/>
                      </a:ln>
                      <a:effectLst/>
                      <a:extLst/>
                    </p:spPr>
                  </p:pic>
                </p:oleObj>
              </mc:Fallback>
            </mc:AlternateContent>
          </a:graphicData>
        </a:graphic>
      </p:graphicFrame>
      <p:graphicFrame>
        <p:nvGraphicFramePr>
          <p:cNvPr id="14340" name="Object 38"/>
          <p:cNvGraphicFramePr>
            <a:graphicFrameLocks noGrp="1" noChangeAspect="1"/>
          </p:cNvGraphicFramePr>
          <p:nvPr>
            <p:ph sz="quarter" idx="2"/>
            <p:extLst>
              <p:ext uri="{D42A27DB-BD31-4B8C-83A1-F6EECF244321}">
                <p14:modId xmlns:p14="http://schemas.microsoft.com/office/powerpoint/2010/main" val="1776199202"/>
              </p:ext>
            </p:extLst>
          </p:nvPr>
        </p:nvGraphicFramePr>
        <p:xfrm>
          <a:off x="1600200" y="4191000"/>
          <a:ext cx="1425575" cy="366713"/>
        </p:xfrm>
        <a:graphic>
          <a:graphicData uri="http://schemas.openxmlformats.org/presentationml/2006/ole">
            <mc:AlternateContent xmlns:mc="http://schemas.openxmlformats.org/markup-compatibility/2006">
              <mc:Choice xmlns:v="urn:schemas-microsoft-com:vml" Requires="v">
                <p:oleObj spid="_x0000_s43371" name="Equation" r:id="rId7" imgW="889000" imgH="228600" progId="Equation.DSMT4">
                  <p:embed/>
                </p:oleObj>
              </mc:Choice>
              <mc:Fallback>
                <p:oleObj name="Equation" r:id="rId7" imgW="889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191000"/>
                        <a:ext cx="1425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57" name="Object 41"/>
          <p:cNvGraphicFramePr>
            <a:graphicFrameLocks noGrp="1" noChangeAspect="1"/>
          </p:cNvGraphicFramePr>
          <p:nvPr>
            <p:ph sz="quarter" idx="3"/>
            <p:extLst>
              <p:ext uri="{D42A27DB-BD31-4B8C-83A1-F6EECF244321}">
                <p14:modId xmlns:p14="http://schemas.microsoft.com/office/powerpoint/2010/main" val="2193735157"/>
              </p:ext>
            </p:extLst>
          </p:nvPr>
        </p:nvGraphicFramePr>
        <p:xfrm>
          <a:off x="5118100" y="1676400"/>
          <a:ext cx="3925888" cy="4605338"/>
        </p:xfrm>
        <a:graphic>
          <a:graphicData uri="http://schemas.openxmlformats.org/presentationml/2006/ole">
            <mc:AlternateContent xmlns:mc="http://schemas.openxmlformats.org/markup-compatibility/2006">
              <mc:Choice xmlns:v="urn:schemas-microsoft-com:vml" Requires="v">
                <p:oleObj spid="_x0000_s43372" name="Document" r:id="rId10" imgW="2377567" imgH="2789041" progId="Word.Document.8">
                  <p:embed/>
                </p:oleObj>
              </mc:Choice>
              <mc:Fallback>
                <p:oleObj name="Document" r:id="rId10" imgW="2377567" imgH="2789041" progId="Word.Document.8">
                  <p:embed/>
                  <p:pic>
                    <p:nvPicPr>
                      <p:cNvPr id="0" name=""/>
                      <p:cNvPicPr>
                        <a:picLocks noChangeAspect="1" noChangeArrowheads="1"/>
                      </p:cNvPicPr>
                      <p:nvPr/>
                    </p:nvPicPr>
                    <p:blipFill>
                      <a:blip r:embed="rId11"/>
                      <a:srcRect/>
                      <a:stretch>
                        <a:fillRect/>
                      </a:stretch>
                    </p:blipFill>
                    <p:spPr bwMode="auto">
                      <a:xfrm>
                        <a:off x="5118100" y="1676400"/>
                        <a:ext cx="39258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tangle 9"/>
          <p:cNvSpPr>
            <a:spLocks noChangeArrowheads="1"/>
          </p:cNvSpPr>
          <p:nvPr/>
        </p:nvSpPr>
        <p:spPr bwMode="auto">
          <a:xfrm>
            <a:off x="533400" y="762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tabLst>
                <a:tab pos="269875" algn="l"/>
              </a:tabLst>
            </a:pPr>
            <a:r>
              <a:rPr lang="en-US" altLang="zh-CN" sz="2800" b="1" dirty="0" smtClean="0">
                <a:solidFill>
                  <a:srgbClr val="0070C0"/>
                </a:solidFill>
                <a:latin typeface="Bell MT" pitchFamily="18" charset="0"/>
              </a:rPr>
              <a:t>Traffic Equilibrium and Market Equilibrium with Tradable Credits: </a:t>
            </a:r>
            <a:r>
              <a:rPr lang="en-US" altLang="zh-CN" sz="2800" b="1" u="sng" dirty="0" smtClean="0">
                <a:solidFill>
                  <a:srgbClr val="0070C0"/>
                </a:solidFill>
                <a:latin typeface="Bell MT" pitchFamily="18" charset="0"/>
              </a:rPr>
              <a:t>An Example   </a:t>
            </a:r>
          </a:p>
        </p:txBody>
      </p:sp>
      <p:graphicFrame>
        <p:nvGraphicFramePr>
          <p:cNvPr id="14342" name="Object 36"/>
          <p:cNvGraphicFramePr>
            <a:graphicFrameLocks noChangeAspect="1"/>
          </p:cNvGraphicFramePr>
          <p:nvPr>
            <p:extLst>
              <p:ext uri="{D42A27DB-BD31-4B8C-83A1-F6EECF244321}">
                <p14:modId xmlns:p14="http://schemas.microsoft.com/office/powerpoint/2010/main" val="3642115253"/>
              </p:ext>
            </p:extLst>
          </p:nvPr>
        </p:nvGraphicFramePr>
        <p:xfrm>
          <a:off x="1447800" y="5715000"/>
          <a:ext cx="1524000" cy="376237"/>
        </p:xfrm>
        <a:graphic>
          <a:graphicData uri="http://schemas.openxmlformats.org/presentationml/2006/ole">
            <mc:AlternateContent xmlns:mc="http://schemas.openxmlformats.org/markup-compatibility/2006">
              <mc:Choice xmlns:v="urn:schemas-microsoft-com:vml" Requires="v">
                <p:oleObj spid="_x0000_s43373" name="Equation" r:id="rId12" imgW="927100" imgH="228600" progId="Equation.DSMT4">
                  <p:embed/>
                </p:oleObj>
              </mc:Choice>
              <mc:Fallback>
                <p:oleObj name="Equation" r:id="rId12" imgW="9271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5715000"/>
                        <a:ext cx="1524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a:xfrm>
            <a:off x="8458200" y="6384924"/>
            <a:ext cx="609600" cy="244476"/>
          </a:xfrm>
        </p:spPr>
        <p:txBody>
          <a:bodyPr>
            <a:noAutofit/>
          </a:bodyPr>
          <a:lstStyle/>
          <a:p>
            <a:pPr>
              <a:defRPr/>
            </a:pPr>
            <a:fld id="{6EA5A930-0742-493E-A386-D7F0E442C425}" type="slidenum">
              <a:rPr lang="en-US" altLang="zh-CN" sz="1800" smtClean="0">
                <a:solidFill>
                  <a:srgbClr val="000000"/>
                </a:solidFill>
              </a:rPr>
              <a:pPr>
                <a:defRPr/>
              </a:pPr>
              <a:t>8</a:t>
            </a:fld>
            <a:endParaRPr lang="en-US" altLang="zh-CN" sz="1800" dirty="0">
              <a:solidFill>
                <a:srgbClr val="000000"/>
              </a:solidFill>
            </a:endParaRPr>
          </a:p>
        </p:txBody>
      </p:sp>
    </p:spTree>
    <p:extLst>
      <p:ext uri="{BB962C8B-B14F-4D97-AF65-F5344CB8AC3E}">
        <p14:creationId xmlns:p14="http://schemas.microsoft.com/office/powerpoint/2010/main" val="666271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57"/>
                                        </p:tgtEl>
                                        <p:attrNameLst>
                                          <p:attrName>style.visibility</p:attrName>
                                        </p:attrNameLst>
                                      </p:cBhvr>
                                      <p:to>
                                        <p:strVal val="visible"/>
                                      </p:to>
                                    </p:set>
                                    <p:animEffect transition="in" filter="blinds(horizontal)">
                                      <p:cBhvr>
                                        <p:cTn id="7" dur="500"/>
                                        <p:tgtEl>
                                          <p:spTgt spid="3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341" name="Rectangle 9"/>
          <p:cNvSpPr>
            <a:spLocks noChangeArrowheads="1"/>
          </p:cNvSpPr>
          <p:nvPr/>
        </p:nvSpPr>
        <p:spPr bwMode="auto">
          <a:xfrm>
            <a:off x="533400" y="762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tabLst>
                <a:tab pos="269875" algn="l"/>
              </a:tabLst>
            </a:pPr>
            <a:r>
              <a:rPr lang="en-US" altLang="zh-CN" sz="2800" b="1" dirty="0" smtClean="0">
                <a:solidFill>
                  <a:srgbClr val="0070C0"/>
                </a:solidFill>
                <a:latin typeface="Bell MT" pitchFamily="18" charset="0"/>
              </a:rPr>
              <a:t>Traffic Equilibrium and Market Equilibrium with Tradable Credits: </a:t>
            </a:r>
            <a:r>
              <a:rPr lang="en-US" altLang="zh-CN" sz="2800" b="1" u="sng" dirty="0" smtClean="0">
                <a:solidFill>
                  <a:srgbClr val="0070C0"/>
                </a:solidFill>
                <a:latin typeface="Bell MT" pitchFamily="18" charset="0"/>
              </a:rPr>
              <a:t>An Example   </a:t>
            </a:r>
          </a:p>
        </p:txBody>
      </p:sp>
      <p:sp>
        <p:nvSpPr>
          <p:cNvPr id="11" name="Rectangle 3"/>
          <p:cNvSpPr>
            <a:spLocks noChangeArrowheads="1"/>
          </p:cNvSpPr>
          <p:nvPr/>
        </p:nvSpPr>
        <p:spPr bwMode="auto">
          <a:xfrm>
            <a:off x="533400" y="1524000"/>
            <a:ext cx="792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110000"/>
              </a:lnSpc>
              <a:spcBef>
                <a:spcPct val="35000"/>
              </a:spcBef>
              <a:spcAft>
                <a:spcPct val="0"/>
              </a:spcAft>
              <a:buFont typeface="Wingdings" pitchFamily="2" charset="2"/>
              <a:buChar char="§"/>
            </a:pPr>
            <a:r>
              <a:rPr lang="en-US" altLang="zh-CN" sz="2400" dirty="0" smtClean="0">
                <a:solidFill>
                  <a:srgbClr val="000000"/>
                </a:solidFill>
                <a:latin typeface="Candara" pitchFamily="34" charset="0"/>
              </a:rPr>
              <a:t>For a given credit scheme, a unique equilibrium flow pattern exists; the equilibrium credit price is unique subject only to very mild assumptions.</a:t>
            </a:r>
          </a:p>
          <a:p>
            <a:pPr marL="342900" indent="-342900">
              <a:lnSpc>
                <a:spcPct val="110000"/>
              </a:lnSpc>
              <a:spcBef>
                <a:spcPct val="35000"/>
              </a:spcBef>
              <a:buFont typeface="Wingdings" pitchFamily="2" charset="2"/>
              <a:buChar char="§"/>
            </a:pPr>
            <a:r>
              <a:rPr lang="en-US" altLang="zh-CN" sz="2400" dirty="0">
                <a:latin typeface="Candara" pitchFamily="34" charset="0"/>
              </a:rPr>
              <a:t>A properly designed tradable credit scheme can emulate a congestion pricing system and support various desirable traffic flow optima:</a:t>
            </a:r>
          </a:p>
          <a:p>
            <a:pPr marL="742950" lvl="1" indent="-285750">
              <a:lnSpc>
                <a:spcPct val="110000"/>
              </a:lnSpc>
              <a:spcBef>
                <a:spcPct val="35000"/>
              </a:spcBef>
              <a:buFont typeface="Wingdings" pitchFamily="2" charset="2"/>
              <a:buChar char="Ø"/>
            </a:pPr>
            <a:r>
              <a:rPr lang="en-US" altLang="zh-CN" sz="2400" dirty="0">
                <a:solidFill>
                  <a:srgbClr val="FF0066"/>
                </a:solidFill>
                <a:latin typeface="Candara" pitchFamily="34" charset="0"/>
              </a:rPr>
              <a:t>Social optimum</a:t>
            </a:r>
          </a:p>
          <a:p>
            <a:pPr marL="742950" lvl="1" indent="-285750">
              <a:lnSpc>
                <a:spcPct val="110000"/>
              </a:lnSpc>
              <a:spcBef>
                <a:spcPct val="35000"/>
              </a:spcBef>
              <a:buFont typeface="Wingdings" pitchFamily="2" charset="2"/>
              <a:buChar char="Ø"/>
            </a:pPr>
            <a:r>
              <a:rPr lang="en-US" altLang="zh-CN" sz="2400" dirty="0">
                <a:solidFill>
                  <a:srgbClr val="FF0066"/>
                </a:solidFill>
                <a:latin typeface="Candara" pitchFamily="34" charset="0"/>
              </a:rPr>
              <a:t>Capacity-constrained traffic flow pattern</a:t>
            </a:r>
          </a:p>
          <a:p>
            <a:pPr marL="742950" lvl="1" indent="-285750">
              <a:lnSpc>
                <a:spcPct val="110000"/>
              </a:lnSpc>
              <a:spcBef>
                <a:spcPct val="35000"/>
              </a:spcBef>
              <a:buFont typeface="Wingdings" pitchFamily="2" charset="2"/>
              <a:buChar char="Ø"/>
            </a:pPr>
            <a:r>
              <a:rPr lang="en-US" altLang="zh-CN" sz="2400" dirty="0">
                <a:solidFill>
                  <a:srgbClr val="FF0066"/>
                </a:solidFill>
                <a:latin typeface="Candara" pitchFamily="34" charset="0"/>
              </a:rPr>
              <a:t>Pareto-improving and </a:t>
            </a:r>
            <a:r>
              <a:rPr lang="en-US" altLang="zh-CN" sz="2400" dirty="0" smtClean="0">
                <a:solidFill>
                  <a:srgbClr val="FF0066"/>
                </a:solidFill>
                <a:latin typeface="Candara" pitchFamily="34" charset="0"/>
              </a:rPr>
              <a:t>revenue-neutral</a:t>
            </a:r>
            <a:endParaRPr lang="en-US" altLang="zh-CN" sz="2400" dirty="0">
              <a:solidFill>
                <a:srgbClr val="FF0066"/>
              </a:solidFill>
              <a:latin typeface="Candara" pitchFamily="34" charset="0"/>
            </a:endParaRPr>
          </a:p>
        </p:txBody>
      </p:sp>
      <p:sp>
        <p:nvSpPr>
          <p:cNvPr id="2" name="Slide Number Placeholder 1"/>
          <p:cNvSpPr>
            <a:spLocks noGrp="1"/>
          </p:cNvSpPr>
          <p:nvPr>
            <p:ph type="sldNum" sz="quarter" idx="12"/>
          </p:nvPr>
        </p:nvSpPr>
        <p:spPr>
          <a:xfrm>
            <a:off x="8458200" y="6400800"/>
            <a:ext cx="609600" cy="244476"/>
          </a:xfrm>
        </p:spPr>
        <p:txBody>
          <a:bodyPr>
            <a:noAutofit/>
          </a:bodyPr>
          <a:lstStyle/>
          <a:p>
            <a:pPr>
              <a:defRPr/>
            </a:pPr>
            <a:fld id="{6EA5A930-0742-493E-A386-D7F0E442C425}" type="slidenum">
              <a:rPr lang="en-US" altLang="zh-CN" sz="1800" smtClean="0">
                <a:solidFill>
                  <a:srgbClr val="000000"/>
                </a:solidFill>
              </a:rPr>
              <a:pPr>
                <a:defRPr/>
              </a:pPr>
              <a:t>9</a:t>
            </a:fld>
            <a:endParaRPr lang="en-US" altLang="zh-CN" sz="1800" dirty="0">
              <a:solidFill>
                <a:srgbClr val="000000"/>
              </a:solidFill>
            </a:endParaRPr>
          </a:p>
        </p:txBody>
      </p:sp>
    </p:spTree>
    <p:extLst>
      <p:ext uri="{BB962C8B-B14F-4D97-AF65-F5344CB8AC3E}">
        <p14:creationId xmlns:p14="http://schemas.microsoft.com/office/powerpoint/2010/main" val="23561548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0|0.5"/>
</p:tagLst>
</file>

<file path=ppt/tags/tag2.xml><?xml version="1.0" encoding="utf-8"?>
<p:tagLst xmlns:a="http://schemas.openxmlformats.org/drawingml/2006/main" xmlns:r="http://schemas.openxmlformats.org/officeDocument/2006/relationships" xmlns:p="http://schemas.openxmlformats.org/presentationml/2006/main">
  <p:tag name="TIMING" val="|0.3|0|0|0.5"/>
</p:tagLst>
</file>

<file path=ppt/tags/tag3.xml><?xml version="1.0" encoding="utf-8"?>
<p:tagLst xmlns:a="http://schemas.openxmlformats.org/drawingml/2006/main" xmlns:r="http://schemas.openxmlformats.org/officeDocument/2006/relationships" xmlns:p="http://schemas.openxmlformats.org/presentationml/2006/main">
  <p:tag name="TIMING" val="|0.3|0|0|0.5"/>
</p:tagLst>
</file>

<file path=ppt/tags/tag4.xml><?xml version="1.0" encoding="utf-8"?>
<p:tagLst xmlns:a="http://schemas.openxmlformats.org/drawingml/2006/main" xmlns:r="http://schemas.openxmlformats.org/officeDocument/2006/relationships" xmlns:p="http://schemas.openxmlformats.org/presentationml/2006/main">
  <p:tag name="TIMING" val="|0.3|0|0|0.5"/>
</p:tagLst>
</file>

<file path=ppt/tags/tag5.xml><?xml version="1.0" encoding="utf-8"?>
<p:tagLst xmlns:a="http://schemas.openxmlformats.org/drawingml/2006/main" xmlns:r="http://schemas.openxmlformats.org/officeDocument/2006/relationships" xmlns:p="http://schemas.openxmlformats.org/presentationml/2006/main">
  <p:tag name="TIMING" val="|0.3|0|0|0.5"/>
</p:tagLst>
</file>

<file path=ppt/tags/tag6.xml><?xml version="1.0" encoding="utf-8"?>
<p:tagLst xmlns:a="http://schemas.openxmlformats.org/drawingml/2006/main" xmlns:r="http://schemas.openxmlformats.org/officeDocument/2006/relationships" xmlns:p="http://schemas.openxmlformats.org/presentationml/2006/main">
  <p:tag name="TIMING" val="|0.3|0|0|0.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0F0F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2759</TotalTime>
  <Words>2193</Words>
  <Application>Microsoft Office PowerPoint</Application>
  <PresentationFormat>On-screen Show (4:3)</PresentationFormat>
  <Paragraphs>276</Paragraphs>
  <Slides>44</Slides>
  <Notes>9</Notes>
  <HiddenSlides>4</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66" baseType="lpstr">
      <vt:lpstr>Arial</vt:lpstr>
      <vt:lpstr>宋体</vt:lpstr>
      <vt:lpstr>Microsoft Yi Baiti</vt:lpstr>
      <vt:lpstr>Simplified Arabic</vt:lpstr>
      <vt:lpstr>Times New Roman</vt:lpstr>
      <vt:lpstr>Andalus</vt:lpstr>
      <vt:lpstr>微软雅黑</vt:lpstr>
      <vt:lpstr>Calibri</vt:lpstr>
      <vt:lpstr>Candara</vt:lpstr>
      <vt:lpstr>Wingdings 2</vt:lpstr>
      <vt:lpstr>Microsoft JhengHei</vt:lpstr>
      <vt:lpstr>Bell MT</vt:lpstr>
      <vt:lpstr>黑体</vt:lpstr>
      <vt:lpstr>Cambria Math</vt:lpstr>
      <vt:lpstr>Cooper Black</vt:lpstr>
      <vt:lpstr>Bradley Hand ITC</vt:lpstr>
      <vt:lpstr>Britannic Bold</vt:lpstr>
      <vt:lpstr>Wingdings</vt:lpstr>
      <vt:lpstr>Cambria</vt:lpstr>
      <vt:lpstr>Theme1</vt:lpstr>
      <vt:lpstr>Equation</vt:lpstr>
      <vt:lpstr>Document</vt:lpstr>
      <vt:lpstr>Continuous price and flow dynamics of Tradable mobility credits</vt:lpstr>
      <vt:lpstr>Outline</vt:lpstr>
      <vt:lpstr>Introduction</vt:lpstr>
      <vt:lpstr>Why a Tradable Credit Scheme</vt:lpstr>
      <vt:lpstr>What is a Tradable Credit Scheme</vt:lpstr>
      <vt:lpstr>What is a Tradable Credit Scheme</vt:lpstr>
      <vt:lpstr>Mathematical Model of Traffic Equilibrium under Tradable Travel Credit Schemes</vt:lpstr>
      <vt:lpstr>PowerPoint Presentation</vt:lpstr>
      <vt:lpstr>PowerPoint Presentation</vt:lpstr>
      <vt:lpstr>Extensions</vt:lpstr>
      <vt:lpstr>Extensions</vt:lpstr>
      <vt:lpstr>Extensions</vt:lpstr>
      <vt:lpstr>Our Motive</vt:lpstr>
      <vt:lpstr>PowerPoint Presentation</vt:lpstr>
      <vt:lpstr>PowerPoint Presentation</vt:lpstr>
      <vt:lpstr>Model Description </vt:lpstr>
      <vt:lpstr>Basic Consideration</vt:lpstr>
      <vt:lpstr>Notations</vt:lpstr>
      <vt:lpstr>Notations</vt:lpstr>
      <vt:lpstr>Path Choice</vt:lpstr>
      <vt:lpstr>Learning Behavior</vt:lpstr>
      <vt:lpstr>Price Evolution</vt:lpstr>
      <vt:lpstr>Model Assumptions</vt:lpstr>
      <vt:lpstr>Model Assumptions</vt:lpstr>
      <vt:lpstr>Continuous Evolution Model</vt:lpstr>
      <vt:lpstr>Theoretical Results</vt:lpstr>
      <vt:lpstr>Bounded Value at t=T</vt:lpstr>
      <vt:lpstr>Existence of the Equilibrium Point</vt:lpstr>
      <vt:lpstr>Existence of the Equilibrium Point</vt:lpstr>
      <vt:lpstr>Uniqueness of the Equilibrium Point</vt:lpstr>
      <vt:lpstr>System Stability</vt:lpstr>
      <vt:lpstr>System Stability</vt:lpstr>
      <vt:lpstr>System Stability</vt:lpstr>
      <vt:lpstr>System Stability</vt:lpstr>
      <vt:lpstr>Numerical Example</vt:lpstr>
      <vt:lpstr>Numerical Example</vt:lpstr>
      <vt:lpstr>Numerical Example (1)</vt:lpstr>
      <vt:lpstr>Numerical Example (2)</vt:lpstr>
      <vt:lpstr>Numerical Example (3)</vt:lpstr>
      <vt:lpstr>Numerical Example (3)</vt:lpstr>
      <vt:lpstr>Numerical Example (4)</vt:lpstr>
      <vt:lpstr>Conclusion</vt:lpstr>
      <vt:lpstr>Conclusion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UST-ITS</dc:creator>
  <cp:lastModifiedBy>hbye</cp:lastModifiedBy>
  <cp:revision>409</cp:revision>
  <cp:lastPrinted>2013-07-11T09:40:53Z</cp:lastPrinted>
  <dcterms:created xsi:type="dcterms:W3CDTF">2006-08-16T00:00:00Z</dcterms:created>
  <dcterms:modified xsi:type="dcterms:W3CDTF">2013-07-11T12:07:16Z</dcterms:modified>
</cp:coreProperties>
</file>