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5" r:id="rId1"/>
  </p:sldMasterIdLst>
  <p:notesMasterIdLst>
    <p:notesMasterId r:id="rId28"/>
  </p:notesMasterIdLst>
  <p:handoutMasterIdLst>
    <p:handoutMasterId r:id="rId29"/>
  </p:handoutMasterIdLst>
  <p:sldIdLst>
    <p:sldId id="577" r:id="rId2"/>
    <p:sldId id="905" r:id="rId3"/>
    <p:sldId id="930" r:id="rId4"/>
    <p:sldId id="980" r:id="rId5"/>
    <p:sldId id="1070" r:id="rId6"/>
    <p:sldId id="1049" r:id="rId7"/>
    <p:sldId id="935" r:id="rId8"/>
    <p:sldId id="1071" r:id="rId9"/>
    <p:sldId id="942" r:id="rId10"/>
    <p:sldId id="1075" r:id="rId11"/>
    <p:sldId id="983" r:id="rId12"/>
    <p:sldId id="982" r:id="rId13"/>
    <p:sldId id="943" r:id="rId14"/>
    <p:sldId id="944" r:id="rId15"/>
    <p:sldId id="945" r:id="rId16"/>
    <p:sldId id="946" r:id="rId17"/>
    <p:sldId id="955" r:id="rId18"/>
    <p:sldId id="958" r:id="rId19"/>
    <p:sldId id="1076" r:id="rId20"/>
    <p:sldId id="968" r:id="rId21"/>
    <p:sldId id="1072" r:id="rId22"/>
    <p:sldId id="960" r:id="rId23"/>
    <p:sldId id="963" r:id="rId24"/>
    <p:sldId id="1051" r:id="rId25"/>
    <p:sldId id="1065" r:id="rId26"/>
    <p:sldId id="712" r:id="rId27"/>
  </p:sldIdLst>
  <p:sldSz cx="9144000" cy="6858000" type="screen4x3"/>
  <p:notesSz cx="7010400" cy="9223375"/>
  <p:defaultTextStyle>
    <a:defPPr>
      <a:defRPr lang="en-US"/>
    </a:defPPr>
    <a:lvl1pPr algn="l" rtl="0" fontAlgn="base">
      <a:spcBef>
        <a:spcPct val="0"/>
      </a:spcBef>
      <a:spcAft>
        <a:spcPct val="0"/>
      </a:spcAft>
      <a:defRPr sz="2400" kern="1200">
        <a:solidFill>
          <a:schemeClr val="tx1"/>
        </a:solidFill>
        <a:latin typeface="Times" pitchFamily="18" charset="0"/>
        <a:ea typeface="MS PGothic" pitchFamily="34" charset="-128"/>
        <a:cs typeface="+mn-cs"/>
      </a:defRPr>
    </a:lvl1pPr>
    <a:lvl2pPr marL="457200" algn="l" rtl="0" fontAlgn="base">
      <a:spcBef>
        <a:spcPct val="0"/>
      </a:spcBef>
      <a:spcAft>
        <a:spcPct val="0"/>
      </a:spcAft>
      <a:defRPr sz="2400" kern="1200">
        <a:solidFill>
          <a:schemeClr val="tx1"/>
        </a:solidFill>
        <a:latin typeface="Times" pitchFamily="18" charset="0"/>
        <a:ea typeface="MS PGothic"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MS PGothic"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MS PGothic"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MS PGothic" pitchFamily="34" charset="-128"/>
        <a:cs typeface="+mn-cs"/>
      </a:defRPr>
    </a:lvl5pPr>
    <a:lvl6pPr marL="2286000" algn="l" defTabSz="914400" rtl="0" eaLnBrk="1" latinLnBrk="0" hangingPunct="1">
      <a:defRPr sz="2400" kern="1200">
        <a:solidFill>
          <a:schemeClr val="tx1"/>
        </a:solidFill>
        <a:latin typeface="Times" pitchFamily="18" charset="0"/>
        <a:ea typeface="MS PGothic" pitchFamily="34" charset="-128"/>
        <a:cs typeface="+mn-cs"/>
      </a:defRPr>
    </a:lvl6pPr>
    <a:lvl7pPr marL="2743200" algn="l" defTabSz="914400" rtl="0" eaLnBrk="1" latinLnBrk="0" hangingPunct="1">
      <a:defRPr sz="2400" kern="1200">
        <a:solidFill>
          <a:schemeClr val="tx1"/>
        </a:solidFill>
        <a:latin typeface="Times" pitchFamily="18" charset="0"/>
        <a:ea typeface="MS PGothic" pitchFamily="34" charset="-128"/>
        <a:cs typeface="+mn-cs"/>
      </a:defRPr>
    </a:lvl7pPr>
    <a:lvl8pPr marL="3200400" algn="l" defTabSz="914400" rtl="0" eaLnBrk="1" latinLnBrk="0" hangingPunct="1">
      <a:defRPr sz="2400" kern="1200">
        <a:solidFill>
          <a:schemeClr val="tx1"/>
        </a:solidFill>
        <a:latin typeface="Times" pitchFamily="18" charset="0"/>
        <a:ea typeface="MS PGothic" pitchFamily="34" charset="-128"/>
        <a:cs typeface="+mn-cs"/>
      </a:defRPr>
    </a:lvl8pPr>
    <a:lvl9pPr marL="3657600" algn="l" defTabSz="914400" rtl="0" eaLnBrk="1" latinLnBrk="0" hangingPunct="1">
      <a:defRPr sz="2400" kern="1200">
        <a:solidFill>
          <a:schemeClr val="tx1"/>
        </a:solidFill>
        <a:latin typeface="Times" pitchFamily="18"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FF0066"/>
    <a:srgbClr val="FF33CC"/>
    <a:srgbClr val="FF66CC"/>
    <a:srgbClr val="003300"/>
    <a:srgbClr val="66FF33"/>
    <a:srgbClr val="009900"/>
    <a:srgbClr val="FFFF00"/>
    <a:srgbClr val="00FF00"/>
    <a:srgbClr val="7D7D7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765" autoAdjust="0"/>
    <p:restoredTop sz="69760" autoAdjust="0"/>
  </p:normalViewPr>
  <p:slideViewPr>
    <p:cSldViewPr snapToGrid="0">
      <p:cViewPr>
        <p:scale>
          <a:sx n="50" d="100"/>
          <a:sy n="50" d="100"/>
        </p:scale>
        <p:origin x="-1176" y="-144"/>
      </p:cViewPr>
      <p:guideLst>
        <p:guide orient="horz" pos="2160"/>
        <p:guide pos="2880"/>
      </p:guideLst>
    </p:cSldViewPr>
  </p:slideViewPr>
  <p:outlineViewPr>
    <p:cViewPr>
      <p:scale>
        <a:sx n="33" d="100"/>
        <a:sy n="33" d="100"/>
      </p:scale>
      <p:origin x="0" y="3456"/>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56" d="100"/>
          <a:sy n="56" d="100"/>
        </p:scale>
        <p:origin x="-2886" y="-84"/>
      </p:cViewPr>
      <p:guideLst>
        <p:guide orient="horz" pos="2905"/>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7840" cy="461169"/>
          </a:xfrm>
          <a:prstGeom prst="rect">
            <a:avLst/>
          </a:prstGeom>
          <a:noFill/>
          <a:ln w="9525">
            <a:noFill/>
            <a:miter lim="800000"/>
            <a:headEnd/>
            <a:tailEnd/>
          </a:ln>
          <a:effectLst/>
        </p:spPr>
        <p:txBody>
          <a:bodyPr vert="horz" wrap="square" lIns="92757" tIns="46378" rIns="92757" bIns="46378" numCol="1" anchor="t" anchorCtr="0" compatLnSpc="1">
            <a:prstTxWarp prst="textNoShape">
              <a:avLst/>
            </a:prstTxWarp>
          </a:bodyPr>
          <a:lstStyle>
            <a:lvl1pPr algn="l" eaLnBrk="0" hangingPunct="0">
              <a:defRPr sz="1200">
                <a:latin typeface="Times"/>
                <a:cs typeface="+mn-cs"/>
              </a:defRPr>
            </a:lvl1pPr>
          </a:lstStyle>
          <a:p>
            <a:pPr>
              <a:defRPr/>
            </a:pPr>
            <a:endParaRPr lang="en-US"/>
          </a:p>
        </p:txBody>
      </p:sp>
      <p:sp>
        <p:nvSpPr>
          <p:cNvPr id="26627" name="Rectangle 3"/>
          <p:cNvSpPr>
            <a:spLocks noGrp="1" noChangeArrowheads="1"/>
          </p:cNvSpPr>
          <p:nvPr>
            <p:ph type="dt" sz="quarter" idx="1"/>
          </p:nvPr>
        </p:nvSpPr>
        <p:spPr bwMode="auto">
          <a:xfrm>
            <a:off x="3972560" y="0"/>
            <a:ext cx="3037840" cy="461169"/>
          </a:xfrm>
          <a:prstGeom prst="rect">
            <a:avLst/>
          </a:prstGeom>
          <a:noFill/>
          <a:ln w="9525">
            <a:noFill/>
            <a:miter lim="800000"/>
            <a:headEnd/>
            <a:tailEnd/>
          </a:ln>
          <a:effectLst/>
        </p:spPr>
        <p:txBody>
          <a:bodyPr vert="horz" wrap="square" lIns="92757" tIns="46378" rIns="92757" bIns="46378" numCol="1" anchor="t" anchorCtr="0" compatLnSpc="1">
            <a:prstTxWarp prst="textNoShape">
              <a:avLst/>
            </a:prstTxWarp>
          </a:bodyPr>
          <a:lstStyle>
            <a:lvl1pPr algn="r" eaLnBrk="0" hangingPunct="0">
              <a:defRPr sz="1200">
                <a:latin typeface="Times"/>
                <a:cs typeface="+mn-cs"/>
              </a:defRPr>
            </a:lvl1pPr>
          </a:lstStyle>
          <a:p>
            <a:pPr>
              <a:defRPr/>
            </a:pPr>
            <a:endParaRPr lang="en-US"/>
          </a:p>
        </p:txBody>
      </p:sp>
      <p:sp>
        <p:nvSpPr>
          <p:cNvPr id="26628" name="Rectangle 4"/>
          <p:cNvSpPr>
            <a:spLocks noGrp="1" noChangeArrowheads="1"/>
          </p:cNvSpPr>
          <p:nvPr>
            <p:ph type="ftr" sz="quarter" idx="2"/>
          </p:nvPr>
        </p:nvSpPr>
        <p:spPr bwMode="auto">
          <a:xfrm>
            <a:off x="0" y="8762206"/>
            <a:ext cx="3037840" cy="461169"/>
          </a:xfrm>
          <a:prstGeom prst="rect">
            <a:avLst/>
          </a:prstGeom>
          <a:noFill/>
          <a:ln w="9525">
            <a:noFill/>
            <a:miter lim="800000"/>
            <a:headEnd/>
            <a:tailEnd/>
          </a:ln>
          <a:effectLst/>
        </p:spPr>
        <p:txBody>
          <a:bodyPr vert="horz" wrap="square" lIns="92757" tIns="46378" rIns="92757" bIns="46378" numCol="1" anchor="b" anchorCtr="0" compatLnSpc="1">
            <a:prstTxWarp prst="textNoShape">
              <a:avLst/>
            </a:prstTxWarp>
          </a:bodyPr>
          <a:lstStyle>
            <a:lvl1pPr algn="l" eaLnBrk="0" hangingPunct="0">
              <a:defRPr sz="1200">
                <a:latin typeface="Times"/>
                <a:cs typeface="+mn-cs"/>
              </a:defRPr>
            </a:lvl1pPr>
          </a:lstStyle>
          <a:p>
            <a:pPr>
              <a:defRPr/>
            </a:pPr>
            <a:endParaRPr lang="en-US"/>
          </a:p>
        </p:txBody>
      </p:sp>
      <p:sp>
        <p:nvSpPr>
          <p:cNvPr id="26629" name="Rectangle 5"/>
          <p:cNvSpPr>
            <a:spLocks noGrp="1" noChangeArrowheads="1"/>
          </p:cNvSpPr>
          <p:nvPr>
            <p:ph type="sldNum" sz="quarter" idx="3"/>
          </p:nvPr>
        </p:nvSpPr>
        <p:spPr bwMode="auto">
          <a:xfrm>
            <a:off x="3972560" y="8762206"/>
            <a:ext cx="3037840" cy="461169"/>
          </a:xfrm>
          <a:prstGeom prst="rect">
            <a:avLst/>
          </a:prstGeom>
          <a:noFill/>
          <a:ln w="9525">
            <a:noFill/>
            <a:miter lim="800000"/>
            <a:headEnd/>
            <a:tailEnd/>
          </a:ln>
          <a:effectLst/>
        </p:spPr>
        <p:txBody>
          <a:bodyPr vert="horz" wrap="square" lIns="92757" tIns="46378" rIns="92757" bIns="46378" numCol="1" anchor="b" anchorCtr="0" compatLnSpc="1">
            <a:prstTxWarp prst="textNoShape">
              <a:avLst/>
            </a:prstTxWarp>
          </a:bodyPr>
          <a:lstStyle>
            <a:lvl1pPr algn="r" eaLnBrk="0" hangingPunct="0">
              <a:defRPr sz="1200">
                <a:latin typeface="Times"/>
                <a:cs typeface="+mn-cs"/>
              </a:defRPr>
            </a:lvl1pPr>
          </a:lstStyle>
          <a:p>
            <a:pPr>
              <a:defRPr/>
            </a:pPr>
            <a:fld id="{C02C51B2-2EBC-4FF8-9374-9FC0B096346F}" type="slidenum">
              <a:rPr lang="en-US"/>
              <a:pPr>
                <a:defRPr/>
              </a:pPr>
              <a:t>‹#›</a:t>
            </a:fld>
            <a:endParaRPr lang="en-US"/>
          </a:p>
        </p:txBody>
      </p:sp>
    </p:spTree>
    <p:extLst>
      <p:ext uri="{BB962C8B-B14F-4D97-AF65-F5344CB8AC3E}">
        <p14:creationId xmlns="" xmlns:p14="http://schemas.microsoft.com/office/powerpoint/2010/main" val="37475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7840" cy="461169"/>
          </a:xfrm>
          <a:prstGeom prst="rect">
            <a:avLst/>
          </a:prstGeom>
          <a:noFill/>
          <a:ln w="9525">
            <a:noFill/>
            <a:miter lim="800000"/>
            <a:headEnd/>
            <a:tailEnd/>
          </a:ln>
          <a:effectLst/>
        </p:spPr>
        <p:txBody>
          <a:bodyPr vert="horz" wrap="square" lIns="92757" tIns="46378" rIns="92757" bIns="46378" numCol="1" anchor="t" anchorCtr="0" compatLnSpc="1">
            <a:prstTxWarp prst="textNoShape">
              <a:avLst/>
            </a:prstTxWarp>
          </a:bodyPr>
          <a:lstStyle>
            <a:lvl1pPr algn="l" eaLnBrk="0" hangingPunct="0">
              <a:defRPr sz="1200">
                <a:latin typeface="Times"/>
                <a:cs typeface="+mn-cs"/>
              </a:defRPr>
            </a:lvl1pPr>
          </a:lstStyle>
          <a:p>
            <a:pPr>
              <a:defRPr/>
            </a:pPr>
            <a:endParaRPr lang="en-US"/>
          </a:p>
        </p:txBody>
      </p:sp>
      <p:sp>
        <p:nvSpPr>
          <p:cNvPr id="5123" name="Rectangle 3"/>
          <p:cNvSpPr>
            <a:spLocks noGrp="1" noChangeArrowheads="1"/>
          </p:cNvSpPr>
          <p:nvPr>
            <p:ph type="dt" idx="1"/>
          </p:nvPr>
        </p:nvSpPr>
        <p:spPr bwMode="auto">
          <a:xfrm>
            <a:off x="3972560" y="0"/>
            <a:ext cx="3037840" cy="461169"/>
          </a:xfrm>
          <a:prstGeom prst="rect">
            <a:avLst/>
          </a:prstGeom>
          <a:noFill/>
          <a:ln w="9525">
            <a:noFill/>
            <a:miter lim="800000"/>
            <a:headEnd/>
            <a:tailEnd/>
          </a:ln>
          <a:effectLst/>
        </p:spPr>
        <p:txBody>
          <a:bodyPr vert="horz" wrap="square" lIns="92757" tIns="46378" rIns="92757" bIns="46378" numCol="1" anchor="t" anchorCtr="0" compatLnSpc="1">
            <a:prstTxWarp prst="textNoShape">
              <a:avLst/>
            </a:prstTxWarp>
          </a:bodyPr>
          <a:lstStyle>
            <a:lvl1pPr algn="r" eaLnBrk="0" hangingPunct="0">
              <a:defRPr sz="1200">
                <a:latin typeface="Times"/>
                <a:cs typeface="+mn-cs"/>
              </a:defRPr>
            </a:lvl1pPr>
          </a:lstStyle>
          <a:p>
            <a:pPr>
              <a:defRPr/>
            </a:pPr>
            <a:endParaRPr lang="en-US"/>
          </a:p>
        </p:txBody>
      </p:sp>
      <p:sp>
        <p:nvSpPr>
          <p:cNvPr id="94212" name="Rectangle 4"/>
          <p:cNvSpPr>
            <a:spLocks noGrp="1" noRot="1" noChangeAspect="1" noChangeArrowheads="1" noTextEdit="1"/>
          </p:cNvSpPr>
          <p:nvPr>
            <p:ph type="sldImg" idx="2"/>
          </p:nvPr>
        </p:nvSpPr>
        <p:spPr bwMode="auto">
          <a:xfrm>
            <a:off x="1198563" y="692150"/>
            <a:ext cx="4613275" cy="3459163"/>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34720" y="4381103"/>
            <a:ext cx="5140960" cy="4150519"/>
          </a:xfrm>
          <a:prstGeom prst="rect">
            <a:avLst/>
          </a:prstGeom>
          <a:noFill/>
          <a:ln w="9525">
            <a:noFill/>
            <a:miter lim="800000"/>
            <a:headEnd/>
            <a:tailEnd/>
          </a:ln>
          <a:effectLst/>
        </p:spPr>
        <p:txBody>
          <a:bodyPr vert="horz" wrap="square" lIns="92757" tIns="46378" rIns="92757" bIns="463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762206"/>
            <a:ext cx="3037840" cy="461169"/>
          </a:xfrm>
          <a:prstGeom prst="rect">
            <a:avLst/>
          </a:prstGeom>
          <a:noFill/>
          <a:ln w="9525">
            <a:noFill/>
            <a:miter lim="800000"/>
            <a:headEnd/>
            <a:tailEnd/>
          </a:ln>
          <a:effectLst/>
        </p:spPr>
        <p:txBody>
          <a:bodyPr vert="horz" wrap="square" lIns="92757" tIns="46378" rIns="92757" bIns="46378" numCol="1" anchor="b" anchorCtr="0" compatLnSpc="1">
            <a:prstTxWarp prst="textNoShape">
              <a:avLst/>
            </a:prstTxWarp>
          </a:bodyPr>
          <a:lstStyle>
            <a:lvl1pPr algn="l" eaLnBrk="0" hangingPunct="0">
              <a:defRPr sz="1200">
                <a:latin typeface="Times"/>
                <a:cs typeface="+mn-cs"/>
              </a:defRPr>
            </a:lvl1pPr>
          </a:lstStyle>
          <a:p>
            <a:pPr>
              <a:defRPr/>
            </a:pPr>
            <a:endParaRPr lang="en-US"/>
          </a:p>
        </p:txBody>
      </p:sp>
      <p:sp>
        <p:nvSpPr>
          <p:cNvPr id="5127" name="Rectangle 7"/>
          <p:cNvSpPr>
            <a:spLocks noGrp="1" noChangeArrowheads="1"/>
          </p:cNvSpPr>
          <p:nvPr>
            <p:ph type="sldNum" sz="quarter" idx="5"/>
          </p:nvPr>
        </p:nvSpPr>
        <p:spPr bwMode="auto">
          <a:xfrm>
            <a:off x="3972560" y="8762206"/>
            <a:ext cx="3037840" cy="461169"/>
          </a:xfrm>
          <a:prstGeom prst="rect">
            <a:avLst/>
          </a:prstGeom>
          <a:noFill/>
          <a:ln w="9525">
            <a:noFill/>
            <a:miter lim="800000"/>
            <a:headEnd/>
            <a:tailEnd/>
          </a:ln>
          <a:effectLst/>
        </p:spPr>
        <p:txBody>
          <a:bodyPr vert="horz" wrap="square" lIns="92757" tIns="46378" rIns="92757" bIns="46378" numCol="1" anchor="b" anchorCtr="0" compatLnSpc="1">
            <a:prstTxWarp prst="textNoShape">
              <a:avLst/>
            </a:prstTxWarp>
          </a:bodyPr>
          <a:lstStyle>
            <a:lvl1pPr algn="r" eaLnBrk="0" hangingPunct="0">
              <a:defRPr sz="1200">
                <a:latin typeface="Times"/>
                <a:cs typeface="+mn-cs"/>
              </a:defRPr>
            </a:lvl1pPr>
          </a:lstStyle>
          <a:p>
            <a:pPr>
              <a:defRPr/>
            </a:pPr>
            <a:fld id="{50CC72EE-DB74-471D-9E37-0C0C3854642A}" type="slidenum">
              <a:rPr lang="en-US"/>
              <a:pPr>
                <a:defRPr/>
              </a:pPr>
              <a:t>‹#›</a:t>
            </a:fld>
            <a:endParaRPr lang="en-US"/>
          </a:p>
        </p:txBody>
      </p:sp>
    </p:spTree>
    <p:extLst>
      <p:ext uri="{BB962C8B-B14F-4D97-AF65-F5344CB8AC3E}">
        <p14:creationId xmlns="" xmlns:p14="http://schemas.microsoft.com/office/powerpoint/2010/main" val="311612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11" charset="0"/>
        <a:ea typeface="MS PGothic" pitchFamily="34"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Times" pitchFamily="-111"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Times" pitchFamily="-111"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Times" pitchFamily="-111"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Times" pitchFamily="-111"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p:txBody>
          <a:bodyPr/>
          <a:lstStyle/>
          <a:p>
            <a:pPr>
              <a:defRPr/>
            </a:pPr>
            <a:fld id="{DBE69682-146D-48DF-8BA8-E181ADBA8E7C}" type="slidenum">
              <a:rPr lang="zh-CN" altLang="en-US" smtClean="0">
                <a:latin typeface="Times" pitchFamily="18" charset="0"/>
              </a:rPr>
              <a:pPr>
                <a:defRPr/>
              </a:pPr>
              <a:t>1</a:t>
            </a:fld>
            <a:endParaRPr lang="en-US" altLang="zh-CN" smtClean="0">
              <a:latin typeface="Times"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altLang="zh-CN" dirty="0" smtClean="0">
              <a:latin typeface="Times"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endParaRPr lang="en-US" dirty="0" smtClean="0">
              <a:latin typeface="Times" pitchFamily="18" charset="0"/>
            </a:endParaRPr>
          </a:p>
        </p:txBody>
      </p:sp>
      <p:sp>
        <p:nvSpPr>
          <p:cNvPr id="39940" name="Slide Number Placeholder 3"/>
          <p:cNvSpPr>
            <a:spLocks noGrp="1"/>
          </p:cNvSpPr>
          <p:nvPr>
            <p:ph type="sldNum" sz="quarter" idx="5"/>
          </p:nvPr>
        </p:nvSpPr>
        <p:spPr/>
        <p:txBody>
          <a:bodyPr/>
          <a:lstStyle/>
          <a:p>
            <a:pPr>
              <a:defRPr/>
            </a:pPr>
            <a:fld id="{5BCC42D6-731E-40E5-ADBF-A8D7C2562280}" type="slidenum">
              <a:rPr lang="en-US" smtClean="0">
                <a:latin typeface="Times" pitchFamily="18" charset="0"/>
              </a:rPr>
              <a:pPr>
                <a:defRPr/>
              </a:pPr>
              <a:t>10</a:t>
            </a:fld>
            <a:endParaRPr lang="en-US" smtClean="0">
              <a:latin typeface="Times"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200150" y="692150"/>
            <a:ext cx="4608513" cy="3455988"/>
          </a:xfrm>
          <a:ln/>
        </p:spPr>
      </p:sp>
      <p:sp>
        <p:nvSpPr>
          <p:cNvPr id="47107" name="Rectangle 3"/>
          <p:cNvSpPr>
            <a:spLocks noGrp="1" noChangeArrowheads="1"/>
          </p:cNvSpPr>
          <p:nvPr>
            <p:ph type="body" idx="1"/>
          </p:nvPr>
        </p:nvSpPr>
        <p:spPr>
          <a:xfrm>
            <a:off x="701040" y="4381104"/>
            <a:ext cx="5606698" cy="4148918"/>
          </a:xfrm>
          <a:noFill/>
          <a:ln/>
        </p:spPr>
        <p:txBody>
          <a:bodyPr/>
          <a:lstStyle/>
          <a:p>
            <a:pPr defTabSz="463784"/>
            <a:endParaRPr lang="en-US" sz="1400" dirty="0" smtClean="0">
              <a:latin typeface="Times"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12</a:t>
            </a:fld>
            <a:endParaRPr lang="en-US"/>
          </a:p>
        </p:txBody>
      </p:sp>
    </p:spTree>
    <p:extLst>
      <p:ext uri="{BB962C8B-B14F-4D97-AF65-F5344CB8AC3E}">
        <p14:creationId xmlns="" xmlns:p14="http://schemas.microsoft.com/office/powerpoint/2010/main" val="3204218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dirty="0" smtClean="0">
              <a:latin typeface="Times" pitchFamily="18" charset="0"/>
            </a:endParaRPr>
          </a:p>
        </p:txBody>
      </p:sp>
      <p:sp>
        <p:nvSpPr>
          <p:cNvPr id="60420" name="Slide Number Placeholder 3"/>
          <p:cNvSpPr>
            <a:spLocks noGrp="1"/>
          </p:cNvSpPr>
          <p:nvPr>
            <p:ph type="sldNum" sz="quarter" idx="5"/>
          </p:nvPr>
        </p:nvSpPr>
        <p:spPr>
          <a:noFill/>
        </p:spPr>
        <p:txBody>
          <a:bodyPr/>
          <a:lstStyle/>
          <a:p>
            <a:fld id="{60F7668E-C92F-4177-9B80-9E4B3605BE86}" type="slidenum">
              <a:rPr lang="en-US" smtClean="0">
                <a:latin typeface="Times" pitchFamily="18" charset="0"/>
              </a:rPr>
              <a:pPr/>
              <a:t>13</a:t>
            </a:fld>
            <a:endParaRPr lang="en-US" smtClean="0">
              <a:latin typeface="Times"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14</a:t>
            </a:fld>
            <a:endParaRPr lang="en-US"/>
          </a:p>
        </p:txBody>
      </p:sp>
    </p:spTree>
    <p:extLst>
      <p:ext uri="{BB962C8B-B14F-4D97-AF65-F5344CB8AC3E}">
        <p14:creationId xmlns="" xmlns:p14="http://schemas.microsoft.com/office/powerpoint/2010/main" val="2210832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more important property we have proven is that any positive correlations among facilities can be equivalently converted to this structure. We proposed rigorous formulas for this equivalent conversion, which we are not going to detail here. But the basic idea is that an arbitrary probability of disruptions of certain facilities conditioning on functioning states of some other facilities can be configured by properly setting station sharing. For example, here any probability value of disruptions of both BC conditioning on A’s functioning can be configured by setting a proper number of stations that support facilities B and C, and a proper number of stations connected to A only.  </a:t>
            </a:r>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15</a:t>
            </a:fld>
            <a:endParaRPr lang="en-US"/>
          </a:p>
        </p:txBody>
      </p:sp>
    </p:spTree>
    <p:extLst>
      <p:ext uri="{BB962C8B-B14F-4D97-AF65-F5344CB8AC3E}">
        <p14:creationId xmlns="" xmlns:p14="http://schemas.microsoft.com/office/powerpoint/2010/main" val="981674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240576DF-548D-47CE-A76A-693762300658}"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17</a:t>
            </a:fld>
            <a:endParaRPr lang="en-US"/>
          </a:p>
        </p:txBody>
      </p:sp>
    </p:spTree>
    <p:extLst>
      <p:ext uri="{BB962C8B-B14F-4D97-AF65-F5344CB8AC3E}">
        <p14:creationId xmlns="" xmlns:p14="http://schemas.microsoft.com/office/powerpoint/2010/main" val="2641293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18</a:t>
            </a:fld>
            <a:endParaRPr lang="en-US"/>
          </a:p>
        </p:txBody>
      </p:sp>
    </p:spTree>
    <p:extLst>
      <p:ext uri="{BB962C8B-B14F-4D97-AF65-F5344CB8AC3E}">
        <p14:creationId xmlns="" xmlns:p14="http://schemas.microsoft.com/office/powerpoint/2010/main" val="2238270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endParaRPr lang="en-US" dirty="0" smtClean="0">
              <a:latin typeface="Times" pitchFamily="18" charset="0"/>
            </a:endParaRPr>
          </a:p>
        </p:txBody>
      </p:sp>
      <p:sp>
        <p:nvSpPr>
          <p:cNvPr id="39940" name="Slide Number Placeholder 3"/>
          <p:cNvSpPr>
            <a:spLocks noGrp="1"/>
          </p:cNvSpPr>
          <p:nvPr>
            <p:ph type="sldNum" sz="quarter" idx="5"/>
          </p:nvPr>
        </p:nvSpPr>
        <p:spPr/>
        <p:txBody>
          <a:bodyPr/>
          <a:lstStyle/>
          <a:p>
            <a:pPr>
              <a:defRPr/>
            </a:pPr>
            <a:fld id="{5BCC42D6-731E-40E5-ADBF-A8D7C2562280}" type="slidenum">
              <a:rPr lang="en-US" smtClean="0">
                <a:latin typeface="Times" pitchFamily="18" charset="0"/>
              </a:rPr>
              <a:pPr>
                <a:defRPr/>
              </a:pPr>
              <a:t>19</a:t>
            </a:fld>
            <a:endParaRPr lang="en-US" smtClean="0">
              <a:latin typeface="Times"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endParaRPr lang="en-US" dirty="0" smtClean="0">
              <a:latin typeface="Times" pitchFamily="18" charset="0"/>
            </a:endParaRPr>
          </a:p>
        </p:txBody>
      </p:sp>
      <p:sp>
        <p:nvSpPr>
          <p:cNvPr id="39940" name="Slide Number Placeholder 3"/>
          <p:cNvSpPr>
            <a:spLocks noGrp="1"/>
          </p:cNvSpPr>
          <p:nvPr>
            <p:ph type="sldNum" sz="quarter" idx="5"/>
          </p:nvPr>
        </p:nvSpPr>
        <p:spPr/>
        <p:txBody>
          <a:bodyPr/>
          <a:lstStyle/>
          <a:p>
            <a:pPr>
              <a:defRPr/>
            </a:pPr>
            <a:fld id="{5BCC42D6-731E-40E5-ADBF-A8D7C2562280}" type="slidenum">
              <a:rPr lang="en-US" smtClean="0">
                <a:latin typeface="Times" pitchFamily="18" charset="0"/>
              </a:rPr>
              <a:pPr>
                <a:defRPr/>
              </a:pPr>
              <a:t>2</a:t>
            </a:fld>
            <a:endParaRPr lang="en-US" smtClean="0">
              <a:latin typeface="Times"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20</a:t>
            </a:fld>
            <a:endParaRPr lang="en-US"/>
          </a:p>
        </p:txBody>
      </p:sp>
    </p:spTree>
    <p:extLst>
      <p:ext uri="{BB962C8B-B14F-4D97-AF65-F5344CB8AC3E}">
        <p14:creationId xmlns="" xmlns:p14="http://schemas.microsoft.com/office/powerpoint/2010/main" val="103063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21</a:t>
            </a:fld>
            <a:endParaRPr lang="en-US"/>
          </a:p>
        </p:txBody>
      </p:sp>
    </p:spTree>
    <p:extLst>
      <p:ext uri="{BB962C8B-B14F-4D97-AF65-F5344CB8AC3E}">
        <p14:creationId xmlns="" xmlns:p14="http://schemas.microsoft.com/office/powerpoint/2010/main" val="2472936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22</a:t>
            </a:fld>
            <a:endParaRPr lang="en-US"/>
          </a:p>
        </p:txBody>
      </p:sp>
    </p:spTree>
    <p:extLst>
      <p:ext uri="{BB962C8B-B14F-4D97-AF65-F5344CB8AC3E}">
        <p14:creationId xmlns="" xmlns:p14="http://schemas.microsoft.com/office/powerpoint/2010/main" val="1414318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23</a:t>
            </a:fld>
            <a:endParaRPr lang="en-US"/>
          </a:p>
        </p:txBody>
      </p:sp>
    </p:spTree>
    <p:extLst>
      <p:ext uri="{BB962C8B-B14F-4D97-AF65-F5344CB8AC3E}">
        <p14:creationId xmlns="" xmlns:p14="http://schemas.microsoft.com/office/powerpoint/2010/main" val="24895731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0CC72EE-DB74-471D-9E37-0C0C3854642A}"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p:spPr>
        <p:txBody>
          <a:bodyPr/>
          <a:lstStyle/>
          <a:p>
            <a:endParaRPr lang="en-US" dirty="0" smtClean="0">
              <a:latin typeface="Times" pitchFamily="18" charset="0"/>
            </a:endParaRPr>
          </a:p>
        </p:txBody>
      </p:sp>
      <p:sp>
        <p:nvSpPr>
          <p:cNvPr id="4" name="Slide Number Placeholder 3"/>
          <p:cNvSpPr>
            <a:spLocks noGrp="1"/>
          </p:cNvSpPr>
          <p:nvPr>
            <p:ph type="sldNum" sz="quarter" idx="5"/>
          </p:nvPr>
        </p:nvSpPr>
        <p:spPr/>
        <p:txBody>
          <a:bodyPr/>
          <a:lstStyle/>
          <a:p>
            <a:pPr>
              <a:defRPr/>
            </a:pPr>
            <a:fld id="{8E31BA6A-BDB3-49F6-91AD-2B81E47DAC08}"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2EB4F92E-3233-4989-B227-36C8FA2CBD03}" type="slidenum">
              <a:rPr lang="en-US"/>
              <a:pPr/>
              <a:t>3</a:t>
            </a:fld>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GB"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D98DEE2-3395-401F-8D63-419A9B00D7A2}" type="slidenum">
              <a:rPr lang="en-US" smtClean="0">
                <a:latin typeface="Times" pitchFamily="18" charset="0"/>
              </a:rPr>
              <a:pPr/>
              <a:t>4</a:t>
            </a:fld>
            <a:endParaRPr lang="en-US" smtClean="0">
              <a:latin typeface="Times" pitchFamily="18"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endParaRPr lang="en-US" altLang="zh-CN" baseline="0" dirty="0" smtClean="0">
              <a:latin typeface="Times" pitchFamily="18" charset="0"/>
              <a:ea typeface="SimSun"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CD71510-5CB3-4E83-A710-6750EDBD2A62}" type="slidenum">
              <a:rPr lang="en-US" smtClean="0"/>
              <a:pPr/>
              <a:t>5</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baseline="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a:buFontTx/>
              <a:buNone/>
            </a:pPr>
            <a:endParaRPr lang="en-US" altLang="zh-CN" dirty="0" smtClean="0">
              <a:latin typeface="Times" pitchFamily="18" charset="0"/>
            </a:endParaRPr>
          </a:p>
        </p:txBody>
      </p:sp>
      <p:sp>
        <p:nvSpPr>
          <p:cNvPr id="57348" name="Slide Number Placeholder 3"/>
          <p:cNvSpPr>
            <a:spLocks noGrp="1"/>
          </p:cNvSpPr>
          <p:nvPr>
            <p:ph type="sldNum" sz="quarter" idx="5"/>
          </p:nvPr>
        </p:nvSpPr>
        <p:spPr>
          <a:noFill/>
        </p:spPr>
        <p:txBody>
          <a:bodyPr/>
          <a:lstStyle/>
          <a:p>
            <a:fld id="{297F1105-7454-4E4A-BDD3-6CDB7FD71F41}" type="slidenum">
              <a:rPr lang="en-US" smtClean="0">
                <a:latin typeface="Times" pitchFamily="18" charset="0"/>
              </a:rPr>
              <a:pPr/>
              <a:t>6</a:t>
            </a:fld>
            <a:endParaRPr lang="en-US" smtClean="0">
              <a:latin typeface="Times"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CBED73E-502B-4465-BC55-9C40B373E62B}" type="slidenum">
              <a:rPr lang="en-US" smtClean="0">
                <a:latin typeface="Times" pitchFamily="18" charset="0"/>
              </a:rPr>
              <a:pPr/>
              <a:t>7</a:t>
            </a:fld>
            <a:endParaRPr lang="en-US" smtClean="0">
              <a:latin typeface="Times"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p:nvPr>
        </p:nvSpPr>
        <p:spPr>
          <a:noFill/>
          <a:ln>
            <a:round/>
            <a:headEnd/>
            <a:tailEnd/>
          </a:ln>
        </p:spPr>
        <p:txBody>
          <a:bodyPr/>
          <a:lstStyle/>
          <a:p>
            <a:fld id="{788E2FFE-3CCD-4FFE-B507-674B88A082F3}" type="slidenum">
              <a:rPr lang="en-GB" smtClean="0">
                <a:ea typeface="Arial Unicode MS" pitchFamily="34" charset="-128"/>
                <a:cs typeface="Arial Unicode MS" pitchFamily="34" charset="-128"/>
              </a:rPr>
              <a:pPr/>
              <a:t>8</a:t>
            </a:fld>
            <a:endParaRPr lang="en-GB" smtClean="0">
              <a:ea typeface="Arial Unicode MS" pitchFamily="34" charset="-128"/>
              <a:cs typeface="Arial Unicode MS" pitchFamily="34" charset="-128"/>
            </a:endParaRPr>
          </a:p>
        </p:txBody>
      </p:sp>
      <p:sp>
        <p:nvSpPr>
          <p:cNvPr id="6147" name="Rectangle 7"/>
          <p:cNvSpPr txBox="1">
            <a:spLocks noGrp="1" noChangeArrowheads="1"/>
          </p:cNvSpPr>
          <p:nvPr/>
        </p:nvSpPr>
        <p:spPr bwMode="auto">
          <a:xfrm>
            <a:off x="3970938" y="8759003"/>
            <a:ext cx="3037840" cy="462771"/>
          </a:xfrm>
          <a:prstGeom prst="rect">
            <a:avLst/>
          </a:prstGeom>
          <a:noFill/>
          <a:ln w="9525">
            <a:noFill/>
            <a:miter lim="800000"/>
            <a:headEnd/>
            <a:tailEnd/>
          </a:ln>
        </p:spPr>
        <p:txBody>
          <a:bodyPr lIns="92732" tIns="46367" rIns="92732" bIns="46367" anchor="b"/>
          <a:lstStyle/>
          <a:p>
            <a:pPr algn="r" defTabSz="927567"/>
            <a:fld id="{38BF7680-3B8A-46F6-97FE-2A37D7C8EE0B}" type="slidenum">
              <a:rPr lang="en-US" sz="1100">
                <a:latin typeface="Arial" charset="0"/>
                <a:ea typeface="ＭＳ Ｐゴシック" pitchFamily="34" charset="-128"/>
              </a:rPr>
              <a:pPr algn="r" defTabSz="927567"/>
              <a:t>8</a:t>
            </a:fld>
            <a:endParaRPr lang="en-US" sz="1100" dirty="0">
              <a:latin typeface="Arial" charset="0"/>
              <a:ea typeface="ＭＳ Ｐゴシック" pitchFamily="34" charset="-128"/>
            </a:endParaRPr>
          </a:p>
        </p:txBody>
      </p:sp>
      <p:sp>
        <p:nvSpPr>
          <p:cNvPr id="6148" name="Rectangle 2"/>
          <p:cNvSpPr>
            <a:spLocks noGrp="1" noRot="1" noChangeAspect="1" noChangeArrowheads="1" noTextEdit="1"/>
          </p:cNvSpPr>
          <p:nvPr>
            <p:ph type="sldImg"/>
          </p:nvPr>
        </p:nvSpPr>
        <p:spPr>
          <a:xfrm>
            <a:off x="1201738" y="690563"/>
            <a:ext cx="4610100" cy="3457575"/>
          </a:xfrm>
          <a:ln/>
        </p:spPr>
      </p:sp>
      <p:sp>
        <p:nvSpPr>
          <p:cNvPr id="6149" name="Rectangle 3"/>
          <p:cNvSpPr>
            <a:spLocks noGrp="1" noChangeArrowheads="1"/>
          </p:cNvSpPr>
          <p:nvPr>
            <p:ph type="body" idx="1"/>
          </p:nvPr>
        </p:nvSpPr>
        <p:spPr>
          <a:xfrm>
            <a:off x="701040" y="4381103"/>
            <a:ext cx="5608320" cy="4152121"/>
          </a:xfrm>
          <a:noFill/>
        </p:spPr>
        <p:txBody>
          <a:bodyPr lIns="92732" tIns="46367" rIns="92732" bIns="46367"/>
          <a:lstStyle/>
          <a:p>
            <a:pPr defTabSz="927567" eaLnBrk="1" hangingPunct="1"/>
            <a:endParaRPr lang="en-US" dirty="0" smtClean="0">
              <a:latin typeface="Garamond"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199E6DA-BFE6-40FE-81A2-8E80AA981973}" type="slidenum">
              <a:rPr lang="en-US" smtClean="0">
                <a:latin typeface="Times" pitchFamily="18" charset="0"/>
              </a:rPr>
              <a:pPr/>
              <a:t>9</a:t>
            </a:fld>
            <a:endParaRPr lang="en-US" smtClean="0">
              <a:latin typeface="Times" pitchFamily="18" charset="0"/>
            </a:endParaRPr>
          </a:p>
        </p:txBody>
      </p:sp>
      <p:sp>
        <p:nvSpPr>
          <p:cNvPr id="58371" name="Text Box 2"/>
          <p:cNvSpPr txBox="1">
            <a:spLocks noChangeArrowheads="1"/>
          </p:cNvSpPr>
          <p:nvPr/>
        </p:nvSpPr>
        <p:spPr bwMode="auto">
          <a:xfrm>
            <a:off x="1168400" y="691753"/>
            <a:ext cx="4673600" cy="3458766"/>
          </a:xfrm>
          <a:prstGeom prst="rect">
            <a:avLst/>
          </a:prstGeom>
          <a:solidFill>
            <a:srgbClr val="FFFFFF"/>
          </a:solidFill>
          <a:ln w="9525">
            <a:solidFill>
              <a:srgbClr val="000000"/>
            </a:solidFill>
            <a:miter lim="800000"/>
            <a:headEnd/>
            <a:tailEnd/>
          </a:ln>
        </p:spPr>
        <p:txBody>
          <a:bodyPr wrap="none" lIns="92757" tIns="46378" rIns="92757" bIns="46378" anchor="ctr"/>
          <a:lstStyle/>
          <a:p>
            <a:endParaRPr lang="en-US"/>
          </a:p>
        </p:txBody>
      </p:sp>
      <p:sp>
        <p:nvSpPr>
          <p:cNvPr id="58372" name="Text Box 3"/>
          <p:cNvSpPr>
            <a:spLocks noGrp="1" noChangeArrowheads="1"/>
          </p:cNvSpPr>
          <p:nvPr>
            <p:ph type="body"/>
          </p:nvPr>
        </p:nvSpPr>
        <p:spPr>
          <a:noFill/>
          <a:ln/>
        </p:spPr>
        <p:txBody>
          <a:bodyPr wrap="none" anchor="ctr"/>
          <a:lstStyle/>
          <a:p>
            <a:pPr eaLnBrk="1" hangingPunct="1"/>
            <a:endParaRPr lang="en-US"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latin typeface="Garamond" pitchFamily="18"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86BAF371-0C5E-4EC9-BD7D-45EFCCDB576A}" type="slidenum">
              <a:rPr lang="en-US" smtClean="0"/>
              <a:pPr>
                <a:defRPr/>
              </a:pPr>
              <a:t>‹#›</a:t>
            </a:fld>
            <a:endParaRPr lang="en-US"/>
          </a:p>
        </p:txBody>
      </p:sp>
      <p:sp>
        <p:nvSpPr>
          <p:cNvPr id="7" name="Rectangle 6"/>
          <p:cNvSpPr/>
          <p:nvPr/>
        </p:nvSpPr>
        <p:spPr>
          <a:xfrm>
            <a:off x="62931" y="1173537"/>
            <a:ext cx="9021537" cy="1527349"/>
          </a:xfrm>
          <a:prstGeom prst="rect">
            <a:avLst/>
          </a:prstGeom>
          <a:solidFill>
            <a:schemeClr val="accent2">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120954"/>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700883"/>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230164"/>
            <a:ext cx="8229600" cy="1470025"/>
          </a:xfrm>
        </p:spPr>
        <p:txBody>
          <a:bodyPr anchor="ctr">
            <a:normAutofit/>
          </a:bodyPr>
          <a:lstStyle>
            <a:lvl1pPr algn="ctr">
              <a:defRPr lang="en-US" sz="3200" dirty="0">
                <a:solidFill>
                  <a:srgbClr val="FFFFFF"/>
                </a:solidFill>
                <a:latin typeface="Georgia" pitchFamily="18" charset="0"/>
              </a:defRPr>
            </a:lvl1pPr>
          </a:lstStyle>
          <a:p>
            <a:r>
              <a:rPr kumimoji="0" lang="en-US" dirty="0" smtClean="0"/>
              <a:t>Click to edit Master title style</a:t>
            </a:r>
            <a:endParaRPr kumimoji="0" lang="en-US" dirty="0"/>
          </a:p>
        </p:txBody>
      </p:sp>
      <p:pic>
        <p:nvPicPr>
          <p:cNvPr id="14" name="Picture 2" descr="http://www.msstate.edu/web/visualid/Web/2008_MSU_logo_web_horiz_mont-24.png"/>
          <p:cNvPicPr>
            <a:picLocks noChangeAspect="1" noChangeArrowheads="1"/>
          </p:cNvPicPr>
          <p:nvPr userDrawn="1"/>
        </p:nvPicPr>
        <p:blipFill>
          <a:blip r:embed="rId2" cstate="print"/>
          <a:srcRect/>
          <a:stretch>
            <a:fillRect/>
          </a:stretch>
        </p:blipFill>
        <p:spPr bwMode="auto">
          <a:xfrm>
            <a:off x="3027556" y="5994401"/>
            <a:ext cx="2975006" cy="732973"/>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292516A3-5FB2-4911-8C1C-3CF083106C16}"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defRPr/>
            </a:pPr>
            <a:fld id="{90B56E7B-DD9F-4722-8DA5-4C02628D2E64}"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lvl1pPr>
              <a:defRPr>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685800" y="1600200"/>
            <a:ext cx="3810000" cy="3962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600200"/>
            <a:ext cx="3810000"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57600"/>
            <a:ext cx="3810000" cy="190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2"/>
          <p:cNvSpPr>
            <a:spLocks noGrp="1" noChangeArrowheads="1"/>
          </p:cNvSpPr>
          <p:nvPr>
            <p:ph type="dt" sz="half" idx="10"/>
          </p:nvPr>
        </p:nvSpPr>
        <p:spPr>
          <a:ln/>
        </p:spPr>
        <p:txBody>
          <a:bodyPr/>
          <a:lstStyle>
            <a:lvl1pPr>
              <a:defRPr/>
            </a:lvl1pPr>
          </a:lstStyle>
          <a:p>
            <a:pPr>
              <a:defRPr/>
            </a:pPr>
            <a:endParaRPr lang="en-US"/>
          </a:p>
        </p:txBody>
      </p:sp>
      <p:sp>
        <p:nvSpPr>
          <p:cNvPr id="7" name="Rectangle 14"/>
          <p:cNvSpPr>
            <a:spLocks noGrp="1" noChangeArrowheads="1"/>
          </p:cNvSpPr>
          <p:nvPr>
            <p:ph type="sldNum" sz="quarter" idx="11"/>
          </p:nvPr>
        </p:nvSpPr>
        <p:spPr>
          <a:ln/>
        </p:spPr>
        <p:txBody>
          <a:bodyPr/>
          <a:lstStyle>
            <a:lvl1pPr>
              <a:defRPr/>
            </a:lvl1pPr>
          </a:lstStyle>
          <a:p>
            <a:pPr>
              <a:defRPr/>
            </a:pPr>
            <a:fld id="{124A8687-949D-49E9-82AE-64372A1E3D92}" type="slidenum">
              <a:rPr lang="en-US"/>
              <a:pPr>
                <a:defRPr/>
              </a:pPr>
              <a:t>‹#›</a:t>
            </a:fld>
            <a:endParaRPr lang="en-US"/>
          </a:p>
        </p:txBody>
      </p:sp>
      <p:sp>
        <p:nvSpPr>
          <p:cNvPr id="9"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sldNum" sz="quarter" idx="11"/>
          </p:nvPr>
        </p:nvSpPr>
        <p:spPr>
          <a:ln/>
        </p:spPr>
        <p:txBody>
          <a:bodyPr/>
          <a:lstStyle>
            <a:lvl1pPr>
              <a:defRPr/>
            </a:lvl1pPr>
          </a:lstStyle>
          <a:p>
            <a:pPr>
              <a:defRPr/>
            </a:pPr>
            <a:fld id="{E636E92B-940B-4CC3-9FA2-5C0728BD3275}" type="slidenum">
              <a:rPr lang="en-US"/>
              <a:pPr>
                <a:defRPr/>
              </a:pPr>
              <a:t>‹#›</a:t>
            </a:fld>
            <a:endParaRPr lang="en-US"/>
          </a:p>
        </p:txBody>
      </p:sp>
      <p:sp>
        <p:nvSpPr>
          <p:cNvPr id="8"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solidFill>
            <a:schemeClr val="accent2"/>
          </a:solidFill>
        </p:spPr>
        <p:txBody>
          <a:bodyPr/>
          <a:lstStyle/>
          <a:p>
            <a:pPr>
              <a:defRPr/>
            </a:pPr>
            <a:fld id="{4215B98A-8C4C-4820-86A0-A7EEF3FF92BD}" type="slidenum">
              <a:rPr lang="en-US" smtClean="0"/>
              <a:pPr>
                <a:defRPr/>
              </a:pPr>
              <a:t>‹#›</a:t>
            </a:fld>
            <a:endParaRPr lang="en-US" dirty="0"/>
          </a:p>
        </p:txBody>
      </p:sp>
      <p:sp>
        <p:nvSpPr>
          <p:cNvPr id="8" name="Content Placeholder 7"/>
          <p:cNvSpPr>
            <a:spLocks noGrp="1"/>
          </p:cNvSpPr>
          <p:nvPr>
            <p:ph sz="quarter" idx="1"/>
          </p:nvPr>
        </p:nvSpPr>
        <p:spPr>
          <a:xfrm>
            <a:off x="914400" y="1241946"/>
            <a:ext cx="7772400" cy="4777854"/>
          </a:xfrm>
        </p:spPr>
        <p:txBody>
          <a:bodyPr vert="horz">
            <a:normAutofit/>
          </a:bodyPr>
          <a:lstStyle>
            <a:lvl1pPr>
              <a:defRPr sz="2800"/>
            </a:lvl1pPr>
            <a:lvl2pPr>
              <a:buFont typeface="Wingdings" pitchFamily="2" charset="2"/>
              <a:buChar char="§"/>
              <a:defRPr sz="2400"/>
            </a:lvl2pPr>
            <a:lvl3pPr>
              <a:buFont typeface="Arial" pitchFamily="34" charset="0"/>
              <a:buChar char="•"/>
              <a:defRPr sz="2000"/>
            </a:lvl3pPr>
            <a:lvl4pPr>
              <a:buFont typeface="Arial" pitchFamily="34" charset="0"/>
              <a:buChar char="•"/>
              <a:defRPr sz="2000"/>
            </a:lvl4pPr>
            <a:lvl5pPr>
              <a:buFont typeface="Arial" pitchFamily="34" charset="0"/>
              <a:buChar char="•"/>
              <a:defRPr sz="20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086F908A-55D9-4E92-A058-13EB9DC54D4E}" type="slidenum">
              <a:rPr lang="en-US" smtClean="0"/>
              <a:pPr>
                <a:defRPr/>
              </a:pPr>
              <a:t>‹#›</a:t>
            </a:fld>
            <a:endParaRPr lang="en-US"/>
          </a:p>
        </p:txBody>
      </p:sp>
      <p:sp>
        <p:nvSpPr>
          <p:cNvPr id="13"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8443E4E5-F938-4008-B49D-6F3D8A9101AB}" type="slidenum">
              <a:rPr lang="en-US" smtClean="0"/>
              <a:pPr>
                <a:defRPr/>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a:defRPr/>
            </a:pPr>
            <a:fld id="{7777DF1E-475F-4022-8E6F-8DB6AC9FC534}" type="slidenum">
              <a:rPr lang="en-US" smtClean="0"/>
              <a:pPr>
                <a:defRPr/>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7C5F16AF-C722-4621-91CB-30DCF2C85C16}" type="slidenum">
              <a:rPr lang="en-US" smtClean="0"/>
              <a:pPr>
                <a:defRPr/>
              </a:pPr>
              <a:t>‹#›</a:t>
            </a:fld>
            <a:endParaRPr lang="en-US"/>
          </a:p>
        </p:txBody>
      </p:sp>
      <p:sp>
        <p:nvSpPr>
          <p:cNvPr id="7"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38654EA9-E418-4714-A56E-34586C80D95E}" type="slidenum">
              <a:rPr lang="en-US" smtClean="0"/>
              <a:pPr>
                <a:defRPr/>
              </a:pPr>
              <a:t>‹#›</a:t>
            </a:fld>
            <a:endParaRPr lang="en-US"/>
          </a:p>
        </p:txBody>
      </p:sp>
      <p:sp>
        <p:nvSpPr>
          <p:cNvPr id="6"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a:defRPr/>
            </a:pPr>
            <a:fld id="{AF8E54CE-F2B1-4D41-81CA-8C1548043B6B}" type="slidenum">
              <a:rPr lang="en-US" smtClean="0"/>
              <a:pPr>
                <a:defRPr/>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6B3B7303-8D93-467D-8672-4A29E6D80E75}" type="slidenum">
              <a:rPr lang="en-US" smtClean="0"/>
              <a:pPr>
                <a:defRPr/>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
        <p:nvSpPr>
          <p:cNvPr id="15" name="Slide Number Placeholder 4"/>
          <p:cNvSpPr txBox="1">
            <a:spLocks/>
          </p:cNvSpPr>
          <p:nvPr userDrawn="1"/>
        </p:nvSpPr>
        <p:spPr>
          <a:xfrm>
            <a:off x="8595360" y="0"/>
            <a:ext cx="534126" cy="457200"/>
          </a:xfrm>
          <a:prstGeom prst="ellipse">
            <a:avLst/>
          </a:prstGeom>
          <a:solidFill>
            <a:schemeClr val="accent2"/>
          </a:solidFill>
        </p:spPr>
        <p:txBody>
          <a:bodyPr wrap="none" lIns="0" tIns="0" rIns="0" bIns="0" anchor="ctr" anchorCtr="1">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DAFC1D41-9E6F-42CA-9F03-B5B4020DCB65}" type="slidenum">
              <a:rPr kumimoji="0" lang="zh-CN" altLang="en-US" sz="2000" b="0" i="0" u="none" strike="noStrike" kern="1200" cap="none" spc="0" normalizeH="0" baseline="0" noProof="0" smtClean="0">
                <a:ln>
                  <a:noFill/>
                </a:ln>
                <a:solidFill>
                  <a:schemeClr val="bg1"/>
                </a:solidFill>
                <a:effectLst/>
                <a:uLnTx/>
                <a:uFillTx/>
                <a:latin typeface="+mj-lt"/>
                <a:ea typeface="+mj-ea"/>
                <a:cs typeface="+mj-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2000" b="0" i="0" u="none" strike="noStrike" kern="1200" cap="none" spc="0" normalizeH="0" baseline="0" noProof="0" dirty="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60990"/>
            <a:ext cx="7772400" cy="782266"/>
          </a:xfrm>
          <a:prstGeom prst="rect">
            <a:avLst/>
          </a:prstGeom>
        </p:spPr>
        <p:txBody>
          <a:bodyPr bIns="91440"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914400" y="1173707"/>
            <a:ext cx="7772400" cy="4846093"/>
          </a:xfrm>
          <a:prstGeom prst="rect">
            <a:avLst/>
          </a:prstGeom>
        </p:spPr>
        <p:txBody>
          <a:bodyPr>
            <a:normAutofit/>
          </a:bodyPr>
          <a:lstStyle/>
          <a:p>
            <a:pPr lvl="0" eaLnBrk="1" latinLnBrk="0" hangingPunct="1"/>
            <a:r>
              <a:rPr kumimoji="0" lang="en-US" dirty="0" smtClean="0"/>
              <a:t>Click to edit Master text styles</a:t>
            </a:r>
          </a:p>
          <a:p>
            <a:pPr marL="548640" lvl="1" indent="-228600" algn="l" rtl="0" eaLnBrk="1" latinLnBrk="0" hangingPunct="1">
              <a:spcBef>
                <a:spcPts val="370"/>
              </a:spcBef>
              <a:buClr>
                <a:schemeClr val="accent2"/>
              </a:buClr>
              <a:buSzPct val="85000"/>
              <a:buFont typeface="Wingdings" pitchFamily="2" charset="2"/>
              <a:buChar char="§"/>
            </a:pPr>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F9CECA23-1DF5-4BBE-A833-2557A66658A6}"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Lst>
  <p:timing>
    <p:tnLst>
      <p:par>
        <p:cTn id="1" dur="indefinite" restart="never" nodeType="tmRoot"/>
      </p:par>
    </p:tnLst>
  </p:timing>
  <p:txStyles>
    <p:titleStyle>
      <a:lvl1pPr algn="l" rtl="0" eaLnBrk="1" latinLnBrk="0" hangingPunct="1">
        <a:spcBef>
          <a:spcPct val="0"/>
        </a:spcBef>
        <a:buNone/>
        <a:defRPr kumimoji="0" sz="3200" kern="1200">
          <a:solidFill>
            <a:schemeClr val="tx1"/>
          </a:solidFill>
          <a:latin typeface="Georgia" pitchFamily="18" charset="0"/>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800" kern="1200">
          <a:solidFill>
            <a:schemeClr val="tx1"/>
          </a:solidFill>
          <a:latin typeface="Garamond" pitchFamily="18" charset="0"/>
          <a:ea typeface="+mn-ea"/>
          <a:cs typeface="+mn-cs"/>
        </a:defRPr>
      </a:lvl1pPr>
      <a:lvl2pPr marL="548640" indent="-228600" algn="l" rtl="0" eaLnBrk="1" latinLnBrk="0" hangingPunct="1">
        <a:spcBef>
          <a:spcPts val="370"/>
        </a:spcBef>
        <a:buClr>
          <a:schemeClr val="accent2"/>
        </a:buClr>
        <a:buSzPct val="85000"/>
        <a:buFont typeface="Wingdings 2"/>
        <a:buChar char=""/>
        <a:defRPr kumimoji="0" lang="en-US" sz="2400" kern="1200" dirty="0" smtClean="0">
          <a:solidFill>
            <a:schemeClr val="tx1"/>
          </a:solidFill>
          <a:latin typeface="Garamond" pitchFamily="18" charset="0"/>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Garamond" pitchFamily="18" charset="0"/>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Garamond" pitchFamily="18" charset="0"/>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Garamond" pitchFamily="18" charset="0"/>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8.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epa.gov/cleanenergy/energy-resources/egrid/index.html"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6.jpe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1.jpeg"/><Relationship Id="rId10" Type="http://schemas.openxmlformats.org/officeDocument/2006/relationships/image" Target="../media/image14.jpeg"/><Relationship Id="rId4" Type="http://schemas.openxmlformats.org/officeDocument/2006/relationships/image" Target="../media/image10.jpeg"/><Relationship Id="rId9"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193858" y="1173489"/>
            <a:ext cx="8780462" cy="1535113"/>
          </a:xfrm>
        </p:spPr>
        <p:txBody>
          <a:bodyPr>
            <a:normAutofit/>
          </a:bodyPr>
          <a:lstStyle/>
          <a:p>
            <a:r>
              <a:rPr lang="en-US" altLang="zh-CN" dirty="0" smtClean="0"/>
              <a:t>Reliable Infrastructure Location Design under Interdependent Disruptions</a:t>
            </a:r>
          </a:p>
        </p:txBody>
      </p:sp>
      <p:sp>
        <p:nvSpPr>
          <p:cNvPr id="18435" name="TextBox 2"/>
          <p:cNvSpPr txBox="1">
            <a:spLocks noChangeArrowheads="1"/>
          </p:cNvSpPr>
          <p:nvPr/>
        </p:nvSpPr>
        <p:spPr bwMode="auto">
          <a:xfrm>
            <a:off x="928688" y="2808780"/>
            <a:ext cx="7504112" cy="4493538"/>
          </a:xfrm>
          <a:prstGeom prst="rect">
            <a:avLst/>
          </a:prstGeom>
          <a:noFill/>
          <a:ln w="9525">
            <a:noFill/>
            <a:miter lim="800000"/>
            <a:headEnd/>
            <a:tailEnd/>
          </a:ln>
        </p:spPr>
        <p:txBody>
          <a:bodyPr wrap="square">
            <a:spAutoFit/>
          </a:bodyPr>
          <a:lstStyle/>
          <a:p>
            <a:pPr algn="ctr" eaLnBrk="0" hangingPunct="0"/>
            <a:r>
              <a:rPr lang="en-US" altLang="zh-CN" sz="2000" dirty="0" smtClean="0">
                <a:latin typeface="Garamond" pitchFamily="18" charset="0"/>
              </a:rPr>
              <a:t>Xiaopeng Li, Ph.D.</a:t>
            </a:r>
            <a:endParaRPr lang="en-US" altLang="zh-CN" sz="2000" dirty="0">
              <a:latin typeface="Garamond" pitchFamily="18" charset="0"/>
            </a:endParaRPr>
          </a:p>
          <a:p>
            <a:pPr algn="ctr" eaLnBrk="0" hangingPunct="0"/>
            <a:r>
              <a:rPr lang="en-US" altLang="zh-CN" sz="2000" dirty="0">
                <a:latin typeface="Garamond" pitchFamily="18" charset="0"/>
              </a:rPr>
              <a:t>Department of Civil and Environmental </a:t>
            </a:r>
            <a:r>
              <a:rPr lang="en-US" altLang="zh-CN" sz="2000" dirty="0" smtClean="0">
                <a:latin typeface="Garamond" pitchFamily="18" charset="0"/>
              </a:rPr>
              <a:t>Engineering,</a:t>
            </a:r>
          </a:p>
          <a:p>
            <a:pPr algn="ctr" eaLnBrk="0" hangingPunct="0"/>
            <a:r>
              <a:rPr lang="en-US" altLang="zh-CN" sz="2000" dirty="0" smtClean="0">
                <a:latin typeface="Garamond" pitchFamily="18" charset="0"/>
              </a:rPr>
              <a:t>Mississippi State University</a:t>
            </a:r>
          </a:p>
          <a:p>
            <a:pPr algn="ctr" eaLnBrk="0" hangingPunct="0"/>
            <a:endParaRPr lang="en-US" altLang="zh-CN" sz="2000" dirty="0" smtClean="0">
              <a:latin typeface="Garamond" pitchFamily="18" charset="0"/>
            </a:endParaRPr>
          </a:p>
          <a:p>
            <a:pPr algn="ctr" eaLnBrk="0" hangingPunct="0"/>
            <a:r>
              <a:rPr lang="en-US" altLang="zh-CN" sz="2000" dirty="0" smtClean="0">
                <a:latin typeface="Garamond" pitchFamily="18" charset="0"/>
              </a:rPr>
              <a:t>Joint work with </a:t>
            </a:r>
          </a:p>
          <a:p>
            <a:pPr algn="ctr" eaLnBrk="0" hangingPunct="0"/>
            <a:r>
              <a:rPr lang="en-US" altLang="zh-CN" sz="2000" dirty="0" err="1" smtClean="0">
                <a:latin typeface="Garamond" pitchFamily="18" charset="0"/>
              </a:rPr>
              <a:t>Yanfeng</a:t>
            </a:r>
            <a:r>
              <a:rPr lang="en-US" altLang="zh-CN" sz="2000" dirty="0" smtClean="0">
                <a:latin typeface="Garamond" pitchFamily="18" charset="0"/>
              </a:rPr>
              <a:t> </a:t>
            </a:r>
            <a:r>
              <a:rPr lang="en-US" altLang="zh-CN" sz="2000" dirty="0" err="1" smtClean="0">
                <a:latin typeface="Garamond" pitchFamily="18" charset="0"/>
              </a:rPr>
              <a:t>Ouyang</a:t>
            </a:r>
            <a:r>
              <a:rPr lang="en-US" altLang="zh-CN" sz="2000" dirty="0" smtClean="0">
                <a:latin typeface="Garamond" pitchFamily="18" charset="0"/>
              </a:rPr>
              <a:t>, University of Illinois at Urbana-Champaign</a:t>
            </a:r>
          </a:p>
          <a:p>
            <a:pPr algn="ctr" eaLnBrk="0" hangingPunct="0"/>
            <a:r>
              <a:rPr lang="en-US" altLang="zh-CN" sz="2000" dirty="0" smtClean="0">
                <a:latin typeface="Garamond" pitchFamily="18" charset="0"/>
              </a:rPr>
              <a:t>Fan </a:t>
            </a:r>
            <a:r>
              <a:rPr lang="en-US" altLang="zh-CN" sz="2000" dirty="0" err="1" smtClean="0">
                <a:latin typeface="Garamond" pitchFamily="18" charset="0"/>
              </a:rPr>
              <a:t>Peng</a:t>
            </a:r>
            <a:r>
              <a:rPr lang="en-US" altLang="zh-CN" sz="2000" dirty="0" smtClean="0">
                <a:latin typeface="Garamond" pitchFamily="18" charset="0"/>
              </a:rPr>
              <a:t>, CSX Transportation</a:t>
            </a:r>
          </a:p>
          <a:p>
            <a:pPr algn="ctr" eaLnBrk="0" hangingPunct="0"/>
            <a:endParaRPr lang="en-US" altLang="zh-CN" sz="2000" dirty="0" smtClean="0">
              <a:latin typeface="Garamond" pitchFamily="18" charset="0"/>
            </a:endParaRPr>
          </a:p>
          <a:p>
            <a:pPr algn="ctr" eaLnBrk="0" hangingPunct="0"/>
            <a:r>
              <a:rPr lang="en-US" altLang="zh-CN" sz="2000" dirty="0" smtClean="0">
                <a:latin typeface="Garamond" pitchFamily="18" charset="0"/>
              </a:rPr>
              <a:t>The 20th International Symposium on Transportation and Traffic Theory</a:t>
            </a:r>
          </a:p>
          <a:p>
            <a:pPr algn="ctr" eaLnBrk="0" hangingPunct="0"/>
            <a:r>
              <a:rPr lang="en-US" altLang="zh-CN" sz="2000" dirty="0" err="1" smtClean="0">
                <a:latin typeface="Garamond" pitchFamily="18" charset="0"/>
              </a:rPr>
              <a:t>Noordwijk</a:t>
            </a:r>
            <a:r>
              <a:rPr lang="en-US" altLang="zh-CN" sz="2000" dirty="0" smtClean="0">
                <a:latin typeface="Garamond" pitchFamily="18" charset="0"/>
              </a:rPr>
              <a:t>, Netherlands, July 17, 2013</a:t>
            </a:r>
          </a:p>
          <a:p>
            <a:pPr algn="ctr" eaLnBrk="0" hangingPunct="0"/>
            <a:endParaRPr lang="en-US" altLang="zh-CN" sz="2000" dirty="0" smtClean="0">
              <a:latin typeface="Garamond" pitchFamily="18" charset="0"/>
            </a:endParaRPr>
          </a:p>
          <a:p>
            <a:pPr algn="ctr" eaLnBrk="0" hangingPunct="0"/>
            <a:endParaRPr lang="en-US" altLang="zh-CN" sz="2200" dirty="0" smtClean="0">
              <a:latin typeface="Garamond" pitchFamily="18" charset="0"/>
            </a:endParaRPr>
          </a:p>
          <a:p>
            <a:pPr algn="ctr" eaLnBrk="0" hangingPunct="0"/>
            <a:endParaRPr lang="en-US" altLang="zh-CN" sz="2200" dirty="0">
              <a:latin typeface="Garamond" pitchFamily="18" charset="0"/>
            </a:endParaRPr>
          </a:p>
          <a:p>
            <a:pPr algn="ctr" eaLnBrk="0" hangingPunct="0"/>
            <a:endParaRPr lang="en-US" altLang="zh-CN" sz="2200" dirty="0" smtClean="0">
              <a:latin typeface="Garamond" pitchFamily="18" charset="0"/>
            </a:endParaRPr>
          </a:p>
        </p:txBody>
      </p:sp>
      <p:sp>
        <p:nvSpPr>
          <p:cNvPr id="1843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8437" name="Rectangle 3"/>
          <p:cNvSpPr>
            <a:spLocks noChangeArrowheads="1"/>
          </p:cNvSpPr>
          <p:nvPr/>
        </p:nvSpPr>
        <p:spPr bwMode="auto">
          <a:xfrm>
            <a:off x="0" y="904875"/>
            <a:ext cx="9144000" cy="0"/>
          </a:xfrm>
          <a:prstGeom prst="rect">
            <a:avLst/>
          </a:prstGeom>
          <a:noFill/>
          <a:ln w="9525">
            <a:noFill/>
            <a:miter lim="800000"/>
            <a:headEnd/>
            <a:tailEnd/>
          </a:ln>
        </p:spPr>
        <p:txBody>
          <a:bodyPr wrap="none" anchor="ctr">
            <a:spAutoFit/>
          </a:bodyPr>
          <a:lstStyle/>
          <a:p>
            <a:pPr>
              <a:tabLst>
                <a:tab pos="2743200" algn="ctr"/>
                <a:tab pos="5486400" algn="r"/>
              </a:tabLst>
            </a:pPr>
            <a:endParaRPr lang="en-US" sz="180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449710" y="617860"/>
            <a:ext cx="7772400" cy="782266"/>
          </a:xfrm>
        </p:spPr>
        <p:txBody>
          <a:bodyPr/>
          <a:lstStyle/>
          <a:p>
            <a:pPr algn="ctr"/>
            <a:r>
              <a:rPr lang="en-US" dirty="0" smtClean="0"/>
              <a:t>Outline</a:t>
            </a:r>
          </a:p>
        </p:txBody>
      </p:sp>
      <p:sp>
        <p:nvSpPr>
          <p:cNvPr id="7" name="Rectangle 3"/>
          <p:cNvSpPr txBox="1">
            <a:spLocks noChangeArrowheads="1"/>
          </p:cNvSpPr>
          <p:nvPr/>
        </p:nvSpPr>
        <p:spPr bwMode="auto">
          <a:xfrm>
            <a:off x="2520110" y="1769231"/>
            <a:ext cx="5146877" cy="44123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1" indent="-342900">
              <a:spcBef>
                <a:spcPts val="500"/>
              </a:spcBef>
              <a:buClr>
                <a:schemeClr val="accent2"/>
              </a:buClr>
              <a:buSzPct val="80000"/>
              <a:buFontTx/>
              <a:buChar char="•"/>
            </a:pPr>
            <a:r>
              <a:rPr lang="en-US" altLang="zh-CN" dirty="0">
                <a:latin typeface="Garamond" pitchFamily="18" charset="0"/>
                <a:ea typeface="+mn-ea"/>
                <a:cs typeface="ＭＳ Ｐゴシック" pitchFamily="-111" charset="-128"/>
              </a:rPr>
              <a:t>Background</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Infrastructure network design</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Facility disruptions</a:t>
            </a:r>
          </a:p>
          <a:p>
            <a:pPr marL="342900" marR="0" lvl="1" indent="-342900" defTabSz="914400" eaLnBrk="0" latinLnBrk="0" hangingPunct="0">
              <a:spcBef>
                <a:spcPts val="1000"/>
              </a:spcBef>
              <a:buClr>
                <a:schemeClr val="accent2"/>
              </a:buClr>
              <a:buSzPct val="80000"/>
              <a:buFontTx/>
              <a:buChar char="•"/>
              <a:tabLst/>
              <a:defRPr/>
            </a:pPr>
            <a:r>
              <a:rPr lang="en-US" altLang="zh-CN" dirty="0" smtClean="0">
                <a:latin typeface="Garamond" pitchFamily="18" charset="0"/>
                <a:ea typeface="+mn-ea"/>
                <a:cs typeface="ＭＳ Ｐゴシック" pitchFamily="-111" charset="-128"/>
              </a:rPr>
              <a:t>Mathematical Model  </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Formulation challenges</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Modeling approa</a:t>
            </a:r>
            <a:r>
              <a:rPr lang="en-US" altLang="zh-CN" sz="2000" dirty="0" smtClean="0">
                <a:latin typeface="Garamond" pitchFamily="18" charset="0"/>
              </a:rPr>
              <a:t>c</a:t>
            </a:r>
            <a:r>
              <a:rPr lang="en-US" altLang="zh-CN" sz="2000" dirty="0" smtClean="0">
                <a:latin typeface="Garamond" pitchFamily="18" charset="0"/>
                <a:ea typeface="+mn-ea"/>
              </a:rPr>
              <a:t>h</a:t>
            </a:r>
          </a:p>
          <a:p>
            <a:pPr marL="342900" lvl="1" indent="-342900" eaLnBrk="0" hangingPunct="0">
              <a:spcBef>
                <a:spcPts val="1000"/>
              </a:spcBef>
              <a:buClr>
                <a:schemeClr val="accent2"/>
              </a:buClr>
              <a:buSzPct val="80000"/>
              <a:buFontTx/>
              <a:buChar char="•"/>
              <a:defRPr/>
            </a:pPr>
            <a:r>
              <a:rPr lang="en-US" altLang="zh-CN" dirty="0">
                <a:latin typeface="Garamond" pitchFamily="18" charset="0"/>
                <a:ea typeface="+mn-ea"/>
                <a:cs typeface="ＭＳ Ｐゴシック" pitchFamily="-111" charset="-128"/>
              </a:rPr>
              <a:t>Numerical Examples</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Solution quality</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Case studies</a:t>
            </a:r>
          </a:p>
          <a:p>
            <a:pPr marL="342900" lvl="1" indent="-342900" eaLnBrk="0" hangingPunct="0">
              <a:spcBef>
                <a:spcPts val="500"/>
              </a:spcBef>
              <a:buClr>
                <a:schemeClr val="accent2"/>
              </a:buClr>
              <a:buSzPct val="80000"/>
              <a:buFontTx/>
              <a:buChar char="•"/>
              <a:defRPr/>
            </a:pPr>
            <a:endParaRPr lang="en-US" altLang="zh-CN" dirty="0">
              <a:latin typeface="Garamond" pitchFamily="18" charset="0"/>
              <a:ea typeface="+mn-ea"/>
              <a:cs typeface="ＭＳ Ｐゴシック" pitchFamily="-111" charset="-128"/>
            </a:endParaRPr>
          </a:p>
        </p:txBody>
      </p:sp>
      <p:sp>
        <p:nvSpPr>
          <p:cNvPr id="4" name="Rectangle 3"/>
          <p:cNvSpPr/>
          <p:nvPr/>
        </p:nvSpPr>
        <p:spPr>
          <a:xfrm>
            <a:off x="2526224" y="2991172"/>
            <a:ext cx="3797084" cy="1215647"/>
          </a:xfrm>
          <a:prstGeom prst="rect">
            <a:avLst/>
          </a:prstGeom>
          <a:solidFill>
            <a:srgbClr val="FFFF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140516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558800" y="1621811"/>
            <a:ext cx="8077200" cy="4113213"/>
          </a:xfrm>
        </p:spPr>
        <p:txBody>
          <a:bodyPr>
            <a:normAutofit/>
          </a:bodyPr>
          <a:lstStyle/>
          <a:p>
            <a:pPr marL="341313" indent="-341313" defTabSz="457200">
              <a:defRPr/>
            </a:pPr>
            <a:r>
              <a:rPr lang="en-US" sz="2400" dirty="0" smtClean="0"/>
              <a:t>A facility is either disrupted or functioning</a:t>
            </a:r>
          </a:p>
          <a:p>
            <a:pPr marL="341313" indent="-341313" defTabSz="457200">
              <a:defRPr/>
            </a:pPr>
            <a:r>
              <a:rPr lang="en-US" sz="2400" dirty="0" smtClean="0"/>
              <a:t>Disruption probability </a:t>
            </a:r>
            <a:r>
              <a:rPr lang="en-US" sz="2400" dirty="0"/>
              <a:t>= long-term fraction of time </a:t>
            </a:r>
            <a:r>
              <a:rPr lang="en-US" sz="2400" dirty="0" smtClean="0"/>
              <a:t>when the facility is in </a:t>
            </a:r>
            <a:r>
              <a:rPr lang="en-US" sz="2400" dirty="0"/>
              <a:t>the </a:t>
            </a:r>
            <a:r>
              <a:rPr lang="en-US" sz="2400" dirty="0" smtClean="0"/>
              <a:t>disrupted state</a:t>
            </a:r>
          </a:p>
          <a:p>
            <a:pPr marL="341313" indent="-341313" defTabSz="457200">
              <a:defRPr/>
            </a:pPr>
            <a:r>
              <a:rPr lang="en-US" sz="2400" dirty="0" smtClean="0"/>
              <a:t>Facility state combination specifies a scenario</a:t>
            </a:r>
          </a:p>
          <a:p>
            <a:pPr marL="741363" lvl="1" indent="-341313" defTabSz="457200">
              <a:defRPr/>
            </a:pPr>
            <a:endParaRPr lang="en-US" sz="1800" dirty="0" smtClean="0"/>
          </a:p>
          <a:p>
            <a:pPr lvl="1" defTabSz="457200">
              <a:buFont typeface="Times" pitchFamily="18" charset="0"/>
              <a:buNone/>
              <a:defRPr/>
            </a:pPr>
            <a:endParaRPr lang="en-US" sz="1800" dirty="0" smtClean="0"/>
          </a:p>
        </p:txBody>
      </p:sp>
      <p:grpSp>
        <p:nvGrpSpPr>
          <p:cNvPr id="2" name="Group 31"/>
          <p:cNvGrpSpPr>
            <a:grpSpLocks/>
          </p:cNvGrpSpPr>
          <p:nvPr/>
        </p:nvGrpSpPr>
        <p:grpSpPr bwMode="auto">
          <a:xfrm>
            <a:off x="482600" y="3544976"/>
            <a:ext cx="8229600" cy="2859397"/>
            <a:chOff x="482600" y="3489326"/>
            <a:chExt cx="8229600" cy="3223262"/>
          </a:xfrm>
        </p:grpSpPr>
        <p:sp>
          <p:nvSpPr>
            <p:cNvPr id="17415" name="Rectangle 4"/>
            <p:cNvSpPr>
              <a:spLocks noChangeArrowheads="1"/>
            </p:cNvSpPr>
            <p:nvPr/>
          </p:nvSpPr>
          <p:spPr bwMode="auto">
            <a:xfrm>
              <a:off x="1854200" y="4899026"/>
              <a:ext cx="6096000" cy="304800"/>
            </a:xfrm>
            <a:prstGeom prst="rect">
              <a:avLst/>
            </a:prstGeom>
            <a:solidFill>
              <a:srgbClr val="00FF00"/>
            </a:solidFill>
            <a:ln w="9525">
              <a:solidFill>
                <a:srgbClr val="333300"/>
              </a:solidFill>
              <a:miter lim="800000"/>
              <a:headEnd/>
              <a:tailEnd/>
            </a:ln>
          </p:spPr>
          <p:txBody>
            <a:bodyPr wrap="none" anchor="ctr"/>
            <a:lstStyle/>
            <a:p>
              <a:pPr algn="ctr"/>
              <a:endParaRPr lang="en-US"/>
            </a:p>
          </p:txBody>
        </p:sp>
        <p:sp>
          <p:nvSpPr>
            <p:cNvPr id="17416" name="Rectangle 5"/>
            <p:cNvSpPr>
              <a:spLocks noChangeArrowheads="1"/>
            </p:cNvSpPr>
            <p:nvPr/>
          </p:nvSpPr>
          <p:spPr bwMode="auto">
            <a:xfrm>
              <a:off x="1854200" y="4289426"/>
              <a:ext cx="6096000" cy="304800"/>
            </a:xfrm>
            <a:prstGeom prst="rect">
              <a:avLst/>
            </a:prstGeom>
            <a:solidFill>
              <a:srgbClr val="00FF00"/>
            </a:solidFill>
            <a:ln w="9525">
              <a:solidFill>
                <a:srgbClr val="333300"/>
              </a:solidFill>
              <a:miter lim="800000"/>
              <a:headEnd/>
              <a:tailEnd/>
            </a:ln>
          </p:spPr>
          <p:txBody>
            <a:bodyPr wrap="none" anchor="ctr"/>
            <a:lstStyle/>
            <a:p>
              <a:pPr algn="ctr"/>
              <a:endParaRPr lang="en-US"/>
            </a:p>
          </p:txBody>
        </p:sp>
        <p:sp>
          <p:nvSpPr>
            <p:cNvPr id="17417" name="Rectangle 6"/>
            <p:cNvSpPr>
              <a:spLocks noChangeArrowheads="1"/>
            </p:cNvSpPr>
            <p:nvPr/>
          </p:nvSpPr>
          <p:spPr bwMode="auto">
            <a:xfrm>
              <a:off x="1854200" y="3679826"/>
              <a:ext cx="6096000" cy="304800"/>
            </a:xfrm>
            <a:prstGeom prst="rect">
              <a:avLst/>
            </a:prstGeom>
            <a:solidFill>
              <a:srgbClr val="00FF00"/>
            </a:solidFill>
            <a:ln w="9525">
              <a:solidFill>
                <a:srgbClr val="333300"/>
              </a:solidFill>
              <a:miter lim="800000"/>
              <a:headEnd/>
              <a:tailEnd/>
            </a:ln>
          </p:spPr>
          <p:txBody>
            <a:bodyPr wrap="none" anchor="ctr"/>
            <a:lstStyle/>
            <a:p>
              <a:pPr algn="ctr"/>
              <a:endParaRPr lang="en-US"/>
            </a:p>
          </p:txBody>
        </p:sp>
        <p:sp>
          <p:nvSpPr>
            <p:cNvPr id="17418" name="Rectangle 7"/>
            <p:cNvSpPr>
              <a:spLocks noChangeArrowheads="1"/>
            </p:cNvSpPr>
            <p:nvPr/>
          </p:nvSpPr>
          <p:spPr bwMode="auto">
            <a:xfrm>
              <a:off x="4902200" y="4899026"/>
              <a:ext cx="685800" cy="304800"/>
            </a:xfrm>
            <a:prstGeom prst="rect">
              <a:avLst/>
            </a:prstGeom>
            <a:solidFill>
              <a:schemeClr val="tx1"/>
            </a:solidFill>
            <a:ln w="9525">
              <a:solidFill>
                <a:srgbClr val="333300"/>
              </a:solidFill>
              <a:miter lim="800000"/>
              <a:headEnd/>
              <a:tailEnd/>
            </a:ln>
          </p:spPr>
          <p:txBody>
            <a:bodyPr wrap="none" anchor="ctr"/>
            <a:lstStyle/>
            <a:p>
              <a:pPr algn="ctr"/>
              <a:endParaRPr lang="en-US"/>
            </a:p>
          </p:txBody>
        </p:sp>
        <p:sp>
          <p:nvSpPr>
            <p:cNvPr id="17419" name="Rectangle 8"/>
            <p:cNvSpPr>
              <a:spLocks noChangeArrowheads="1"/>
            </p:cNvSpPr>
            <p:nvPr/>
          </p:nvSpPr>
          <p:spPr bwMode="auto">
            <a:xfrm>
              <a:off x="3073400" y="4289426"/>
              <a:ext cx="685800" cy="304800"/>
            </a:xfrm>
            <a:prstGeom prst="rect">
              <a:avLst/>
            </a:prstGeom>
            <a:solidFill>
              <a:schemeClr val="tx1"/>
            </a:solidFill>
            <a:ln w="9525">
              <a:solidFill>
                <a:srgbClr val="333300"/>
              </a:solidFill>
              <a:miter lim="800000"/>
              <a:headEnd/>
              <a:tailEnd/>
            </a:ln>
          </p:spPr>
          <p:txBody>
            <a:bodyPr wrap="none" anchor="ctr"/>
            <a:lstStyle/>
            <a:p>
              <a:pPr algn="ctr"/>
              <a:endParaRPr lang="en-US"/>
            </a:p>
          </p:txBody>
        </p:sp>
        <p:sp>
          <p:nvSpPr>
            <p:cNvPr id="17420" name="Rectangle 9"/>
            <p:cNvSpPr>
              <a:spLocks noChangeArrowheads="1"/>
            </p:cNvSpPr>
            <p:nvPr/>
          </p:nvSpPr>
          <p:spPr bwMode="auto">
            <a:xfrm>
              <a:off x="4902200" y="3679826"/>
              <a:ext cx="1600200" cy="304800"/>
            </a:xfrm>
            <a:prstGeom prst="rect">
              <a:avLst/>
            </a:prstGeom>
            <a:solidFill>
              <a:schemeClr val="tx1"/>
            </a:solidFill>
            <a:ln w="9525">
              <a:solidFill>
                <a:srgbClr val="333300"/>
              </a:solidFill>
              <a:miter lim="800000"/>
              <a:headEnd/>
              <a:tailEnd/>
            </a:ln>
          </p:spPr>
          <p:txBody>
            <a:bodyPr wrap="none" anchor="ctr"/>
            <a:lstStyle/>
            <a:p>
              <a:pPr algn="ctr"/>
              <a:endParaRPr lang="en-US"/>
            </a:p>
          </p:txBody>
        </p:sp>
        <p:sp>
          <p:nvSpPr>
            <p:cNvPr id="17421" name="Text Box 10"/>
            <p:cNvSpPr txBox="1">
              <a:spLocks noChangeArrowheads="1"/>
            </p:cNvSpPr>
            <p:nvPr/>
          </p:nvSpPr>
          <p:spPr bwMode="auto">
            <a:xfrm>
              <a:off x="482600" y="4899026"/>
              <a:ext cx="1219200" cy="416330"/>
            </a:xfrm>
            <a:prstGeom prst="rect">
              <a:avLst/>
            </a:prstGeom>
            <a:noFill/>
            <a:ln w="9525">
              <a:noFill/>
              <a:miter lim="800000"/>
              <a:headEnd/>
              <a:tailEnd/>
            </a:ln>
          </p:spPr>
          <p:txBody>
            <a:bodyPr>
              <a:spAutoFit/>
            </a:bodyPr>
            <a:lstStyle/>
            <a:p>
              <a:pPr eaLnBrk="0" hangingPunct="0">
                <a:spcBef>
                  <a:spcPct val="50000"/>
                </a:spcBef>
              </a:pPr>
              <a:r>
                <a:rPr lang="en-US" sz="1800">
                  <a:latin typeface="Times New Roman" pitchFamily="18" charset="0"/>
                </a:rPr>
                <a:t>Facility 3</a:t>
              </a:r>
            </a:p>
          </p:txBody>
        </p:sp>
        <p:sp>
          <p:nvSpPr>
            <p:cNvPr id="17422" name="Text Box 11"/>
            <p:cNvSpPr txBox="1">
              <a:spLocks noChangeArrowheads="1"/>
            </p:cNvSpPr>
            <p:nvPr/>
          </p:nvSpPr>
          <p:spPr bwMode="auto">
            <a:xfrm>
              <a:off x="482600" y="4303714"/>
              <a:ext cx="1219200" cy="416330"/>
            </a:xfrm>
            <a:prstGeom prst="rect">
              <a:avLst/>
            </a:prstGeom>
            <a:noFill/>
            <a:ln w="9525">
              <a:noFill/>
              <a:miter lim="800000"/>
              <a:headEnd/>
              <a:tailEnd/>
            </a:ln>
          </p:spPr>
          <p:txBody>
            <a:bodyPr>
              <a:spAutoFit/>
            </a:bodyPr>
            <a:lstStyle/>
            <a:p>
              <a:pPr eaLnBrk="0" hangingPunct="0">
                <a:spcBef>
                  <a:spcPct val="50000"/>
                </a:spcBef>
              </a:pPr>
              <a:r>
                <a:rPr lang="en-US" sz="1800">
                  <a:latin typeface="Times New Roman" pitchFamily="18" charset="0"/>
                </a:rPr>
                <a:t>Facility 2</a:t>
              </a:r>
            </a:p>
          </p:txBody>
        </p:sp>
        <p:sp>
          <p:nvSpPr>
            <p:cNvPr id="17423" name="Text Box 12"/>
            <p:cNvSpPr txBox="1">
              <a:spLocks noChangeArrowheads="1"/>
            </p:cNvSpPr>
            <p:nvPr/>
          </p:nvSpPr>
          <p:spPr bwMode="auto">
            <a:xfrm>
              <a:off x="482600" y="3679826"/>
              <a:ext cx="1219200" cy="416330"/>
            </a:xfrm>
            <a:prstGeom prst="rect">
              <a:avLst/>
            </a:prstGeom>
            <a:noFill/>
            <a:ln w="9525">
              <a:noFill/>
              <a:miter lim="800000"/>
              <a:headEnd/>
              <a:tailEnd/>
            </a:ln>
          </p:spPr>
          <p:txBody>
            <a:bodyPr>
              <a:spAutoFit/>
            </a:bodyPr>
            <a:lstStyle/>
            <a:p>
              <a:pPr eaLnBrk="0" hangingPunct="0">
                <a:spcBef>
                  <a:spcPct val="50000"/>
                </a:spcBef>
              </a:pPr>
              <a:r>
                <a:rPr lang="en-US" sz="1800">
                  <a:latin typeface="Times New Roman" pitchFamily="18" charset="0"/>
                </a:rPr>
                <a:t>Facility 1</a:t>
              </a:r>
            </a:p>
          </p:txBody>
        </p:sp>
        <p:sp>
          <p:nvSpPr>
            <p:cNvPr id="17424" name="Line 13"/>
            <p:cNvSpPr>
              <a:spLocks noChangeShapeType="1"/>
            </p:cNvSpPr>
            <p:nvPr/>
          </p:nvSpPr>
          <p:spPr bwMode="auto">
            <a:xfrm>
              <a:off x="3073400" y="3489326"/>
              <a:ext cx="0" cy="2895600"/>
            </a:xfrm>
            <a:prstGeom prst="line">
              <a:avLst/>
            </a:prstGeom>
            <a:noFill/>
            <a:ln w="9525">
              <a:solidFill>
                <a:srgbClr val="333300"/>
              </a:solidFill>
              <a:prstDash val="dash"/>
              <a:round/>
              <a:headEnd/>
              <a:tailEnd/>
            </a:ln>
          </p:spPr>
          <p:txBody>
            <a:bodyPr/>
            <a:lstStyle/>
            <a:p>
              <a:endParaRPr lang="en-US"/>
            </a:p>
          </p:txBody>
        </p:sp>
        <p:sp>
          <p:nvSpPr>
            <p:cNvPr id="17425" name="Line 14"/>
            <p:cNvSpPr>
              <a:spLocks noChangeShapeType="1"/>
            </p:cNvSpPr>
            <p:nvPr/>
          </p:nvSpPr>
          <p:spPr bwMode="auto">
            <a:xfrm>
              <a:off x="3759200" y="3489326"/>
              <a:ext cx="0" cy="2895600"/>
            </a:xfrm>
            <a:prstGeom prst="line">
              <a:avLst/>
            </a:prstGeom>
            <a:noFill/>
            <a:ln w="9525">
              <a:solidFill>
                <a:srgbClr val="333300"/>
              </a:solidFill>
              <a:prstDash val="dash"/>
              <a:round/>
              <a:headEnd/>
              <a:tailEnd/>
            </a:ln>
          </p:spPr>
          <p:txBody>
            <a:bodyPr/>
            <a:lstStyle/>
            <a:p>
              <a:endParaRPr lang="en-US"/>
            </a:p>
          </p:txBody>
        </p:sp>
        <p:sp>
          <p:nvSpPr>
            <p:cNvPr id="17426" name="Line 15"/>
            <p:cNvSpPr>
              <a:spLocks noChangeShapeType="1"/>
            </p:cNvSpPr>
            <p:nvPr/>
          </p:nvSpPr>
          <p:spPr bwMode="auto">
            <a:xfrm>
              <a:off x="4902200" y="3489326"/>
              <a:ext cx="0" cy="2895600"/>
            </a:xfrm>
            <a:prstGeom prst="line">
              <a:avLst/>
            </a:prstGeom>
            <a:noFill/>
            <a:ln w="9525">
              <a:solidFill>
                <a:srgbClr val="333300"/>
              </a:solidFill>
              <a:prstDash val="dash"/>
              <a:round/>
              <a:headEnd/>
              <a:tailEnd/>
            </a:ln>
          </p:spPr>
          <p:txBody>
            <a:bodyPr/>
            <a:lstStyle/>
            <a:p>
              <a:endParaRPr lang="en-US"/>
            </a:p>
          </p:txBody>
        </p:sp>
        <p:sp>
          <p:nvSpPr>
            <p:cNvPr id="17427" name="Line 16"/>
            <p:cNvSpPr>
              <a:spLocks noChangeShapeType="1"/>
            </p:cNvSpPr>
            <p:nvPr/>
          </p:nvSpPr>
          <p:spPr bwMode="auto">
            <a:xfrm>
              <a:off x="5588000" y="3489326"/>
              <a:ext cx="0" cy="2895600"/>
            </a:xfrm>
            <a:prstGeom prst="line">
              <a:avLst/>
            </a:prstGeom>
            <a:noFill/>
            <a:ln w="9525">
              <a:solidFill>
                <a:srgbClr val="333300"/>
              </a:solidFill>
              <a:prstDash val="dash"/>
              <a:round/>
              <a:headEnd/>
              <a:tailEnd/>
            </a:ln>
          </p:spPr>
          <p:txBody>
            <a:bodyPr/>
            <a:lstStyle/>
            <a:p>
              <a:endParaRPr lang="en-US"/>
            </a:p>
          </p:txBody>
        </p:sp>
        <p:sp>
          <p:nvSpPr>
            <p:cNvPr id="17428" name="Line 17"/>
            <p:cNvSpPr>
              <a:spLocks noChangeShapeType="1"/>
            </p:cNvSpPr>
            <p:nvPr/>
          </p:nvSpPr>
          <p:spPr bwMode="auto">
            <a:xfrm>
              <a:off x="6502400" y="3489327"/>
              <a:ext cx="0" cy="2895601"/>
            </a:xfrm>
            <a:prstGeom prst="line">
              <a:avLst/>
            </a:prstGeom>
            <a:noFill/>
            <a:ln w="9525">
              <a:solidFill>
                <a:srgbClr val="333300"/>
              </a:solidFill>
              <a:prstDash val="dash"/>
              <a:round/>
              <a:headEnd/>
              <a:tailEnd/>
            </a:ln>
          </p:spPr>
          <p:txBody>
            <a:bodyPr/>
            <a:lstStyle/>
            <a:p>
              <a:endParaRPr lang="en-US"/>
            </a:p>
          </p:txBody>
        </p:sp>
        <p:sp>
          <p:nvSpPr>
            <p:cNvPr id="17429" name="Line 18"/>
            <p:cNvSpPr>
              <a:spLocks noChangeShapeType="1"/>
            </p:cNvSpPr>
            <p:nvPr/>
          </p:nvSpPr>
          <p:spPr bwMode="auto">
            <a:xfrm>
              <a:off x="1473200" y="6102352"/>
              <a:ext cx="7162800" cy="0"/>
            </a:xfrm>
            <a:prstGeom prst="line">
              <a:avLst/>
            </a:prstGeom>
            <a:noFill/>
            <a:ln w="9525">
              <a:solidFill>
                <a:srgbClr val="333300"/>
              </a:solidFill>
              <a:round/>
              <a:headEnd/>
              <a:tailEnd type="triangle" w="med" len="med"/>
            </a:ln>
          </p:spPr>
          <p:txBody>
            <a:bodyPr/>
            <a:lstStyle/>
            <a:p>
              <a:endParaRPr lang="en-US"/>
            </a:p>
          </p:txBody>
        </p:sp>
        <p:sp>
          <p:nvSpPr>
            <p:cNvPr id="17430" name="Text Box 19"/>
            <p:cNvSpPr txBox="1">
              <a:spLocks noChangeArrowheads="1"/>
            </p:cNvSpPr>
            <p:nvPr/>
          </p:nvSpPr>
          <p:spPr bwMode="auto">
            <a:xfrm>
              <a:off x="8102600" y="5735640"/>
              <a:ext cx="609600" cy="416330"/>
            </a:xfrm>
            <a:prstGeom prst="rect">
              <a:avLst/>
            </a:prstGeom>
            <a:noFill/>
            <a:ln w="9525">
              <a:noFill/>
              <a:miter lim="800000"/>
              <a:headEnd/>
              <a:tailEnd/>
            </a:ln>
          </p:spPr>
          <p:txBody>
            <a:bodyPr>
              <a:spAutoFit/>
            </a:bodyPr>
            <a:lstStyle/>
            <a:p>
              <a:pPr eaLnBrk="0" hangingPunct="0">
                <a:spcBef>
                  <a:spcPct val="50000"/>
                </a:spcBef>
              </a:pPr>
              <a:r>
                <a:rPr lang="en-US" sz="1800">
                  <a:latin typeface="Times New Roman" pitchFamily="18" charset="0"/>
                </a:rPr>
                <a:t>time</a:t>
              </a:r>
            </a:p>
          </p:txBody>
        </p:sp>
        <p:sp>
          <p:nvSpPr>
            <p:cNvPr id="17431" name="Text Box 20"/>
            <p:cNvSpPr txBox="1">
              <a:spLocks noChangeArrowheads="1"/>
            </p:cNvSpPr>
            <p:nvPr/>
          </p:nvSpPr>
          <p:spPr bwMode="auto">
            <a:xfrm>
              <a:off x="2159000" y="5330655"/>
              <a:ext cx="914400" cy="589801"/>
            </a:xfrm>
            <a:prstGeom prst="rect">
              <a:avLst/>
            </a:prstGeom>
            <a:noFill/>
            <a:ln w="9525">
              <a:noFill/>
              <a:miter lim="800000"/>
              <a:headEnd/>
              <a:tailEnd/>
            </a:ln>
          </p:spPr>
          <p:txBody>
            <a:bodyPr>
              <a:spAutoFit/>
            </a:bodyPr>
            <a:lstStyle/>
            <a:p>
              <a:pPr eaLnBrk="0" hangingPunct="0">
                <a:spcBef>
                  <a:spcPct val="50000"/>
                </a:spcBef>
              </a:pPr>
              <a:r>
                <a:rPr lang="en-US" sz="1400">
                  <a:latin typeface="Times New Roman" pitchFamily="18" charset="0"/>
                </a:rPr>
                <a:t>Normal scenario</a:t>
              </a:r>
            </a:p>
          </p:txBody>
        </p:sp>
        <p:sp>
          <p:nvSpPr>
            <p:cNvPr id="17432" name="Rectangle 21"/>
            <p:cNvSpPr>
              <a:spLocks noChangeArrowheads="1"/>
            </p:cNvSpPr>
            <p:nvPr/>
          </p:nvSpPr>
          <p:spPr bwMode="auto">
            <a:xfrm>
              <a:off x="1892300" y="6392865"/>
              <a:ext cx="457200" cy="228600"/>
            </a:xfrm>
            <a:prstGeom prst="rect">
              <a:avLst/>
            </a:prstGeom>
            <a:solidFill>
              <a:schemeClr val="tx1"/>
            </a:solidFill>
            <a:ln w="9525">
              <a:solidFill>
                <a:srgbClr val="333300"/>
              </a:solidFill>
              <a:miter lim="800000"/>
              <a:headEnd/>
              <a:tailEnd/>
            </a:ln>
          </p:spPr>
          <p:txBody>
            <a:bodyPr wrap="none" anchor="ctr"/>
            <a:lstStyle/>
            <a:p>
              <a:pPr algn="ctr"/>
              <a:endParaRPr lang="en-US"/>
            </a:p>
          </p:txBody>
        </p:sp>
        <p:sp>
          <p:nvSpPr>
            <p:cNvPr id="17433" name="Text Box 22"/>
            <p:cNvSpPr txBox="1">
              <a:spLocks noChangeArrowheads="1"/>
            </p:cNvSpPr>
            <p:nvPr/>
          </p:nvSpPr>
          <p:spPr bwMode="auto">
            <a:xfrm>
              <a:off x="2501900" y="6330952"/>
              <a:ext cx="1752600" cy="381636"/>
            </a:xfrm>
            <a:prstGeom prst="rect">
              <a:avLst/>
            </a:prstGeom>
            <a:noFill/>
            <a:ln w="9525">
              <a:noFill/>
              <a:miter lim="800000"/>
              <a:headEnd/>
              <a:tailEnd/>
            </a:ln>
          </p:spPr>
          <p:txBody>
            <a:bodyPr>
              <a:spAutoFit/>
            </a:bodyPr>
            <a:lstStyle/>
            <a:p>
              <a:pPr eaLnBrk="0" hangingPunct="0">
                <a:spcBef>
                  <a:spcPct val="50000"/>
                </a:spcBef>
              </a:pPr>
              <a:r>
                <a:rPr lang="en-US" sz="1600" dirty="0" smtClean="0">
                  <a:latin typeface="Times New Roman" pitchFamily="18" charset="0"/>
                </a:rPr>
                <a:t>Disrupted  </a:t>
              </a:r>
              <a:r>
                <a:rPr lang="en-US" sz="1600" dirty="0">
                  <a:latin typeface="Times New Roman" pitchFamily="18" charset="0"/>
                </a:rPr>
                <a:t>state</a:t>
              </a:r>
            </a:p>
          </p:txBody>
        </p:sp>
        <p:sp>
          <p:nvSpPr>
            <p:cNvPr id="17434" name="Rectangle 23"/>
            <p:cNvSpPr>
              <a:spLocks noChangeArrowheads="1"/>
            </p:cNvSpPr>
            <p:nvPr/>
          </p:nvSpPr>
          <p:spPr bwMode="auto">
            <a:xfrm>
              <a:off x="5168900" y="6392865"/>
              <a:ext cx="457200" cy="242887"/>
            </a:xfrm>
            <a:prstGeom prst="rect">
              <a:avLst/>
            </a:prstGeom>
            <a:solidFill>
              <a:srgbClr val="00FF00"/>
            </a:solidFill>
            <a:ln w="9525">
              <a:solidFill>
                <a:srgbClr val="333300"/>
              </a:solidFill>
              <a:miter lim="800000"/>
              <a:headEnd/>
              <a:tailEnd/>
            </a:ln>
          </p:spPr>
          <p:txBody>
            <a:bodyPr wrap="none" anchor="ctr"/>
            <a:lstStyle/>
            <a:p>
              <a:pPr algn="ctr"/>
              <a:endParaRPr lang="en-US"/>
            </a:p>
          </p:txBody>
        </p:sp>
        <p:sp>
          <p:nvSpPr>
            <p:cNvPr id="17435" name="Text Box 24"/>
            <p:cNvSpPr txBox="1">
              <a:spLocks noChangeArrowheads="1"/>
            </p:cNvSpPr>
            <p:nvPr/>
          </p:nvSpPr>
          <p:spPr bwMode="auto">
            <a:xfrm>
              <a:off x="5702300" y="6316664"/>
              <a:ext cx="1905000" cy="381636"/>
            </a:xfrm>
            <a:prstGeom prst="rect">
              <a:avLst/>
            </a:prstGeom>
            <a:noFill/>
            <a:ln w="9525">
              <a:noFill/>
              <a:miter lim="800000"/>
              <a:headEnd/>
              <a:tailEnd/>
            </a:ln>
          </p:spPr>
          <p:txBody>
            <a:bodyPr>
              <a:spAutoFit/>
            </a:bodyPr>
            <a:lstStyle/>
            <a:p>
              <a:pPr eaLnBrk="0" hangingPunct="0">
                <a:spcBef>
                  <a:spcPct val="50000"/>
                </a:spcBef>
              </a:pPr>
              <a:r>
                <a:rPr lang="en-US" sz="1600" dirty="0" smtClean="0">
                  <a:latin typeface="Times New Roman" pitchFamily="18" charset="0"/>
                </a:rPr>
                <a:t>Functioning </a:t>
              </a:r>
              <a:r>
                <a:rPr lang="en-US" sz="1600" dirty="0">
                  <a:latin typeface="Times New Roman" pitchFamily="18" charset="0"/>
                </a:rPr>
                <a:t>state</a:t>
              </a:r>
            </a:p>
          </p:txBody>
        </p:sp>
        <p:sp>
          <p:nvSpPr>
            <p:cNvPr id="17436" name="Text Box 25"/>
            <p:cNvSpPr txBox="1">
              <a:spLocks noChangeArrowheads="1"/>
            </p:cNvSpPr>
            <p:nvPr/>
          </p:nvSpPr>
          <p:spPr bwMode="auto">
            <a:xfrm>
              <a:off x="3911600" y="5330654"/>
              <a:ext cx="914400" cy="589801"/>
            </a:xfrm>
            <a:prstGeom prst="rect">
              <a:avLst/>
            </a:prstGeom>
            <a:noFill/>
            <a:ln w="9525">
              <a:noFill/>
              <a:miter lim="800000"/>
              <a:headEnd/>
              <a:tailEnd/>
            </a:ln>
          </p:spPr>
          <p:txBody>
            <a:bodyPr>
              <a:spAutoFit/>
            </a:bodyPr>
            <a:lstStyle/>
            <a:p>
              <a:pPr eaLnBrk="0" hangingPunct="0">
                <a:spcBef>
                  <a:spcPct val="50000"/>
                </a:spcBef>
              </a:pPr>
              <a:r>
                <a:rPr lang="en-US" sz="1400">
                  <a:latin typeface="Times New Roman" pitchFamily="18" charset="0"/>
                </a:rPr>
                <a:t>Normal scenario</a:t>
              </a:r>
            </a:p>
          </p:txBody>
        </p:sp>
        <p:sp>
          <p:nvSpPr>
            <p:cNvPr id="17437" name="Text Box 26"/>
            <p:cNvSpPr txBox="1">
              <a:spLocks noChangeArrowheads="1"/>
            </p:cNvSpPr>
            <p:nvPr/>
          </p:nvSpPr>
          <p:spPr bwMode="auto">
            <a:xfrm>
              <a:off x="6731000" y="5330654"/>
              <a:ext cx="914400" cy="589801"/>
            </a:xfrm>
            <a:prstGeom prst="rect">
              <a:avLst/>
            </a:prstGeom>
            <a:noFill/>
            <a:ln w="9525">
              <a:noFill/>
              <a:miter lim="800000"/>
              <a:headEnd/>
              <a:tailEnd/>
            </a:ln>
          </p:spPr>
          <p:txBody>
            <a:bodyPr>
              <a:spAutoFit/>
            </a:bodyPr>
            <a:lstStyle/>
            <a:p>
              <a:pPr eaLnBrk="0" hangingPunct="0">
                <a:spcBef>
                  <a:spcPct val="50000"/>
                </a:spcBef>
              </a:pPr>
              <a:r>
                <a:rPr lang="en-US" sz="1400">
                  <a:latin typeface="Times New Roman" pitchFamily="18" charset="0"/>
                </a:rPr>
                <a:t>Normal scenario</a:t>
              </a:r>
            </a:p>
          </p:txBody>
        </p:sp>
        <p:sp>
          <p:nvSpPr>
            <p:cNvPr id="17438" name="Text Box 27"/>
            <p:cNvSpPr txBox="1">
              <a:spLocks noChangeArrowheads="1"/>
            </p:cNvSpPr>
            <p:nvPr/>
          </p:nvSpPr>
          <p:spPr bwMode="auto">
            <a:xfrm>
              <a:off x="2997200" y="5330654"/>
              <a:ext cx="838200" cy="589801"/>
            </a:xfrm>
            <a:prstGeom prst="rect">
              <a:avLst/>
            </a:prstGeom>
            <a:noFill/>
            <a:ln w="9525">
              <a:noFill/>
              <a:miter lim="800000"/>
              <a:headEnd/>
              <a:tailEnd/>
            </a:ln>
          </p:spPr>
          <p:txBody>
            <a:bodyPr>
              <a:spAutoFit/>
            </a:bodyPr>
            <a:lstStyle/>
            <a:p>
              <a:pPr algn="ctr" eaLnBrk="0" hangingPunct="0">
                <a:spcBef>
                  <a:spcPct val="50000"/>
                </a:spcBef>
              </a:pPr>
              <a:r>
                <a:rPr lang="en-US" sz="1400" dirty="0" smtClean="0">
                  <a:latin typeface="Times New Roman" pitchFamily="18" charset="0"/>
                </a:rPr>
                <a:t>Scenario </a:t>
              </a:r>
              <a:r>
                <a:rPr lang="en-US" sz="1400" dirty="0">
                  <a:latin typeface="Times New Roman" pitchFamily="18" charset="0"/>
                </a:rPr>
                <a:t>1</a:t>
              </a:r>
            </a:p>
          </p:txBody>
        </p:sp>
        <p:sp>
          <p:nvSpPr>
            <p:cNvPr id="17439" name="Text Box 28"/>
            <p:cNvSpPr txBox="1">
              <a:spLocks noChangeArrowheads="1"/>
            </p:cNvSpPr>
            <p:nvPr/>
          </p:nvSpPr>
          <p:spPr bwMode="auto">
            <a:xfrm>
              <a:off x="4826000" y="5330656"/>
              <a:ext cx="838200" cy="589801"/>
            </a:xfrm>
            <a:prstGeom prst="rect">
              <a:avLst/>
            </a:prstGeom>
            <a:noFill/>
            <a:ln w="9525">
              <a:noFill/>
              <a:miter lim="800000"/>
              <a:headEnd/>
              <a:tailEnd/>
            </a:ln>
          </p:spPr>
          <p:txBody>
            <a:bodyPr>
              <a:spAutoFit/>
            </a:bodyPr>
            <a:lstStyle/>
            <a:p>
              <a:pPr algn="ctr" eaLnBrk="0" hangingPunct="0">
                <a:spcBef>
                  <a:spcPct val="50000"/>
                </a:spcBef>
              </a:pPr>
              <a:r>
                <a:rPr lang="en-US" sz="1400" dirty="0" smtClean="0">
                  <a:latin typeface="Times New Roman" pitchFamily="18" charset="0"/>
                </a:rPr>
                <a:t>Scenario </a:t>
              </a:r>
              <a:r>
                <a:rPr lang="en-US" sz="1400" dirty="0">
                  <a:latin typeface="Times New Roman" pitchFamily="18" charset="0"/>
                </a:rPr>
                <a:t>2</a:t>
              </a:r>
            </a:p>
          </p:txBody>
        </p:sp>
        <p:sp>
          <p:nvSpPr>
            <p:cNvPr id="17440" name="Text Box 29"/>
            <p:cNvSpPr txBox="1">
              <a:spLocks noChangeArrowheads="1"/>
            </p:cNvSpPr>
            <p:nvPr/>
          </p:nvSpPr>
          <p:spPr bwMode="auto">
            <a:xfrm>
              <a:off x="5664200" y="5330653"/>
              <a:ext cx="838200" cy="589801"/>
            </a:xfrm>
            <a:prstGeom prst="rect">
              <a:avLst/>
            </a:prstGeom>
            <a:noFill/>
            <a:ln w="9525">
              <a:noFill/>
              <a:miter lim="800000"/>
              <a:headEnd/>
              <a:tailEnd/>
            </a:ln>
          </p:spPr>
          <p:txBody>
            <a:bodyPr>
              <a:spAutoFit/>
            </a:bodyPr>
            <a:lstStyle/>
            <a:p>
              <a:pPr algn="ctr" eaLnBrk="0" hangingPunct="0">
                <a:spcBef>
                  <a:spcPct val="50000"/>
                </a:spcBef>
              </a:pPr>
              <a:r>
                <a:rPr lang="en-US" sz="1400" dirty="0" smtClean="0">
                  <a:latin typeface="Times New Roman" pitchFamily="18" charset="0"/>
                </a:rPr>
                <a:t>Scenario </a:t>
              </a:r>
              <a:r>
                <a:rPr lang="en-US" sz="1400" dirty="0">
                  <a:latin typeface="Times New Roman" pitchFamily="18" charset="0"/>
                </a:rPr>
                <a:t>3</a:t>
              </a:r>
            </a:p>
          </p:txBody>
        </p:sp>
      </p:grpSp>
      <p:sp>
        <p:nvSpPr>
          <p:cNvPr id="17413" name="Rectangle 2"/>
          <p:cNvSpPr>
            <a:spLocks noGrp="1" noChangeArrowheads="1"/>
          </p:cNvSpPr>
          <p:nvPr>
            <p:ph type="title"/>
          </p:nvPr>
        </p:nvSpPr>
        <p:spPr>
          <a:xfrm>
            <a:off x="858330" y="559376"/>
            <a:ext cx="7772400" cy="762000"/>
          </a:xfrm>
          <a:noFill/>
        </p:spPr>
        <p:txBody>
          <a:bodyPr>
            <a:normAutofit/>
          </a:bodyPr>
          <a:lstStyle/>
          <a:p>
            <a:pPr eaLnBrk="1" hangingPunct="1"/>
            <a:r>
              <a:rPr lang="en-GB" dirty="0" smtClean="0"/>
              <a:t>Probabilistic Facility Disruptions</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894" y="347255"/>
            <a:ext cx="7772400" cy="782266"/>
          </a:xfrm>
        </p:spPr>
        <p:txBody>
          <a:bodyPr/>
          <a:lstStyle/>
          <a:p>
            <a:r>
              <a:rPr lang="en-US" dirty="0" smtClean="0"/>
              <a:t>Modeling Challenges</a:t>
            </a:r>
            <a:endParaRPr lang="en-US" dirty="0"/>
          </a:p>
        </p:txBody>
      </p:sp>
      <p:sp>
        <p:nvSpPr>
          <p:cNvPr id="3" name="Content Placeholder 2"/>
          <p:cNvSpPr>
            <a:spLocks noGrp="1"/>
          </p:cNvSpPr>
          <p:nvPr>
            <p:ph sz="quarter" idx="1"/>
          </p:nvPr>
        </p:nvSpPr>
        <p:spPr>
          <a:xfrm>
            <a:off x="664711" y="1233334"/>
            <a:ext cx="7772400" cy="4777854"/>
          </a:xfrm>
        </p:spPr>
        <p:txBody>
          <a:bodyPr>
            <a:normAutofit/>
          </a:bodyPr>
          <a:lstStyle/>
          <a:p>
            <a:r>
              <a:rPr lang="en-US" sz="2400" dirty="0" smtClean="0"/>
              <a:t>Deterministic facility location problem is </a:t>
            </a:r>
            <a:r>
              <a:rPr lang="en-US" sz="2400" b="1" dirty="0" smtClean="0">
                <a:solidFill>
                  <a:srgbClr val="FF0000"/>
                </a:solidFill>
              </a:rPr>
              <a:t>NP-hard</a:t>
            </a:r>
          </a:p>
          <a:p>
            <a:r>
              <a:rPr lang="en-US" sz="2400" dirty="0" smtClean="0"/>
              <a:t>Even for given location design, # of failure scenarios increases </a:t>
            </a:r>
            <a:r>
              <a:rPr lang="en-US" sz="2400" b="1" dirty="0" smtClean="0">
                <a:solidFill>
                  <a:srgbClr val="FF0000"/>
                </a:solidFill>
              </a:rPr>
              <a:t>exponential</a:t>
            </a:r>
            <a:r>
              <a:rPr lang="en-US" sz="2400" dirty="0" smtClean="0"/>
              <a:t> with # of facilities</a:t>
            </a:r>
          </a:p>
          <a:p>
            <a:r>
              <a:rPr lang="en-US" sz="2400" dirty="0" smtClean="0"/>
              <a:t>Difficult to consolidate scenarios under </a:t>
            </a:r>
            <a:r>
              <a:rPr lang="en-US" sz="2400" b="1" dirty="0" smtClean="0">
                <a:solidFill>
                  <a:srgbClr val="FF0000"/>
                </a:solidFill>
              </a:rPr>
              <a:t>correlation</a:t>
            </a:r>
            <a:endParaRPr lang="en-US" sz="2400" b="1" dirty="0">
              <a:solidFill>
                <a:srgbClr val="FF0000"/>
              </a:solidFill>
            </a:endParaRPr>
          </a:p>
        </p:txBody>
      </p:sp>
      <p:grpSp>
        <p:nvGrpSpPr>
          <p:cNvPr id="56" name="Group 55"/>
          <p:cNvGrpSpPr/>
          <p:nvPr/>
        </p:nvGrpSpPr>
        <p:grpSpPr>
          <a:xfrm>
            <a:off x="804411" y="3112458"/>
            <a:ext cx="7029450" cy="3580806"/>
            <a:chOff x="1165860" y="2790190"/>
            <a:chExt cx="6854190" cy="3778224"/>
          </a:xfrm>
        </p:grpSpPr>
        <p:sp>
          <p:nvSpPr>
            <p:cNvPr id="20" name="Rectangle 19"/>
            <p:cNvSpPr/>
            <p:nvPr/>
          </p:nvSpPr>
          <p:spPr>
            <a:xfrm>
              <a:off x="1177290" y="2843838"/>
              <a:ext cx="1273105" cy="400110"/>
            </a:xfrm>
            <a:prstGeom prst="rect">
              <a:avLst/>
            </a:prstGeom>
          </p:spPr>
          <p:txBody>
            <a:bodyPr wrap="none">
              <a:spAutoFit/>
            </a:bodyPr>
            <a:lstStyle/>
            <a:p>
              <a:r>
                <a:rPr lang="en-US" sz="2000" dirty="0" smtClean="0"/>
                <a:t>Scenario 1</a:t>
              </a:r>
              <a:endParaRPr lang="en-US" sz="2000" dirty="0"/>
            </a:p>
          </p:txBody>
        </p:sp>
        <p:grpSp>
          <p:nvGrpSpPr>
            <p:cNvPr id="30" name="Group 29"/>
            <p:cNvGrpSpPr/>
            <p:nvPr/>
          </p:nvGrpSpPr>
          <p:grpSpPr>
            <a:xfrm>
              <a:off x="2863850" y="2790190"/>
              <a:ext cx="5156200" cy="482600"/>
              <a:chOff x="2155190" y="2881630"/>
              <a:chExt cx="5156200" cy="482600"/>
            </a:xfrm>
          </p:grpSpPr>
          <p:sp>
            <p:nvSpPr>
              <p:cNvPr id="19" name="Rounded Rectangle 18"/>
              <p:cNvSpPr/>
              <p:nvPr/>
            </p:nvSpPr>
            <p:spPr>
              <a:xfrm>
                <a:off x="2155190" y="2881630"/>
                <a:ext cx="5156200" cy="482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416509" y="299868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9" name="Oval 8"/>
              <p:cNvSpPr/>
              <p:nvPr/>
            </p:nvSpPr>
            <p:spPr>
              <a:xfrm>
                <a:off x="3761097" y="297997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3" name="Oval 12"/>
              <p:cNvSpPr/>
              <p:nvPr/>
            </p:nvSpPr>
            <p:spPr>
              <a:xfrm>
                <a:off x="5472832" y="29833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5" name="Oval 14"/>
              <p:cNvSpPr/>
              <p:nvPr/>
            </p:nvSpPr>
            <p:spPr>
              <a:xfrm>
                <a:off x="6698323" y="29833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2" name="Rectangle 21"/>
              <p:cNvSpPr/>
              <p:nvPr/>
            </p:nvSpPr>
            <p:spPr>
              <a:xfrm>
                <a:off x="4518660" y="2881938"/>
                <a:ext cx="492443" cy="461665"/>
              </a:xfrm>
              <a:prstGeom prst="rect">
                <a:avLst/>
              </a:prstGeom>
            </p:spPr>
            <p:txBody>
              <a:bodyPr wrap="none">
                <a:spAutoFit/>
              </a:bodyPr>
              <a:lstStyle/>
              <a:p>
                <a:r>
                  <a:rPr lang="en-US" dirty="0" smtClean="0"/>
                  <a:t>…</a:t>
                </a:r>
                <a:endParaRPr lang="en-US" dirty="0"/>
              </a:p>
            </p:txBody>
          </p:sp>
        </p:grpSp>
        <p:sp>
          <p:nvSpPr>
            <p:cNvPr id="28" name="Rectangle 27"/>
            <p:cNvSpPr/>
            <p:nvPr/>
          </p:nvSpPr>
          <p:spPr>
            <a:xfrm>
              <a:off x="1165860" y="3575358"/>
              <a:ext cx="1273105" cy="400110"/>
            </a:xfrm>
            <a:prstGeom prst="rect">
              <a:avLst/>
            </a:prstGeom>
          </p:spPr>
          <p:txBody>
            <a:bodyPr wrap="none">
              <a:spAutoFit/>
            </a:bodyPr>
            <a:lstStyle/>
            <a:p>
              <a:r>
                <a:rPr lang="en-US" sz="2000" dirty="0" smtClean="0"/>
                <a:t>Scenario 2</a:t>
              </a:r>
              <a:endParaRPr lang="en-US" sz="2000" dirty="0"/>
            </a:p>
          </p:txBody>
        </p:sp>
        <p:grpSp>
          <p:nvGrpSpPr>
            <p:cNvPr id="31" name="Group 30"/>
            <p:cNvGrpSpPr/>
            <p:nvPr/>
          </p:nvGrpSpPr>
          <p:grpSpPr>
            <a:xfrm>
              <a:off x="2852420" y="3521710"/>
              <a:ext cx="5156200" cy="482600"/>
              <a:chOff x="2143760" y="3613150"/>
              <a:chExt cx="5156200" cy="482600"/>
            </a:xfrm>
          </p:grpSpPr>
          <p:sp>
            <p:nvSpPr>
              <p:cNvPr id="23" name="Rounded Rectangle 22"/>
              <p:cNvSpPr/>
              <p:nvPr/>
            </p:nvSpPr>
            <p:spPr>
              <a:xfrm>
                <a:off x="2143760" y="3613150"/>
                <a:ext cx="5156200" cy="482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416509" y="373020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5" name="Oval 24"/>
              <p:cNvSpPr/>
              <p:nvPr/>
            </p:nvSpPr>
            <p:spPr>
              <a:xfrm>
                <a:off x="3749667" y="371149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6" name="Oval 25"/>
              <p:cNvSpPr/>
              <p:nvPr/>
            </p:nvSpPr>
            <p:spPr>
              <a:xfrm>
                <a:off x="5461402" y="371483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7" name="Oval 26"/>
              <p:cNvSpPr/>
              <p:nvPr/>
            </p:nvSpPr>
            <p:spPr>
              <a:xfrm>
                <a:off x="6686893" y="371483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9" name="Rectangle 28"/>
              <p:cNvSpPr/>
              <p:nvPr/>
            </p:nvSpPr>
            <p:spPr>
              <a:xfrm>
                <a:off x="4507230" y="3613458"/>
                <a:ext cx="492443" cy="461665"/>
              </a:xfrm>
              <a:prstGeom prst="rect">
                <a:avLst/>
              </a:prstGeom>
            </p:spPr>
            <p:txBody>
              <a:bodyPr wrap="none">
                <a:spAutoFit/>
              </a:bodyPr>
              <a:lstStyle/>
              <a:p>
                <a:r>
                  <a:rPr lang="en-US" dirty="0" smtClean="0"/>
                  <a:t>…</a:t>
                </a:r>
                <a:endParaRPr lang="en-US" dirty="0"/>
              </a:p>
            </p:txBody>
          </p:sp>
        </p:grpSp>
        <p:sp>
          <p:nvSpPr>
            <p:cNvPr id="32" name="Rectangle 31"/>
            <p:cNvSpPr/>
            <p:nvPr/>
          </p:nvSpPr>
          <p:spPr>
            <a:xfrm rot="5400000">
              <a:off x="5334000" y="4085898"/>
              <a:ext cx="492443" cy="461665"/>
            </a:xfrm>
            <a:prstGeom prst="rect">
              <a:avLst/>
            </a:prstGeom>
          </p:spPr>
          <p:txBody>
            <a:bodyPr wrap="none">
              <a:spAutoFit/>
            </a:bodyPr>
            <a:lstStyle/>
            <a:p>
              <a:r>
                <a:rPr lang="en-US" dirty="0" smtClean="0"/>
                <a:t>…</a:t>
              </a:r>
              <a:endParaRPr lang="en-US" dirty="0"/>
            </a:p>
          </p:txBody>
        </p:sp>
        <p:grpSp>
          <p:nvGrpSpPr>
            <p:cNvPr id="33" name="Group 32"/>
            <p:cNvGrpSpPr/>
            <p:nvPr/>
          </p:nvGrpSpPr>
          <p:grpSpPr>
            <a:xfrm>
              <a:off x="2852420" y="4470400"/>
              <a:ext cx="5156200" cy="482600"/>
              <a:chOff x="2143760" y="3613150"/>
              <a:chExt cx="5156200" cy="482600"/>
            </a:xfrm>
          </p:grpSpPr>
          <p:sp>
            <p:nvSpPr>
              <p:cNvPr id="34" name="Rounded Rectangle 33"/>
              <p:cNvSpPr/>
              <p:nvPr/>
            </p:nvSpPr>
            <p:spPr>
              <a:xfrm>
                <a:off x="2143760" y="3613150"/>
                <a:ext cx="5156200" cy="482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405079" y="373020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36" name="Oval 35"/>
              <p:cNvSpPr/>
              <p:nvPr/>
            </p:nvSpPr>
            <p:spPr>
              <a:xfrm>
                <a:off x="3749667" y="371149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37" name="Oval 36"/>
              <p:cNvSpPr/>
              <p:nvPr/>
            </p:nvSpPr>
            <p:spPr>
              <a:xfrm>
                <a:off x="5461402" y="371483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38" name="Oval 37"/>
              <p:cNvSpPr/>
              <p:nvPr/>
            </p:nvSpPr>
            <p:spPr>
              <a:xfrm>
                <a:off x="6698323" y="371483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39" name="Rectangle 38"/>
              <p:cNvSpPr/>
              <p:nvPr/>
            </p:nvSpPr>
            <p:spPr>
              <a:xfrm>
                <a:off x="4507230" y="3613458"/>
                <a:ext cx="492443" cy="461665"/>
              </a:xfrm>
              <a:prstGeom prst="rect">
                <a:avLst/>
              </a:prstGeom>
            </p:spPr>
            <p:txBody>
              <a:bodyPr wrap="none">
                <a:spAutoFit/>
              </a:bodyPr>
              <a:lstStyle/>
              <a:p>
                <a:r>
                  <a:rPr lang="en-US" dirty="0" smtClean="0"/>
                  <a:t>…</a:t>
                </a:r>
                <a:endParaRPr lang="en-US" dirty="0"/>
              </a:p>
            </p:txBody>
          </p:sp>
        </p:grpSp>
        <p:sp>
          <p:nvSpPr>
            <p:cNvPr id="40" name="Rectangle 39"/>
            <p:cNvSpPr/>
            <p:nvPr/>
          </p:nvSpPr>
          <p:spPr>
            <a:xfrm>
              <a:off x="1165860" y="4466898"/>
              <a:ext cx="1603324" cy="400110"/>
            </a:xfrm>
            <a:prstGeom prst="rect">
              <a:avLst/>
            </a:prstGeom>
          </p:spPr>
          <p:txBody>
            <a:bodyPr wrap="none">
              <a:spAutoFit/>
            </a:bodyPr>
            <a:lstStyle/>
            <a:p>
              <a:r>
                <a:rPr lang="en-US" sz="2000" dirty="0" smtClean="0"/>
                <a:t>Scenario </a:t>
              </a:r>
              <a:r>
                <a:rPr lang="en-US" sz="2000" i="1" dirty="0" smtClean="0"/>
                <a:t>N</a:t>
              </a:r>
              <a:r>
                <a:rPr lang="en-US" sz="2000" dirty="0" smtClean="0"/>
                <a:t>+1</a:t>
              </a:r>
              <a:endParaRPr lang="en-US" sz="2000" dirty="0"/>
            </a:p>
          </p:txBody>
        </p:sp>
        <p:sp>
          <p:nvSpPr>
            <p:cNvPr id="41" name="Rectangle 40"/>
            <p:cNvSpPr/>
            <p:nvPr/>
          </p:nvSpPr>
          <p:spPr>
            <a:xfrm rot="5400000">
              <a:off x="5334000" y="5080308"/>
              <a:ext cx="492443" cy="461665"/>
            </a:xfrm>
            <a:prstGeom prst="rect">
              <a:avLst/>
            </a:prstGeom>
          </p:spPr>
          <p:txBody>
            <a:bodyPr wrap="none">
              <a:spAutoFit/>
            </a:bodyPr>
            <a:lstStyle/>
            <a:p>
              <a:r>
                <a:rPr lang="en-US" dirty="0" smtClean="0"/>
                <a:t>…</a:t>
              </a:r>
              <a:endParaRPr lang="en-US" dirty="0"/>
            </a:p>
          </p:txBody>
        </p:sp>
        <p:grpSp>
          <p:nvGrpSpPr>
            <p:cNvPr id="42" name="Group 41"/>
            <p:cNvGrpSpPr/>
            <p:nvPr/>
          </p:nvGrpSpPr>
          <p:grpSpPr>
            <a:xfrm>
              <a:off x="2852420" y="5556250"/>
              <a:ext cx="5156200" cy="482600"/>
              <a:chOff x="2143760" y="3613150"/>
              <a:chExt cx="5156200" cy="482600"/>
            </a:xfrm>
          </p:grpSpPr>
          <p:sp>
            <p:nvSpPr>
              <p:cNvPr id="43" name="Rounded Rectangle 42"/>
              <p:cNvSpPr/>
              <p:nvPr/>
            </p:nvSpPr>
            <p:spPr>
              <a:xfrm>
                <a:off x="2143760" y="3613150"/>
                <a:ext cx="5156200" cy="482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16509" y="373020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45" name="Oval 44"/>
              <p:cNvSpPr/>
              <p:nvPr/>
            </p:nvSpPr>
            <p:spPr>
              <a:xfrm>
                <a:off x="3749667" y="371149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46" name="Oval 45"/>
              <p:cNvSpPr/>
              <p:nvPr/>
            </p:nvSpPr>
            <p:spPr>
              <a:xfrm>
                <a:off x="5461402" y="371483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47" name="Oval 46"/>
              <p:cNvSpPr/>
              <p:nvPr/>
            </p:nvSpPr>
            <p:spPr>
              <a:xfrm>
                <a:off x="6686893" y="371483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48" name="Rectangle 47"/>
              <p:cNvSpPr/>
              <p:nvPr/>
            </p:nvSpPr>
            <p:spPr>
              <a:xfrm>
                <a:off x="4507230" y="3613458"/>
                <a:ext cx="492443" cy="461665"/>
              </a:xfrm>
              <a:prstGeom prst="rect">
                <a:avLst/>
              </a:prstGeom>
            </p:spPr>
            <p:txBody>
              <a:bodyPr wrap="none">
                <a:spAutoFit/>
              </a:bodyPr>
              <a:lstStyle/>
              <a:p>
                <a:r>
                  <a:rPr lang="en-US" dirty="0" smtClean="0"/>
                  <a:t>…</a:t>
                </a:r>
                <a:endParaRPr lang="en-US" dirty="0"/>
              </a:p>
            </p:txBody>
          </p:sp>
        </p:grpSp>
        <p:sp>
          <p:nvSpPr>
            <p:cNvPr id="49" name="Rectangle 48"/>
            <p:cNvSpPr/>
            <p:nvPr/>
          </p:nvSpPr>
          <p:spPr>
            <a:xfrm>
              <a:off x="1165860" y="5507028"/>
              <a:ext cx="1386918" cy="400110"/>
            </a:xfrm>
            <a:prstGeom prst="rect">
              <a:avLst/>
            </a:prstGeom>
          </p:spPr>
          <p:txBody>
            <a:bodyPr wrap="none">
              <a:spAutoFit/>
            </a:bodyPr>
            <a:lstStyle/>
            <a:p>
              <a:r>
                <a:rPr lang="en-US" sz="2000" dirty="0" smtClean="0"/>
                <a:t>Scenario 2</a:t>
              </a:r>
              <a:r>
                <a:rPr lang="en-US" sz="2000" i="1" baseline="30000" dirty="0" smtClean="0"/>
                <a:t>N</a:t>
              </a:r>
              <a:endParaRPr lang="en-US" sz="2000" baseline="30000" dirty="0"/>
            </a:p>
          </p:txBody>
        </p:sp>
        <p:sp>
          <p:nvSpPr>
            <p:cNvPr id="51" name="Oval 50"/>
            <p:cNvSpPr/>
            <p:nvPr/>
          </p:nvSpPr>
          <p:spPr>
            <a:xfrm>
              <a:off x="5399908" y="62430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52" name="Oval 51"/>
            <p:cNvSpPr/>
            <p:nvPr/>
          </p:nvSpPr>
          <p:spPr>
            <a:xfrm>
              <a:off x="2379907" y="6231586"/>
              <a:ext cx="309665" cy="309665"/>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54" name="Rectangle 53"/>
            <p:cNvSpPr/>
            <p:nvPr/>
          </p:nvSpPr>
          <p:spPr>
            <a:xfrm>
              <a:off x="5830095" y="6168304"/>
              <a:ext cx="1422184" cy="400110"/>
            </a:xfrm>
            <a:prstGeom prst="rect">
              <a:avLst/>
            </a:prstGeom>
          </p:spPr>
          <p:txBody>
            <a:bodyPr wrap="none">
              <a:spAutoFit/>
            </a:bodyPr>
            <a:lstStyle/>
            <a:p>
              <a:r>
                <a:rPr lang="en-US" sz="2000" dirty="0" smtClean="0"/>
                <a:t>Functioning</a:t>
              </a:r>
              <a:endParaRPr lang="en-US" sz="2000" baseline="30000" dirty="0"/>
            </a:p>
          </p:txBody>
        </p:sp>
        <p:sp>
          <p:nvSpPr>
            <p:cNvPr id="55" name="Rectangle 54"/>
            <p:cNvSpPr/>
            <p:nvPr/>
          </p:nvSpPr>
          <p:spPr>
            <a:xfrm>
              <a:off x="2778285" y="6168304"/>
              <a:ext cx="1194558" cy="400110"/>
            </a:xfrm>
            <a:prstGeom prst="rect">
              <a:avLst/>
            </a:prstGeom>
          </p:spPr>
          <p:txBody>
            <a:bodyPr wrap="none">
              <a:spAutoFit/>
            </a:bodyPr>
            <a:lstStyle/>
            <a:p>
              <a:r>
                <a:rPr lang="en-US" sz="2000" dirty="0" smtClean="0"/>
                <a:t>Disrupted</a:t>
              </a:r>
              <a:endParaRPr lang="en-US" sz="2000" baseline="30000"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82304" y="590550"/>
            <a:ext cx="8661695" cy="864190"/>
          </a:xfrm>
        </p:spPr>
        <p:txBody>
          <a:bodyPr>
            <a:noAutofit/>
          </a:bodyPr>
          <a:lstStyle/>
          <a:p>
            <a:r>
              <a:rPr lang="en-US" dirty="0" smtClean="0"/>
              <a:t>Correlation Representation: </a:t>
            </a:r>
            <a:br>
              <a:rPr lang="en-US" dirty="0" smtClean="0"/>
            </a:br>
            <a:r>
              <a:rPr lang="en-US" dirty="0" smtClean="0"/>
              <a:t>Supporting Structure</a:t>
            </a:r>
          </a:p>
        </p:txBody>
      </p:sp>
      <p:sp>
        <p:nvSpPr>
          <p:cNvPr id="22531" name="Content Placeholder 2"/>
          <p:cNvSpPr>
            <a:spLocks noGrp="1"/>
          </p:cNvSpPr>
          <p:nvPr>
            <p:ph idx="1"/>
          </p:nvPr>
        </p:nvSpPr>
        <p:spPr>
          <a:xfrm>
            <a:off x="457200" y="1652894"/>
            <a:ext cx="8229600" cy="2535238"/>
          </a:xfrm>
        </p:spPr>
        <p:txBody>
          <a:bodyPr>
            <a:normAutofit/>
          </a:bodyPr>
          <a:lstStyle/>
          <a:p>
            <a:r>
              <a:rPr lang="en-US" sz="2400" dirty="0" smtClean="0"/>
              <a:t>Each supporting station is disrupted independently with an identical probability (</a:t>
            </a:r>
            <a:r>
              <a:rPr lang="en-US" sz="2400" dirty="0" err="1" smtClean="0"/>
              <a:t>i.i.d</a:t>
            </a:r>
            <a:r>
              <a:rPr lang="en-US" sz="2400" dirty="0" smtClean="0"/>
              <a:t>. disruptions)</a:t>
            </a:r>
            <a:endParaRPr lang="en-US" sz="2400" i="1" dirty="0" smtClean="0"/>
          </a:p>
          <a:p>
            <a:r>
              <a:rPr lang="en-US" sz="2400" dirty="0" smtClean="0"/>
              <a:t>A service facility is operational if and only if at least one of its supporting stations is functioning</a:t>
            </a:r>
          </a:p>
        </p:txBody>
      </p:sp>
      <p:grpSp>
        <p:nvGrpSpPr>
          <p:cNvPr id="3" name="Group 2"/>
          <p:cNvGrpSpPr/>
          <p:nvPr/>
        </p:nvGrpSpPr>
        <p:grpSpPr>
          <a:xfrm>
            <a:off x="3028752" y="3820430"/>
            <a:ext cx="5377614" cy="1281011"/>
            <a:chOff x="3028752" y="1628775"/>
            <a:chExt cx="5377614" cy="1281011"/>
          </a:xfrm>
        </p:grpSpPr>
        <p:cxnSp>
          <p:nvCxnSpPr>
            <p:cNvPr id="6" name="Straight Arrow Connector 5"/>
            <p:cNvCxnSpPr>
              <a:stCxn id="11" idx="3"/>
              <a:endCxn id="10" idx="0"/>
            </p:cNvCxnSpPr>
            <p:nvPr/>
          </p:nvCxnSpPr>
          <p:spPr>
            <a:xfrm flipH="1">
              <a:off x="5514860" y="2080582"/>
              <a:ext cx="114547" cy="8104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13" idx="3"/>
              <a:endCxn id="9" idx="0"/>
            </p:cNvCxnSpPr>
            <p:nvPr/>
          </p:nvCxnSpPr>
          <p:spPr>
            <a:xfrm>
              <a:off x="3191527" y="2136711"/>
              <a:ext cx="933025" cy="7730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Isosceles Triangle 10"/>
            <p:cNvSpPr/>
            <p:nvPr/>
          </p:nvSpPr>
          <p:spPr>
            <a:xfrm>
              <a:off x="5466632" y="179993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6768153" y="1818646"/>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p:cNvSpPr/>
            <p:nvPr/>
          </p:nvSpPr>
          <p:spPr>
            <a:xfrm>
              <a:off x="3028752" y="1856064"/>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stCxn id="12" idx="3"/>
              <a:endCxn id="14" idx="0"/>
            </p:cNvCxnSpPr>
            <p:nvPr/>
          </p:nvCxnSpPr>
          <p:spPr>
            <a:xfrm>
              <a:off x="6930928" y="2099293"/>
              <a:ext cx="249947" cy="7824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3"/>
              <a:endCxn id="17" idx="0"/>
            </p:cNvCxnSpPr>
            <p:nvPr/>
          </p:nvCxnSpPr>
          <p:spPr>
            <a:xfrm>
              <a:off x="6930928" y="2099293"/>
              <a:ext cx="1475438" cy="7824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Isosceles Triangle 18"/>
            <p:cNvSpPr/>
            <p:nvPr/>
          </p:nvSpPr>
          <p:spPr>
            <a:xfrm>
              <a:off x="4075991" y="1818990"/>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9" idx="3"/>
              <a:endCxn id="9" idx="0"/>
            </p:cNvCxnSpPr>
            <p:nvPr/>
          </p:nvCxnSpPr>
          <p:spPr>
            <a:xfrm flipH="1">
              <a:off x="4124552" y="2099637"/>
              <a:ext cx="114214" cy="8101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9" idx="3"/>
              <a:endCxn id="10" idx="0"/>
            </p:cNvCxnSpPr>
            <p:nvPr/>
          </p:nvCxnSpPr>
          <p:spPr>
            <a:xfrm>
              <a:off x="4238766" y="2099637"/>
              <a:ext cx="1276094" cy="7914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000750" y="1628775"/>
              <a:ext cx="476250" cy="584775"/>
            </a:xfrm>
            <a:prstGeom prst="rect">
              <a:avLst/>
            </a:prstGeom>
            <a:noFill/>
          </p:spPr>
          <p:txBody>
            <a:bodyPr wrap="square" rtlCol="0">
              <a:spAutoFit/>
            </a:bodyPr>
            <a:lstStyle/>
            <a:p>
              <a:r>
                <a:rPr lang="en-US" sz="3200" dirty="0" smtClean="0"/>
                <a:t>…</a:t>
              </a:r>
              <a:endParaRPr lang="en-US" sz="3200" dirty="0"/>
            </a:p>
          </p:txBody>
        </p:sp>
      </p:grpSp>
      <p:grpSp>
        <p:nvGrpSpPr>
          <p:cNvPr id="4" name="Group 3"/>
          <p:cNvGrpSpPr/>
          <p:nvPr/>
        </p:nvGrpSpPr>
        <p:grpSpPr>
          <a:xfrm>
            <a:off x="3969719" y="4814205"/>
            <a:ext cx="4591479" cy="596901"/>
            <a:chOff x="4096719" y="2647950"/>
            <a:chExt cx="4591479" cy="596901"/>
          </a:xfrm>
        </p:grpSpPr>
        <p:sp>
          <p:nvSpPr>
            <p:cNvPr id="9" name="Oval 8"/>
            <p:cNvSpPr/>
            <p:nvPr/>
          </p:nvSpPr>
          <p:spPr>
            <a:xfrm>
              <a:off x="4096719" y="293518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0" name="Oval 9"/>
            <p:cNvSpPr/>
            <p:nvPr/>
          </p:nvSpPr>
          <p:spPr>
            <a:xfrm>
              <a:off x="5487027" y="291647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4" name="Oval 13"/>
            <p:cNvSpPr/>
            <p:nvPr/>
          </p:nvSpPr>
          <p:spPr>
            <a:xfrm>
              <a:off x="7153042" y="29071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7" name="Oval 16"/>
            <p:cNvSpPr/>
            <p:nvPr/>
          </p:nvSpPr>
          <p:spPr>
            <a:xfrm>
              <a:off x="8378533" y="29071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6" name="TextBox 25"/>
            <p:cNvSpPr txBox="1"/>
            <p:nvPr/>
          </p:nvSpPr>
          <p:spPr>
            <a:xfrm>
              <a:off x="6162675" y="2647950"/>
              <a:ext cx="476250" cy="584775"/>
            </a:xfrm>
            <a:prstGeom prst="rect">
              <a:avLst/>
            </a:prstGeom>
            <a:noFill/>
          </p:spPr>
          <p:txBody>
            <a:bodyPr wrap="square" rtlCol="0">
              <a:spAutoFit/>
            </a:bodyPr>
            <a:lstStyle/>
            <a:p>
              <a:r>
                <a:rPr lang="en-US" sz="3200" dirty="0" smtClean="0"/>
                <a:t>…</a:t>
              </a:r>
              <a:endParaRPr lang="en-US" sz="3200" dirty="0"/>
            </a:p>
          </p:txBody>
        </p:sp>
      </p:grpSp>
      <p:sp>
        <p:nvSpPr>
          <p:cNvPr id="27" name="Rectangle 26"/>
          <p:cNvSpPr/>
          <p:nvPr/>
        </p:nvSpPr>
        <p:spPr>
          <a:xfrm>
            <a:off x="409357" y="3961073"/>
            <a:ext cx="2281394" cy="400110"/>
          </a:xfrm>
          <a:prstGeom prst="rect">
            <a:avLst/>
          </a:prstGeom>
        </p:spPr>
        <p:txBody>
          <a:bodyPr wrap="none">
            <a:spAutoFit/>
          </a:bodyPr>
          <a:lstStyle/>
          <a:p>
            <a:r>
              <a:rPr lang="en-GB" sz="2000" dirty="0" smtClean="0"/>
              <a:t>Supporting Stations:</a:t>
            </a:r>
            <a:endParaRPr lang="en-US" sz="2000" dirty="0"/>
          </a:p>
        </p:txBody>
      </p:sp>
      <p:sp>
        <p:nvSpPr>
          <p:cNvPr id="28" name="Rectangle 27"/>
          <p:cNvSpPr/>
          <p:nvPr/>
        </p:nvSpPr>
        <p:spPr>
          <a:xfrm>
            <a:off x="434757" y="5037398"/>
            <a:ext cx="2023311" cy="400110"/>
          </a:xfrm>
          <a:prstGeom prst="rect">
            <a:avLst/>
          </a:prstGeom>
        </p:spPr>
        <p:txBody>
          <a:bodyPr wrap="none">
            <a:spAutoFit/>
          </a:bodyPr>
          <a:lstStyle/>
          <a:p>
            <a:r>
              <a:rPr lang="en-GB" sz="2000" dirty="0" smtClean="0"/>
              <a:t>Service Facilities:</a:t>
            </a:r>
            <a:endParaRPr lang="en-US" sz="2000" dirty="0"/>
          </a:p>
        </p:txBody>
      </p:sp>
      <p:sp>
        <p:nvSpPr>
          <p:cNvPr id="30" name="Rounded Rectangle 29"/>
          <p:cNvSpPr/>
          <p:nvPr/>
        </p:nvSpPr>
        <p:spPr>
          <a:xfrm>
            <a:off x="2859526" y="3942562"/>
            <a:ext cx="1724025" cy="516583"/>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a:off x="3972946" y="5053073"/>
            <a:ext cx="557212" cy="457200"/>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Structure Properties</a:t>
            </a:r>
            <a:endParaRPr lang="en-US" dirty="0"/>
          </a:p>
        </p:txBody>
      </p:sp>
      <p:sp>
        <p:nvSpPr>
          <p:cNvPr id="3" name="Content Placeholder 2"/>
          <p:cNvSpPr>
            <a:spLocks noGrp="1"/>
          </p:cNvSpPr>
          <p:nvPr>
            <p:ph idx="1"/>
          </p:nvPr>
        </p:nvSpPr>
        <p:spPr>
          <a:xfrm>
            <a:off x="752607" y="1277569"/>
            <a:ext cx="7772400" cy="4777854"/>
          </a:xfrm>
        </p:spPr>
        <p:txBody>
          <a:bodyPr>
            <a:normAutofit/>
          </a:bodyPr>
          <a:lstStyle/>
          <a:p>
            <a:r>
              <a:rPr lang="en-US" sz="2400" dirty="0" smtClean="0"/>
              <a:t>Proposition: </a:t>
            </a:r>
            <a:r>
              <a:rPr lang="en-US" sz="2400" dirty="0" smtClean="0">
                <a:solidFill>
                  <a:srgbClr val="FF0000"/>
                </a:solidFill>
              </a:rPr>
              <a:t>Site-dependent </a:t>
            </a:r>
            <a:r>
              <a:rPr lang="en-US" sz="2400" dirty="0">
                <a:solidFill>
                  <a:srgbClr val="FF0000"/>
                </a:solidFill>
              </a:rPr>
              <a:t>facility </a:t>
            </a:r>
            <a:r>
              <a:rPr lang="en-US" sz="2400" dirty="0" smtClean="0">
                <a:solidFill>
                  <a:srgbClr val="FF0000"/>
                </a:solidFill>
              </a:rPr>
              <a:t>disruptions</a:t>
            </a:r>
            <a:r>
              <a:rPr lang="en-US" sz="2400" dirty="0" smtClean="0"/>
              <a:t>(Cui </a:t>
            </a:r>
            <a:r>
              <a:rPr lang="en-US" sz="2400" dirty="0"/>
              <a:t>et al., 2010) </a:t>
            </a:r>
            <a:r>
              <a:rPr lang="en-US" sz="2400" dirty="0" smtClean="0"/>
              <a:t>can be represented by a properly constructed supporting structure</a:t>
            </a:r>
          </a:p>
          <a:p>
            <a:r>
              <a:rPr lang="en-US" sz="2400" dirty="0" smtClean="0"/>
              <a:t>Idea: # of stations connected to a facility determines disruption probability</a:t>
            </a:r>
            <a:endParaRPr lang="en-US" sz="2400" dirty="0"/>
          </a:p>
        </p:txBody>
      </p:sp>
      <p:cxnSp>
        <p:nvCxnSpPr>
          <p:cNvPr id="5" name="Straight Arrow Connector 4"/>
          <p:cNvCxnSpPr>
            <a:stCxn id="10" idx="3"/>
            <a:endCxn id="9" idx="0"/>
          </p:cNvCxnSpPr>
          <p:nvPr/>
        </p:nvCxnSpPr>
        <p:spPr>
          <a:xfrm flipH="1">
            <a:off x="4546485" y="4137982"/>
            <a:ext cx="92322" cy="835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2" idx="3"/>
            <a:endCxn id="8" idx="0"/>
          </p:cNvCxnSpPr>
          <p:nvPr/>
        </p:nvCxnSpPr>
        <p:spPr>
          <a:xfrm>
            <a:off x="2096152" y="4184586"/>
            <a:ext cx="1060025" cy="80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38" idx="3"/>
            <a:endCxn id="8" idx="0"/>
          </p:cNvCxnSpPr>
          <p:nvPr/>
        </p:nvCxnSpPr>
        <p:spPr>
          <a:xfrm flipH="1">
            <a:off x="3156177" y="4137982"/>
            <a:ext cx="72930" cy="8546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001344" y="499258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9" name="Oval 8"/>
          <p:cNvSpPr/>
          <p:nvPr/>
        </p:nvSpPr>
        <p:spPr>
          <a:xfrm>
            <a:off x="4391652" y="497387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0" name="Isosceles Triangle 9"/>
          <p:cNvSpPr/>
          <p:nvPr/>
        </p:nvSpPr>
        <p:spPr>
          <a:xfrm>
            <a:off x="4476032" y="385733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5968053" y="3876046"/>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1933377" y="3903939"/>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057667" y="49645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6" name="Oval 15"/>
          <p:cNvSpPr/>
          <p:nvPr/>
        </p:nvSpPr>
        <p:spPr>
          <a:xfrm>
            <a:off x="7283158" y="4964516"/>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8" name="Isosceles Triangle 17"/>
          <p:cNvSpPr/>
          <p:nvPr/>
        </p:nvSpPr>
        <p:spPr>
          <a:xfrm>
            <a:off x="2466266" y="388591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18" idx="3"/>
            <a:endCxn id="8" idx="0"/>
          </p:cNvCxnSpPr>
          <p:nvPr/>
        </p:nvCxnSpPr>
        <p:spPr>
          <a:xfrm>
            <a:off x="2629041" y="4166562"/>
            <a:ext cx="527136" cy="82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905375" y="3686175"/>
            <a:ext cx="476250" cy="584775"/>
          </a:xfrm>
          <a:prstGeom prst="rect">
            <a:avLst/>
          </a:prstGeom>
          <a:noFill/>
        </p:spPr>
        <p:txBody>
          <a:bodyPr wrap="square" rtlCol="0">
            <a:spAutoFit/>
          </a:bodyPr>
          <a:lstStyle/>
          <a:p>
            <a:r>
              <a:rPr lang="en-US" sz="3200" dirty="0" smtClean="0"/>
              <a:t>…</a:t>
            </a:r>
            <a:endParaRPr lang="en-US" sz="3200" dirty="0"/>
          </a:p>
        </p:txBody>
      </p:sp>
      <p:sp>
        <p:nvSpPr>
          <p:cNvPr id="22" name="TextBox 21"/>
          <p:cNvSpPr txBox="1"/>
          <p:nvPr/>
        </p:nvSpPr>
        <p:spPr>
          <a:xfrm>
            <a:off x="5067300" y="4705350"/>
            <a:ext cx="476250" cy="584775"/>
          </a:xfrm>
          <a:prstGeom prst="rect">
            <a:avLst/>
          </a:prstGeom>
          <a:noFill/>
        </p:spPr>
        <p:txBody>
          <a:bodyPr wrap="square" rtlCol="0">
            <a:spAutoFit/>
          </a:bodyPr>
          <a:lstStyle/>
          <a:p>
            <a:r>
              <a:rPr lang="en-US" sz="3200" dirty="0" smtClean="0"/>
              <a:t>…</a:t>
            </a:r>
            <a:endParaRPr lang="en-US" sz="3200" dirty="0"/>
          </a:p>
        </p:txBody>
      </p:sp>
      <p:sp>
        <p:nvSpPr>
          <p:cNvPr id="38" name="Isosceles Triangle 37"/>
          <p:cNvSpPr/>
          <p:nvPr/>
        </p:nvSpPr>
        <p:spPr>
          <a:xfrm>
            <a:off x="3066332" y="385733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p:nvPr/>
        </p:nvSpPr>
        <p:spPr>
          <a:xfrm>
            <a:off x="1351841" y="388591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p:cNvCxnSpPr>
            <a:stCxn id="39" idx="3"/>
            <a:endCxn id="8" idx="0"/>
          </p:cNvCxnSpPr>
          <p:nvPr/>
        </p:nvCxnSpPr>
        <p:spPr>
          <a:xfrm>
            <a:off x="1514616" y="4166562"/>
            <a:ext cx="1641561" cy="82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Isosceles Triangle 50"/>
          <p:cNvSpPr/>
          <p:nvPr/>
        </p:nvSpPr>
        <p:spPr>
          <a:xfrm>
            <a:off x="4056932" y="385733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51" idx="3"/>
            <a:endCxn id="9" idx="0"/>
          </p:cNvCxnSpPr>
          <p:nvPr/>
        </p:nvCxnSpPr>
        <p:spPr>
          <a:xfrm>
            <a:off x="4219707" y="4137982"/>
            <a:ext cx="326778" cy="835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11" idx="3"/>
            <a:endCxn id="13" idx="0"/>
          </p:cNvCxnSpPr>
          <p:nvPr/>
        </p:nvCxnSpPr>
        <p:spPr>
          <a:xfrm>
            <a:off x="6130828" y="4156693"/>
            <a:ext cx="81672"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Isosceles Triangle 63"/>
          <p:cNvSpPr/>
          <p:nvPr/>
        </p:nvSpPr>
        <p:spPr>
          <a:xfrm>
            <a:off x="7139628" y="3876046"/>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p:cNvSpPr/>
          <p:nvPr/>
        </p:nvSpPr>
        <p:spPr>
          <a:xfrm>
            <a:off x="6777678" y="3876046"/>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Isosceles Triangle 66"/>
          <p:cNvSpPr/>
          <p:nvPr/>
        </p:nvSpPr>
        <p:spPr>
          <a:xfrm>
            <a:off x="7587303" y="3876046"/>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Arrow Connector 67"/>
          <p:cNvCxnSpPr>
            <a:stCxn id="66" idx="3"/>
            <a:endCxn id="16" idx="0"/>
          </p:cNvCxnSpPr>
          <p:nvPr/>
        </p:nvCxnSpPr>
        <p:spPr>
          <a:xfrm>
            <a:off x="6940453" y="4156693"/>
            <a:ext cx="497538"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4" idx="3"/>
            <a:endCxn id="16" idx="0"/>
          </p:cNvCxnSpPr>
          <p:nvPr/>
        </p:nvCxnSpPr>
        <p:spPr>
          <a:xfrm>
            <a:off x="7302403" y="4156693"/>
            <a:ext cx="135588"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7" idx="3"/>
            <a:endCxn id="16" idx="0"/>
          </p:cNvCxnSpPr>
          <p:nvPr/>
        </p:nvCxnSpPr>
        <p:spPr>
          <a:xfrm flipH="1">
            <a:off x="7437991" y="4156693"/>
            <a:ext cx="312087"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Supporting Structure Properties</a:t>
            </a:r>
          </a:p>
        </p:txBody>
      </p:sp>
      <p:sp>
        <p:nvSpPr>
          <p:cNvPr id="3" name="Content Placeholder 2"/>
          <p:cNvSpPr>
            <a:spLocks noGrp="1"/>
          </p:cNvSpPr>
          <p:nvPr>
            <p:ph idx="1"/>
          </p:nvPr>
        </p:nvSpPr>
        <p:spPr>
          <a:xfrm>
            <a:off x="685800" y="1241946"/>
            <a:ext cx="7772400" cy="4777854"/>
          </a:xfrm>
        </p:spPr>
        <p:txBody>
          <a:bodyPr>
            <a:normAutofit/>
          </a:bodyPr>
          <a:lstStyle/>
          <a:p>
            <a:r>
              <a:rPr lang="en-US" sz="2400" dirty="0" smtClean="0"/>
              <a:t>Proposition: </a:t>
            </a:r>
            <a:r>
              <a:rPr lang="en-US" sz="2400" dirty="0" smtClean="0">
                <a:solidFill>
                  <a:srgbClr val="FF0000"/>
                </a:solidFill>
              </a:rPr>
              <a:t>General positively-correlated facility disruptions</a:t>
            </a:r>
            <a:r>
              <a:rPr lang="en-US" sz="2400" dirty="0" smtClean="0"/>
              <a:t> can be represented by a properly constructed supporting structure.</a:t>
            </a:r>
          </a:p>
          <a:p>
            <a:r>
              <a:rPr lang="en-US" sz="2400" dirty="0"/>
              <a:t>Structure construction formula:</a:t>
            </a:r>
          </a:p>
          <a:p>
            <a:pPr marL="0" indent="0">
              <a:buNone/>
            </a:pPr>
            <a:endParaRPr lang="en-US" sz="2400" dirty="0"/>
          </a:p>
        </p:txBody>
      </p:sp>
      <p:cxnSp>
        <p:nvCxnSpPr>
          <p:cNvPr id="5" name="Straight Arrow Connector 4"/>
          <p:cNvCxnSpPr>
            <a:stCxn id="10" idx="3"/>
            <a:endCxn id="9" idx="0"/>
          </p:cNvCxnSpPr>
          <p:nvPr/>
        </p:nvCxnSpPr>
        <p:spPr>
          <a:xfrm flipH="1">
            <a:off x="5822835" y="4652332"/>
            <a:ext cx="635247" cy="8263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2" idx="3"/>
            <a:endCxn id="8" idx="0"/>
          </p:cNvCxnSpPr>
          <p:nvPr/>
        </p:nvCxnSpPr>
        <p:spPr>
          <a:xfrm>
            <a:off x="3267727" y="4689411"/>
            <a:ext cx="1060025" cy="808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38" idx="3"/>
            <a:endCxn id="8" idx="0"/>
          </p:cNvCxnSpPr>
          <p:nvPr/>
        </p:nvCxnSpPr>
        <p:spPr>
          <a:xfrm flipH="1">
            <a:off x="4327752" y="4642807"/>
            <a:ext cx="72930" cy="8546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172919" y="549741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9" name="Oval 8"/>
          <p:cNvSpPr/>
          <p:nvPr/>
        </p:nvSpPr>
        <p:spPr>
          <a:xfrm>
            <a:off x="5668002" y="547870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0" name="Isosceles Triangle 9"/>
          <p:cNvSpPr/>
          <p:nvPr/>
        </p:nvSpPr>
        <p:spPr>
          <a:xfrm>
            <a:off x="6295307" y="4371685"/>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3104952" y="4408764"/>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p:cNvSpPr/>
          <p:nvPr/>
        </p:nvSpPr>
        <p:spPr>
          <a:xfrm>
            <a:off x="3637841" y="4390740"/>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18" idx="3"/>
            <a:endCxn id="8" idx="0"/>
          </p:cNvCxnSpPr>
          <p:nvPr/>
        </p:nvCxnSpPr>
        <p:spPr>
          <a:xfrm>
            <a:off x="3800616" y="4671387"/>
            <a:ext cx="527136" cy="82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Isosceles Triangle 37"/>
          <p:cNvSpPr/>
          <p:nvPr/>
        </p:nvSpPr>
        <p:spPr>
          <a:xfrm>
            <a:off x="4237907" y="4362160"/>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p:nvPr/>
        </p:nvSpPr>
        <p:spPr>
          <a:xfrm>
            <a:off x="2523416" y="4390740"/>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p:cNvCxnSpPr>
            <a:stCxn id="39" idx="3"/>
            <a:endCxn id="8" idx="0"/>
          </p:cNvCxnSpPr>
          <p:nvPr/>
        </p:nvCxnSpPr>
        <p:spPr>
          <a:xfrm>
            <a:off x="2686191" y="4671387"/>
            <a:ext cx="1641561" cy="82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Isosceles Triangle 50"/>
          <p:cNvSpPr/>
          <p:nvPr/>
        </p:nvSpPr>
        <p:spPr>
          <a:xfrm>
            <a:off x="5228507" y="4362160"/>
            <a:ext cx="325550"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51" idx="3"/>
            <a:endCxn id="9" idx="0"/>
          </p:cNvCxnSpPr>
          <p:nvPr/>
        </p:nvCxnSpPr>
        <p:spPr>
          <a:xfrm>
            <a:off x="5391282" y="4642807"/>
            <a:ext cx="431553" cy="835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51" idx="3"/>
            <a:endCxn id="8" idx="0"/>
          </p:cNvCxnSpPr>
          <p:nvPr/>
        </p:nvCxnSpPr>
        <p:spPr>
          <a:xfrm flipH="1">
            <a:off x="4327752" y="4642807"/>
            <a:ext cx="1063530" cy="8546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8" idx="3"/>
            <a:endCxn id="9" idx="0"/>
          </p:cNvCxnSpPr>
          <p:nvPr/>
        </p:nvCxnSpPr>
        <p:spPr>
          <a:xfrm>
            <a:off x="4400682" y="4642807"/>
            <a:ext cx="1422153" cy="835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5048877" y="547870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45" name="Straight Arrow Connector 44"/>
          <p:cNvCxnSpPr>
            <a:stCxn id="18" idx="3"/>
            <a:endCxn id="43" idx="0"/>
          </p:cNvCxnSpPr>
          <p:nvPr/>
        </p:nvCxnSpPr>
        <p:spPr>
          <a:xfrm>
            <a:off x="3800616" y="4671387"/>
            <a:ext cx="1403094" cy="8073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145548" y="5827068"/>
            <a:ext cx="407484" cy="461665"/>
          </a:xfrm>
          <a:prstGeom prst="rect">
            <a:avLst/>
          </a:prstGeom>
        </p:spPr>
        <p:txBody>
          <a:bodyPr wrap="none">
            <a:spAutoFit/>
          </a:bodyPr>
          <a:lstStyle/>
          <a:p>
            <a:r>
              <a:rPr lang="en-US" dirty="0" smtClean="0"/>
              <a:t>A</a:t>
            </a:r>
            <a:endParaRPr lang="en-US" dirty="0"/>
          </a:p>
        </p:txBody>
      </p:sp>
      <p:sp>
        <p:nvSpPr>
          <p:cNvPr id="54" name="Rectangle 53"/>
          <p:cNvSpPr/>
          <p:nvPr/>
        </p:nvSpPr>
        <p:spPr>
          <a:xfrm>
            <a:off x="5002798" y="5836593"/>
            <a:ext cx="389850" cy="461665"/>
          </a:xfrm>
          <a:prstGeom prst="rect">
            <a:avLst/>
          </a:prstGeom>
        </p:spPr>
        <p:txBody>
          <a:bodyPr wrap="none">
            <a:spAutoFit/>
          </a:bodyPr>
          <a:lstStyle/>
          <a:p>
            <a:r>
              <a:rPr lang="en-US" dirty="0" smtClean="0"/>
              <a:t>B</a:t>
            </a:r>
            <a:endParaRPr lang="en-US" dirty="0"/>
          </a:p>
        </p:txBody>
      </p:sp>
      <p:sp>
        <p:nvSpPr>
          <p:cNvPr id="55" name="Rectangle 54"/>
          <p:cNvSpPr/>
          <p:nvPr/>
        </p:nvSpPr>
        <p:spPr>
          <a:xfrm>
            <a:off x="5688598" y="5836593"/>
            <a:ext cx="389850" cy="461665"/>
          </a:xfrm>
          <a:prstGeom prst="rect">
            <a:avLst/>
          </a:prstGeom>
        </p:spPr>
        <p:txBody>
          <a:bodyPr wrap="none">
            <a:spAutoFit/>
          </a:bodyPr>
          <a:lstStyle/>
          <a:p>
            <a:r>
              <a:rPr lang="en-US" dirty="0" smtClean="0"/>
              <a:t>C</a:t>
            </a:r>
            <a:endParaRPr lang="en-US" dirty="0"/>
          </a:p>
        </p:txBody>
      </p:sp>
      <p:sp>
        <p:nvSpPr>
          <p:cNvPr id="58" name="Rounded Rectangle 57"/>
          <p:cNvSpPr/>
          <p:nvPr/>
        </p:nvSpPr>
        <p:spPr>
          <a:xfrm>
            <a:off x="4933950" y="5391150"/>
            <a:ext cx="1181100" cy="457200"/>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58"/>
          <p:cNvSpPr/>
          <p:nvPr/>
        </p:nvSpPr>
        <p:spPr>
          <a:xfrm>
            <a:off x="3581400" y="4305299"/>
            <a:ext cx="3200400" cy="466725"/>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ounded Rectangle 59"/>
          <p:cNvSpPr/>
          <p:nvPr/>
        </p:nvSpPr>
        <p:spPr>
          <a:xfrm>
            <a:off x="2400299" y="4314825"/>
            <a:ext cx="1076325" cy="4572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 xmlns:p14="http://schemas.microsoft.com/office/powerpoint/2010/main" val="2163481230"/>
              </p:ext>
            </p:extLst>
          </p:nvPr>
        </p:nvGraphicFramePr>
        <p:xfrm>
          <a:off x="2593906" y="2739353"/>
          <a:ext cx="4396153" cy="914400"/>
        </p:xfrm>
        <a:graphic>
          <a:graphicData uri="http://schemas.openxmlformats.org/presentationml/2006/ole">
            <p:oleObj spid="_x0000_s1081551" r:id="rId4" imgW="2628900" imgH="546100" progId="Equation.DSMT4">
              <p:embed/>
            </p:oleObj>
          </a:graphicData>
        </a:graphic>
      </p:graphicFrame>
      <p:sp>
        <p:nvSpPr>
          <p:cNvPr id="13" name="Rectangle 3"/>
          <p:cNvSpPr>
            <a:spLocks noChangeArrowheads="1"/>
          </p:cNvSpPr>
          <p:nvPr/>
        </p:nvSpPr>
        <p:spPr bwMode="auto">
          <a:xfrm>
            <a:off x="0" y="4953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332"/>
            <a:ext cx="7772400" cy="782266"/>
          </a:xfrm>
        </p:spPr>
        <p:txBody>
          <a:bodyPr/>
          <a:lstStyle/>
          <a:p>
            <a:r>
              <a:rPr lang="en-US" dirty="0" smtClean="0"/>
              <a:t>System Performance - </a:t>
            </a:r>
            <a:r>
              <a:rPr lang="en-US" smtClean="0"/>
              <a:t>Expected Cost</a:t>
            </a:r>
            <a:endParaRPr lang="en-US" dirty="0"/>
          </a:p>
        </p:txBody>
      </p:sp>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361949" y="1277709"/>
                <a:ext cx="8448221" cy="5572125"/>
              </a:xfrm>
            </p:spPr>
            <p:txBody>
              <a:bodyPr>
                <a:noAutofit/>
              </a:bodyPr>
              <a:lstStyle/>
              <a:p>
                <a:r>
                  <a:rPr lang="en-GB" sz="2400" dirty="0" smtClean="0"/>
                  <a:t>Supporting stations </a:t>
                </a:r>
                <a:r>
                  <a:rPr lang="en-GB" sz="2400" i="1" dirty="0" smtClean="0"/>
                  <a:t>K:</a:t>
                </a:r>
              </a:p>
              <a:p>
                <a:pPr>
                  <a:buNone/>
                </a:pPr>
                <a:r>
                  <a:rPr lang="en-GB" sz="2400" dirty="0" smtClean="0"/>
                  <a:t>	(</a:t>
                </a:r>
                <a:r>
                  <a:rPr lang="en-GB" sz="2400" dirty="0" err="1" smtClean="0"/>
                  <a:t>i.i.d</a:t>
                </a:r>
                <a:r>
                  <a:rPr lang="en-GB" sz="2400" dirty="0" smtClean="0"/>
                  <a:t>. failure probability </a:t>
                </a:r>
                <a:r>
                  <a:rPr lang="en-GB" sz="2400" i="1" dirty="0" smtClean="0"/>
                  <a:t>p</a:t>
                </a:r>
                <a:r>
                  <a:rPr lang="en-GB" sz="2400" dirty="0" smtClean="0"/>
                  <a:t>)</a:t>
                </a:r>
              </a:p>
              <a:p>
                <a:endParaRPr lang="en-GB" sz="2400" dirty="0" smtClean="0"/>
              </a:p>
              <a:p>
                <a:r>
                  <a:rPr lang="en-GB" sz="2400" dirty="0" smtClean="0"/>
                  <a:t>Service facilities </a:t>
                </a:r>
                <a:r>
                  <a:rPr lang="en-GB" sz="2400" i="1" dirty="0" smtClean="0"/>
                  <a:t>J</a:t>
                </a:r>
                <a:r>
                  <a:rPr lang="en-GB" sz="2400" dirty="0" smtClean="0"/>
                  <a:t>:</a:t>
                </a:r>
              </a:p>
              <a:p>
                <a:endParaRPr lang="en-GB" sz="2400" dirty="0" smtClean="0"/>
              </a:p>
              <a:p>
                <a:endParaRPr lang="en-GB" sz="2400" dirty="0" smtClean="0"/>
              </a:p>
              <a:p>
                <a:r>
                  <a:rPr lang="en-GB" sz="2400" dirty="0" smtClean="0"/>
                  <a:t>Customers </a:t>
                </a:r>
                <a:r>
                  <a:rPr lang="en-GB" sz="2400" i="1" dirty="0" smtClean="0"/>
                  <a:t>I</a:t>
                </a:r>
                <a:r>
                  <a:rPr lang="en-GB" sz="2400" dirty="0" smtClean="0"/>
                  <a:t>:</a:t>
                </a:r>
                <a:endParaRPr lang="en-GB" sz="2400" dirty="0"/>
              </a:p>
              <a:p>
                <a:r>
                  <a:rPr lang="en-GB" sz="2400" dirty="0" smtClean="0"/>
                  <a:t>All scenarios </a:t>
                </a:r>
                <a:r>
                  <a:rPr lang="en-GB" sz="2400" i="1" dirty="0" smtClean="0"/>
                  <a:t>S</a:t>
                </a:r>
                <a:r>
                  <a:rPr lang="en-GB" sz="2400" dirty="0" smtClean="0"/>
                  <a:t> = {</a:t>
                </a:r>
                <a:r>
                  <a:rPr lang="en-GB" sz="2400" i="1" dirty="0" smtClean="0"/>
                  <a:t>s</a:t>
                </a:r>
                <a:r>
                  <a:rPr lang="en-GB" sz="2400" dirty="0" smtClean="0"/>
                  <a:t>}; each scenario </a:t>
                </a:r>
                <a:r>
                  <a:rPr lang="en-GB" sz="2400" i="1" dirty="0" smtClean="0"/>
                  <a:t>s</a:t>
                </a:r>
                <a:r>
                  <a:rPr lang="en-GB" sz="2400" dirty="0" smtClean="0"/>
                  <a:t>  occurs at probability </a:t>
                </a:r>
                <a:r>
                  <a:rPr lang="en-GB" sz="2400" i="1" dirty="0" smtClean="0"/>
                  <a:t>P</a:t>
                </a:r>
                <a:r>
                  <a:rPr lang="en-GB" sz="2400" i="1" baseline="-25000" dirty="0" smtClean="0"/>
                  <a:t>s</a:t>
                </a:r>
              </a:p>
              <a:p>
                <a:pPr lvl="1"/>
                <a:r>
                  <a:rPr lang="en-GB" sz="2000" dirty="0" smtClean="0"/>
                  <a:t>In </a:t>
                </a:r>
                <a:r>
                  <a:rPr lang="en-GB" sz="2000" i="1" dirty="0" smtClean="0"/>
                  <a:t>s, </a:t>
                </a:r>
                <a:r>
                  <a:rPr lang="en-GB" sz="2000" i="1" dirty="0" err="1" smtClean="0"/>
                  <a:t>i</a:t>
                </a:r>
                <a:r>
                  <a:rPr lang="en-GB" sz="2000" dirty="0" smtClean="0"/>
                  <a:t> is assigned</a:t>
                </a:r>
                <a:r>
                  <a:rPr lang="en-GB" sz="2000" i="1" dirty="0" smtClean="0"/>
                  <a:t> </a:t>
                </a:r>
                <a:r>
                  <a:rPr lang="en-GB" sz="2000" dirty="0"/>
                  <a:t>to </a:t>
                </a:r>
                <a:r>
                  <a:rPr lang="en-GB" sz="2000" i="1" dirty="0" err="1" smtClean="0"/>
                  <a:t>j</a:t>
                </a:r>
                <a:r>
                  <a:rPr lang="en-GB" sz="2000" i="1" baseline="-25000" dirty="0" err="1" smtClean="0"/>
                  <a:t>s</a:t>
                </a:r>
                <a:r>
                  <a:rPr lang="en-GB" sz="2000" i="1" baseline="-25000" dirty="0" smtClean="0"/>
                  <a:t> </a:t>
                </a:r>
                <a:r>
                  <a:rPr lang="en-GB" sz="2000" dirty="0"/>
                  <a:t>;</a:t>
                </a:r>
                <a:r>
                  <a:rPr lang="en-GB" sz="2000" dirty="0" smtClean="0"/>
                  <a:t>  </a:t>
                </a:r>
                <a:r>
                  <a:rPr lang="en-GB" sz="2000" i="1" dirty="0" err="1"/>
                  <a:t>j</a:t>
                </a:r>
                <a:r>
                  <a:rPr lang="en-GB" sz="2000" i="1" baseline="-25000" dirty="0" err="1"/>
                  <a:t>s</a:t>
                </a:r>
                <a:r>
                  <a:rPr lang="en-GB" sz="2000" i="1" baseline="-25000" dirty="0"/>
                  <a:t> </a:t>
                </a:r>
                <a14:m>
                  <m:oMath xmlns:m="http://schemas.openxmlformats.org/officeDocument/2006/math">
                    <m:r>
                      <a:rPr lang="en-GB" sz="2000" i="1" smtClean="0">
                        <a:latin typeface="Cambria Math"/>
                        <a:ea typeface="Cambria Math"/>
                      </a:rPr>
                      <m:t>∈</m:t>
                    </m:r>
                  </m:oMath>
                </a14:m>
                <a:r>
                  <a:rPr lang="en-GB" sz="2000" i="1" dirty="0" smtClean="0"/>
                  <a:t> J </a:t>
                </a:r>
                <a:r>
                  <a:rPr lang="en-GB" sz="2000" dirty="0" smtClean="0"/>
                  <a:t>(functioning facility), or</a:t>
                </a:r>
                <a:r>
                  <a:rPr lang="en-GB" sz="2000" i="1" dirty="0" smtClean="0"/>
                  <a:t> </a:t>
                </a:r>
                <a:r>
                  <a:rPr lang="en-GB" sz="2000" i="1" dirty="0" err="1"/>
                  <a:t>j</a:t>
                </a:r>
                <a:r>
                  <a:rPr lang="en-GB" sz="2000" i="1" baseline="-25000" dirty="0" err="1"/>
                  <a:t>s</a:t>
                </a:r>
                <a:r>
                  <a:rPr lang="en-GB" sz="2000" i="1" dirty="0" smtClean="0"/>
                  <a:t> </a:t>
                </a:r>
                <a:r>
                  <a:rPr lang="en-GB" sz="2000" dirty="0" smtClean="0"/>
                  <a:t>= 0, </a:t>
                </a:r>
                <a:r>
                  <a:rPr lang="en-GB" sz="2000" i="1" dirty="0" smtClean="0"/>
                  <a:t>d</a:t>
                </a:r>
                <a:r>
                  <a:rPr lang="en-GB" sz="2000" i="1" baseline="-25000" dirty="0" smtClean="0"/>
                  <a:t>i</a:t>
                </a:r>
                <a:r>
                  <a:rPr lang="en-GB" sz="2000" baseline="-25000" dirty="0" smtClean="0"/>
                  <a:t>0</a:t>
                </a:r>
                <a:r>
                  <a:rPr lang="en-GB" sz="2000" dirty="0" smtClean="0"/>
                  <a:t> := </a:t>
                </a:r>
                <a:r>
                  <a:rPr lang="en-GB" sz="2000" i="1" dirty="0" smtClean="0">
                    <a:latin typeface="Symbol" pitchFamily="18" charset="2"/>
                  </a:rPr>
                  <a:t>p</a:t>
                </a:r>
                <a:r>
                  <a:rPr lang="en-GB" sz="2000" i="1" baseline="-25000" dirty="0" smtClean="0"/>
                  <a:t>i</a:t>
                </a:r>
                <a:r>
                  <a:rPr lang="en-GB" sz="2000" dirty="0"/>
                  <a:t> (penalty</a:t>
                </a:r>
                <a:r>
                  <a:rPr lang="en-GB" sz="2000" dirty="0" smtClean="0"/>
                  <a:t>)</a:t>
                </a:r>
              </a:p>
              <a:p>
                <a:r>
                  <a:rPr lang="en-GB" sz="2400" dirty="0" smtClean="0"/>
                  <a:t>Expected total system cost:  </a:t>
                </a:r>
              </a:p>
              <a:p>
                <a:pPr marL="0" indent="0">
                  <a:buNone/>
                </a:pPr>
                <a:r>
                  <a:rPr lang="en-US" sz="2400" b="0" dirty="0" smtClean="0"/>
                  <a:t>                      </a:t>
                </a:r>
                <a14:m>
                  <m:oMath xmlns:m="http://schemas.openxmlformats.org/officeDocument/2006/math">
                    <m:nary>
                      <m:naryPr>
                        <m:chr m:val="∑"/>
                        <m:limLoc m:val="subSup"/>
                        <m:supHide m:val="on"/>
                        <m:ctrlPr>
                          <a:rPr lang="en-US" sz="2400" b="0" i="1" smtClean="0">
                            <a:latin typeface="Cambria Math"/>
                          </a:rPr>
                        </m:ctrlPr>
                      </m:naryPr>
                      <m:sub>
                        <m:r>
                          <m:rPr>
                            <m:brk m:alnAt="9"/>
                          </m:rPr>
                          <a:rPr lang="en-US" sz="2400" b="0" i="1" smtClean="0">
                            <a:latin typeface="Cambria Math"/>
                          </a:rPr>
                          <m:t>𝑘</m:t>
                        </m:r>
                        <m:r>
                          <a:rPr lang="en-US" sz="2400" b="0" i="1" smtClean="0">
                            <a:latin typeface="Cambria Math"/>
                            <a:ea typeface="Cambria Math"/>
                          </a:rPr>
                          <m:t>∈</m:t>
                        </m:r>
                        <m:r>
                          <a:rPr lang="en-US" sz="2400" b="0" i="1" smtClean="0">
                            <a:latin typeface="Cambria Math"/>
                            <a:ea typeface="Cambria Math"/>
                          </a:rPr>
                          <m:t>𝐾</m:t>
                        </m:r>
                      </m:sub>
                      <m:sup/>
                      <m:e>
                        <m:sSub>
                          <m:sSubPr>
                            <m:ctrlPr>
                              <a:rPr lang="en-US" sz="2400" i="1">
                                <a:latin typeface="Cambria Math"/>
                              </a:rPr>
                            </m:ctrlPr>
                          </m:sSubPr>
                          <m:e>
                            <m:r>
                              <a:rPr lang="en-US" sz="2400" i="1">
                                <a:latin typeface="Cambria Math"/>
                              </a:rPr>
                              <m:t>𝑐</m:t>
                            </m:r>
                          </m:e>
                          <m:sub>
                            <m:r>
                              <a:rPr lang="en-US" sz="2400" i="1">
                                <a:latin typeface="Cambria Math"/>
                              </a:rPr>
                              <m:t>𝑘</m:t>
                            </m:r>
                          </m:sub>
                        </m:sSub>
                      </m:e>
                    </m:nary>
                    <m:r>
                      <a:rPr lang="en-US" sz="2400" b="0" i="1" smtClean="0">
                        <a:latin typeface="Cambria Math"/>
                      </a:rPr>
                      <m:t>+</m:t>
                    </m:r>
                    <m:nary>
                      <m:naryPr>
                        <m:chr m:val="∑"/>
                        <m:limLoc m:val="subSup"/>
                        <m:supHide m:val="on"/>
                        <m:ctrlPr>
                          <a:rPr lang="en-US" sz="2400" b="0" i="1" smtClean="0">
                            <a:latin typeface="Cambria Math"/>
                          </a:rPr>
                        </m:ctrlPr>
                      </m:naryPr>
                      <m:sub>
                        <m:r>
                          <m:rPr>
                            <m:brk m:alnAt="9"/>
                          </m:rPr>
                          <a:rPr lang="en-US" sz="2400" b="0" i="1" smtClean="0">
                            <a:latin typeface="Cambria Math"/>
                          </a:rPr>
                          <m:t>𝑗</m:t>
                        </m:r>
                        <m:r>
                          <a:rPr lang="en-US" sz="2400" b="0" i="1" smtClean="0">
                            <a:latin typeface="Cambria Math"/>
                            <a:ea typeface="Cambria Math"/>
                          </a:rPr>
                          <m:t>∈</m:t>
                        </m:r>
                        <m:r>
                          <a:rPr lang="en-US" sz="2400" b="0" i="1" smtClean="0">
                            <a:latin typeface="Cambria Math"/>
                            <a:ea typeface="Cambria Math"/>
                          </a:rPr>
                          <m:t>𝐽</m:t>
                        </m:r>
                      </m:sub>
                      <m:sup/>
                      <m:e>
                        <m:sSub>
                          <m:sSubPr>
                            <m:ctrlPr>
                              <a:rPr lang="en-US" sz="2400" b="0" i="1" smtClean="0">
                                <a:latin typeface="Cambria Math"/>
                              </a:rPr>
                            </m:ctrlPr>
                          </m:sSubPr>
                          <m:e>
                            <m:r>
                              <a:rPr lang="en-US" sz="2400" b="0" i="1" smtClean="0">
                                <a:latin typeface="Cambria Math"/>
                              </a:rPr>
                              <m:t>𝑓</m:t>
                            </m:r>
                          </m:e>
                          <m:sub>
                            <m:r>
                              <a:rPr lang="en-US" sz="2400" b="0" i="1" smtClean="0">
                                <a:latin typeface="Cambria Math"/>
                              </a:rPr>
                              <m:t>𝑗</m:t>
                            </m:r>
                          </m:sub>
                        </m:sSub>
                      </m:e>
                    </m:nary>
                    <m:r>
                      <a:rPr lang="en-US" sz="2400" b="0" i="1" smtClean="0">
                        <a:latin typeface="Cambria Math"/>
                      </a:rPr>
                      <m:t>+</m:t>
                    </m:r>
                    <m:nary>
                      <m:naryPr>
                        <m:chr m:val="∑"/>
                        <m:limLoc m:val="subSup"/>
                        <m:ctrlPr>
                          <a:rPr lang="en-GB" sz="2400" i="1" smtClean="0">
                            <a:latin typeface="Cambria Math"/>
                          </a:rPr>
                        </m:ctrlPr>
                      </m:naryPr>
                      <m:sub>
                        <m:r>
                          <m:rPr>
                            <m:brk m:alnAt="25"/>
                          </m:rPr>
                          <a:rPr lang="en-US" sz="2400" b="0" i="1" smtClean="0">
                            <a:latin typeface="Cambria Math"/>
                          </a:rPr>
                          <m:t>𝑠</m:t>
                        </m:r>
                        <m:r>
                          <a:rPr lang="en-US" sz="2400" b="0" i="1" smtClean="0">
                            <a:latin typeface="Cambria Math"/>
                            <a:ea typeface="Cambria Math"/>
                          </a:rPr>
                          <m:t>∈</m:t>
                        </m:r>
                        <m:r>
                          <a:rPr lang="en-US" sz="2400" b="0" i="1" smtClean="0">
                            <a:latin typeface="Cambria Math"/>
                            <a:ea typeface="Cambria Math"/>
                          </a:rPr>
                          <m:t>𝑆</m:t>
                        </m:r>
                      </m:sub>
                      <m:sup/>
                      <m:e>
                        <m:sSub>
                          <m:sSubPr>
                            <m:ctrlPr>
                              <a:rPr lang="en-US" sz="2400" i="1">
                                <a:latin typeface="Cambria Math"/>
                              </a:rPr>
                            </m:ctrlPr>
                          </m:sSubPr>
                          <m:e>
                            <m:r>
                              <a:rPr lang="en-US" sz="2400" i="1">
                                <a:latin typeface="Cambria Math"/>
                              </a:rPr>
                              <m:t>𝑃</m:t>
                            </m:r>
                          </m:e>
                          <m:sub>
                            <m:r>
                              <a:rPr lang="en-US" sz="2400" i="1">
                                <a:latin typeface="Cambria Math"/>
                              </a:rPr>
                              <m:t>𝑠</m:t>
                            </m:r>
                          </m:sub>
                        </m:sSub>
                        <m:nary>
                          <m:naryPr>
                            <m:chr m:val="∑"/>
                            <m:limLoc m:val="subSup"/>
                            <m:ctrlPr>
                              <a:rPr lang="en-US" sz="2400" i="1" smtClean="0">
                                <a:latin typeface="Cambria Math"/>
                              </a:rPr>
                            </m:ctrlPr>
                          </m:naryPr>
                          <m:sub>
                            <m:r>
                              <m:rPr>
                                <m:brk m:alnAt="25"/>
                              </m:rPr>
                              <a:rPr lang="en-US" sz="2400" b="0" i="1" smtClean="0">
                                <a:latin typeface="Cambria Math"/>
                              </a:rPr>
                              <m:t>𝑖</m:t>
                            </m:r>
                            <m:r>
                              <a:rPr lang="en-US" sz="2400" b="0" i="1" smtClean="0">
                                <a:latin typeface="Cambria Math"/>
                                <a:ea typeface="Cambria Math"/>
                              </a:rPr>
                              <m:t>∈</m:t>
                            </m:r>
                            <m:r>
                              <a:rPr lang="en-US" sz="2400" b="0" i="1" smtClean="0">
                                <a:latin typeface="Cambria Math"/>
                                <a:ea typeface="Cambria Math"/>
                              </a:rPr>
                              <m:t>𝐼</m:t>
                            </m:r>
                          </m:sub>
                          <m:sup/>
                          <m:e>
                            <m:sSub>
                              <m:sSubPr>
                                <m:ctrlPr>
                                  <a:rPr lang="en-US" sz="2400" i="1" smtClean="0">
                                    <a:latin typeface="Cambria Math"/>
                                    <a:ea typeface="Cambria Math"/>
                                  </a:rPr>
                                </m:ctrlPr>
                              </m:sSubPr>
                              <m:e>
                                <m:r>
                                  <a:rPr lang="en-US" sz="2400" i="1">
                                    <a:latin typeface="Cambria Math"/>
                                    <a:ea typeface="Cambria Math"/>
                                  </a:rPr>
                                  <m:t>𝜆</m:t>
                                </m:r>
                              </m:e>
                              <m:sub>
                                <m:r>
                                  <a:rPr lang="en-US" sz="2400" b="0" i="1" smtClean="0">
                                    <a:latin typeface="Cambria Math"/>
                                    <a:ea typeface="Cambria Math"/>
                                  </a:rPr>
                                  <m:t>𝑖</m:t>
                                </m:r>
                              </m:sub>
                            </m:sSub>
                          </m:e>
                        </m:nary>
                      </m:e>
                    </m:nary>
                    <m:sSub>
                      <m:sSubPr>
                        <m:ctrlPr>
                          <a:rPr lang="en-GB" sz="2400" i="1" smtClean="0">
                            <a:latin typeface="Cambria Math"/>
                          </a:rPr>
                        </m:ctrlPr>
                      </m:sSubPr>
                      <m:e>
                        <m:r>
                          <a:rPr lang="en-US" sz="2400" b="0" i="1" smtClean="0">
                            <a:latin typeface="Cambria Math"/>
                          </a:rPr>
                          <m:t>𝑑</m:t>
                        </m:r>
                      </m:e>
                      <m:sub>
                        <m:r>
                          <a:rPr lang="en-US" sz="2400" b="0" i="1" smtClean="0">
                            <a:latin typeface="Cambria Math"/>
                          </a:rPr>
                          <m:t>𝑖</m:t>
                        </m:r>
                        <m:sSub>
                          <m:sSubPr>
                            <m:ctrlPr>
                              <a:rPr lang="en-US" sz="2400" b="0" i="1" smtClean="0">
                                <a:latin typeface="Cambria Math"/>
                              </a:rPr>
                            </m:ctrlPr>
                          </m:sSubPr>
                          <m:e>
                            <m:r>
                              <a:rPr lang="en-US" sz="2400" b="0" i="1" smtClean="0">
                                <a:latin typeface="Cambria Math"/>
                              </a:rPr>
                              <m:t>𝑗</m:t>
                            </m:r>
                          </m:e>
                          <m:sub>
                            <m:r>
                              <a:rPr lang="en-US" sz="2400" b="0" i="1" smtClean="0">
                                <a:latin typeface="Cambria Math"/>
                              </a:rPr>
                              <m:t>𝑠</m:t>
                            </m:r>
                          </m:sub>
                        </m:sSub>
                      </m:sub>
                    </m:sSub>
                  </m:oMath>
                </a14:m>
                <a:endParaRPr lang="en-GB" sz="2400" dirty="0" smtClean="0"/>
              </a:p>
              <a:p>
                <a:endParaRPr lang="en-GB" sz="2400" dirty="0" smtClean="0"/>
              </a:p>
              <a:p>
                <a:endParaRPr lang="en-US" sz="2400" dirty="0" smtClean="0"/>
              </a:p>
              <a:p>
                <a:endParaRPr lang="en-US" sz="2400" dirty="0" smtClean="0"/>
              </a:p>
              <a:p>
                <a:endParaRPr lang="en-US"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61949" y="1277709"/>
                <a:ext cx="8448221" cy="5572125"/>
              </a:xfrm>
              <a:blipFill rotWithShape="1">
                <a:blip r:embed="rId3" cstate="print"/>
                <a:stretch>
                  <a:fillRect l="-505" t="-875"/>
                </a:stretch>
              </a:blipFill>
            </p:spPr>
            <p:txBody>
              <a:bodyPr/>
              <a:lstStyle/>
              <a:p>
                <a:r>
                  <a:rPr lang="en-US" dirty="0">
                    <a:noFill/>
                  </a:rPr>
                  <a:t> </a:t>
                </a:r>
              </a:p>
            </p:txBody>
          </p:sp>
        </mc:Fallback>
      </mc:AlternateContent>
      <p:cxnSp>
        <p:nvCxnSpPr>
          <p:cNvPr id="5" name="Straight Arrow Connector 4"/>
          <p:cNvCxnSpPr>
            <a:stCxn id="10" idx="3"/>
            <a:endCxn id="9" idx="0"/>
          </p:cNvCxnSpPr>
          <p:nvPr/>
        </p:nvCxnSpPr>
        <p:spPr>
          <a:xfrm flipH="1">
            <a:off x="5384685" y="1805716"/>
            <a:ext cx="1168647" cy="80731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2" idx="3"/>
            <a:endCxn id="8" idx="0"/>
          </p:cNvCxnSpPr>
          <p:nvPr/>
        </p:nvCxnSpPr>
        <p:spPr>
          <a:xfrm flipH="1">
            <a:off x="3984852" y="1861845"/>
            <a:ext cx="130600" cy="7699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830019" y="2631745"/>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9" name="Oval 8"/>
          <p:cNvSpPr/>
          <p:nvPr/>
        </p:nvSpPr>
        <p:spPr>
          <a:xfrm>
            <a:off x="5229852" y="2613035"/>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0" name="Isosceles Triangle 9"/>
          <p:cNvSpPr/>
          <p:nvPr/>
        </p:nvSpPr>
        <p:spPr>
          <a:xfrm>
            <a:off x="6390557" y="1525069"/>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a:off x="8358828" y="1543780"/>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3952677" y="1581198"/>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210192" y="2603675"/>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14" name="Straight Arrow Connector 13"/>
          <p:cNvCxnSpPr>
            <a:stCxn id="11" idx="3"/>
            <a:endCxn id="13" idx="0"/>
          </p:cNvCxnSpPr>
          <p:nvPr/>
        </p:nvCxnSpPr>
        <p:spPr>
          <a:xfrm flipH="1">
            <a:off x="7365025" y="1824427"/>
            <a:ext cx="1156578" cy="7792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111833" y="2603675"/>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16" name="Straight Arrow Connector 15"/>
          <p:cNvCxnSpPr>
            <a:stCxn id="11" idx="3"/>
            <a:endCxn id="15" idx="0"/>
          </p:cNvCxnSpPr>
          <p:nvPr/>
        </p:nvCxnSpPr>
        <p:spPr>
          <a:xfrm flipH="1">
            <a:off x="8266666" y="1824427"/>
            <a:ext cx="254937" cy="7792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Isosceles Triangle 16"/>
          <p:cNvSpPr/>
          <p:nvPr/>
        </p:nvSpPr>
        <p:spPr>
          <a:xfrm>
            <a:off x="4999916" y="1544124"/>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17" idx="3"/>
            <a:endCxn id="8" idx="0"/>
          </p:cNvCxnSpPr>
          <p:nvPr/>
        </p:nvCxnSpPr>
        <p:spPr>
          <a:xfrm flipH="1">
            <a:off x="3984852" y="1824771"/>
            <a:ext cx="1177839" cy="80697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7" idx="3"/>
            <a:endCxn id="9" idx="0"/>
          </p:cNvCxnSpPr>
          <p:nvPr/>
        </p:nvCxnSpPr>
        <p:spPr>
          <a:xfrm>
            <a:off x="5162691" y="1824771"/>
            <a:ext cx="221994" cy="7882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 name="Group 46"/>
          <p:cNvGrpSpPr/>
          <p:nvPr/>
        </p:nvGrpSpPr>
        <p:grpSpPr>
          <a:xfrm>
            <a:off x="3590924" y="3941534"/>
            <a:ext cx="4933950" cy="263128"/>
            <a:chOff x="3324224" y="4705350"/>
            <a:chExt cx="4933950" cy="263128"/>
          </a:xfrm>
        </p:grpSpPr>
        <p:sp>
          <p:nvSpPr>
            <p:cNvPr id="25" name="Rounded Rectangle 24"/>
            <p:cNvSpPr/>
            <p:nvPr/>
          </p:nvSpPr>
          <p:spPr>
            <a:xfrm>
              <a:off x="3324224" y="4743450"/>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4724399" y="4733925"/>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5838824" y="4733925"/>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p:cNvSpPr/>
            <p:nvPr/>
          </p:nvSpPr>
          <p:spPr>
            <a:xfrm>
              <a:off x="6896099" y="4714875"/>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8058149" y="4705350"/>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5"/>
          <p:cNvGrpSpPr/>
          <p:nvPr/>
        </p:nvGrpSpPr>
        <p:grpSpPr>
          <a:xfrm>
            <a:off x="3934709" y="3585161"/>
            <a:ext cx="2906930" cy="434658"/>
            <a:chOff x="3681750" y="5026968"/>
            <a:chExt cx="2906930" cy="434658"/>
          </a:xfrm>
        </p:grpSpPr>
        <p:sp>
          <p:nvSpPr>
            <p:cNvPr id="32" name="Rectangle 31"/>
            <p:cNvSpPr/>
            <p:nvPr/>
          </p:nvSpPr>
          <p:spPr>
            <a:xfrm>
              <a:off x="3681750" y="5026968"/>
              <a:ext cx="184731" cy="400110"/>
            </a:xfrm>
            <a:prstGeom prst="rect">
              <a:avLst/>
            </a:prstGeom>
          </p:spPr>
          <p:txBody>
            <a:bodyPr wrap="none">
              <a:spAutoFit/>
            </a:bodyPr>
            <a:lstStyle/>
            <a:p>
              <a:endParaRPr lang="en-US" sz="2000" dirty="0"/>
            </a:p>
          </p:txBody>
        </p:sp>
        <p:sp>
          <p:nvSpPr>
            <p:cNvPr id="36" name="Rectangle 35"/>
            <p:cNvSpPr/>
            <p:nvPr/>
          </p:nvSpPr>
          <p:spPr>
            <a:xfrm>
              <a:off x="3800737" y="5061516"/>
              <a:ext cx="2787943" cy="400110"/>
            </a:xfrm>
            <a:prstGeom prst="rect">
              <a:avLst/>
            </a:prstGeom>
          </p:spPr>
          <p:txBody>
            <a:bodyPr wrap="none">
              <a:spAutoFit/>
            </a:bodyPr>
            <a:lstStyle/>
            <a:p>
              <a:r>
                <a:rPr lang="en-GB" sz="2000" i="1" dirty="0" smtClean="0"/>
                <a:t>i</a:t>
              </a:r>
              <a:r>
                <a:rPr lang="en-GB" sz="2000" dirty="0" smtClean="0"/>
                <a:t>: demand – </a:t>
              </a:r>
              <a:r>
                <a:rPr lang="en-GB" sz="2000" i="1" dirty="0" smtClean="0">
                  <a:latin typeface="Symbol" pitchFamily="18" charset="2"/>
                </a:rPr>
                <a:t>l</a:t>
              </a:r>
              <a:r>
                <a:rPr lang="en-GB" sz="2000" i="1" baseline="-25000" dirty="0" smtClean="0"/>
                <a:t>i</a:t>
              </a:r>
              <a:r>
                <a:rPr lang="en-GB" sz="2000" dirty="0" smtClean="0"/>
                <a:t>; penalty </a:t>
              </a:r>
              <a:r>
                <a:rPr lang="en-GB" sz="2000" i="1" dirty="0" smtClean="0">
                  <a:latin typeface="Symbol" pitchFamily="18" charset="2"/>
                </a:rPr>
                <a:t>p</a:t>
              </a:r>
              <a:r>
                <a:rPr lang="en-GB" sz="2000" i="1" baseline="-25000" dirty="0" smtClean="0"/>
                <a:t>i</a:t>
              </a:r>
              <a:endParaRPr lang="en-US" sz="2000" dirty="0"/>
            </a:p>
          </p:txBody>
        </p:sp>
      </p:grpSp>
      <p:sp>
        <p:nvSpPr>
          <p:cNvPr id="43" name="Rectangle 42"/>
          <p:cNvSpPr/>
          <p:nvPr/>
        </p:nvSpPr>
        <p:spPr>
          <a:xfrm rot="19682893">
            <a:off x="3497147" y="3124713"/>
            <a:ext cx="1667444" cy="400110"/>
          </a:xfrm>
          <a:prstGeom prst="rect">
            <a:avLst/>
          </a:prstGeom>
        </p:spPr>
        <p:txBody>
          <a:bodyPr wrap="none">
            <a:spAutoFit/>
          </a:bodyPr>
          <a:lstStyle/>
          <a:p>
            <a:r>
              <a:rPr lang="en-GB" sz="2000" dirty="0" smtClean="0"/>
              <a:t>transp. cost </a:t>
            </a:r>
            <a:r>
              <a:rPr lang="en-GB" sz="2000" i="1" dirty="0" err="1" smtClean="0"/>
              <a:t>d</a:t>
            </a:r>
            <a:r>
              <a:rPr lang="en-GB" sz="2000" i="1" baseline="-25000" dirty="0" err="1" smtClean="0"/>
              <a:t>ij</a:t>
            </a:r>
            <a:endParaRPr lang="en-US" sz="2000" i="1" baseline="-25000" dirty="0"/>
          </a:p>
        </p:txBody>
      </p:sp>
      <p:cxnSp>
        <p:nvCxnSpPr>
          <p:cNvPr id="46" name="Straight Arrow Connector 45"/>
          <p:cNvCxnSpPr>
            <a:stCxn id="25" idx="0"/>
            <a:endCxn id="9" idx="4"/>
          </p:cNvCxnSpPr>
          <p:nvPr/>
        </p:nvCxnSpPr>
        <p:spPr>
          <a:xfrm flipV="1">
            <a:off x="3690937" y="2922700"/>
            <a:ext cx="1693748" cy="105693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0" idx="3"/>
            <a:endCxn id="13" idx="0"/>
          </p:cNvCxnSpPr>
          <p:nvPr/>
        </p:nvCxnSpPr>
        <p:spPr>
          <a:xfrm>
            <a:off x="6553332" y="1805716"/>
            <a:ext cx="811693" cy="7979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3" name="Group 61"/>
          <p:cNvGrpSpPr/>
          <p:nvPr/>
        </p:nvGrpSpPr>
        <p:grpSpPr>
          <a:xfrm>
            <a:off x="6624975" y="1342152"/>
            <a:ext cx="1738857" cy="400110"/>
            <a:chOff x="6358275" y="1817043"/>
            <a:chExt cx="1738857" cy="400110"/>
          </a:xfrm>
        </p:grpSpPr>
        <p:sp>
          <p:nvSpPr>
            <p:cNvPr id="30" name="Rectangle 29"/>
            <p:cNvSpPr/>
            <p:nvPr/>
          </p:nvSpPr>
          <p:spPr>
            <a:xfrm>
              <a:off x="6358275" y="1817043"/>
              <a:ext cx="383438" cy="400110"/>
            </a:xfrm>
            <a:prstGeom prst="rect">
              <a:avLst/>
            </a:prstGeom>
          </p:spPr>
          <p:txBody>
            <a:bodyPr wrap="none">
              <a:spAutoFit/>
            </a:bodyPr>
            <a:lstStyle/>
            <a:p>
              <a:r>
                <a:rPr lang="en-GB" sz="2000" i="1" dirty="0" smtClean="0"/>
                <a:t>k:</a:t>
              </a:r>
              <a:endParaRPr lang="en-US" sz="2000" dirty="0"/>
            </a:p>
          </p:txBody>
        </p:sp>
        <p:sp>
          <p:nvSpPr>
            <p:cNvPr id="57" name="Rectangle 56"/>
            <p:cNvSpPr/>
            <p:nvPr/>
          </p:nvSpPr>
          <p:spPr>
            <a:xfrm>
              <a:off x="6596400" y="1817043"/>
              <a:ext cx="1500732" cy="400110"/>
            </a:xfrm>
            <a:prstGeom prst="rect">
              <a:avLst/>
            </a:prstGeom>
          </p:spPr>
          <p:txBody>
            <a:bodyPr wrap="none">
              <a:spAutoFit/>
            </a:bodyPr>
            <a:lstStyle/>
            <a:p>
              <a:r>
                <a:rPr lang="en-GB" sz="2000" dirty="0" smtClean="0"/>
                <a:t>cons. cost </a:t>
              </a:r>
              <a:r>
                <a:rPr lang="en-GB" sz="2000" i="1" dirty="0" smtClean="0"/>
                <a:t>c</a:t>
              </a:r>
              <a:r>
                <a:rPr lang="en-GB" sz="2000" i="1" baseline="-25000" dirty="0" smtClean="0"/>
                <a:t>k</a:t>
              </a:r>
              <a:endParaRPr lang="en-US" sz="2000" i="1" baseline="-25000" dirty="0"/>
            </a:p>
          </p:txBody>
        </p:sp>
      </p:grpSp>
      <p:grpSp>
        <p:nvGrpSpPr>
          <p:cNvPr id="24" name="Group 62"/>
          <p:cNvGrpSpPr/>
          <p:nvPr/>
        </p:nvGrpSpPr>
        <p:grpSpPr>
          <a:xfrm>
            <a:off x="5548650" y="2475627"/>
            <a:ext cx="1567800" cy="438210"/>
            <a:chOff x="5262900" y="3369618"/>
            <a:chExt cx="1567800" cy="438210"/>
          </a:xfrm>
        </p:grpSpPr>
        <p:sp>
          <p:nvSpPr>
            <p:cNvPr id="31" name="Rectangle 30"/>
            <p:cNvSpPr/>
            <p:nvPr/>
          </p:nvSpPr>
          <p:spPr>
            <a:xfrm>
              <a:off x="5262900" y="3369618"/>
              <a:ext cx="340158" cy="400110"/>
            </a:xfrm>
            <a:prstGeom prst="rect">
              <a:avLst/>
            </a:prstGeom>
          </p:spPr>
          <p:txBody>
            <a:bodyPr wrap="none">
              <a:spAutoFit/>
            </a:bodyPr>
            <a:lstStyle/>
            <a:p>
              <a:r>
                <a:rPr lang="en-GB" sz="2000" i="1" dirty="0" smtClean="0"/>
                <a:t>j:</a:t>
              </a:r>
              <a:endParaRPr lang="en-US" sz="2000" dirty="0"/>
            </a:p>
          </p:txBody>
        </p:sp>
        <p:sp>
          <p:nvSpPr>
            <p:cNvPr id="61" name="Rectangle 60"/>
            <p:cNvSpPr/>
            <p:nvPr/>
          </p:nvSpPr>
          <p:spPr>
            <a:xfrm>
              <a:off x="5453400" y="3407718"/>
              <a:ext cx="1377300" cy="400110"/>
            </a:xfrm>
            <a:prstGeom prst="rect">
              <a:avLst/>
            </a:prstGeom>
          </p:spPr>
          <p:txBody>
            <a:bodyPr wrap="none">
              <a:spAutoFit/>
            </a:bodyPr>
            <a:lstStyle/>
            <a:p>
              <a:r>
                <a:rPr lang="en-GB" sz="2000" dirty="0" smtClean="0"/>
                <a:t>cons. cost </a:t>
              </a:r>
              <a:r>
                <a:rPr lang="en-GB" sz="2000" i="1" dirty="0" err="1" smtClean="0"/>
                <a:t>f</a:t>
              </a:r>
              <a:r>
                <a:rPr lang="en-GB" sz="2000" i="1" baseline="-25000" dirty="0" err="1" smtClean="0"/>
                <a:t>j</a:t>
              </a:r>
              <a:endParaRPr lang="en-US" sz="2000" i="1" baseline="-25000" dirty="0"/>
            </a:p>
          </p:txBody>
        </p:sp>
      </p:grpSp>
      <p:grpSp>
        <p:nvGrpSpPr>
          <p:cNvPr id="58" name="Group 57"/>
          <p:cNvGrpSpPr/>
          <p:nvPr/>
        </p:nvGrpSpPr>
        <p:grpSpPr>
          <a:xfrm>
            <a:off x="590814" y="5611585"/>
            <a:ext cx="3740055" cy="969375"/>
            <a:chOff x="590814" y="5524501"/>
            <a:chExt cx="3740055" cy="969375"/>
          </a:xfrm>
        </p:grpSpPr>
        <p:sp>
          <p:nvSpPr>
            <p:cNvPr id="55" name="TextBox 135"/>
            <p:cNvSpPr txBox="1">
              <a:spLocks noChangeArrowheads="1"/>
            </p:cNvSpPr>
            <p:nvPr/>
          </p:nvSpPr>
          <p:spPr bwMode="auto">
            <a:xfrm>
              <a:off x="590814" y="6155322"/>
              <a:ext cx="1936486" cy="338554"/>
            </a:xfrm>
            <a:prstGeom prst="rect">
              <a:avLst/>
            </a:prstGeom>
            <a:noFill/>
            <a:ln w="9525">
              <a:noFill/>
              <a:miter lim="800000"/>
              <a:headEnd/>
              <a:tailEnd/>
            </a:ln>
          </p:spPr>
          <p:txBody>
            <a:bodyPr wrap="square">
              <a:spAutoFit/>
            </a:bodyPr>
            <a:lstStyle/>
            <a:p>
              <a:r>
                <a:rPr lang="en-US" sz="1600" dirty="0" smtClean="0">
                  <a:latin typeface="Garamond" pitchFamily="18" charset="0"/>
                  <a:cs typeface="Times New Roman" pitchFamily="18" charset="0"/>
                </a:rPr>
                <a:t>Construction cost</a:t>
              </a:r>
              <a:endParaRPr lang="en-US" sz="1600" dirty="0">
                <a:latin typeface="Garamond" pitchFamily="18" charset="0"/>
                <a:cs typeface="Times New Roman" pitchFamily="18" charset="0"/>
              </a:endParaRPr>
            </a:p>
          </p:txBody>
        </p:sp>
        <p:sp>
          <p:nvSpPr>
            <p:cNvPr id="51" name="Rounded Rectangle 64"/>
            <p:cNvSpPr>
              <a:spLocks noChangeArrowheads="1"/>
            </p:cNvSpPr>
            <p:nvPr/>
          </p:nvSpPr>
          <p:spPr bwMode="auto">
            <a:xfrm>
              <a:off x="2095500" y="5524501"/>
              <a:ext cx="2235369" cy="534486"/>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cxnSp>
          <p:nvCxnSpPr>
            <p:cNvPr id="42" name="Elbow Connector 41"/>
            <p:cNvCxnSpPr>
              <a:stCxn id="51" idx="1"/>
              <a:endCxn id="55" idx="0"/>
            </p:cNvCxnSpPr>
            <p:nvPr/>
          </p:nvCxnSpPr>
          <p:spPr>
            <a:xfrm rot="10800000" flipV="1">
              <a:off x="1559058" y="5791744"/>
              <a:ext cx="536443" cy="36357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4673599" y="5594708"/>
            <a:ext cx="4269938" cy="973552"/>
            <a:chOff x="4698999" y="5507624"/>
            <a:chExt cx="4269938" cy="973552"/>
          </a:xfrm>
        </p:grpSpPr>
        <p:sp>
          <p:nvSpPr>
            <p:cNvPr id="60" name="TextBox 135"/>
            <p:cNvSpPr txBox="1">
              <a:spLocks noChangeArrowheads="1"/>
            </p:cNvSpPr>
            <p:nvPr/>
          </p:nvSpPr>
          <p:spPr bwMode="auto">
            <a:xfrm>
              <a:off x="6779606" y="6142622"/>
              <a:ext cx="2189331" cy="338554"/>
            </a:xfrm>
            <a:prstGeom prst="rect">
              <a:avLst/>
            </a:prstGeom>
            <a:noFill/>
            <a:ln w="9525">
              <a:noFill/>
              <a:miter lim="800000"/>
              <a:headEnd/>
              <a:tailEnd/>
            </a:ln>
          </p:spPr>
          <p:txBody>
            <a:bodyPr wrap="square">
              <a:spAutoFit/>
            </a:bodyPr>
            <a:lstStyle/>
            <a:p>
              <a:r>
                <a:rPr lang="en-US" sz="1600" dirty="0" smtClean="0">
                  <a:latin typeface="Garamond" pitchFamily="18" charset="0"/>
                  <a:cs typeface="Times New Roman" pitchFamily="18" charset="0"/>
                </a:rPr>
                <a:t>Expected operations cost</a:t>
              </a:r>
              <a:endParaRPr lang="en-US" sz="1600" dirty="0">
                <a:latin typeface="Garamond" pitchFamily="18" charset="0"/>
                <a:cs typeface="Times New Roman" pitchFamily="18" charset="0"/>
              </a:endParaRPr>
            </a:p>
          </p:txBody>
        </p:sp>
        <p:sp>
          <p:nvSpPr>
            <p:cNvPr id="62" name="Rounded Rectangle 64"/>
            <p:cNvSpPr>
              <a:spLocks noChangeArrowheads="1"/>
            </p:cNvSpPr>
            <p:nvPr/>
          </p:nvSpPr>
          <p:spPr bwMode="auto">
            <a:xfrm>
              <a:off x="4698999" y="5507624"/>
              <a:ext cx="2334813" cy="551364"/>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cxnSp>
          <p:nvCxnSpPr>
            <p:cNvPr id="64" name="Elbow Connector 63"/>
            <p:cNvCxnSpPr>
              <a:stCxn id="62" idx="3"/>
              <a:endCxn id="60" idx="0"/>
            </p:cNvCxnSpPr>
            <p:nvPr/>
          </p:nvCxnSpPr>
          <p:spPr>
            <a:xfrm>
              <a:off x="7033812" y="5783306"/>
              <a:ext cx="840460" cy="35931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2" name="Rectangle 51"/>
          <p:cNvSpPr/>
          <p:nvPr/>
        </p:nvSpPr>
        <p:spPr>
          <a:xfrm>
            <a:off x="154985" y="4370522"/>
            <a:ext cx="8880529" cy="2216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337190"/>
            <a:ext cx="7772400" cy="782266"/>
          </a:xfrm>
        </p:spPr>
        <p:txBody>
          <a:bodyPr/>
          <a:lstStyle/>
          <a:p>
            <a:r>
              <a:rPr lang="en-US" dirty="0" smtClean="0"/>
              <a:t>Expected System Cost Evaluation</a:t>
            </a:r>
            <a:endParaRPr lang="en-US" dirty="0"/>
          </a:p>
        </p:txBody>
      </p:sp>
      <p:sp>
        <p:nvSpPr>
          <p:cNvPr id="2375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7569" name="Object 1"/>
          <p:cNvGraphicFramePr>
            <a:graphicFrameLocks noChangeAspect="1"/>
          </p:cNvGraphicFramePr>
          <p:nvPr>
            <p:extLst>
              <p:ext uri="{D42A27DB-BD31-4B8C-83A1-F6EECF244321}">
                <p14:modId xmlns="" xmlns:p14="http://schemas.microsoft.com/office/powerpoint/2010/main" val="3556842697"/>
              </p:ext>
            </p:extLst>
          </p:nvPr>
        </p:nvGraphicFramePr>
        <p:xfrm>
          <a:off x="657763" y="2061284"/>
          <a:ext cx="7509844" cy="617632"/>
        </p:xfrm>
        <a:graphic>
          <a:graphicData uri="http://schemas.openxmlformats.org/presentationml/2006/ole">
            <p:oleObj spid="_x0000_s1029395" name="Equation" r:id="rId4" imgW="3594100" imgH="292100" progId="Equation.DSMT4">
              <p:embed/>
            </p:oleObj>
          </a:graphicData>
        </a:graphic>
      </p:graphicFrame>
      <p:sp>
        <p:nvSpPr>
          <p:cNvPr id="8" name="Content Placeholder 2"/>
          <p:cNvSpPr txBox="1">
            <a:spLocks/>
          </p:cNvSpPr>
          <p:nvPr/>
        </p:nvSpPr>
        <p:spPr>
          <a:xfrm>
            <a:off x="309960" y="1516073"/>
            <a:ext cx="7772400" cy="4777854"/>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b="0" i="0" u="none" strike="noStrike" kern="1200" cap="none" spc="0" normalizeH="0" baseline="0" noProof="0" dirty="0" smtClean="0">
                <a:ln>
                  <a:noFill/>
                </a:ln>
                <a:solidFill>
                  <a:schemeClr val="tx1"/>
                </a:solidFill>
                <a:effectLst/>
                <a:uLnTx/>
                <a:uFillTx/>
                <a:latin typeface="Garamond" pitchFamily="18" charset="0"/>
                <a:ea typeface="+mn-ea"/>
                <a:cs typeface="+mn-cs"/>
              </a:rPr>
              <a:t>Consolidated cost formula</a:t>
            </a: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lang="en-US" dirty="0" smtClean="0">
              <a:latin typeface="Garamond" pitchFamily="18" charset="0"/>
              <a:ea typeface="+mn-ea"/>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0" lang="en-US" b="0" i="0" u="none" strike="noStrike" kern="1200" cap="none" spc="0" normalizeH="0" baseline="0" noProof="0" dirty="0" smtClean="0">
              <a:ln>
                <a:noFill/>
              </a:ln>
              <a:solidFill>
                <a:schemeClr val="tx1"/>
              </a:solidFill>
              <a:effectLst/>
              <a:uLnTx/>
              <a:uFillTx/>
              <a:latin typeface="Garamond" pitchFamily="18" charset="0"/>
              <a:ea typeface="+mn-ea"/>
              <a:cs typeface="+mn-cs"/>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noProof="0" dirty="0" smtClean="0">
                <a:latin typeface="Garamond" pitchFamily="18" charset="0"/>
                <a:ea typeface="+mn-ea"/>
              </a:rPr>
              <a:t>Scenario consolidation principles</a:t>
            </a:r>
          </a:p>
          <a:p>
            <a:pPr marL="548640" marR="0" lvl="1" indent="-228600" defTabSz="914400" fontAlgn="auto">
              <a:lnSpc>
                <a:spcPct val="100000"/>
              </a:lnSpc>
              <a:spcBef>
                <a:spcPts val="0"/>
              </a:spcBef>
              <a:spcAft>
                <a:spcPts val="0"/>
              </a:spcAft>
              <a:buClr>
                <a:schemeClr val="accent2"/>
              </a:buClr>
              <a:buSzPct val="85000"/>
              <a:buFont typeface="Wingdings" pitchFamily="2" charset="2"/>
              <a:buChar char="§"/>
              <a:tabLst/>
              <a:defRPr/>
            </a:pPr>
            <a:r>
              <a:rPr lang="en-US" sz="1800" dirty="0" smtClean="0">
                <a:latin typeface="Garamond" pitchFamily="18" charset="0"/>
                <a:ea typeface="+mn-ea"/>
              </a:rPr>
              <a:t>Separate each individual customer</a:t>
            </a:r>
          </a:p>
          <a:p>
            <a:pPr marL="548640" marR="0" lvl="1" indent="-228600" defTabSz="914400" fontAlgn="auto">
              <a:lnSpc>
                <a:spcPct val="100000"/>
              </a:lnSpc>
              <a:spcBef>
                <a:spcPts val="0"/>
              </a:spcBef>
              <a:spcAft>
                <a:spcPts val="0"/>
              </a:spcAft>
              <a:buClr>
                <a:schemeClr val="accent2"/>
              </a:buClr>
              <a:buSzPct val="85000"/>
              <a:buFont typeface="Wingdings" pitchFamily="2" charset="2"/>
              <a:buChar char="§"/>
              <a:tabLst/>
              <a:defRPr/>
            </a:pPr>
            <a:r>
              <a:rPr lang="en-US" sz="1800" dirty="0" smtClean="0">
                <a:latin typeface="Garamond" pitchFamily="18" charset="0"/>
                <a:ea typeface="+mn-ea"/>
              </a:rPr>
              <a:t>Rank infrastructure units according to a customer’s visiting sequence</a:t>
            </a:r>
          </a:p>
          <a:p>
            <a:pPr marL="0" marR="0" lvl="0" indent="0" algn="l"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0" lang="en-US" b="0" i="0" u="none" strike="noStrike" kern="1200" cap="none" spc="0" normalizeH="0" baseline="0" noProof="0" dirty="0">
              <a:ln>
                <a:noFill/>
              </a:ln>
              <a:solidFill>
                <a:schemeClr val="tx1"/>
              </a:solidFill>
              <a:effectLst/>
              <a:uLnTx/>
              <a:uFillTx/>
              <a:latin typeface="Garamond" pitchFamily="18" charset="0"/>
              <a:ea typeface="+mn-ea"/>
              <a:cs typeface="+mn-cs"/>
            </a:endParaRPr>
          </a:p>
        </p:txBody>
      </p:sp>
      <p:grpSp>
        <p:nvGrpSpPr>
          <p:cNvPr id="28" name="Group 27"/>
          <p:cNvGrpSpPr/>
          <p:nvPr/>
        </p:nvGrpSpPr>
        <p:grpSpPr>
          <a:xfrm>
            <a:off x="2665708" y="4404928"/>
            <a:ext cx="4264563" cy="2016011"/>
            <a:chOff x="2242572" y="4251390"/>
            <a:chExt cx="4687699" cy="2216043"/>
          </a:xfrm>
        </p:grpSpPr>
        <p:cxnSp>
          <p:nvCxnSpPr>
            <p:cNvPr id="9" name="Straight Arrow Connector 8"/>
            <p:cNvCxnSpPr>
              <a:stCxn id="13" idx="3"/>
              <a:endCxn id="12" idx="0"/>
            </p:cNvCxnSpPr>
            <p:nvPr/>
          </p:nvCxnSpPr>
          <p:spPr>
            <a:xfrm flipH="1">
              <a:off x="3893458" y="4532037"/>
              <a:ext cx="968622" cy="8358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5" idx="3"/>
              <a:endCxn id="11" idx="0"/>
            </p:cNvCxnSpPr>
            <p:nvPr/>
          </p:nvCxnSpPr>
          <p:spPr>
            <a:xfrm>
              <a:off x="2424200" y="4588166"/>
              <a:ext cx="69425" cy="798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2338792" y="538664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2" name="Oval 11"/>
            <p:cNvSpPr/>
            <p:nvPr/>
          </p:nvSpPr>
          <p:spPr>
            <a:xfrm>
              <a:off x="3738625" y="536793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13" name="Isosceles Triangle 12"/>
            <p:cNvSpPr/>
            <p:nvPr/>
          </p:nvSpPr>
          <p:spPr>
            <a:xfrm>
              <a:off x="4699305" y="4251390"/>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p:cNvSpPr/>
            <p:nvPr/>
          </p:nvSpPr>
          <p:spPr>
            <a:xfrm>
              <a:off x="6000826" y="4270101"/>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p:cNvSpPr/>
            <p:nvPr/>
          </p:nvSpPr>
          <p:spPr>
            <a:xfrm>
              <a:off x="2261425" y="4307519"/>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395115" y="535857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17" name="Straight Arrow Connector 16"/>
            <p:cNvCxnSpPr>
              <a:stCxn id="14" idx="3"/>
              <a:endCxn id="16" idx="0"/>
            </p:cNvCxnSpPr>
            <p:nvPr/>
          </p:nvCxnSpPr>
          <p:spPr>
            <a:xfrm flipH="1">
              <a:off x="5549948" y="4550748"/>
              <a:ext cx="613653"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6620606" y="5358571"/>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19" name="Straight Arrow Connector 18"/>
            <p:cNvCxnSpPr>
              <a:stCxn id="14" idx="3"/>
              <a:endCxn id="18" idx="0"/>
            </p:cNvCxnSpPr>
            <p:nvPr/>
          </p:nvCxnSpPr>
          <p:spPr>
            <a:xfrm>
              <a:off x="6163601" y="4550748"/>
              <a:ext cx="611838" cy="807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Isosceles Triangle 19"/>
            <p:cNvSpPr/>
            <p:nvPr/>
          </p:nvSpPr>
          <p:spPr>
            <a:xfrm>
              <a:off x="3308664" y="4270445"/>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a:stCxn id="20" idx="3"/>
              <a:endCxn id="11" idx="0"/>
            </p:cNvCxnSpPr>
            <p:nvPr/>
          </p:nvCxnSpPr>
          <p:spPr>
            <a:xfrm flipH="1">
              <a:off x="2493625" y="4551092"/>
              <a:ext cx="977814" cy="8355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0" idx="3"/>
              <a:endCxn id="12" idx="0"/>
            </p:cNvCxnSpPr>
            <p:nvPr/>
          </p:nvCxnSpPr>
          <p:spPr>
            <a:xfrm>
              <a:off x="3471439" y="4551092"/>
              <a:ext cx="422019" cy="8168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3" idx="3"/>
              <a:endCxn id="16" idx="0"/>
            </p:cNvCxnSpPr>
            <p:nvPr/>
          </p:nvCxnSpPr>
          <p:spPr>
            <a:xfrm>
              <a:off x="4862080" y="4532037"/>
              <a:ext cx="687868" cy="8265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2242572" y="6242405"/>
              <a:ext cx="200025" cy="2250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stCxn id="24" idx="0"/>
              <a:endCxn id="11" idx="4"/>
            </p:cNvCxnSpPr>
            <p:nvPr/>
          </p:nvCxnSpPr>
          <p:spPr>
            <a:xfrm flipV="1">
              <a:off x="2342585" y="5696306"/>
              <a:ext cx="151040" cy="5460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Reliable Facility Location Model</a:t>
            </a:r>
            <a:endParaRPr lang="en-US" dirty="0"/>
          </a:p>
        </p:txBody>
      </p:sp>
      <p:graphicFrame>
        <p:nvGraphicFramePr>
          <p:cNvPr id="267270" name="Object 6"/>
          <p:cNvGraphicFramePr>
            <a:graphicFrameLocks noChangeAspect="1"/>
          </p:cNvGraphicFramePr>
          <p:nvPr/>
        </p:nvGraphicFramePr>
        <p:xfrm>
          <a:off x="536575" y="1241425"/>
          <a:ext cx="7551738" cy="928688"/>
        </p:xfrm>
        <a:graphic>
          <a:graphicData uri="http://schemas.openxmlformats.org/presentationml/2006/ole">
            <p:oleObj spid="_x0000_s1085026" name="Equation" r:id="rId4" imgW="4102100" imgH="508000" progId="Equation.DSMT4">
              <p:embed/>
            </p:oleObj>
          </a:graphicData>
        </a:graphic>
      </p:graphicFrame>
      <p:graphicFrame>
        <p:nvGraphicFramePr>
          <p:cNvPr id="267269" name="Object 5"/>
          <p:cNvGraphicFramePr>
            <a:graphicFrameLocks noChangeAspect="1"/>
          </p:cNvGraphicFramePr>
          <p:nvPr/>
        </p:nvGraphicFramePr>
        <p:xfrm>
          <a:off x="685800" y="2574925"/>
          <a:ext cx="4626864" cy="683514"/>
        </p:xfrm>
        <a:graphic>
          <a:graphicData uri="http://schemas.openxmlformats.org/presentationml/2006/ole">
            <p:oleObj spid="_x0000_s1085027" name="Equation" r:id="rId5" imgW="2514600" imgH="368300" progId="Equation.DSMT4">
              <p:embed/>
            </p:oleObj>
          </a:graphicData>
        </a:graphic>
      </p:graphicFrame>
      <p:graphicFrame>
        <p:nvGraphicFramePr>
          <p:cNvPr id="267268" name="Object 4"/>
          <p:cNvGraphicFramePr>
            <a:graphicFrameLocks noChangeAspect="1"/>
          </p:cNvGraphicFramePr>
          <p:nvPr/>
        </p:nvGraphicFramePr>
        <p:xfrm>
          <a:off x="685800" y="3378200"/>
          <a:ext cx="4977384" cy="438150"/>
        </p:xfrm>
        <a:graphic>
          <a:graphicData uri="http://schemas.openxmlformats.org/presentationml/2006/ole">
            <p:oleObj spid="_x0000_s1085028" name="Equation" r:id="rId6" imgW="2705100" imgH="241300" progId="Equation.DSMT4">
              <p:embed/>
            </p:oleObj>
          </a:graphicData>
        </a:graphic>
      </p:graphicFrame>
      <p:graphicFrame>
        <p:nvGraphicFramePr>
          <p:cNvPr id="267267" name="Object 3"/>
          <p:cNvGraphicFramePr>
            <a:graphicFrameLocks noChangeAspect="1"/>
          </p:cNvGraphicFramePr>
          <p:nvPr/>
        </p:nvGraphicFramePr>
        <p:xfrm>
          <a:off x="685800" y="3984625"/>
          <a:ext cx="3312414" cy="841248"/>
        </p:xfrm>
        <a:graphic>
          <a:graphicData uri="http://schemas.openxmlformats.org/presentationml/2006/ole">
            <p:oleObj spid="_x0000_s1085029" name="Equation" r:id="rId7" imgW="1803400" imgH="457200" progId="Equation.DSMT4">
              <p:embed/>
            </p:oleObj>
          </a:graphicData>
        </a:graphic>
      </p:graphicFrame>
      <p:graphicFrame>
        <p:nvGraphicFramePr>
          <p:cNvPr id="267266" name="Object 2"/>
          <p:cNvGraphicFramePr>
            <a:graphicFrameLocks noChangeAspect="1"/>
          </p:cNvGraphicFramePr>
          <p:nvPr/>
        </p:nvGraphicFramePr>
        <p:xfrm>
          <a:off x="685800" y="4860925"/>
          <a:ext cx="5748528" cy="438150"/>
        </p:xfrm>
        <a:graphic>
          <a:graphicData uri="http://schemas.openxmlformats.org/presentationml/2006/ole">
            <p:oleObj spid="_x0000_s1085030" name="Equation" r:id="rId8" imgW="3124200" imgH="241300" progId="Equation.DSMT4">
              <p:embed/>
            </p:oleObj>
          </a:graphicData>
        </a:graphic>
      </p:graphicFrame>
      <p:graphicFrame>
        <p:nvGraphicFramePr>
          <p:cNvPr id="267265" name="Object 1"/>
          <p:cNvGraphicFramePr>
            <a:graphicFrameLocks noChangeAspect="1"/>
          </p:cNvGraphicFramePr>
          <p:nvPr/>
        </p:nvGraphicFramePr>
        <p:xfrm>
          <a:off x="685800" y="5480050"/>
          <a:ext cx="3224784" cy="438150"/>
        </p:xfrm>
        <a:graphic>
          <a:graphicData uri="http://schemas.openxmlformats.org/presentationml/2006/ole">
            <p:oleObj spid="_x0000_s1085031" name="Equation" r:id="rId9" imgW="1752600" imgH="241300" progId="Equation.DSMT4">
              <p:embed/>
            </p:oleObj>
          </a:graphicData>
        </a:graphic>
      </p:graphicFrame>
      <p:sp>
        <p:nvSpPr>
          <p:cNvPr id="26727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7272" name="Rectangle 8"/>
          <p:cNvSpPr>
            <a:spLocks noChangeArrowheads="1"/>
          </p:cNvSpPr>
          <p:nvPr/>
        </p:nvSpPr>
        <p:spPr bwMode="auto">
          <a:xfrm>
            <a:off x="520700" y="2080220"/>
            <a:ext cx="5715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 algn="r"/>
                <a:tab pos="2000250" algn="r"/>
                <a:tab pos="2743200" algn="ctr"/>
                <a:tab pos="5943600" algn="r"/>
              </a:tabLst>
            </a:pPr>
            <a:r>
              <a:rPr kumimoji="0" 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rPr>
              <a:t>	 subject to</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65"/>
          <p:cNvGrpSpPr>
            <a:grpSpLocks/>
          </p:cNvGrpSpPr>
          <p:nvPr/>
        </p:nvGrpSpPr>
        <p:grpSpPr bwMode="auto">
          <a:xfrm>
            <a:off x="482600" y="1219199"/>
            <a:ext cx="8318500" cy="1447878"/>
            <a:chOff x="487681" y="5677651"/>
            <a:chExt cx="7357112" cy="1451059"/>
          </a:xfrm>
        </p:grpSpPr>
        <p:grpSp>
          <p:nvGrpSpPr>
            <p:cNvPr id="4" name="Group 133"/>
            <p:cNvGrpSpPr>
              <a:grpSpLocks/>
            </p:cNvGrpSpPr>
            <p:nvPr/>
          </p:nvGrpSpPr>
          <p:grpSpPr bwMode="auto">
            <a:xfrm>
              <a:off x="3935975" y="6632244"/>
              <a:ext cx="3908818" cy="496466"/>
              <a:chOff x="3920735" y="6601764"/>
              <a:chExt cx="3908818" cy="496466"/>
            </a:xfrm>
          </p:grpSpPr>
          <p:cxnSp>
            <p:nvCxnSpPr>
              <p:cNvPr id="20" name="Straight Arrow Connector 134"/>
              <p:cNvCxnSpPr>
                <a:cxnSpLocks noChangeShapeType="1"/>
                <a:stCxn id="19" idx="2"/>
                <a:endCxn id="21" idx="1"/>
              </p:cNvCxnSpPr>
              <p:nvPr/>
            </p:nvCxnSpPr>
            <p:spPr bwMode="auto">
              <a:xfrm rot="16200000" flipH="1">
                <a:off x="4570005" y="5952494"/>
                <a:ext cx="295974" cy="1594513"/>
              </a:xfrm>
              <a:prstGeom prst="straightConnector1">
                <a:avLst/>
              </a:prstGeom>
              <a:noFill/>
              <a:ln w="9525" algn="ctr">
                <a:solidFill>
                  <a:srgbClr val="FF0000"/>
                </a:solidFill>
                <a:round/>
                <a:headEnd/>
                <a:tailEnd type="triangle" w="med" len="med"/>
              </a:ln>
            </p:spPr>
          </p:cxnSp>
          <p:sp>
            <p:nvSpPr>
              <p:cNvPr id="21" name="TextBox 135"/>
              <p:cNvSpPr txBox="1">
                <a:spLocks noChangeArrowheads="1"/>
              </p:cNvSpPr>
              <p:nvPr/>
            </p:nvSpPr>
            <p:spPr bwMode="auto">
              <a:xfrm>
                <a:off x="5515249" y="6697241"/>
                <a:ext cx="2314304" cy="400989"/>
              </a:xfrm>
              <a:prstGeom prst="rect">
                <a:avLst/>
              </a:prstGeom>
              <a:noFill/>
              <a:ln w="9525">
                <a:noFill/>
                <a:miter lim="800000"/>
                <a:headEnd/>
                <a:tailEnd/>
              </a:ln>
            </p:spPr>
            <p:txBody>
              <a:bodyPr>
                <a:spAutoFit/>
              </a:bodyPr>
              <a:lstStyle/>
              <a:p>
                <a:r>
                  <a:rPr lang="en-US" sz="2000" dirty="0" smtClean="0">
                    <a:latin typeface="Garamond" pitchFamily="18" charset="0"/>
                    <a:cs typeface="Times New Roman" pitchFamily="18" charset="0"/>
                  </a:rPr>
                  <a:t>Expected system cost</a:t>
                </a:r>
                <a:endParaRPr lang="en-US" sz="2000" dirty="0">
                  <a:latin typeface="Garamond" pitchFamily="18" charset="0"/>
                  <a:cs typeface="Times New Roman" pitchFamily="18" charset="0"/>
                </a:endParaRPr>
              </a:p>
            </p:txBody>
          </p:sp>
        </p:grpSp>
        <p:sp>
          <p:nvSpPr>
            <p:cNvPr id="19" name="Rounded Rectangle 64"/>
            <p:cNvSpPr>
              <a:spLocks noChangeArrowheads="1"/>
            </p:cNvSpPr>
            <p:nvPr/>
          </p:nvSpPr>
          <p:spPr bwMode="auto">
            <a:xfrm>
              <a:off x="487681" y="5677651"/>
              <a:ext cx="6896590" cy="954593"/>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grpSp>
      <p:grpSp>
        <p:nvGrpSpPr>
          <p:cNvPr id="5" name="Group 65"/>
          <p:cNvGrpSpPr>
            <a:grpSpLocks/>
          </p:cNvGrpSpPr>
          <p:nvPr/>
        </p:nvGrpSpPr>
        <p:grpSpPr bwMode="auto">
          <a:xfrm>
            <a:off x="647701" y="2603492"/>
            <a:ext cx="8318499" cy="596899"/>
            <a:chOff x="487682" y="5830384"/>
            <a:chExt cx="7357111" cy="598211"/>
          </a:xfrm>
        </p:grpSpPr>
        <p:grpSp>
          <p:nvGrpSpPr>
            <p:cNvPr id="6" name="Group 133"/>
            <p:cNvGrpSpPr>
              <a:grpSpLocks/>
            </p:cNvGrpSpPr>
            <p:nvPr/>
          </p:nvGrpSpPr>
          <p:grpSpPr bwMode="auto">
            <a:xfrm>
              <a:off x="5126594" y="5964055"/>
              <a:ext cx="2718199" cy="400990"/>
              <a:chOff x="5111354" y="5933575"/>
              <a:chExt cx="2718199" cy="400990"/>
            </a:xfrm>
          </p:grpSpPr>
          <p:cxnSp>
            <p:nvCxnSpPr>
              <p:cNvPr id="32" name="Straight Arrow Connector 134"/>
              <p:cNvCxnSpPr>
                <a:cxnSpLocks noChangeShapeType="1"/>
                <a:stCxn id="31" idx="3"/>
                <a:endCxn id="33" idx="1"/>
              </p:cNvCxnSpPr>
              <p:nvPr/>
            </p:nvCxnSpPr>
            <p:spPr bwMode="auto">
              <a:xfrm>
                <a:off x="5111354" y="6099010"/>
                <a:ext cx="403895" cy="35060"/>
              </a:xfrm>
              <a:prstGeom prst="straightConnector1">
                <a:avLst/>
              </a:prstGeom>
              <a:noFill/>
              <a:ln w="9525" algn="ctr">
                <a:solidFill>
                  <a:srgbClr val="FF0000"/>
                </a:solidFill>
                <a:round/>
                <a:headEnd/>
                <a:tailEnd type="triangle" w="med" len="med"/>
              </a:ln>
            </p:spPr>
          </p:cxnSp>
          <p:sp>
            <p:nvSpPr>
              <p:cNvPr id="33" name="TextBox 135"/>
              <p:cNvSpPr txBox="1">
                <a:spLocks noChangeArrowheads="1"/>
              </p:cNvSpPr>
              <p:nvPr/>
            </p:nvSpPr>
            <p:spPr bwMode="auto">
              <a:xfrm>
                <a:off x="5515249" y="5933575"/>
                <a:ext cx="2314304" cy="400990"/>
              </a:xfrm>
              <a:prstGeom prst="rect">
                <a:avLst/>
              </a:prstGeom>
              <a:noFill/>
              <a:ln w="9525">
                <a:noFill/>
                <a:miter lim="800000"/>
                <a:headEnd/>
                <a:tailEnd/>
              </a:ln>
            </p:spPr>
            <p:txBody>
              <a:bodyPr>
                <a:spAutoFit/>
              </a:bodyPr>
              <a:lstStyle/>
              <a:p>
                <a:r>
                  <a:rPr lang="en-US" sz="2000" dirty="0" smtClean="0">
                    <a:latin typeface="Garamond" pitchFamily="18" charset="0"/>
                    <a:cs typeface="Times New Roman" pitchFamily="18" charset="0"/>
                  </a:rPr>
                  <a:t>Assignment feasibility</a:t>
                </a:r>
                <a:endParaRPr lang="en-US" sz="2000" dirty="0">
                  <a:latin typeface="Garamond" pitchFamily="18" charset="0"/>
                  <a:cs typeface="Times New Roman" pitchFamily="18" charset="0"/>
                </a:endParaRPr>
              </a:p>
            </p:txBody>
          </p:sp>
        </p:grpSp>
        <p:sp>
          <p:nvSpPr>
            <p:cNvPr id="31" name="Rounded Rectangle 64"/>
            <p:cNvSpPr>
              <a:spLocks noChangeArrowheads="1"/>
            </p:cNvSpPr>
            <p:nvPr/>
          </p:nvSpPr>
          <p:spPr bwMode="auto">
            <a:xfrm>
              <a:off x="487682" y="5830384"/>
              <a:ext cx="4638912" cy="598211"/>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grpSp>
      <p:grpSp>
        <p:nvGrpSpPr>
          <p:cNvPr id="7" name="Group 65"/>
          <p:cNvGrpSpPr>
            <a:grpSpLocks/>
          </p:cNvGrpSpPr>
          <p:nvPr/>
        </p:nvGrpSpPr>
        <p:grpSpPr bwMode="auto">
          <a:xfrm>
            <a:off x="647701" y="3276592"/>
            <a:ext cx="8318499" cy="596899"/>
            <a:chOff x="487682" y="5830384"/>
            <a:chExt cx="7357111" cy="598211"/>
          </a:xfrm>
        </p:grpSpPr>
        <p:grpSp>
          <p:nvGrpSpPr>
            <p:cNvPr id="8" name="Group 133"/>
            <p:cNvGrpSpPr>
              <a:grpSpLocks/>
            </p:cNvGrpSpPr>
            <p:nvPr/>
          </p:nvGrpSpPr>
          <p:grpSpPr bwMode="auto">
            <a:xfrm>
              <a:off x="5126594" y="5964055"/>
              <a:ext cx="2718199" cy="400990"/>
              <a:chOff x="5111354" y="5933575"/>
              <a:chExt cx="2718199" cy="400990"/>
            </a:xfrm>
          </p:grpSpPr>
          <p:cxnSp>
            <p:nvCxnSpPr>
              <p:cNvPr id="44" name="Straight Arrow Connector 134"/>
              <p:cNvCxnSpPr>
                <a:cxnSpLocks noChangeShapeType="1"/>
                <a:stCxn id="43" idx="3"/>
                <a:endCxn id="45" idx="1"/>
              </p:cNvCxnSpPr>
              <p:nvPr/>
            </p:nvCxnSpPr>
            <p:spPr bwMode="auto">
              <a:xfrm>
                <a:off x="5111354" y="6099010"/>
                <a:ext cx="403895" cy="35060"/>
              </a:xfrm>
              <a:prstGeom prst="straightConnector1">
                <a:avLst/>
              </a:prstGeom>
              <a:noFill/>
              <a:ln w="9525" algn="ctr">
                <a:solidFill>
                  <a:srgbClr val="FF0000"/>
                </a:solidFill>
                <a:round/>
                <a:headEnd/>
                <a:tailEnd type="triangle" w="med" len="med"/>
              </a:ln>
            </p:spPr>
          </p:cxnSp>
          <p:sp>
            <p:nvSpPr>
              <p:cNvPr id="45" name="TextBox 135"/>
              <p:cNvSpPr txBox="1">
                <a:spLocks noChangeArrowheads="1"/>
              </p:cNvSpPr>
              <p:nvPr/>
            </p:nvSpPr>
            <p:spPr bwMode="auto">
              <a:xfrm>
                <a:off x="5515249" y="5933575"/>
                <a:ext cx="2314304" cy="400990"/>
              </a:xfrm>
              <a:prstGeom prst="rect">
                <a:avLst/>
              </a:prstGeom>
              <a:noFill/>
              <a:ln w="9525">
                <a:noFill/>
                <a:miter lim="800000"/>
                <a:headEnd/>
                <a:tailEnd/>
              </a:ln>
            </p:spPr>
            <p:txBody>
              <a:bodyPr>
                <a:spAutoFit/>
              </a:bodyPr>
              <a:lstStyle/>
              <a:p>
                <a:r>
                  <a:rPr lang="en-US" sz="2000" dirty="0" smtClean="0">
                    <a:latin typeface="Garamond" pitchFamily="18" charset="0"/>
                    <a:cs typeface="Times New Roman" pitchFamily="18" charset="0"/>
                  </a:rPr>
                  <a:t>Facility existence</a:t>
                </a:r>
                <a:endParaRPr lang="en-US" sz="2000" dirty="0">
                  <a:latin typeface="Garamond" pitchFamily="18" charset="0"/>
                  <a:cs typeface="Times New Roman" pitchFamily="18" charset="0"/>
                </a:endParaRPr>
              </a:p>
            </p:txBody>
          </p:sp>
        </p:grpSp>
        <p:sp>
          <p:nvSpPr>
            <p:cNvPr id="43" name="Rounded Rectangle 64"/>
            <p:cNvSpPr>
              <a:spLocks noChangeArrowheads="1"/>
            </p:cNvSpPr>
            <p:nvPr/>
          </p:nvSpPr>
          <p:spPr bwMode="auto">
            <a:xfrm>
              <a:off x="487682" y="5830384"/>
              <a:ext cx="4638912" cy="598211"/>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grpSp>
      <p:grpSp>
        <p:nvGrpSpPr>
          <p:cNvPr id="9" name="Group 65"/>
          <p:cNvGrpSpPr>
            <a:grpSpLocks/>
          </p:cNvGrpSpPr>
          <p:nvPr/>
        </p:nvGrpSpPr>
        <p:grpSpPr bwMode="auto">
          <a:xfrm>
            <a:off x="647701" y="4013200"/>
            <a:ext cx="8318499" cy="736591"/>
            <a:chOff x="487682" y="5690385"/>
            <a:chExt cx="7357111" cy="738210"/>
          </a:xfrm>
        </p:grpSpPr>
        <p:grpSp>
          <p:nvGrpSpPr>
            <p:cNvPr id="10" name="Group 133"/>
            <p:cNvGrpSpPr>
              <a:grpSpLocks/>
            </p:cNvGrpSpPr>
            <p:nvPr/>
          </p:nvGrpSpPr>
          <p:grpSpPr bwMode="auto">
            <a:xfrm>
              <a:off x="5126594" y="5887688"/>
              <a:ext cx="2718199" cy="400990"/>
              <a:chOff x="5111354" y="5857208"/>
              <a:chExt cx="2718199" cy="400990"/>
            </a:xfrm>
          </p:grpSpPr>
          <p:cxnSp>
            <p:nvCxnSpPr>
              <p:cNvPr id="49" name="Straight Arrow Connector 134"/>
              <p:cNvCxnSpPr>
                <a:cxnSpLocks noChangeShapeType="1"/>
                <a:stCxn id="48" idx="3"/>
                <a:endCxn id="50" idx="1"/>
              </p:cNvCxnSpPr>
              <p:nvPr/>
            </p:nvCxnSpPr>
            <p:spPr bwMode="auto">
              <a:xfrm>
                <a:off x="5111354" y="6029011"/>
                <a:ext cx="403895" cy="28692"/>
              </a:xfrm>
              <a:prstGeom prst="straightConnector1">
                <a:avLst/>
              </a:prstGeom>
              <a:noFill/>
              <a:ln w="9525" algn="ctr">
                <a:solidFill>
                  <a:srgbClr val="FF0000"/>
                </a:solidFill>
                <a:round/>
                <a:headEnd/>
                <a:tailEnd type="triangle" w="med" len="med"/>
              </a:ln>
            </p:spPr>
          </p:cxnSp>
          <p:sp>
            <p:nvSpPr>
              <p:cNvPr id="50" name="TextBox 135"/>
              <p:cNvSpPr txBox="1">
                <a:spLocks noChangeArrowheads="1"/>
              </p:cNvSpPr>
              <p:nvPr/>
            </p:nvSpPr>
            <p:spPr bwMode="auto">
              <a:xfrm>
                <a:off x="5515249" y="5857208"/>
                <a:ext cx="2314304" cy="400990"/>
              </a:xfrm>
              <a:prstGeom prst="rect">
                <a:avLst/>
              </a:prstGeom>
              <a:noFill/>
              <a:ln w="9525">
                <a:noFill/>
                <a:miter lim="800000"/>
                <a:headEnd/>
                <a:tailEnd/>
              </a:ln>
            </p:spPr>
            <p:txBody>
              <a:bodyPr>
                <a:spAutoFit/>
              </a:bodyPr>
              <a:lstStyle/>
              <a:p>
                <a:r>
                  <a:rPr lang="en-US" sz="2000" dirty="0" smtClean="0">
                    <a:latin typeface="Garamond" pitchFamily="18" charset="0"/>
                    <a:cs typeface="Times New Roman" pitchFamily="18" charset="0"/>
                  </a:rPr>
                  <a:t>Station existence</a:t>
                </a:r>
                <a:endParaRPr lang="en-US" sz="2000" dirty="0">
                  <a:latin typeface="Garamond" pitchFamily="18" charset="0"/>
                  <a:cs typeface="Times New Roman" pitchFamily="18" charset="0"/>
                </a:endParaRPr>
              </a:p>
            </p:txBody>
          </p:sp>
        </p:grpSp>
        <p:sp>
          <p:nvSpPr>
            <p:cNvPr id="48" name="Rounded Rectangle 64"/>
            <p:cNvSpPr>
              <a:spLocks noChangeArrowheads="1"/>
            </p:cNvSpPr>
            <p:nvPr/>
          </p:nvSpPr>
          <p:spPr bwMode="auto">
            <a:xfrm>
              <a:off x="487682" y="5690385"/>
              <a:ext cx="4638912" cy="738210"/>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grpSp>
      <p:grpSp>
        <p:nvGrpSpPr>
          <p:cNvPr id="11" name="Group 65"/>
          <p:cNvGrpSpPr>
            <a:grpSpLocks/>
          </p:cNvGrpSpPr>
          <p:nvPr/>
        </p:nvGrpSpPr>
        <p:grpSpPr bwMode="auto">
          <a:xfrm>
            <a:off x="596900" y="4800600"/>
            <a:ext cx="7886700" cy="1054100"/>
            <a:chOff x="487681" y="5690386"/>
            <a:chExt cx="6975208" cy="1056417"/>
          </a:xfrm>
        </p:grpSpPr>
        <p:grpSp>
          <p:nvGrpSpPr>
            <p:cNvPr id="12" name="Group 133"/>
            <p:cNvGrpSpPr>
              <a:grpSpLocks/>
            </p:cNvGrpSpPr>
            <p:nvPr/>
          </p:nvGrpSpPr>
          <p:grpSpPr bwMode="auto">
            <a:xfrm>
              <a:off x="5710669" y="6053152"/>
              <a:ext cx="1752220" cy="400990"/>
              <a:chOff x="5695429" y="6022672"/>
              <a:chExt cx="1752220" cy="400990"/>
            </a:xfrm>
          </p:grpSpPr>
          <p:cxnSp>
            <p:nvCxnSpPr>
              <p:cNvPr id="57" name="Straight Arrow Connector 134"/>
              <p:cNvCxnSpPr>
                <a:cxnSpLocks noChangeShapeType="1"/>
                <a:stCxn id="56" idx="3"/>
                <a:endCxn id="58" idx="1"/>
              </p:cNvCxnSpPr>
              <p:nvPr/>
            </p:nvCxnSpPr>
            <p:spPr bwMode="auto">
              <a:xfrm>
                <a:off x="5695429" y="6188115"/>
                <a:ext cx="415122" cy="35052"/>
              </a:xfrm>
              <a:prstGeom prst="straightConnector1">
                <a:avLst/>
              </a:prstGeom>
              <a:noFill/>
              <a:ln w="9525" algn="ctr">
                <a:solidFill>
                  <a:srgbClr val="FF0000"/>
                </a:solidFill>
                <a:round/>
                <a:headEnd/>
                <a:tailEnd type="triangle" w="med" len="med"/>
              </a:ln>
            </p:spPr>
          </p:cxnSp>
          <p:sp>
            <p:nvSpPr>
              <p:cNvPr id="58" name="TextBox 135"/>
              <p:cNvSpPr txBox="1">
                <a:spLocks noChangeArrowheads="1"/>
              </p:cNvSpPr>
              <p:nvPr/>
            </p:nvSpPr>
            <p:spPr bwMode="auto">
              <a:xfrm>
                <a:off x="6110551" y="6022672"/>
                <a:ext cx="1337098" cy="400990"/>
              </a:xfrm>
              <a:prstGeom prst="rect">
                <a:avLst/>
              </a:prstGeom>
              <a:noFill/>
              <a:ln w="9525">
                <a:noFill/>
                <a:miter lim="800000"/>
                <a:headEnd/>
                <a:tailEnd/>
              </a:ln>
            </p:spPr>
            <p:txBody>
              <a:bodyPr wrap="square">
                <a:spAutoFit/>
              </a:bodyPr>
              <a:lstStyle/>
              <a:p>
                <a:r>
                  <a:rPr lang="en-US" sz="2000" dirty="0" smtClean="0">
                    <a:latin typeface="Garamond" pitchFamily="18" charset="0"/>
                    <a:cs typeface="Times New Roman" pitchFamily="18" charset="0"/>
                  </a:rPr>
                  <a:t>Integrality</a:t>
                </a:r>
                <a:endParaRPr lang="en-US" sz="2000" dirty="0">
                  <a:latin typeface="Garamond" pitchFamily="18" charset="0"/>
                  <a:cs typeface="Times New Roman" pitchFamily="18" charset="0"/>
                </a:endParaRPr>
              </a:p>
            </p:txBody>
          </p:sp>
        </p:grpSp>
        <p:sp>
          <p:nvSpPr>
            <p:cNvPr id="56" name="Rounded Rectangle 64"/>
            <p:cNvSpPr>
              <a:spLocks noChangeArrowheads="1"/>
            </p:cNvSpPr>
            <p:nvPr/>
          </p:nvSpPr>
          <p:spPr bwMode="auto">
            <a:xfrm>
              <a:off x="487681" y="5690386"/>
              <a:ext cx="5222988" cy="1056417"/>
            </a:xfrm>
            <a:prstGeom prst="roundRect">
              <a:avLst>
                <a:gd name="adj" fmla="val 16667"/>
              </a:avLst>
            </a:prstGeom>
            <a:noFill/>
            <a:ln w="9525" algn="ctr">
              <a:solidFill>
                <a:srgbClr val="FF0000"/>
              </a:solidFill>
              <a:prstDash val="dash"/>
              <a:round/>
              <a:headEnd/>
              <a:tailEnd/>
            </a:ln>
          </p:spPr>
          <p:txBody>
            <a:bodyPr/>
            <a:lstStyle/>
            <a:p>
              <a:pPr eaLnBrk="0" hangingPunct="0"/>
              <a:endParaRPr lang="en-US" sz="1800">
                <a:latin typeface="Georgia" pitchFamily="18" charset="0"/>
              </a:endParaRPr>
            </a:p>
          </p:txBody>
        </p:sp>
      </p:grpSp>
      <p:sp>
        <p:nvSpPr>
          <p:cNvPr id="37" name="TextBox 36"/>
          <p:cNvSpPr txBox="1"/>
          <p:nvPr/>
        </p:nvSpPr>
        <p:spPr>
          <a:xfrm>
            <a:off x="2278723" y="6099574"/>
            <a:ext cx="4426877" cy="461665"/>
          </a:xfrm>
          <a:prstGeom prst="rect">
            <a:avLst/>
          </a:prstGeom>
          <a:noFill/>
        </p:spPr>
        <p:txBody>
          <a:bodyPr wrap="square" rtlCol="0">
            <a:spAutoFit/>
          </a:bodyPr>
          <a:lstStyle/>
          <a:p>
            <a:r>
              <a:rPr lang="en-US" i="1" dirty="0" smtClean="0">
                <a:solidFill>
                  <a:srgbClr val="FF0000"/>
                </a:solidFill>
                <a:latin typeface="Times New Roman" pitchFamily="18" charset="0"/>
                <a:cs typeface="Times New Roman" pitchFamily="18" charset="0"/>
              </a:rPr>
              <a:t>Compact Linear Integer Program</a:t>
            </a:r>
            <a:endParaRPr lang="en-US" i="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449710" y="617860"/>
            <a:ext cx="7772400" cy="782266"/>
          </a:xfrm>
        </p:spPr>
        <p:txBody>
          <a:bodyPr/>
          <a:lstStyle/>
          <a:p>
            <a:pPr algn="ctr"/>
            <a:r>
              <a:rPr lang="en-US" dirty="0" smtClean="0"/>
              <a:t>Outline</a:t>
            </a:r>
          </a:p>
        </p:txBody>
      </p:sp>
      <p:sp>
        <p:nvSpPr>
          <p:cNvPr id="7" name="Rectangle 3"/>
          <p:cNvSpPr txBox="1">
            <a:spLocks noChangeArrowheads="1"/>
          </p:cNvSpPr>
          <p:nvPr/>
        </p:nvSpPr>
        <p:spPr bwMode="auto">
          <a:xfrm>
            <a:off x="2520110" y="1769231"/>
            <a:ext cx="5146877" cy="44123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1" indent="-342900">
              <a:spcBef>
                <a:spcPts val="500"/>
              </a:spcBef>
              <a:buClr>
                <a:schemeClr val="accent2"/>
              </a:buClr>
              <a:buSzPct val="80000"/>
              <a:buFontTx/>
              <a:buChar char="•"/>
            </a:pPr>
            <a:r>
              <a:rPr lang="en-US" altLang="zh-CN" dirty="0">
                <a:latin typeface="Garamond" pitchFamily="18" charset="0"/>
                <a:ea typeface="+mn-ea"/>
                <a:cs typeface="ＭＳ Ｐゴシック" pitchFamily="-111" charset="-128"/>
              </a:rPr>
              <a:t>Background</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Infrastructure network design</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Facility disruptions</a:t>
            </a:r>
          </a:p>
          <a:p>
            <a:pPr marL="342900" marR="0" lvl="1" indent="-342900" defTabSz="914400" eaLnBrk="0" latinLnBrk="0" hangingPunct="0">
              <a:spcBef>
                <a:spcPts val="1000"/>
              </a:spcBef>
              <a:buClr>
                <a:schemeClr val="accent2"/>
              </a:buClr>
              <a:buSzPct val="80000"/>
              <a:buFontTx/>
              <a:buChar char="•"/>
              <a:tabLst/>
              <a:defRPr/>
            </a:pPr>
            <a:r>
              <a:rPr lang="en-US" altLang="zh-CN" dirty="0" smtClean="0">
                <a:latin typeface="Garamond" pitchFamily="18" charset="0"/>
                <a:ea typeface="+mn-ea"/>
                <a:cs typeface="ＭＳ Ｐゴシック" pitchFamily="-111" charset="-128"/>
              </a:rPr>
              <a:t>Mathematical Model  </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Formulation challenges</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Modeling approa</a:t>
            </a:r>
            <a:r>
              <a:rPr lang="en-US" altLang="zh-CN" sz="2000" dirty="0" smtClean="0">
                <a:latin typeface="Garamond" pitchFamily="18" charset="0"/>
              </a:rPr>
              <a:t>c</a:t>
            </a:r>
            <a:r>
              <a:rPr lang="en-US" altLang="zh-CN" sz="2000" dirty="0" smtClean="0">
                <a:latin typeface="Garamond" pitchFamily="18" charset="0"/>
                <a:ea typeface="+mn-ea"/>
              </a:rPr>
              <a:t>h</a:t>
            </a:r>
          </a:p>
          <a:p>
            <a:pPr marL="342900" lvl="1" indent="-342900" eaLnBrk="0" hangingPunct="0">
              <a:spcBef>
                <a:spcPts val="1000"/>
              </a:spcBef>
              <a:buClr>
                <a:schemeClr val="accent2"/>
              </a:buClr>
              <a:buSzPct val="80000"/>
              <a:buFontTx/>
              <a:buChar char="•"/>
              <a:defRPr/>
            </a:pPr>
            <a:r>
              <a:rPr lang="en-US" altLang="zh-CN" dirty="0">
                <a:latin typeface="Garamond" pitchFamily="18" charset="0"/>
                <a:ea typeface="+mn-ea"/>
                <a:cs typeface="ＭＳ Ｐゴシック" pitchFamily="-111" charset="-128"/>
              </a:rPr>
              <a:t>Numerical Examples</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Solution quality</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Case studies</a:t>
            </a:r>
          </a:p>
          <a:p>
            <a:pPr marL="342900" lvl="1" indent="-342900" eaLnBrk="0" hangingPunct="0">
              <a:spcBef>
                <a:spcPts val="500"/>
              </a:spcBef>
              <a:buClr>
                <a:schemeClr val="accent2"/>
              </a:buClr>
              <a:buSzPct val="80000"/>
              <a:buFontTx/>
              <a:buChar char="•"/>
              <a:defRPr/>
            </a:pPr>
            <a:endParaRPr lang="en-US" altLang="zh-CN" dirty="0">
              <a:latin typeface="Garamond" pitchFamily="18" charset="0"/>
              <a:ea typeface="+mn-ea"/>
              <a:cs typeface="ＭＳ Ｐゴシック" pitchFamily="-111" charset="-128"/>
            </a:endParaRPr>
          </a:p>
        </p:txBody>
      </p:sp>
      <p:sp>
        <p:nvSpPr>
          <p:cNvPr id="4" name="Rectangle 3"/>
          <p:cNvSpPr/>
          <p:nvPr/>
        </p:nvSpPr>
        <p:spPr>
          <a:xfrm>
            <a:off x="2526224" y="4246510"/>
            <a:ext cx="3797084" cy="1215647"/>
          </a:xfrm>
          <a:prstGeom prst="rect">
            <a:avLst/>
          </a:prstGeom>
          <a:solidFill>
            <a:srgbClr val="FFFF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140516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449710" y="617860"/>
            <a:ext cx="7772400" cy="782266"/>
          </a:xfrm>
        </p:spPr>
        <p:txBody>
          <a:bodyPr/>
          <a:lstStyle/>
          <a:p>
            <a:pPr algn="ctr"/>
            <a:r>
              <a:rPr lang="en-US" dirty="0" smtClean="0"/>
              <a:t>Outline</a:t>
            </a:r>
          </a:p>
        </p:txBody>
      </p:sp>
      <p:sp>
        <p:nvSpPr>
          <p:cNvPr id="7" name="Rectangle 3"/>
          <p:cNvSpPr txBox="1">
            <a:spLocks noChangeArrowheads="1"/>
          </p:cNvSpPr>
          <p:nvPr/>
        </p:nvSpPr>
        <p:spPr bwMode="auto">
          <a:xfrm>
            <a:off x="2520110" y="1769231"/>
            <a:ext cx="5146877" cy="44123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1" indent="-342900">
              <a:spcBef>
                <a:spcPts val="500"/>
              </a:spcBef>
              <a:buClr>
                <a:schemeClr val="accent2"/>
              </a:buClr>
              <a:buSzPct val="80000"/>
              <a:buFontTx/>
              <a:buChar char="•"/>
            </a:pPr>
            <a:r>
              <a:rPr lang="en-US" altLang="zh-CN" dirty="0">
                <a:latin typeface="Garamond" pitchFamily="18" charset="0"/>
                <a:ea typeface="+mn-ea"/>
                <a:cs typeface="ＭＳ Ｐゴシック" pitchFamily="-111" charset="-128"/>
              </a:rPr>
              <a:t>Background</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Infrastructure network design</a:t>
            </a:r>
          </a:p>
          <a:p>
            <a:pPr marL="742950" marR="0" lvl="1" indent="-171450" defTabSz="914400" fontAlgn="base">
              <a:spcBef>
                <a:spcPts val="500"/>
              </a:spcBef>
              <a:spcAft>
                <a:spcPct val="0"/>
              </a:spcAft>
              <a:buClr>
                <a:schemeClr val="accent2"/>
              </a:buClr>
              <a:buSzPct val="85000"/>
              <a:buFont typeface="Wingdings" pitchFamily="2" charset="2"/>
              <a:buChar char="§"/>
              <a:tabLst/>
              <a:defRPr/>
            </a:pPr>
            <a:r>
              <a:rPr lang="en-US" altLang="zh-CN" sz="2000" dirty="0" smtClean="0">
                <a:latin typeface="Garamond" pitchFamily="18" charset="0"/>
                <a:ea typeface="+mn-ea"/>
              </a:rPr>
              <a:t>Facility disruptions</a:t>
            </a:r>
          </a:p>
          <a:p>
            <a:pPr marL="342900" marR="0" lvl="1" indent="-342900" defTabSz="914400" eaLnBrk="0" latinLnBrk="0" hangingPunct="0">
              <a:spcBef>
                <a:spcPts val="1000"/>
              </a:spcBef>
              <a:buClr>
                <a:schemeClr val="accent2"/>
              </a:buClr>
              <a:buSzPct val="80000"/>
              <a:buFontTx/>
              <a:buChar char="•"/>
              <a:tabLst/>
              <a:defRPr/>
            </a:pPr>
            <a:r>
              <a:rPr lang="en-US" altLang="zh-CN" dirty="0" smtClean="0">
                <a:latin typeface="Garamond" pitchFamily="18" charset="0"/>
                <a:ea typeface="+mn-ea"/>
                <a:cs typeface="ＭＳ Ｐゴシック" pitchFamily="-111" charset="-128"/>
              </a:rPr>
              <a:t>Mathematical Model  </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Formulation challenges</a:t>
            </a:r>
          </a:p>
          <a:p>
            <a:pPr marL="742950" lvl="1" indent="-171450" eaLnBrk="0" latinLnBrk="0" hangingPunct="0">
              <a:spcBef>
                <a:spcPts val="500"/>
              </a:spcBef>
              <a:buClr>
                <a:schemeClr val="accent2"/>
              </a:buClr>
              <a:buSzPct val="85000"/>
              <a:buFont typeface="Wingdings" pitchFamily="2" charset="2"/>
              <a:buChar char="§"/>
              <a:defRPr/>
            </a:pPr>
            <a:r>
              <a:rPr lang="en-US" altLang="zh-CN" sz="2000" dirty="0" smtClean="0">
                <a:latin typeface="Garamond" pitchFamily="18" charset="0"/>
                <a:ea typeface="+mn-ea"/>
              </a:rPr>
              <a:t>Modeling approa</a:t>
            </a:r>
            <a:r>
              <a:rPr lang="en-US" altLang="zh-CN" sz="2000" dirty="0" smtClean="0">
                <a:latin typeface="Garamond" pitchFamily="18" charset="0"/>
              </a:rPr>
              <a:t>c</a:t>
            </a:r>
            <a:r>
              <a:rPr lang="en-US" altLang="zh-CN" sz="2000" dirty="0" smtClean="0">
                <a:latin typeface="Garamond" pitchFamily="18" charset="0"/>
                <a:ea typeface="+mn-ea"/>
              </a:rPr>
              <a:t>h</a:t>
            </a:r>
          </a:p>
          <a:p>
            <a:pPr marL="342900" lvl="1" indent="-342900" eaLnBrk="0" hangingPunct="0">
              <a:spcBef>
                <a:spcPts val="1000"/>
              </a:spcBef>
              <a:buClr>
                <a:schemeClr val="accent2"/>
              </a:buClr>
              <a:buSzPct val="80000"/>
              <a:buFontTx/>
              <a:buChar char="•"/>
              <a:defRPr/>
            </a:pPr>
            <a:r>
              <a:rPr lang="en-US" altLang="zh-CN" dirty="0">
                <a:latin typeface="Garamond" pitchFamily="18" charset="0"/>
                <a:ea typeface="+mn-ea"/>
                <a:cs typeface="ＭＳ Ｐゴシック" pitchFamily="-111" charset="-128"/>
              </a:rPr>
              <a:t>Numerical Examples</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Solution quality</a:t>
            </a:r>
          </a:p>
          <a:p>
            <a:pPr marL="742950" marR="0" lvl="1" indent="-171450" defTabSz="914400" eaLnBrk="0" hangingPunct="0">
              <a:spcBef>
                <a:spcPts val="500"/>
              </a:spcBef>
              <a:buClr>
                <a:schemeClr val="accent2"/>
              </a:buClr>
              <a:buSzPct val="85000"/>
              <a:buFont typeface="Wingdings" pitchFamily="2" charset="2"/>
              <a:buChar char="§"/>
              <a:tabLst/>
              <a:defRPr/>
            </a:pPr>
            <a:r>
              <a:rPr lang="en-US" altLang="zh-CN" sz="2000" dirty="0" smtClean="0">
                <a:latin typeface="Garamond" pitchFamily="18" charset="0"/>
                <a:ea typeface="+mn-ea"/>
              </a:rPr>
              <a:t>Case studies</a:t>
            </a:r>
          </a:p>
          <a:p>
            <a:pPr marL="342900" lvl="1" indent="-342900" eaLnBrk="0" hangingPunct="0">
              <a:spcBef>
                <a:spcPts val="500"/>
              </a:spcBef>
              <a:buClr>
                <a:schemeClr val="accent2"/>
              </a:buClr>
              <a:buSzPct val="80000"/>
              <a:buFontTx/>
              <a:buChar char="•"/>
              <a:defRPr/>
            </a:pPr>
            <a:endParaRPr lang="en-US" altLang="zh-CN" dirty="0">
              <a:latin typeface="Garamond" pitchFamily="18" charset="0"/>
              <a:ea typeface="+mn-ea"/>
              <a:cs typeface="ＭＳ Ｐゴシック" pitchFamily="-111" charset="-128"/>
            </a:endParaRPr>
          </a:p>
        </p:txBody>
      </p:sp>
    </p:spTree>
    <p:extLst>
      <p:ext uri="{BB962C8B-B14F-4D97-AF65-F5344CB8AC3E}">
        <p14:creationId xmlns="" xmlns:p14="http://schemas.microsoft.com/office/powerpoint/2010/main" val="31405164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700" y="464190"/>
            <a:ext cx="7772400" cy="782266"/>
          </a:xfrm>
        </p:spPr>
        <p:txBody>
          <a:bodyPr>
            <a:normAutofit/>
          </a:bodyPr>
          <a:lstStyle/>
          <a:p>
            <a:r>
              <a:rPr lang="en-US" dirty="0" smtClean="0"/>
              <a:t>Hypothetical Example</a:t>
            </a:r>
            <a:endParaRPr lang="en-US" dirty="0"/>
          </a:p>
        </p:txBody>
      </p:sp>
      <p:sp>
        <p:nvSpPr>
          <p:cNvPr id="36" name="Content Placeholder 2"/>
          <p:cNvSpPr>
            <a:spLocks noGrp="1"/>
          </p:cNvSpPr>
          <p:nvPr>
            <p:ph idx="1"/>
          </p:nvPr>
        </p:nvSpPr>
        <p:spPr>
          <a:xfrm>
            <a:off x="457199" y="1513935"/>
            <a:ext cx="8220635" cy="4525963"/>
          </a:xfrm>
        </p:spPr>
        <p:txBody>
          <a:bodyPr>
            <a:normAutofit/>
          </a:bodyPr>
          <a:lstStyle/>
          <a:p>
            <a:pPr>
              <a:spcBef>
                <a:spcPts val="300"/>
              </a:spcBef>
            </a:pPr>
            <a:r>
              <a:rPr lang="en-US" sz="2400" dirty="0" smtClean="0"/>
              <a:t>Supporting stations are given</a:t>
            </a:r>
          </a:p>
          <a:p>
            <a:pPr>
              <a:spcBef>
                <a:spcPts val="300"/>
              </a:spcBef>
            </a:pPr>
            <a:r>
              <a:rPr lang="en-US" sz="2400" dirty="0" smtClean="0"/>
              <a:t>Identical network setting except for # of shared stations </a:t>
            </a:r>
          </a:p>
          <a:p>
            <a:pPr>
              <a:spcBef>
                <a:spcPts val="300"/>
              </a:spcBef>
            </a:pPr>
            <a:r>
              <a:rPr lang="en-US" sz="2400" dirty="0" smtClean="0"/>
              <a:t>Identical facility disruption probabilities </a:t>
            </a:r>
          </a:p>
          <a:p>
            <a:pPr>
              <a:spcBef>
                <a:spcPts val="600"/>
              </a:spcBef>
            </a:pPr>
            <a:r>
              <a:rPr lang="en-US" sz="2400" dirty="0" smtClean="0"/>
              <a:t>Case 1: Correlated disruptions </a:t>
            </a:r>
          </a:p>
          <a:p>
            <a:pPr lvl="1"/>
            <a:r>
              <a:rPr lang="en-US" sz="2000" dirty="0" smtClean="0"/>
              <a:t>Neighboring facilities share stations</a:t>
            </a:r>
            <a:endParaRPr lang="en-US" sz="2400" dirty="0" smtClean="0"/>
          </a:p>
          <a:p>
            <a:endParaRPr lang="en-US" sz="2400" dirty="0" smtClean="0"/>
          </a:p>
          <a:p>
            <a:endParaRPr lang="en-US" sz="2400" dirty="0" smtClean="0"/>
          </a:p>
          <a:p>
            <a:endParaRPr lang="en-US" sz="2400" dirty="0" smtClean="0"/>
          </a:p>
          <a:p>
            <a:r>
              <a:rPr lang="en-US" sz="2400" dirty="0" smtClean="0"/>
              <a:t>Case 2: Independent disruptions (not sharing stations)</a:t>
            </a:r>
          </a:p>
          <a:p>
            <a:pPr lvl="1"/>
            <a:r>
              <a:rPr lang="en-US" sz="2000" dirty="0" smtClean="0"/>
              <a:t>Each facility is supported by an isolated station</a:t>
            </a:r>
          </a:p>
        </p:txBody>
      </p:sp>
      <p:grpSp>
        <p:nvGrpSpPr>
          <p:cNvPr id="3" name="Group 5"/>
          <p:cNvGrpSpPr/>
          <p:nvPr/>
        </p:nvGrpSpPr>
        <p:grpSpPr>
          <a:xfrm>
            <a:off x="1997332" y="3647212"/>
            <a:ext cx="4943064" cy="1061648"/>
            <a:chOff x="2133600" y="2286000"/>
            <a:chExt cx="5645794" cy="1212578"/>
          </a:xfrm>
        </p:grpSpPr>
        <p:cxnSp>
          <p:nvCxnSpPr>
            <p:cNvPr id="7" name="Straight Arrow Connector 6"/>
            <p:cNvCxnSpPr>
              <a:stCxn id="38" idx="3"/>
              <a:endCxn id="34" idx="0"/>
            </p:cNvCxnSpPr>
            <p:nvPr/>
          </p:nvCxnSpPr>
          <p:spPr>
            <a:xfrm flipH="1">
              <a:off x="3242477" y="2505520"/>
              <a:ext cx="904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39" idx="3"/>
              <a:endCxn id="42" idx="0"/>
            </p:cNvCxnSpPr>
            <p:nvPr/>
          </p:nvCxnSpPr>
          <p:spPr>
            <a:xfrm flipH="1">
              <a:off x="4296577" y="2505520"/>
              <a:ext cx="110124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35" idx="3"/>
              <a:endCxn id="42" idx="0"/>
            </p:cNvCxnSpPr>
            <p:nvPr/>
          </p:nvCxnSpPr>
          <p:spPr>
            <a:xfrm>
              <a:off x="4242122" y="2505520"/>
              <a:ext cx="5445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35" idx="3"/>
              <a:endCxn id="43" idx="0"/>
            </p:cNvCxnSpPr>
            <p:nvPr/>
          </p:nvCxnSpPr>
          <p:spPr>
            <a:xfrm>
              <a:off x="4242122" y="2505520"/>
              <a:ext cx="116570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40" idx="3"/>
              <a:endCxn id="44" idx="0"/>
            </p:cNvCxnSpPr>
            <p:nvPr/>
          </p:nvCxnSpPr>
          <p:spPr>
            <a:xfrm flipH="1">
              <a:off x="6722277" y="2505520"/>
              <a:ext cx="269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37" idx="3"/>
              <a:endCxn id="34" idx="0"/>
            </p:cNvCxnSpPr>
            <p:nvPr/>
          </p:nvCxnSpPr>
          <p:spPr>
            <a:xfrm>
              <a:off x="2260922" y="2505520"/>
              <a:ext cx="98155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5" idx="3"/>
              <a:endCxn id="34" idx="0"/>
            </p:cNvCxnSpPr>
            <p:nvPr/>
          </p:nvCxnSpPr>
          <p:spPr>
            <a:xfrm flipH="1">
              <a:off x="3242477" y="2505520"/>
              <a:ext cx="99964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38" idx="3"/>
              <a:endCxn id="42" idx="0"/>
            </p:cNvCxnSpPr>
            <p:nvPr/>
          </p:nvCxnSpPr>
          <p:spPr>
            <a:xfrm>
              <a:off x="3251522" y="2505520"/>
              <a:ext cx="104505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39" idx="3"/>
              <a:endCxn id="43" idx="0"/>
            </p:cNvCxnSpPr>
            <p:nvPr/>
          </p:nvCxnSpPr>
          <p:spPr>
            <a:xfrm>
              <a:off x="5397822" y="2505520"/>
              <a:ext cx="1000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41" idx="3"/>
              <a:endCxn id="44" idx="0"/>
            </p:cNvCxnSpPr>
            <p:nvPr/>
          </p:nvCxnSpPr>
          <p:spPr>
            <a:xfrm flipH="1">
              <a:off x="6722277" y="2505520"/>
              <a:ext cx="929795" cy="5167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39" idx="3"/>
            </p:cNvCxnSpPr>
            <p:nvPr/>
          </p:nvCxnSpPr>
          <p:spPr>
            <a:xfrm>
              <a:off x="5397822" y="2505520"/>
              <a:ext cx="410173" cy="216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0" idx="3"/>
            </p:cNvCxnSpPr>
            <p:nvPr/>
          </p:nvCxnSpPr>
          <p:spPr>
            <a:xfrm flipH="1">
              <a:off x="6210204" y="2505520"/>
              <a:ext cx="514768" cy="216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705856" y="2415697"/>
              <a:ext cx="510697" cy="646331"/>
            </a:xfrm>
            <a:prstGeom prst="rect">
              <a:avLst/>
            </a:prstGeom>
            <a:noFill/>
          </p:spPr>
          <p:txBody>
            <a:bodyPr wrap="square" rtlCol="0">
              <a:spAutoFit/>
            </a:bodyPr>
            <a:lstStyle/>
            <a:p>
              <a:r>
                <a:rPr lang="en-US" sz="3600" dirty="0" smtClean="0"/>
                <a:t>…</a:t>
              </a:r>
              <a:endParaRPr lang="en-US" sz="3600" dirty="0"/>
            </a:p>
          </p:txBody>
        </p:sp>
        <p:sp>
          <p:nvSpPr>
            <p:cNvPr id="34" name="Oval 33"/>
            <p:cNvSpPr/>
            <p:nvPr/>
          </p:nvSpPr>
          <p:spPr>
            <a:xfrm>
              <a:off x="31213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35" name="Isosceles Triangle 34"/>
            <p:cNvSpPr/>
            <p:nvPr/>
          </p:nvSpPr>
          <p:spPr>
            <a:xfrm>
              <a:off x="411480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37" name="Isosceles Triangle 36"/>
            <p:cNvSpPr/>
            <p:nvPr/>
          </p:nvSpPr>
          <p:spPr>
            <a:xfrm>
              <a:off x="213360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38" name="Isosceles Triangle 37"/>
            <p:cNvSpPr/>
            <p:nvPr/>
          </p:nvSpPr>
          <p:spPr>
            <a:xfrm>
              <a:off x="312420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39" name="Isosceles Triangle 38"/>
            <p:cNvSpPr/>
            <p:nvPr/>
          </p:nvSpPr>
          <p:spPr>
            <a:xfrm>
              <a:off x="527050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0" name="Isosceles Triangle 39"/>
            <p:cNvSpPr/>
            <p:nvPr/>
          </p:nvSpPr>
          <p:spPr>
            <a:xfrm>
              <a:off x="659765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1" name="Isosceles Triangle 40"/>
            <p:cNvSpPr/>
            <p:nvPr/>
          </p:nvSpPr>
          <p:spPr>
            <a:xfrm>
              <a:off x="7524750" y="2286000"/>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2" name="Oval 41"/>
            <p:cNvSpPr/>
            <p:nvPr/>
          </p:nvSpPr>
          <p:spPr>
            <a:xfrm>
              <a:off x="41754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43" name="Oval 42"/>
            <p:cNvSpPr/>
            <p:nvPr/>
          </p:nvSpPr>
          <p:spPr>
            <a:xfrm>
              <a:off x="528671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44" name="Oval 43"/>
            <p:cNvSpPr/>
            <p:nvPr/>
          </p:nvSpPr>
          <p:spPr>
            <a:xfrm>
              <a:off x="66011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45" name="Rounded Rectangle 44"/>
            <p:cNvSpPr/>
            <p:nvPr/>
          </p:nvSpPr>
          <p:spPr>
            <a:xfrm>
              <a:off x="3184526" y="3366419"/>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6" name="Rounded Rectangle 45"/>
            <p:cNvSpPr/>
            <p:nvPr/>
          </p:nvSpPr>
          <p:spPr>
            <a:xfrm>
              <a:off x="4244976" y="3366419"/>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7" name="Rounded Rectangle 46"/>
            <p:cNvSpPr/>
            <p:nvPr/>
          </p:nvSpPr>
          <p:spPr>
            <a:xfrm>
              <a:off x="5356226" y="3366419"/>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48" name="Rounded Rectangle 47"/>
            <p:cNvSpPr/>
            <p:nvPr/>
          </p:nvSpPr>
          <p:spPr>
            <a:xfrm>
              <a:off x="6670676" y="3366419"/>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grpSp>
        <p:nvGrpSpPr>
          <p:cNvPr id="51" name="Group 52"/>
          <p:cNvGrpSpPr/>
          <p:nvPr/>
        </p:nvGrpSpPr>
        <p:grpSpPr>
          <a:xfrm>
            <a:off x="3037541" y="5676179"/>
            <a:ext cx="3337850" cy="957532"/>
            <a:chOff x="3121367" y="2413194"/>
            <a:chExt cx="3730927" cy="1070297"/>
          </a:xfrm>
        </p:grpSpPr>
        <p:cxnSp>
          <p:nvCxnSpPr>
            <p:cNvPr id="52" name="Straight Arrow Connector 51"/>
            <p:cNvCxnSpPr>
              <a:stCxn id="68" idx="3"/>
              <a:endCxn id="66" idx="0"/>
            </p:cNvCxnSpPr>
            <p:nvPr/>
          </p:nvCxnSpPr>
          <p:spPr>
            <a:xfrm rot="5400000">
              <a:off x="3052227" y="2822965"/>
              <a:ext cx="389548" cy="904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67" idx="3"/>
              <a:endCxn id="71" idx="0"/>
            </p:cNvCxnSpPr>
            <p:nvPr/>
          </p:nvCxnSpPr>
          <p:spPr>
            <a:xfrm rot="16200000" flipH="1">
              <a:off x="4074576" y="2800260"/>
              <a:ext cx="389548" cy="5445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70" idx="3"/>
              <a:endCxn id="73" idx="0"/>
            </p:cNvCxnSpPr>
            <p:nvPr/>
          </p:nvCxnSpPr>
          <p:spPr>
            <a:xfrm rot="5400000">
              <a:off x="6528851" y="2826141"/>
              <a:ext cx="389548" cy="26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69" idx="3"/>
              <a:endCxn id="72" idx="0"/>
            </p:cNvCxnSpPr>
            <p:nvPr/>
          </p:nvCxnSpPr>
          <p:spPr>
            <a:xfrm rot="16200000" flipH="1">
              <a:off x="5208051" y="2822485"/>
              <a:ext cx="389548" cy="100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66" idx="6"/>
              <a:endCxn id="71" idx="2"/>
            </p:cNvCxnSpPr>
            <p:nvPr/>
          </p:nvCxnSpPr>
          <p:spPr>
            <a:xfrm>
              <a:off x="3363586" y="3143370"/>
              <a:ext cx="811881"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705855" y="2415696"/>
              <a:ext cx="510696" cy="1030843"/>
            </a:xfrm>
            <a:prstGeom prst="rect">
              <a:avLst/>
            </a:prstGeom>
            <a:noFill/>
          </p:spPr>
          <p:txBody>
            <a:bodyPr wrap="square" rtlCol="0">
              <a:spAutoFit/>
            </a:bodyPr>
            <a:lstStyle/>
            <a:p>
              <a:r>
                <a:rPr lang="en-US" sz="3600" dirty="0" smtClean="0"/>
                <a:t>…</a:t>
              </a:r>
              <a:endParaRPr lang="en-US" sz="3600" dirty="0"/>
            </a:p>
          </p:txBody>
        </p:sp>
        <p:sp>
          <p:nvSpPr>
            <p:cNvPr id="66" name="Oval 65"/>
            <p:cNvSpPr/>
            <p:nvPr/>
          </p:nvSpPr>
          <p:spPr>
            <a:xfrm>
              <a:off x="31213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67" name="Isosceles Triangle 66"/>
            <p:cNvSpPr/>
            <p:nvPr/>
          </p:nvSpPr>
          <p:spPr>
            <a:xfrm>
              <a:off x="4114800" y="2413194"/>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68" name="Isosceles Triangle 67"/>
            <p:cNvSpPr/>
            <p:nvPr/>
          </p:nvSpPr>
          <p:spPr>
            <a:xfrm>
              <a:off x="3124200" y="2413194"/>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69" name="Isosceles Triangle 68"/>
            <p:cNvSpPr/>
            <p:nvPr/>
          </p:nvSpPr>
          <p:spPr>
            <a:xfrm>
              <a:off x="5270500" y="2413194"/>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70" name="Isosceles Triangle 69"/>
            <p:cNvSpPr/>
            <p:nvPr/>
          </p:nvSpPr>
          <p:spPr>
            <a:xfrm>
              <a:off x="6597650" y="2413194"/>
              <a:ext cx="254644" cy="219520"/>
            </a:xfrm>
            <a:prstGeom prst="triangle">
              <a:avLst/>
            </a:prstGeom>
            <a:solidFill>
              <a:srgbClr val="CC0066"/>
            </a:solidFill>
            <a:ln w="38100">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71" name="Oval 70"/>
            <p:cNvSpPr/>
            <p:nvPr/>
          </p:nvSpPr>
          <p:spPr>
            <a:xfrm>
              <a:off x="41754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72" name="Oval 71"/>
            <p:cNvSpPr/>
            <p:nvPr/>
          </p:nvSpPr>
          <p:spPr>
            <a:xfrm>
              <a:off x="528671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73" name="Oval 72"/>
            <p:cNvSpPr/>
            <p:nvPr/>
          </p:nvSpPr>
          <p:spPr>
            <a:xfrm>
              <a:off x="6601167" y="3022260"/>
              <a:ext cx="242219" cy="24221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Times New Roman" pitchFamily="18" charset="0"/>
                <a:cs typeface="Times New Roman" pitchFamily="18" charset="0"/>
              </a:endParaRPr>
            </a:p>
          </p:txBody>
        </p:sp>
        <p:sp>
          <p:nvSpPr>
            <p:cNvPr id="74" name="Rounded Rectangle 73"/>
            <p:cNvSpPr/>
            <p:nvPr/>
          </p:nvSpPr>
          <p:spPr>
            <a:xfrm>
              <a:off x="3184526" y="3351332"/>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75" name="Rounded Rectangle 74"/>
            <p:cNvSpPr/>
            <p:nvPr/>
          </p:nvSpPr>
          <p:spPr>
            <a:xfrm>
              <a:off x="4244976" y="3351332"/>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76" name="Rounded Rectangle 75"/>
            <p:cNvSpPr/>
            <p:nvPr/>
          </p:nvSpPr>
          <p:spPr>
            <a:xfrm>
              <a:off x="5356226" y="3351332"/>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77" name="Rounded Rectangle 76"/>
            <p:cNvSpPr/>
            <p:nvPr/>
          </p:nvSpPr>
          <p:spPr>
            <a:xfrm>
              <a:off x="6670676" y="3351332"/>
              <a:ext cx="117474" cy="1321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2730" name="Picture 10"/>
          <p:cNvPicPr>
            <a:picLocks noChangeAspect="1" noChangeArrowheads="1"/>
          </p:cNvPicPr>
          <p:nvPr/>
        </p:nvPicPr>
        <p:blipFill>
          <a:blip r:embed="rId3" cstate="print"/>
          <a:srcRect/>
          <a:stretch>
            <a:fillRect/>
          </a:stretch>
        </p:blipFill>
        <p:spPr bwMode="auto">
          <a:xfrm>
            <a:off x="150812" y="4645025"/>
            <a:ext cx="8772681" cy="1870075"/>
          </a:xfrm>
          <a:prstGeom prst="rect">
            <a:avLst/>
          </a:prstGeom>
          <a:noFill/>
          <a:ln w="9525">
            <a:noFill/>
            <a:miter lim="800000"/>
            <a:headEnd/>
            <a:tailEnd/>
          </a:ln>
          <a:effectLst/>
        </p:spPr>
      </p:pic>
      <p:pic>
        <p:nvPicPr>
          <p:cNvPr id="1182731" name="Picture 11"/>
          <p:cNvPicPr>
            <a:picLocks noChangeAspect="1" noChangeArrowheads="1"/>
          </p:cNvPicPr>
          <p:nvPr/>
        </p:nvPicPr>
        <p:blipFill>
          <a:blip r:embed="rId4" cstate="print"/>
          <a:srcRect/>
          <a:stretch>
            <a:fillRect/>
          </a:stretch>
        </p:blipFill>
        <p:spPr bwMode="auto">
          <a:xfrm>
            <a:off x="190500" y="1765300"/>
            <a:ext cx="8768114" cy="2100694"/>
          </a:xfrm>
          <a:prstGeom prst="rect">
            <a:avLst/>
          </a:prstGeom>
          <a:noFill/>
          <a:ln w="9525">
            <a:noFill/>
            <a:miter lim="800000"/>
            <a:headEnd/>
            <a:tailEnd/>
          </a:ln>
          <a:effectLst/>
        </p:spPr>
      </p:pic>
      <p:sp>
        <p:nvSpPr>
          <p:cNvPr id="2" name="Title 1"/>
          <p:cNvSpPr>
            <a:spLocks noGrp="1"/>
          </p:cNvSpPr>
          <p:nvPr>
            <p:ph type="title"/>
          </p:nvPr>
        </p:nvSpPr>
        <p:spPr>
          <a:xfrm>
            <a:off x="914400" y="391616"/>
            <a:ext cx="7772400" cy="782266"/>
          </a:xfrm>
        </p:spPr>
        <p:txBody>
          <a:bodyPr/>
          <a:lstStyle/>
          <a:p>
            <a:r>
              <a:rPr lang="en-US" dirty="0" smtClean="0"/>
              <a:t>Comparison Result</a:t>
            </a:r>
            <a:endParaRPr lang="en-US" dirty="0"/>
          </a:p>
        </p:txBody>
      </p:sp>
      <p:sp>
        <p:nvSpPr>
          <p:cNvPr id="105" name="Rectangle 104"/>
          <p:cNvSpPr/>
          <p:nvPr/>
        </p:nvSpPr>
        <p:spPr>
          <a:xfrm>
            <a:off x="443008" y="1269795"/>
            <a:ext cx="3916457" cy="461665"/>
          </a:xfrm>
          <a:prstGeom prst="rect">
            <a:avLst/>
          </a:prstGeom>
        </p:spPr>
        <p:txBody>
          <a:bodyPr wrap="none">
            <a:spAutoFit/>
          </a:bodyPr>
          <a:lstStyle/>
          <a:p>
            <a:r>
              <a:rPr lang="en-US" dirty="0" smtClean="0">
                <a:latin typeface="Garamond" pitchFamily="18" charset="0"/>
              </a:rPr>
              <a:t>Case 1: Correlated disruptions</a:t>
            </a:r>
            <a:endParaRPr lang="en-US" dirty="0">
              <a:latin typeface="Garamond" pitchFamily="18" charset="0"/>
            </a:endParaRPr>
          </a:p>
        </p:txBody>
      </p:sp>
      <p:sp>
        <p:nvSpPr>
          <p:cNvPr id="102" name="Rounded Rectangle 101"/>
          <p:cNvSpPr/>
          <p:nvPr/>
        </p:nvSpPr>
        <p:spPr>
          <a:xfrm>
            <a:off x="2228850" y="1765463"/>
            <a:ext cx="1896531" cy="187308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4" name="Rounded Rectangle 103"/>
          <p:cNvSpPr/>
          <p:nvPr/>
        </p:nvSpPr>
        <p:spPr>
          <a:xfrm>
            <a:off x="4000500" y="4575179"/>
            <a:ext cx="4857750" cy="1765593"/>
          </a:xfrm>
          <a:prstGeom prst="roundRect">
            <a:avLst/>
          </a:prstGeom>
          <a:noFill/>
          <a:ln w="28575">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05302" y="4058863"/>
            <a:ext cx="4139275" cy="461665"/>
          </a:xfrm>
          <a:prstGeom prst="rect">
            <a:avLst/>
          </a:prstGeom>
        </p:spPr>
        <p:txBody>
          <a:bodyPr wrap="none">
            <a:spAutoFit/>
          </a:bodyPr>
          <a:lstStyle/>
          <a:p>
            <a:r>
              <a:rPr lang="en-US" dirty="0" smtClean="0">
                <a:latin typeface="Garamond" pitchFamily="18" charset="0"/>
              </a:rPr>
              <a:t>Case 2: Independent disruptions</a:t>
            </a:r>
            <a:endParaRPr lang="en-US" dirty="0">
              <a:latin typeface="Garamond" pitchFamily="18" charset="0"/>
            </a:endParaRPr>
          </a:p>
        </p:txBody>
      </p:sp>
      <p:sp>
        <p:nvSpPr>
          <p:cNvPr id="98" name="Rounded Rectangle 97"/>
          <p:cNvSpPr/>
          <p:nvPr/>
        </p:nvSpPr>
        <p:spPr>
          <a:xfrm>
            <a:off x="1924050" y="4591050"/>
            <a:ext cx="2076450" cy="173318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9" name="Rounded Rectangle 98"/>
          <p:cNvSpPr/>
          <p:nvPr/>
        </p:nvSpPr>
        <p:spPr>
          <a:xfrm>
            <a:off x="4362450" y="1779165"/>
            <a:ext cx="4533900" cy="1859385"/>
          </a:xfrm>
          <a:prstGeom prst="roundRect">
            <a:avLst/>
          </a:prstGeom>
          <a:noFill/>
          <a:ln w="28575">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625" y="260990"/>
            <a:ext cx="7772400" cy="782266"/>
          </a:xfrm>
        </p:spPr>
        <p:txBody>
          <a:bodyPr/>
          <a:lstStyle/>
          <a:p>
            <a:r>
              <a:rPr lang="en-US" dirty="0" smtClean="0"/>
              <a:t>Case Study</a:t>
            </a:r>
            <a:endParaRPr lang="en-US" dirty="0"/>
          </a:p>
        </p:txBody>
      </p:sp>
      <p:sp>
        <p:nvSpPr>
          <p:cNvPr id="3" name="Content Placeholder 2"/>
          <p:cNvSpPr>
            <a:spLocks noGrp="1"/>
          </p:cNvSpPr>
          <p:nvPr>
            <p:ph idx="1"/>
          </p:nvPr>
        </p:nvSpPr>
        <p:spPr>
          <a:xfrm>
            <a:off x="457200" y="1113871"/>
            <a:ext cx="8229600" cy="4525963"/>
          </a:xfrm>
        </p:spPr>
        <p:txBody>
          <a:bodyPr>
            <a:normAutofit/>
          </a:bodyPr>
          <a:lstStyle/>
          <a:p>
            <a:r>
              <a:rPr lang="en-US" sz="2400" dirty="0" smtClean="0"/>
              <a:t>Candidate stations: </a:t>
            </a:r>
            <a:r>
              <a:rPr lang="en-US" sz="2400" dirty="0"/>
              <a:t>65 nuclear power plants</a:t>
            </a:r>
          </a:p>
          <a:p>
            <a:r>
              <a:rPr lang="en-US" sz="2400" dirty="0" smtClean="0"/>
              <a:t>Candidate facilities and customers: 48 state capital cities &amp; D.C. </a:t>
            </a:r>
          </a:p>
        </p:txBody>
      </p:sp>
      <p:pic>
        <p:nvPicPr>
          <p:cNvPr id="284674" name="Picture 2" descr="xx"/>
          <p:cNvPicPr>
            <a:picLocks noChangeAspect="1" noChangeArrowheads="1"/>
          </p:cNvPicPr>
          <p:nvPr/>
        </p:nvPicPr>
        <p:blipFill>
          <a:blip r:embed="rId3" cstate="print"/>
          <a:srcRect/>
          <a:stretch>
            <a:fillRect/>
          </a:stretch>
        </p:blipFill>
        <p:spPr bwMode="auto">
          <a:xfrm>
            <a:off x="572877" y="2145076"/>
            <a:ext cx="7623672" cy="3945549"/>
          </a:xfrm>
          <a:prstGeom prst="rect">
            <a:avLst/>
          </a:prstGeom>
          <a:noFill/>
          <a:ln w="9525">
            <a:noFill/>
            <a:miter lim="800000"/>
            <a:headEnd/>
            <a:tailEnd/>
          </a:ln>
        </p:spPr>
      </p:pic>
      <p:sp>
        <p:nvSpPr>
          <p:cNvPr id="4" name="Rectangle 3"/>
          <p:cNvSpPr/>
          <p:nvPr/>
        </p:nvSpPr>
        <p:spPr>
          <a:xfrm>
            <a:off x="229977" y="6116025"/>
            <a:ext cx="8407173" cy="646331"/>
          </a:xfrm>
          <a:prstGeom prst="rect">
            <a:avLst/>
          </a:prstGeom>
        </p:spPr>
        <p:txBody>
          <a:bodyPr wrap="none">
            <a:spAutoFit/>
          </a:bodyPr>
          <a:lstStyle/>
          <a:p>
            <a:r>
              <a:rPr lang="en-US" sz="1800" dirty="0" smtClean="0"/>
              <a:t>Data sources:  US major city demographic data from </a:t>
            </a:r>
            <a:r>
              <a:rPr lang="en-US" sz="1800" dirty="0" err="1" smtClean="0"/>
              <a:t>Daskin</a:t>
            </a:r>
            <a:r>
              <a:rPr lang="en-US" sz="1800" dirty="0" smtClean="0"/>
              <a:t>, 1995</a:t>
            </a:r>
          </a:p>
          <a:p>
            <a:r>
              <a:rPr lang="en-US" sz="1800" dirty="0"/>
              <a:t>	 </a:t>
            </a:r>
            <a:r>
              <a:rPr lang="en-US" sz="1800" dirty="0" smtClean="0"/>
              <a:t>     </a:t>
            </a:r>
            <a:r>
              <a:rPr lang="en-US" sz="1800" dirty="0" err="1" smtClean="0"/>
              <a:t>eGRID</a:t>
            </a:r>
            <a:r>
              <a:rPr lang="en-US" sz="1800" dirty="0" smtClean="0"/>
              <a:t> </a:t>
            </a:r>
            <a:r>
              <a:rPr lang="en-US" sz="1800" dirty="0" smtClean="0">
                <a:hlinkClick r:id="rId4"/>
              </a:rPr>
              <a:t>http</a:t>
            </a:r>
            <a:r>
              <a:rPr lang="en-US" sz="1800" dirty="0">
                <a:hlinkClick r:id="rId4"/>
              </a:rPr>
              <a:t>://</a:t>
            </a:r>
            <a:r>
              <a:rPr lang="en-US" sz="1800" dirty="0" smtClean="0">
                <a:hlinkClick r:id="rId4"/>
              </a:rPr>
              <a:t>www.epa.gov/cleanenergy/energy-resources/egrid/index.html</a:t>
            </a:r>
            <a:endParaRPr lang="en-US" sz="1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950" y="464190"/>
            <a:ext cx="7772400" cy="782266"/>
          </a:xfrm>
        </p:spPr>
        <p:txBody>
          <a:bodyPr/>
          <a:lstStyle/>
          <a:p>
            <a:r>
              <a:rPr lang="en-US" dirty="0" smtClean="0"/>
              <a:t>Optimal Deployment</a:t>
            </a:r>
            <a:endParaRPr lang="en-US" dirty="0"/>
          </a:p>
        </p:txBody>
      </p:sp>
      <p:sp>
        <p:nvSpPr>
          <p:cNvPr id="3" name="Content Placeholder 2"/>
          <p:cNvSpPr>
            <a:spLocks noGrp="1"/>
          </p:cNvSpPr>
          <p:nvPr>
            <p:ph idx="1"/>
          </p:nvPr>
        </p:nvSpPr>
        <p:spPr/>
        <p:txBody>
          <a:bodyPr/>
          <a:lstStyle/>
          <a:p>
            <a:endParaRPr lang="en-US"/>
          </a:p>
        </p:txBody>
      </p:sp>
      <p:pic>
        <p:nvPicPr>
          <p:cNvPr id="287746" name="Picture 2"/>
          <p:cNvPicPr>
            <a:picLocks noChangeAspect="1" noChangeArrowheads="1"/>
          </p:cNvPicPr>
          <p:nvPr/>
        </p:nvPicPr>
        <p:blipFill>
          <a:blip r:embed="rId3" cstate="print"/>
          <a:srcRect/>
          <a:stretch>
            <a:fillRect/>
          </a:stretch>
        </p:blipFill>
        <p:spPr bwMode="auto">
          <a:xfrm>
            <a:off x="366425" y="1294558"/>
            <a:ext cx="8477250" cy="4838700"/>
          </a:xfrm>
          <a:prstGeom prst="rect">
            <a:avLst/>
          </a:prstGeom>
          <a:noFill/>
          <a:ln w="9525">
            <a:noFill/>
            <a:miter lim="800000"/>
            <a:headEnd/>
            <a:tailEnd/>
          </a:ln>
        </p:spPr>
      </p:pic>
      <p:grpSp>
        <p:nvGrpSpPr>
          <p:cNvPr id="11" name="Group 10"/>
          <p:cNvGrpSpPr/>
          <p:nvPr/>
        </p:nvGrpSpPr>
        <p:grpSpPr>
          <a:xfrm>
            <a:off x="1344325" y="6254402"/>
            <a:ext cx="2512784" cy="400110"/>
            <a:chOff x="874425" y="6203602"/>
            <a:chExt cx="2512784" cy="400110"/>
          </a:xfrm>
        </p:grpSpPr>
        <p:sp>
          <p:nvSpPr>
            <p:cNvPr id="5" name="Isosceles Triangle 4"/>
            <p:cNvSpPr/>
            <p:nvPr/>
          </p:nvSpPr>
          <p:spPr>
            <a:xfrm>
              <a:off x="3061659" y="6256010"/>
              <a:ext cx="325550" cy="280647"/>
            </a:xfrm>
            <a:prstGeom prst="triangl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74425" y="6203602"/>
              <a:ext cx="2202847" cy="400110"/>
            </a:xfrm>
            <a:prstGeom prst="rect">
              <a:avLst/>
            </a:prstGeom>
          </p:spPr>
          <p:txBody>
            <a:bodyPr wrap="none">
              <a:spAutoFit/>
            </a:bodyPr>
            <a:lstStyle/>
            <a:p>
              <a:r>
                <a:rPr lang="en-GB" sz="2000" dirty="0" smtClean="0"/>
                <a:t>Supporting station: </a:t>
              </a:r>
              <a:endParaRPr lang="en-US" sz="2000" dirty="0"/>
            </a:p>
          </p:txBody>
        </p:sp>
      </p:grpSp>
      <p:grpSp>
        <p:nvGrpSpPr>
          <p:cNvPr id="4" name="Group 3"/>
          <p:cNvGrpSpPr/>
          <p:nvPr/>
        </p:nvGrpSpPr>
        <p:grpSpPr>
          <a:xfrm>
            <a:off x="5325816" y="6256010"/>
            <a:ext cx="2192082" cy="400110"/>
            <a:chOff x="4611746" y="6281410"/>
            <a:chExt cx="2192082" cy="400110"/>
          </a:xfrm>
        </p:grpSpPr>
        <p:sp>
          <p:nvSpPr>
            <p:cNvPr id="6" name="Oval 5"/>
            <p:cNvSpPr/>
            <p:nvPr/>
          </p:nvSpPr>
          <p:spPr>
            <a:xfrm>
              <a:off x="6494163" y="6332009"/>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9" name="Rectangle 8"/>
            <p:cNvSpPr/>
            <p:nvPr/>
          </p:nvSpPr>
          <p:spPr>
            <a:xfrm>
              <a:off x="4611746" y="6281410"/>
              <a:ext cx="1810111" cy="400110"/>
            </a:xfrm>
            <a:prstGeom prst="rect">
              <a:avLst/>
            </a:prstGeom>
          </p:spPr>
          <p:txBody>
            <a:bodyPr wrap="none">
              <a:spAutoFit/>
            </a:bodyPr>
            <a:lstStyle/>
            <a:p>
              <a:r>
                <a:rPr lang="en-GB" sz="2000" dirty="0" smtClean="0"/>
                <a:t>Service </a:t>
              </a:r>
              <a:r>
                <a:rPr lang="en-GB" sz="2000" dirty="0"/>
                <a:t>f</a:t>
              </a:r>
              <a:r>
                <a:rPr lang="en-GB" sz="2000" dirty="0" smtClean="0"/>
                <a:t>acility:</a:t>
              </a:r>
              <a:endParaRPr lang="en-US" sz="2000" dirty="0"/>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sz="quarter" idx="1"/>
          </p:nvPr>
        </p:nvSpPr>
        <p:spPr/>
        <p:txBody>
          <a:bodyPr>
            <a:normAutofit/>
          </a:bodyPr>
          <a:lstStyle/>
          <a:p>
            <a:r>
              <a:rPr lang="en-US" sz="2400" dirty="0" smtClean="0"/>
              <a:t>Supporting station structure</a:t>
            </a:r>
          </a:p>
          <a:p>
            <a:pPr lvl="1"/>
            <a:r>
              <a:rPr lang="en-US" sz="2000" dirty="0" smtClean="0"/>
              <a:t>Site-dependent disruptions</a:t>
            </a:r>
          </a:p>
          <a:p>
            <a:pPr lvl="1"/>
            <a:r>
              <a:rPr lang="en-US" sz="2000" dirty="0" smtClean="0"/>
              <a:t>Positively correlated disruptions</a:t>
            </a:r>
          </a:p>
          <a:p>
            <a:pPr>
              <a:spcBef>
                <a:spcPts val="1000"/>
              </a:spcBef>
            </a:pPr>
            <a:r>
              <a:rPr lang="en-US" sz="2400" dirty="0" smtClean="0"/>
              <a:t>Scenario consolidation</a:t>
            </a:r>
          </a:p>
          <a:p>
            <a:pPr lvl="1"/>
            <a:r>
              <a:rPr lang="en-US" sz="2000" dirty="0" smtClean="0"/>
              <a:t>Exponential scenarios → polynomial measure</a:t>
            </a:r>
          </a:p>
          <a:p>
            <a:pPr>
              <a:spcBef>
                <a:spcPts val="1000"/>
              </a:spcBef>
            </a:pPr>
            <a:r>
              <a:rPr lang="en-US" sz="2400" dirty="0" smtClean="0"/>
              <a:t>Integer programming design model</a:t>
            </a:r>
          </a:p>
          <a:p>
            <a:pPr lvl="1"/>
            <a:r>
              <a:rPr lang="en-US" sz="2000" dirty="0" smtClean="0"/>
              <a:t>Solved efficiently with state-of-the-art solvers</a:t>
            </a:r>
          </a:p>
          <a:p>
            <a:pPr>
              <a:spcBef>
                <a:spcPts val="1000"/>
              </a:spcBef>
            </a:pPr>
            <a:r>
              <a:rPr lang="en-US" sz="2400" dirty="0" smtClean="0"/>
              <a:t>Future research</a:t>
            </a:r>
          </a:p>
          <a:p>
            <a:pPr lvl="1"/>
            <a:r>
              <a:rPr lang="en-US" sz="2000" dirty="0" smtClean="0"/>
              <a:t>More general correlation patterns (negative correlations)</a:t>
            </a:r>
          </a:p>
          <a:p>
            <a:pPr lvl="1"/>
            <a:r>
              <a:rPr lang="en-US" sz="2000" dirty="0" smtClean="0"/>
              <a:t>Application to real-world case studies</a:t>
            </a:r>
          </a:p>
          <a:p>
            <a:pPr lvl="1"/>
            <a:r>
              <a:rPr lang="en-US" sz="2000" dirty="0" smtClean="0"/>
              <a:t>Algorithm improvement</a:t>
            </a:r>
          </a:p>
          <a:p>
            <a:pPr lvl="1"/>
            <a:endParaRPr lang="en-US" sz="2000" dirty="0" smtClean="0"/>
          </a:p>
          <a:p>
            <a:pPr lvl="1"/>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a:t>
            </a:r>
            <a:endParaRPr lang="en-US" dirty="0"/>
          </a:p>
        </p:txBody>
      </p:sp>
      <p:sp>
        <p:nvSpPr>
          <p:cNvPr id="3" name="Content Placeholder 2"/>
          <p:cNvSpPr>
            <a:spLocks noGrp="1"/>
          </p:cNvSpPr>
          <p:nvPr>
            <p:ph sz="quarter" idx="1"/>
          </p:nvPr>
        </p:nvSpPr>
        <p:spPr/>
        <p:txBody>
          <a:bodyPr>
            <a:normAutofit/>
          </a:bodyPr>
          <a:lstStyle/>
          <a:p>
            <a:pPr>
              <a:lnSpc>
                <a:spcPct val="150000"/>
              </a:lnSpc>
            </a:pPr>
            <a:r>
              <a:rPr lang="en-US" sz="2400" dirty="0" smtClean="0"/>
              <a:t>U.S. National Science Foundation </a:t>
            </a:r>
          </a:p>
          <a:p>
            <a:pPr lvl="1">
              <a:lnSpc>
                <a:spcPct val="150000"/>
              </a:lnSpc>
            </a:pPr>
            <a:r>
              <a:rPr lang="en-US" sz="2000" dirty="0" smtClean="0"/>
              <a:t>CMMI #1234936</a:t>
            </a:r>
          </a:p>
          <a:p>
            <a:pPr lvl="1">
              <a:lnSpc>
                <a:spcPct val="150000"/>
              </a:lnSpc>
            </a:pPr>
            <a:r>
              <a:rPr lang="it-IT" sz="2000" dirty="0" smtClean="0"/>
              <a:t>CMMI #1234085 </a:t>
            </a:r>
          </a:p>
          <a:p>
            <a:pPr lvl="1">
              <a:lnSpc>
                <a:spcPct val="150000"/>
              </a:lnSpc>
            </a:pPr>
            <a:r>
              <a:rPr lang="it-IT" sz="2000" dirty="0" smtClean="0"/>
              <a:t>EFRI-RESIN #0835982</a:t>
            </a:r>
          </a:p>
          <a:p>
            <a:pPr lvl="1">
              <a:lnSpc>
                <a:spcPct val="150000"/>
              </a:lnSpc>
            </a:pPr>
            <a:r>
              <a:rPr lang="it-IT" sz="2000" dirty="0" smtClean="0"/>
              <a:t>CMMI #0748067</a:t>
            </a:r>
            <a:endParaRPr lang="en-US" sz="2000" dirty="0"/>
          </a:p>
        </p:txBody>
      </p:sp>
      <p:sp>
        <p:nvSpPr>
          <p:cNvPr id="1174530" name="AutoShape 2" descr="data:image/jpeg;base64,/9j/4AAQSkZJRgABAQAAAQABAAD/2wCEAAkGBhQQEBQUEhQUFRQVFhUaGBgYFhUXFBUYGRQYFxgYGBUXHiceHR0mGRcaHy8gJScpLC0sFR4xNTAqNSYrLCkBCQoKDgwOGg8PGiwkHyUvLDEtNTUsLCwqLCwsLC8sLC8pKSwsKSwsLCwsLCwsLCwsLCwsLCwsLCwsLCwsLCwsLP/AABEIAOEA4QMBIgACEQEDEQH/xAAcAAEAAgMBAQEAAAAAAAAAAAAABQYDBAcCCAH/xABGEAABAwIEAwUEBQgJBAMAAAABAAIDBBEFEiExBkFRE2FxgZEiMqGxB0JSwdEUIyQzcoKS8BZic3SisrO04RU0Q1MIVOL/xAAaAQACAwEBAAAAAAAAAAAAAAAABAIDBQEG/8QALxEAAgIBAwIEAwkBAQAAAAAAAAECAxEEEiExQRMiUWFxgeEFFDKRobHB0fAjM//aAAwDAQACEQMRAD8A7iiIgAiIgAiIgAiIgAiIgAiIgAiLVxOoMcTnN3FreZAXJPam2dSybSLQwesdKwl1rh1traWC31yMlJZQNY4CIikcCIiACIiACIiACIiACIiACIiACIiACIiACIiACIiAPx17ab8lCYZizjKWyHfQbANI5fd6KcVPrT+cfb7TvmUpqZuG2SLILOUXBFXKTHnsFnDOPGzvXmtkcR30EZJ/a/4Ulqa2upxwZNKD4grAbRjkbu+4fz3JPW1Dx7MZYPDX1P4KHkYQSHAg877qnUX5jtiicIc5ZI4FWhjy12gdbXof5+5WNUlSdJUVDBo1zm9HNJ9Oahp79q2tHZwzyWNFDOx9zfeiI8SR8wtap4ge4WaA3vvc+XRNPU1ruV7GZ8axMtcGscQW6kjr0UtTZsjc3vWF/FU66urTcXCr083ZKUmSmsJI/URE4VBERABERABERABERABERABERABfjXg7EHl5rzKzM0gEi43G4VZZPJTSEeo+q7oVTbb4bWVwSjHJaUUOziRttWOv3WI+NlglxqSQ5Yxa/m78AovU19nk7sZIYpiYibYe+dh07yqwrJR4M1vtSe2/nfUfHfxK9Y1Sh0RNtW6jwG49FRbVOxbnxjsSjJLgrIVvpaRkYswDx5nxKpFbXxwNL5XtY0c3EAfFRp+mSKJmSGGWoI0DtI47cvafqfIFQ0fMmks/I7a0lyzqCrfEB/Pfui/qfusqlUca4nKPYFLB3ZHzEfvFzR8FTK/ijE3Od2k7WvuL2iYDp0BuNk9bp7LY7Yr9ihWwhy2dYwu3bMv1+Njb4q2L5yj4sxGPUVDSQbguiZpbwsrnFx3icXvfk83cY3MP8TCf8q5TpraU1JHXdCfRnWXMBFiAR0Oyp9YAJHBvu5jb1UIz6X7sLZ6Z8TrWL43CWMHY6Cz7/uraw7FoahuaGRrxzsdR3EbhKax9FguqNtTmDYsLCN/g0/cfuWXh+lAYXkauJ9Bp87rYrMIZINsruo+8c1ymmcUpxfyCUk+GbyKA/wCoS05yPGYcr8x3O/FZH8SaaM17zp8kz95h34ZDY+xMSzNYLuIA21XtVQySVMgBNydvstHPRWenhyNDQSbC2u67Vb4jeFwEo7TIiIryAREQAREQAREQAREQAUHxJF7jueo+8ff6qcUDjLzLK2Nmpb8z+AS+p/8APBOHUh1J4BO1shzaFwAB89R56ei8VmCPjbmuHAb23H/Ch6+vZBG6SQ5Wt8yTsABuSToAN7rNSlVNNrkv4ki9VFS2Nhe9wa1ouXOIAA6klUDGOPZKm8dC3LGbgzyNN3C9j2UZtyvZzu4gEKEnmmry0zlwhYbxwk6dzpPtO6DYctrqTipwBotyFbmsy49v7FHLHQhJOF2S+1KXPk+243ePC4sB3AAKLrsGdCdiW8nAaefQq211SIWFx16Da5/n5KEkx0Pge13vnQWGlj+GvwWhRBxXlXBn6icM4k+SVpWXjYdTdrTrvqOarnEUTRLpuQC7x5fAfJZKLHnRNDSA5o2uSCO6+unktUYq4F5sx3ab5m38AO78FfCqUZNlE9TCUUiOMVzbr10HqtqapnisxxcLW00uR0DtdFhvb/nUeYUtBigkLmu7NjTa2a7gORtsNrW2tbmpzj7EK5p98H5JhPauZKDkOUH3RnIIHsuN7EeSwVuAtLs7LskGz2EtcPMcu5WFkYDQG+6AALbWA018FjexIySlwzSjxyfnD30mT0Noq1nbQDaZg/Os/bYNHjvbY67LquG4pFUxNlge2SNwuHNNwfwPcuNVjWXyuIBOwOmbwvv5KJp6mfDZHSUxPZu/Ww3IZIOo6O7+exSk6XBZh+X9F0Zp9Ts2PVrXkMbrlNye/oohR+B45FWRCSI3F7OadHMcN2uHI/MWKsNFgjpG5icoO2l79/cFhy32zfHI4sRRm4bYMzzzAHxJv8gp9VuhzU84a/QHQ9DfYjz+9WRP6V+Tb3RTPrkIiJogEREAEREAEREAfmYXtz6c1+qCxbDJC8yNObuGjmi3Lqos1jyLF77ftFKT1Lg8SiWKGejJ/FcWEYytN3/5fHv7kwSjyszn3n63525eu6rSslFjMZaATlIAFjtp0OyqqtU7N0+PQlKOFhG9U1DY2Oe8hrGglxOwAFyT5Lkbpvy6btrObCCTCx2hAOz3D7RHI7A23upL6SuIhUVEWHxEOjNn1BB0Ld2R6ciRmcOgA5r1SwhoAWlCtTam+3QXcscIyxRWWSaDMxzb2uCL9Lr2xqytamc4KnzwQOHcPubIHSEENPsga36E9Oq98R4eZIgWNu5rr6bltiCB11sbdynsir+M4y+B+W0bri4HtXb0ued/AJmuU5zTXUSujVVU1LoyoryQsjjckncrwQtNowYyPBWzh2HGdxAcG2FzfU+Q5rXKyUVT2cjX62B1tuRax+aqmnjgbqa3LPQsuHYeYQW5y4cha2XrbXmq/wAR1JdKWgus0AEX0JtmvbzHorMyujc3MHNta51FwO8clX6imFXOTGfYsLvsbXHS+5/BJw6tyNWzG1RiaclZIIswyujJylj/AG8h7762O41K9TYjkbGXsLWSA881tiCNzYg+6dR06yh4chts4nrm1+Gig8W4edGR2Yc9pvfQFwPfbe/hyXHtkdSnE1Y8eGHVQmjcHNcAZIwfYmZfkdg8cv5t9FYLi0VXBHNA4OjkaC0/cRyI2t3L5dmwYyydkfYcb+8CNgTt5K7fQ5xFJhtUaKpcOwnJMbr+yyW22uwcB6gdVnXVKEt6+Y7VPcsHbcUoe1YftDVv4ea1cKxcOAa82cNifrf8rNUY3G0aHMeg/HZVqR+Yk9ST6m6zLrVCalB/EZjHKwy6ryZACBcXOwvqfJU5tQ4Cwc4DuJAUnhmEvLmyE5bEEX1cVOGpc3iMTjhjqywIiJwrCIiACIiACrmPUYY8OGzr38Rv6qxqH4iFxGBuXG3y+9L6mKdbJwfJBZDa9jbry9VrV9a2CJ8rzZrGlx8ALq9QQhjQ0bAWXMfpqkbFBDEzR1RLZwG2Rgzu07zlHmlno3xhk/FSyypcHudJM+WT9ZLmee4kiw8mgDyV5iaoT6PqmkzMp6mnhzOs2KbJZznWtklP2nHZ+gJNiAbZumHhWlt+pZ5XB8iDotubVeI4wI1+ZN5Kq1Z2BauJNNE8smNxqY32N5G9DbZ7djyOh0vYa9PjAla/s9HhpIDra6b6FTUG1ldCMrIxeG+TLj1cYYvZNnuNh3DmbfzuFQ6gkuJcSSdyTcnzU9h2LMa9v5TDDNHeznOZ+daC65dmvYgXJtbbmFv8aSQU85ggpaYZWtLnuZmddwvZouALCxub77C2r1LdT2beWY2qitSvE34S7clOK8lZ6WjdI9kUYzPeQ1o6k9T05k8gCVcMbwunwmGMdmyoq5b2dK3NGwNtmc2M6CxcABub6k2TFtqi1Hq2K6fTynFzbwl3KEZm9R6hCpn+ldVzlBH2TDT5COmXs9uXVT3DcdDiT+yngbBUWJaYXOjjmA1dZgNg7ckam2oOhtXOyUFmS49uf6Gq6ozeIy591j+yscOwh82bQhgPkToPv9FZXBSGPYeyGrc2NoaxsNOxrRyDO0t8CPRadC9kb2CSKKVhcA7Mz85ZztSHg8r3sQbgW03SU7N/mNWqvw1tNdwWF4XS/wCiVJ/9eP8AhVL4jfFFUPihpqYCPKCXxueXEsa/QNe2ws4deapjYpPCL3HBXKmnDrEtBI1BIBI8OirPElES3M3RzSHNPMEG4PqFd2Yk1vv0dHJ3Bj4v8WZ/yVmwHDsMr2OH5HE17PfjexpIBvZwtcOabaH1AOi5Y+OUdiueCM4ZxgVdJFNzc32h0eNHD1BUrkNr2NuttPVUT6Aqlr3TU8mtmRzMBOntANfceNj+8V22SEOaWkaEWssP7o8vkc8QreC0ofLrs0X8Ty/nuVnUFgcWSaRp3At6OU6r9LHECNj5CIiaKwiIgAiLSq8Yiidle6zrXtlcfkLKMpKKzJ4OpN9DdVfrqnPVMHJrmjzzC/x08ljxDim4LYgRf6x3HgPvULBPY6nz6FZ+o1MXiMS6Fb6svy4f9MFb2mLxR8oae/nI8n5NC6V/16W1rt8ba/guL8ZVZkxicuNyGQg/wX+RCe090bLYpC90XGDZIYN/3FN/eaX/AHEa6/gvFImqZ6d4DXxSODCNpGD5OHMcxqOYbx3BnfpNN/eaX/cRqV4hmcyvncxxa9s7i1w3a4HQj8NjqDoVr2Vqx49jOrs8OOff+DrmO4IyshMUmnNrh7zHjZze/XzBIOhK5Q5ho5pI54mue2w192xvZ7bg3a4c+ViNwQuk8I8UNrodbNmZYSMHI8nt/qusbdLEcl44x4XFbFdlhPHcxuOx6xuP2T15Gx1tYr02OqWyfQuvqVsVOHXscxxLEo3QygwRi7H2LfZIOU2Og1UvxwI/yyouSJLxW0OUt7Fmncb317lE1OBO/JpXOdlc1kl22uWloOZrtdCCLfirFxVhAmq6gg2eHRgfZI7CM2I89085wU00/X+DPVVkq5Jrnj09zS+jaAOxAEgHJDI5vc7Mxlx+69w/eVh+k7h6WdkU0TS8wh4cwC7i12U5mgamxZsNTm7tadg1c/DqyOWRpy6tfbXMx1r5TzIIa62/s25rslNUtlY18bg5jgC1wNwQdiCEvqZyharEMaSuM6HVL5nzze6RzuY5r2HK9hDmno4G4Pqu14/wPTVl3OZklP8A5I7NeTt7WlnfvA91lzbiHgCppAXgdtEN3xg5mjq6LUgd4LgNzZMV6qFnD4YtPR2VPK5RIYjxTFU1LXA2MkMP7slnZoz3gkDzR/LxHzCo2bp8PxU3R8RlxYxzLuL2NzA23cBci389yhOnavKM16jc/Md3XLuJ/wDvqn9tn+3iXUVzHiOjmfiFQGQTuzOjLXCKQxu/MRjSW2TcEauWfT1ZoWdCDeHEuygeywvdckeyHxsNrA63kGncV7wfEhS1kMxOVrXFjza/5uT2XX55Q7I8/wBmFZXcNvpsOqpJrCWQMGUG/ZsbILAnYuJJJtpsNbXNKqtlflSTK+UQ/wBF9SafF6K+naRGJ19DcxXAI8WBfR6+ZIJ+zxOjdexE7LHvOg+JXdG45KPrA+ICzL7o1WYY1CLlE2p5xFWX2BsD5gD5gFTq53i2JF5Ivcn3j9y28H4vdC0MkBewbEH2wOmuh+CQq1sIzal0bLpVNrKLyih6LiqCV7WNLg5xsAWn5jRTC0oWRmsxeShprqERFM4FGYhgDJn53OeDYDQi2niFJoozhGaxJHU2uhU8Q4YfGC5hzgcrWd6c1DN121uuiqr11IIq2MgWa9zT3XvY/Gx81m6jSxjiUehfCxvhmvDhM4GsZt4tv6XuuNcZRGPGJwbgubESDpb2APkB6r6VXAPptpOyxmKXlNA0ebHEH4WT2noVNkWmUWyc4NGDA3/pNL/eaX/cRqV4nd+nVP8AbP8AmoHAJf0ml/vVJ/uY1M8VO/T6r+2et2P418DIkv8An8/4POFYrJSzNmiIztvofde02zMd3Gw8CAeS7TgeNR1kDZY9joWm2ZjhuxwHMfgRoQuDhymeFuJnUM+cXMTrCVg1uOTmj7bfiLjoRHUU+IsrqGnu8N4fQv8Ax1w658M00DS57ontkjbqZBkLWua3m8baaubpqQ0LQxg/pdR+3H/oRK80tU2VjXxuDmPAc1w2IIuCFQ8dd+mVH7Uf+hGkq5N8Pt9DQlFLlGrI4HQ215G2vksWESS0byaeS0bjcwvGaK53LdQWnfUddQbBbNDh5nFS1ou9sUT2WtcuZK54aCds2XKe5y02yhwBGoIBHgVen1RW48plyw3jSJ9mzDsH6D2iDE46e7LoNzYBwaT0VhXIsUq+zic7naw6XOg081v/AETY+/tHUjiXRiMvjvr2eVzWloP2fbFhyseqqnR5XNEldiagyI+kzh1tJUtkjFo5w42A0ZI0jOB0DswcB1DvKp0J/PRf2sf+o1dK+mapb2dMz6xke/8AdazKfi9q5nQn89F/axf6jU7TJupZEbopWvB9JrjfFuLSx43K1s0zW/mwGtlka0HsGEeyDbflbmuyLhvHL2jHZM214vXsGZf8Vkjp/wAT+A/f0XxLb/SR9Rh9TFMc0kbYyH2A7RhkAuQLDMCLGwA9pp52FLqjotsvLS4i13RujN7+658bzbvvGFHVj9FaljODmckBFH2mJUjRfWdhFt7g3A9Qu2VOD1BFmR+Zc0HwAJXIOAIhU49TNGoiL5HdBlYbC/XM5fSKytRQrpvLGoScUcpljLSWuBBBsQdwVNYNwm+doe85GHbS7nDqByHf8FlxDDxNiZZyJYXeAjaT67eauwCy9No4znLd0Tx8RidjSWCGoeE4YXte0vLmm4JcOltgAppEWxCuNaxFYFm2+oREUzgREQAVd4udbsXDcF1v8J+5WJVPi+sDnsYPqAk+JtYegv5hK6tpVMsrXmLNR1IlY17dnC/h1HkdFyX/AOQVI2SCCZhBkp5DntuGPsN/2g3TvU3FXPY0ta9zQdwCQFH4nQtnhkidtI0tPmN0p9/6cemfoWeD1Kv9H/C8s01NNN2cUDXRTZnzRZnhpEjMjGuLtXBt8wboTz0U/wAa8LyOq5Z6d0UscpDiBLGJGOygOBD3AEaXBBv7RFtLnjtBF2Mj4pGgPY4tOnMH5Kfgy9B6BelqbliSf6fUybcJbcfr9CSjluARsVkD1qNkWQPTqYi0XTgHjL8kf2Mx/R5HaE7QvJ37mOO/Q+1zcVNcQH9NqP2o/wDQjXMsyt+Fyh0TXXuSBc3J1ADefQADyS1taUt6G6LG1sfYtHCdayKWd8jgxjY4rkmw1keAPEkgAcyQsWI4WyV75KF7Jmk3fE1ze0jcdXENJGhvmLTYjW17gCDc0E38OZsbG4uNjY6i6i+I5w2IfaLhY8221JB3HTTqqVDMspl8p4jyfuPQTyZY2U1UbOuf0eca7AD2dtTrtsp/hOkjwdslTXvbHK9uWOEEOmyXBd7LdyXZdtAGgki5tQDi89rdvPbp20tvTMtJx1J5nc8z4nmmXW3Ha3wKKxKW9LkluKOI319Q6Z4yi2VjL3yMBNh4kkknqegC2eGOFJqiWGQ9nHDnY8vfJGLta4EhrA7Nc2sLgKuucsD2joPRTccR2x4Ip5lulyfTf/VIf/bH/G38Vyn6Q+FJJ6/8pp3RSxydlnAlia9hZZpNnuAIytB0JN76Lmj2joPQLHE1udl7AZm3OmgzC58t0rGnw3lP9PqNO3esNfqX2Z1i4EWLTYjQ2Nr7gkc1X+IMREUTnE2NiG97raALZqsfgaP1rPI3/wAq5/j+Kmqm9nVoOVgtqbne29yeXgoSeC6KydH/APj9DHFPNUTEC7RExx2uSHPueX1dfFfQOYWvfTryXFOG8K/JaWKL6wbd37Z1d8TbyUuKt4blD3hp+qHOy/w3svNv7RxOXGVngf8AB4RaeGakTVs8g2INvDMAPg0K2LnXC2JCCoGY2a8ZSeQuQQfUW810VMaCalX75efnyQtWJBERPlQREQAREQBXcd4ldE50bG2cN3OtbUXu0c99z6KqOeSSSSSdSTzPiujPoY3PzuY0uta5AJAHS/isxaNuSz7dLO2TcpfDgujYorhHMrq20HCTA0GUlziNQDZo9NT6r1jfDTXtLogGvH1Ro1/lsD/PetjhzE+1iyu9+P2XA76aA/d4gqmjTqFm2xZ9PQlKbccxONfTlwP+TSMrqdto3WZKB9Vw0a7XqNPEDqqNh9eHAL6rxTDY6mF8MzQ6ORpa4HmD96+VOL+GJMJq3x3zxZjkeNnC/uno4bELZpsVb2fl/QnbDeskpHMszZFB0deHBSDJ1qRnkz5QN8SKe4Yn0kH7J9bg/IKriVSGCVuSZutg72T57f4rKUuUch5ZJlrxDEWwsJJ1N8o6m3yVRqq58hu9xda9ugvvYD+dFKcUjSN19LkW7yL3+HwVeL1GtJLJK1tvBlL14c9Yy9Y3PVmSpRMjnrE568OkWJ8ii5FiienvWpPNZfk1RZRVVV3VE5l0YnirqLlXv6FOB/y+t7eVt6emIJvs+TdjPL3j4DqqXgWCSVkwjZpf3nm+Vjebjb5c19a8K8ORYfSRwQe40au0u9x3ebcykLZqT2fn8PqOQjhZMdZwhA8HKDG7q0m38J0+SoMzMrnN+ySPQ2XSccxMU8Dn/W2aOrjt6b+AVf4Z4XzASzi4OrWHn/WcD8AsTVURnYoVLnv6fMarm0syKtHTvcLtY5w6hriPUBTuBcUSxObC5vaAkNAOj23NgLnl3H1V7AtsvD6drnBxa0ubsSASOWh5KyvQSre6E+fgcdqlw0ZERFqFAREQAREQAREQAVQ4ga6lqRNHpnue4kWzAjodD5lW9VzjZw7KMc89/INN/mEprF/yb7rlFlb82DWquM80dmMLXkbkgtb3jr5qm4xhMdXE6KUXa7n9Zp5OB6rbupXhzCRUSHN7rACQNzc6DwWR4lt00s89hnEYpnz7xFw3Nh0mtzG4nJIB7Lra2PR1uSx0mKA76FfWuJYDBUwGCWJj4iLZCBYd46HvC4Px19BE9MXS0JM8IuSwkdswd3JwA89Oa9JVbKCSm/n/AL/fAQnWpdCpx1V1mE6rIkkjdkLXZh9Ughw8t1JwMmIv2bvVvyvdPRtFZVMslTxFJJHkdlN7XNjm0N772voo/tlo0rJJHBoY4E83Nc0DvJIUnxEzs+zyj82G20GxBuST1N+fRTU0RcH3MBlWN0y0IqkvNmAuPRov8lmkoZ//AFn+Jn46LjsBQZ7fOtSasssNZTzM95hHgWu/ykqNzFxAFyTsBuT3BVuwsVZnnqyVsYFgE1bLkiaTYXe6xyxt+048grpwN9C1TX5ZJ/0en6m3av7ms5eLumy+guG+FqfD4RDTRhjeZ3e89Xu5lKTtcl5Pz7fUYjBLqcn4fwCOiiyR6k6ucfeefw6BXXAuLuwZ2cjXPaPdItmA+zruPkvXGODMiyyR2bncQWja9r5gOW2viFWV5ic7aLW2+f3H0oziWSmqHYjWNzC0bLuy8g0Eb9STa/cryqNwJKBO9vMs08nC/wA/grytXQ+atzfLb5F7eHgIiJ8qCIiACIiACIiACIiAPL3hoJOgAJPgFQcXxB1ZOMjSQNGNA1tzNu/4ABdAWrSYZHE5zmNDS83P4DoOdkrqKZXYinhdyyElHkqlPwXK4Xc5jO7Vx87afFBg9TRv7SOzwN8tzcdHN39Lq6oq/uNa/DlP1O+K+5F4VxDFOAL5X/YJ18jzX7xHWCOmk11cMo6ku008Bc+SjuJeGhIDLEPb3c3k/vH9b5qmulLrXJNtrkm3gqL9TZUnXNc9mTjCMuUaOJ4HBUi00bX9Dazh4OGoUdH9CUs0fa0tRkFzlZMC646h7dQL6a3U8O/ZdSpg0MbktlAGW21raWVf2fubfm4XY7djHQ+dqz6N8Yg/8AlHWORrvg6xUTPRV8Vw+lmaRuMvtegN19SKj8bsAqGnmYxfyc4X/notHUX2Uw3LkphCMng4fHT1rvdppd/sgEnwJ1UpSfR5jE50pjGOsj2M+A1XSMFYHVMQO2dvwN/uXTFDTamy9NvCOzrjA4VS/QNU5C+oqG3Av2cIJceo7R3ny17lsYVw5T02sUbQ77Z9p/8AEdV2x7wASSABuTsFy/F5GOnkMfuFxI6a727r3Sn2i5JLzdexZTj0LXwNWh0T4ydWuuB/Vd/+r+oUximMxU7byO15NGrneA+/Zczjmc03aS09QSD6hWjhbh3tbTzXdc3aDrmt9Z19+4eahptTZKKqgufX0R2cEnuZpz01TiMmfJlZs3Noxo7ju4nmQFsv4BktpKwnplIHrc/JXVE0tBW+bG2/y/Yh4r7HMZKeahma5zcrmm4O7HjmAe8aW31XRMMxBtRE2RoIDuRGoI0I79ea91lEyZhZI0OaeR+YPJZWMDQAAAALADQAdAFLT6Z0SeH5X+5Gc9y9z0iInSsIiIAIiIAIiIAIiIAIiIAIiIALmWLxBlRK0bB7ret7LphKouE4K+eqcZ2OaAS94IOpJNmg8xfn0BWbr4ueyEVy2X1PGWzVwzhyaoGZoDWHZztAfADU/JTNPwpURfqpw3uGYDzGo+CtYFtl+qdegriuc59c4/Yi7ZMptdW4hAPbNwPrNaxw8dBp5gKt1NW6Vxc9xc48z/xourKmcZYG1lpoxYE2eBtc7O8zoe8jvSur004x3KTaXZllc03jBWGSFpBBsQQQRuCNirNQ4xXTj82ARtnytA9TofIKM4awkVM1ne4wZnd/RvmfgCuisYGgAAADYDQAdwUNFROactzS9u522aXGCpVXDFXN+tna7uu7L/CGgfBR1bwbPG27csnc0nN6Ea+Wq6AieloKpdc59clStkjkDza/mus0cQbGxrdg1oHgAAFVOM8BJc2WJpJccr2tBJJ5OsPQ+SsmC5/yeMStLXhoBBsTppfTqBfzVGiqlTbOEvbn/f7gnbLdFM3URFqi4REQAREQAREQAREQAREQAREQAREQAREQAREQAREQAUdxDTGSmka0ZnEaAbkggj5KRRRnFSi4vudTw8lb4Lw58TJO0YWFzm2vzAH4kqyIihVWqoKC7HZS3PIREVpEIiIAIiIAIiIAIiIAIiIAIiIAIiIAIiIAIiIAIiIAIiIAIiIAIiIAIiIAIiIAIiIAIiIAIiIAIiIAIiIAIiI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74534" name="Picture 6" descr="http://www.cbc.arizona.edu/sites/default/files/department/nsf-logo.jpg"/>
          <p:cNvPicPr>
            <a:picLocks noChangeAspect="1" noChangeArrowheads="1"/>
          </p:cNvPicPr>
          <p:nvPr/>
        </p:nvPicPr>
        <p:blipFill>
          <a:blip r:embed="rId2" cstate="print"/>
          <a:srcRect/>
          <a:stretch>
            <a:fillRect/>
          </a:stretch>
        </p:blipFill>
        <p:spPr bwMode="auto">
          <a:xfrm>
            <a:off x="5658302" y="1985203"/>
            <a:ext cx="2312204" cy="231220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343526" y="3404937"/>
            <a:ext cx="6400800" cy="1600200"/>
          </a:xfrm>
        </p:spPr>
        <p:txBody>
          <a:bodyPr/>
          <a:lstStyle/>
          <a:p>
            <a:r>
              <a:rPr lang="en-US" sz="2800" dirty="0" smtClean="0">
                <a:solidFill>
                  <a:schemeClr val="tx1"/>
                </a:solidFill>
                <a:latin typeface="Garamond" pitchFamily="18" charset="0"/>
              </a:rPr>
              <a:t>Xiaopeng Li</a:t>
            </a:r>
          </a:p>
          <a:p>
            <a:r>
              <a:rPr lang="en-US" sz="2800" dirty="0" smtClean="0">
                <a:solidFill>
                  <a:schemeClr val="tx1"/>
                </a:solidFill>
                <a:latin typeface="Garamond" pitchFamily="18" charset="0"/>
              </a:rPr>
              <a:t>xli@cee.msstate.edu</a:t>
            </a:r>
            <a:endParaRPr lang="en-US" sz="2800" dirty="0">
              <a:solidFill>
                <a:schemeClr val="tx1"/>
              </a:solidFill>
              <a:latin typeface="Garamond" pitchFamily="18" charset="0"/>
            </a:endParaRPr>
          </a:p>
        </p:txBody>
      </p:sp>
      <p:sp>
        <p:nvSpPr>
          <p:cNvPr id="6" name="Title 5"/>
          <p:cNvSpPr>
            <a:spLocks noGrp="1"/>
          </p:cNvSpPr>
          <p:nvPr>
            <p:ph type="ctrTitle"/>
          </p:nvPr>
        </p:nvSpPr>
        <p:spPr>
          <a:xfrm>
            <a:off x="729343" y="1258658"/>
            <a:ext cx="7772400" cy="1470025"/>
          </a:xfrm>
        </p:spPr>
        <p:txBody>
          <a:bodyPr/>
          <a:lstStyle/>
          <a:p>
            <a:r>
              <a:rPr lang="en-US" sz="3600" b="1" dirty="0" smtClean="0"/>
              <a:t>Thank You!</a:t>
            </a:r>
            <a:endParaRPr lang="en-US" sz="3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35" name="Rectangle 2"/>
          <p:cNvSpPr>
            <a:spLocks noChangeArrowheads="1"/>
          </p:cNvSpPr>
          <p:nvPr/>
        </p:nvSpPr>
        <p:spPr bwMode="auto">
          <a:xfrm>
            <a:off x="372457" y="1279531"/>
            <a:ext cx="8229600" cy="1941285"/>
          </a:xfrm>
          <a:prstGeom prst="rect">
            <a:avLst/>
          </a:prstGeom>
          <a:noFill/>
          <a:ln w="9525">
            <a:noFill/>
            <a:miter lim="800000"/>
            <a:headEnd/>
            <a:tailEnd/>
          </a:ln>
        </p:spPr>
        <p:txBody>
          <a:bodyPr/>
          <a:lstStyle/>
          <a:p>
            <a:pPr marL="274320" indent="-274320">
              <a:spcBef>
                <a:spcPts val="0"/>
              </a:spcBef>
              <a:buClr>
                <a:schemeClr val="accent1"/>
              </a:buClr>
              <a:buSzPct val="85000"/>
              <a:buFont typeface="Wingdings 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latin typeface="Garamond" pitchFamily="18" charset="0"/>
                <a:ea typeface="+mn-ea"/>
              </a:rPr>
              <a:t>Facilities are to be built to serve spatially distributed customers </a:t>
            </a:r>
          </a:p>
          <a:p>
            <a:pPr marL="274320" indent="-274320">
              <a:spcBef>
                <a:spcPts val="0"/>
              </a:spcBef>
              <a:buClr>
                <a:schemeClr val="accent1"/>
              </a:buClr>
              <a:buSzPct val="85000"/>
              <a:buFont typeface="Wingdings 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latin typeface="Garamond" pitchFamily="18" charset="0"/>
                <a:ea typeface="+mn-ea"/>
              </a:rPr>
              <a:t>Trade-off </a:t>
            </a:r>
          </a:p>
          <a:p>
            <a:pPr marL="548640" lvl="1" indent="-228600">
              <a:spcBef>
                <a:spcPts val="0"/>
              </a:spcBef>
              <a:buClr>
                <a:schemeClr val="accent2"/>
              </a:buClr>
              <a:buSzPct val="8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latin typeface="Garamond" pitchFamily="18" charset="0"/>
                <a:ea typeface="+mn-ea"/>
              </a:rPr>
              <a:t>one-time </a:t>
            </a:r>
            <a:r>
              <a:rPr lang="en-GB" altLang="zh-CN" sz="2000" dirty="0" smtClean="0">
                <a:latin typeface="Garamond" pitchFamily="18" charset="0"/>
                <a:ea typeface="+mn-ea"/>
              </a:rPr>
              <a:t>facility</a:t>
            </a:r>
            <a:r>
              <a:rPr lang="en-GB" sz="2000" dirty="0" smtClean="0">
                <a:latin typeface="Garamond" pitchFamily="18" charset="0"/>
                <a:ea typeface="+mn-ea"/>
              </a:rPr>
              <a:t> investment </a:t>
            </a:r>
          </a:p>
          <a:p>
            <a:pPr marL="548640" lvl="1" indent="-228600">
              <a:spcBef>
                <a:spcPts val="0"/>
              </a:spcBef>
              <a:buClr>
                <a:schemeClr val="accent2"/>
              </a:buClr>
              <a:buSzPct val="85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latin typeface="Garamond" pitchFamily="18" charset="0"/>
                <a:ea typeface="+mn-ea"/>
              </a:rPr>
              <a:t>day-to-day transportation costs</a:t>
            </a:r>
          </a:p>
          <a:p>
            <a:pPr marL="274320" indent="-274320">
              <a:spcBef>
                <a:spcPts val="0"/>
              </a:spcBef>
              <a:buClr>
                <a:schemeClr val="accent1"/>
              </a:buClr>
              <a:buSzPct val="85000"/>
              <a:buFont typeface="Wingdings 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smtClean="0">
                <a:latin typeface="Garamond" pitchFamily="18" charset="0"/>
                <a:ea typeface="+mn-ea"/>
              </a:rPr>
              <a:t>Optimal locations of facilities?</a:t>
            </a:r>
          </a:p>
        </p:txBody>
      </p:sp>
      <p:pic>
        <p:nvPicPr>
          <p:cNvPr id="16388" name="Picture 42"/>
          <p:cNvPicPr>
            <a:picLocks noChangeAspect="1" noChangeArrowheads="1"/>
          </p:cNvPicPr>
          <p:nvPr/>
        </p:nvPicPr>
        <p:blipFill>
          <a:blip r:embed="rId3" cstate="print"/>
          <a:srcRect/>
          <a:stretch>
            <a:fillRect/>
          </a:stretch>
        </p:blipFill>
        <p:spPr bwMode="auto">
          <a:xfrm>
            <a:off x="4572000" y="3619500"/>
            <a:ext cx="3733800" cy="2817813"/>
          </a:xfrm>
          <a:prstGeom prst="rect">
            <a:avLst/>
          </a:prstGeom>
          <a:noFill/>
          <a:ln w="9525">
            <a:noFill/>
            <a:miter lim="800000"/>
            <a:headEnd/>
            <a:tailEnd/>
          </a:ln>
        </p:spPr>
      </p:pic>
      <p:sp>
        <p:nvSpPr>
          <p:cNvPr id="16389" name="Rectangle 43"/>
          <p:cNvSpPr>
            <a:spLocks noGrp="1"/>
          </p:cNvSpPr>
          <p:nvPr>
            <p:ph type="title"/>
          </p:nvPr>
        </p:nvSpPr>
        <p:spPr>
          <a:xfrm>
            <a:off x="627810" y="352010"/>
            <a:ext cx="7772400" cy="782266"/>
          </a:xfrm>
          <a:noFill/>
        </p:spPr>
        <p:txBody>
          <a:bodyPr>
            <a:normAutofit/>
          </a:bodyPr>
          <a:lstStyle/>
          <a:p>
            <a:r>
              <a:rPr lang="en-GB" dirty="0" smtClean="0"/>
              <a:t>Logistics Infrastructure Network</a:t>
            </a:r>
            <a:endParaRPr lang="en-US" dirty="0" smtClean="0"/>
          </a:p>
        </p:txBody>
      </p:sp>
      <p:sp>
        <p:nvSpPr>
          <p:cNvPr id="16390" name="Slide Number Placeholder 4"/>
          <p:cNvSpPr txBox="1">
            <a:spLocks noGrp="1"/>
          </p:cNvSpPr>
          <p:nvPr/>
        </p:nvSpPr>
        <p:spPr bwMode="auto">
          <a:xfrm>
            <a:off x="6934200" y="6248400"/>
            <a:ext cx="2133600" cy="476250"/>
          </a:xfrm>
          <a:prstGeom prst="rect">
            <a:avLst/>
          </a:prstGeom>
          <a:noFill/>
          <a:ln w="9525">
            <a:noFill/>
            <a:miter lim="800000"/>
            <a:headEnd/>
            <a:tailEnd/>
          </a:ln>
        </p:spPr>
        <p:txBody>
          <a:bodyPr/>
          <a:lstStyle/>
          <a:p>
            <a:fld id="{4631F07C-CAD7-4ECF-8DE0-35BFD54E9691}" type="slidenum">
              <a:rPr lang="zh-CN" altLang="en-US" sz="1400" b="0">
                <a:ea typeface="SimSun" pitchFamily="2" charset="-122"/>
              </a:rPr>
              <a:pPr/>
              <a:t>3</a:t>
            </a:fld>
            <a:endParaRPr lang="en-US" altLang="zh-CN" sz="1400" b="0">
              <a:ea typeface="SimSun" pitchFamily="2" charset="-122"/>
            </a:endParaRPr>
          </a:p>
        </p:txBody>
      </p:sp>
      <p:sp>
        <p:nvSpPr>
          <p:cNvPr id="154678" name="Rectangle 54"/>
          <p:cNvSpPr>
            <a:spLocks noChangeArrowheads="1"/>
          </p:cNvSpPr>
          <p:nvPr/>
        </p:nvSpPr>
        <p:spPr bwMode="auto">
          <a:xfrm>
            <a:off x="3962400" y="3517900"/>
            <a:ext cx="4876800" cy="2959100"/>
          </a:xfrm>
          <a:prstGeom prst="rect">
            <a:avLst/>
          </a:prstGeom>
          <a:solidFill>
            <a:srgbClr val="FFFFFF"/>
          </a:solidFill>
          <a:ln w="9525">
            <a:noFill/>
            <a:miter lim="800000"/>
            <a:headEnd/>
            <a:tailEnd/>
          </a:ln>
        </p:spPr>
        <p:txBody>
          <a:bodyPr wrap="none" anchor="ctr"/>
          <a:lstStyle/>
          <a:p>
            <a:endParaRPr lang="en-US"/>
          </a:p>
        </p:txBody>
      </p:sp>
      <p:grpSp>
        <p:nvGrpSpPr>
          <p:cNvPr id="2" name="Group 55"/>
          <p:cNvGrpSpPr>
            <a:grpSpLocks/>
          </p:cNvGrpSpPr>
          <p:nvPr/>
        </p:nvGrpSpPr>
        <p:grpSpPr bwMode="auto">
          <a:xfrm>
            <a:off x="4305300" y="4092575"/>
            <a:ext cx="4267200" cy="1470025"/>
            <a:chOff x="576" y="3216"/>
            <a:chExt cx="1872" cy="603"/>
          </a:xfrm>
        </p:grpSpPr>
        <p:sp>
          <p:nvSpPr>
            <p:cNvPr id="16420" name="AutoShape 47"/>
            <p:cNvSpPr>
              <a:spLocks noChangeArrowheads="1"/>
            </p:cNvSpPr>
            <p:nvPr/>
          </p:nvSpPr>
          <p:spPr bwMode="auto">
            <a:xfrm>
              <a:off x="1728" y="3216"/>
              <a:ext cx="624" cy="432"/>
            </a:xfrm>
            <a:prstGeom prst="cube">
              <a:avLst>
                <a:gd name="adj" fmla="val 10676"/>
              </a:avLst>
            </a:prstGeom>
            <a:solidFill>
              <a:srgbClr val="CCFFFF"/>
            </a:solidFill>
            <a:ln w="9525">
              <a:solidFill>
                <a:schemeClr val="tx1"/>
              </a:solidFill>
              <a:miter lim="800000"/>
              <a:headEnd/>
              <a:tailEnd/>
            </a:ln>
          </p:spPr>
          <p:txBody>
            <a:bodyPr wrap="none" anchor="ctr"/>
            <a:lstStyle/>
            <a:p>
              <a:pPr algn="ctr" eaLnBrk="0" hangingPunct="0"/>
              <a:r>
                <a:rPr lang="en-US" altLang="zh-CN" sz="2000" b="0" dirty="0">
                  <a:latin typeface="Times New Roman" pitchFamily="18" charset="0"/>
                  <a:ea typeface="SimSun" pitchFamily="2" charset="-122"/>
                  <a:cs typeface="Arial" charset="0"/>
                </a:rPr>
                <a:t>Transp.</a:t>
              </a:r>
            </a:p>
            <a:p>
              <a:pPr algn="ctr" eaLnBrk="0" hangingPunct="0"/>
              <a:r>
                <a:rPr lang="en-US" altLang="zh-CN" sz="2000" b="0" dirty="0">
                  <a:latin typeface="Times New Roman" pitchFamily="18" charset="0"/>
                  <a:ea typeface="SimSun" pitchFamily="2" charset="-122"/>
                  <a:cs typeface="Arial" charset="0"/>
                </a:rPr>
                <a:t>cost</a:t>
              </a:r>
              <a:endParaRPr lang="en-US" sz="2000" b="0" dirty="0">
                <a:latin typeface="Times New Roman" pitchFamily="18" charset="0"/>
                <a:ea typeface="SimSun" pitchFamily="2" charset="-122"/>
                <a:cs typeface="Arial" charset="0"/>
              </a:endParaRPr>
            </a:p>
          </p:txBody>
        </p:sp>
        <p:sp>
          <p:nvSpPr>
            <p:cNvPr id="16421" name="AutoShape 48"/>
            <p:cNvSpPr>
              <a:spLocks noChangeArrowheads="1"/>
            </p:cNvSpPr>
            <p:nvPr/>
          </p:nvSpPr>
          <p:spPr bwMode="auto">
            <a:xfrm>
              <a:off x="1440" y="3627"/>
              <a:ext cx="144" cy="19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sz="2800"/>
            </a:p>
          </p:txBody>
        </p:sp>
        <p:sp>
          <p:nvSpPr>
            <p:cNvPr id="16422" name="Rectangle 49"/>
            <p:cNvSpPr>
              <a:spLocks noChangeArrowheads="1"/>
            </p:cNvSpPr>
            <p:nvPr/>
          </p:nvSpPr>
          <p:spPr bwMode="auto">
            <a:xfrm>
              <a:off x="768" y="3675"/>
              <a:ext cx="1488" cy="48"/>
            </a:xfrm>
            <a:prstGeom prst="rect">
              <a:avLst/>
            </a:prstGeom>
            <a:solidFill>
              <a:schemeClr val="accent1"/>
            </a:solidFill>
            <a:ln w="9525">
              <a:solidFill>
                <a:schemeClr val="tx1"/>
              </a:solidFill>
              <a:miter lim="800000"/>
              <a:headEnd/>
              <a:tailEnd/>
            </a:ln>
          </p:spPr>
          <p:txBody>
            <a:bodyPr wrap="none" anchor="ctr"/>
            <a:lstStyle/>
            <a:p>
              <a:endParaRPr lang="en-US" sz="2800"/>
            </a:p>
          </p:txBody>
        </p:sp>
        <p:sp>
          <p:nvSpPr>
            <p:cNvPr id="16423" name="Oval 50"/>
            <p:cNvSpPr>
              <a:spLocks noChangeArrowheads="1"/>
            </p:cNvSpPr>
            <p:nvPr/>
          </p:nvSpPr>
          <p:spPr bwMode="auto">
            <a:xfrm>
              <a:off x="1488" y="3675"/>
              <a:ext cx="48" cy="48"/>
            </a:xfrm>
            <a:prstGeom prst="ellipse">
              <a:avLst/>
            </a:prstGeom>
            <a:solidFill>
              <a:schemeClr val="accent1"/>
            </a:solidFill>
            <a:ln w="9525">
              <a:solidFill>
                <a:schemeClr val="tx1"/>
              </a:solidFill>
              <a:round/>
              <a:headEnd/>
              <a:tailEnd/>
            </a:ln>
          </p:spPr>
          <p:txBody>
            <a:bodyPr wrap="none" anchor="ctr"/>
            <a:lstStyle/>
            <a:p>
              <a:endParaRPr lang="en-US" sz="2800"/>
            </a:p>
          </p:txBody>
        </p:sp>
        <p:sp>
          <p:nvSpPr>
            <p:cNvPr id="16424" name="AutoShape 51"/>
            <p:cNvSpPr>
              <a:spLocks noChangeArrowheads="1"/>
            </p:cNvSpPr>
            <p:nvPr/>
          </p:nvSpPr>
          <p:spPr bwMode="auto">
            <a:xfrm>
              <a:off x="1632" y="3627"/>
              <a:ext cx="816" cy="4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sz="2800"/>
            </a:p>
          </p:txBody>
        </p:sp>
        <p:sp>
          <p:nvSpPr>
            <p:cNvPr id="16425" name="AutoShape 52"/>
            <p:cNvSpPr>
              <a:spLocks noChangeArrowheads="1"/>
            </p:cNvSpPr>
            <p:nvPr/>
          </p:nvSpPr>
          <p:spPr bwMode="auto">
            <a:xfrm>
              <a:off x="681" y="3222"/>
              <a:ext cx="624" cy="432"/>
            </a:xfrm>
            <a:prstGeom prst="cube">
              <a:avLst>
                <a:gd name="adj" fmla="val 10676"/>
              </a:avLst>
            </a:prstGeom>
            <a:solidFill>
              <a:srgbClr val="CCFFFF"/>
            </a:solidFill>
            <a:ln w="9525">
              <a:solidFill>
                <a:schemeClr val="tx1"/>
              </a:solidFill>
              <a:miter lim="800000"/>
              <a:headEnd/>
              <a:tailEnd/>
            </a:ln>
          </p:spPr>
          <p:txBody>
            <a:bodyPr wrap="none" anchor="ctr"/>
            <a:lstStyle/>
            <a:p>
              <a:pPr algn="ctr" eaLnBrk="0" hangingPunct="0"/>
              <a:r>
                <a:rPr lang="en-US" altLang="zh-CN" sz="2000" b="0" dirty="0" smtClean="0">
                  <a:latin typeface="Times New Roman" pitchFamily="18" charset="0"/>
                  <a:ea typeface="SimSun" pitchFamily="2" charset="-122"/>
                  <a:cs typeface="Arial" charset="0"/>
                </a:rPr>
                <a:t>Facility </a:t>
              </a:r>
            </a:p>
            <a:p>
              <a:pPr algn="ctr" eaLnBrk="0" hangingPunct="0"/>
              <a:r>
                <a:rPr lang="en-US" altLang="zh-CN" sz="2000" b="0" dirty="0" smtClean="0">
                  <a:latin typeface="Times New Roman" pitchFamily="18" charset="0"/>
                  <a:ea typeface="SimSun" pitchFamily="2" charset="-122"/>
                  <a:cs typeface="Arial" charset="0"/>
                </a:rPr>
                <a:t>cost</a:t>
              </a:r>
              <a:endParaRPr lang="en-US" sz="2000" b="0" dirty="0">
                <a:latin typeface="Times New Roman" pitchFamily="18" charset="0"/>
                <a:ea typeface="SimSun" pitchFamily="2" charset="-122"/>
                <a:cs typeface="Arial" charset="0"/>
              </a:endParaRPr>
            </a:p>
          </p:txBody>
        </p:sp>
        <p:sp>
          <p:nvSpPr>
            <p:cNvPr id="16426" name="AutoShape 53"/>
            <p:cNvSpPr>
              <a:spLocks noChangeArrowheads="1"/>
            </p:cNvSpPr>
            <p:nvPr/>
          </p:nvSpPr>
          <p:spPr bwMode="auto">
            <a:xfrm>
              <a:off x="576" y="3627"/>
              <a:ext cx="816" cy="4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sz="2800"/>
            </a:p>
          </p:txBody>
        </p:sp>
      </p:grpSp>
      <p:sp>
        <p:nvSpPr>
          <p:cNvPr id="16394" name="Freeform 157"/>
          <p:cNvSpPr>
            <a:spLocks/>
          </p:cNvSpPr>
          <p:nvPr/>
        </p:nvSpPr>
        <p:spPr bwMode="auto">
          <a:xfrm rot="5400000">
            <a:off x="292041" y="3438525"/>
            <a:ext cx="3581400" cy="3105150"/>
          </a:xfrm>
          <a:custGeom>
            <a:avLst/>
            <a:gdLst>
              <a:gd name="T0" fmla="*/ 2147483647 w 8402"/>
              <a:gd name="T1" fmla="*/ 2147483647 h 6824"/>
              <a:gd name="T2" fmla="*/ 2147483647 w 8402"/>
              <a:gd name="T3" fmla="*/ 2147483647 h 6824"/>
              <a:gd name="T4" fmla="*/ 2147483647 w 8402"/>
              <a:gd name="T5" fmla="*/ 2147483647 h 6824"/>
              <a:gd name="T6" fmla="*/ 2147483647 w 8402"/>
              <a:gd name="T7" fmla="*/ 2147483647 h 6824"/>
              <a:gd name="T8" fmla="*/ 2147483647 w 8402"/>
              <a:gd name="T9" fmla="*/ 2147483647 h 6824"/>
              <a:gd name="T10" fmla="*/ 2147483647 w 8402"/>
              <a:gd name="T11" fmla="*/ 2147483647 h 6824"/>
              <a:gd name="T12" fmla="*/ 2147483647 w 8402"/>
              <a:gd name="T13" fmla="*/ 2147483647 h 6824"/>
              <a:gd name="T14" fmla="*/ 2147483647 w 8402"/>
              <a:gd name="T15" fmla="*/ 2147483647 h 6824"/>
              <a:gd name="T16" fmla="*/ 2147483647 w 8402"/>
              <a:gd name="T17" fmla="*/ 2147483647 h 6824"/>
              <a:gd name="T18" fmla="*/ 2147483647 w 8402"/>
              <a:gd name="T19" fmla="*/ 2147483647 h 6824"/>
              <a:gd name="T20" fmla="*/ 2147483647 w 8402"/>
              <a:gd name="T21" fmla="*/ 2147483647 h 6824"/>
              <a:gd name="T22" fmla="*/ 2147483647 w 8402"/>
              <a:gd name="T23" fmla="*/ 2147483647 h 6824"/>
              <a:gd name="T24" fmla="*/ 2147483647 w 8402"/>
              <a:gd name="T25" fmla="*/ 2147483647 h 6824"/>
              <a:gd name="T26" fmla="*/ 2147483647 w 8402"/>
              <a:gd name="T27" fmla="*/ 2147483647 h 6824"/>
              <a:gd name="T28" fmla="*/ 2147483647 w 8402"/>
              <a:gd name="T29" fmla="*/ 2147483647 h 6824"/>
              <a:gd name="T30" fmla="*/ 2147483647 w 8402"/>
              <a:gd name="T31" fmla="*/ 2147483647 h 6824"/>
              <a:gd name="T32" fmla="*/ 2147483647 w 8402"/>
              <a:gd name="T33" fmla="*/ 2147483647 h 6824"/>
              <a:gd name="T34" fmla="*/ 2147483647 w 8402"/>
              <a:gd name="T35" fmla="*/ 2147483647 h 6824"/>
              <a:gd name="T36" fmla="*/ 2147483647 w 8402"/>
              <a:gd name="T37" fmla="*/ 2147483647 h 6824"/>
              <a:gd name="T38" fmla="*/ 2147483647 w 8402"/>
              <a:gd name="T39" fmla="*/ 2147483647 h 6824"/>
              <a:gd name="T40" fmla="*/ 2147483647 w 8402"/>
              <a:gd name="T41" fmla="*/ 2147483647 h 6824"/>
              <a:gd name="T42" fmla="*/ 2147483647 w 8402"/>
              <a:gd name="T43" fmla="*/ 2147483647 h 6824"/>
              <a:gd name="T44" fmla="*/ 2147483647 w 8402"/>
              <a:gd name="T45" fmla="*/ 2147483647 h 6824"/>
              <a:gd name="T46" fmla="*/ 2147483647 w 8402"/>
              <a:gd name="T47" fmla="*/ 2147483647 h 6824"/>
              <a:gd name="T48" fmla="*/ 2147483647 w 8402"/>
              <a:gd name="T49" fmla="*/ 2147483647 h 6824"/>
              <a:gd name="T50" fmla="*/ 2147483647 w 8402"/>
              <a:gd name="T51" fmla="*/ 2147483647 h 6824"/>
              <a:gd name="T52" fmla="*/ 2147483647 w 8402"/>
              <a:gd name="T53" fmla="*/ 2147483647 h 6824"/>
              <a:gd name="T54" fmla="*/ 2147483647 w 8402"/>
              <a:gd name="T55" fmla="*/ 2147483647 h 6824"/>
              <a:gd name="T56" fmla="*/ 2147483647 w 8402"/>
              <a:gd name="T57" fmla="*/ 2147483647 h 6824"/>
              <a:gd name="T58" fmla="*/ 2147483647 w 8402"/>
              <a:gd name="T59" fmla="*/ 2147483647 h 6824"/>
              <a:gd name="T60" fmla="*/ 2147483647 w 8402"/>
              <a:gd name="T61" fmla="*/ 2147483647 h 6824"/>
              <a:gd name="T62" fmla="*/ 2147483647 w 8402"/>
              <a:gd name="T63" fmla="*/ 2147483647 h 6824"/>
              <a:gd name="T64" fmla="*/ 2147483647 w 8402"/>
              <a:gd name="T65" fmla="*/ 2147483647 h 6824"/>
              <a:gd name="T66" fmla="*/ 2147483647 w 8402"/>
              <a:gd name="T67" fmla="*/ 2147483647 h 6824"/>
              <a:gd name="T68" fmla="*/ 2147483647 w 8402"/>
              <a:gd name="T69" fmla="*/ 2147483647 h 6824"/>
              <a:gd name="T70" fmla="*/ 2147483647 w 8402"/>
              <a:gd name="T71" fmla="*/ 2147483647 h 6824"/>
              <a:gd name="T72" fmla="*/ 2147483647 w 8402"/>
              <a:gd name="T73" fmla="*/ 2147483647 h 6824"/>
              <a:gd name="T74" fmla="*/ 2147483647 w 8402"/>
              <a:gd name="T75" fmla="*/ 2147483647 h 6824"/>
              <a:gd name="T76" fmla="*/ 2147483647 w 8402"/>
              <a:gd name="T77" fmla="*/ 2147483647 h 6824"/>
              <a:gd name="T78" fmla="*/ 2147483647 w 8402"/>
              <a:gd name="T79" fmla="*/ 2147483647 h 6824"/>
              <a:gd name="T80" fmla="*/ 2147483647 w 8402"/>
              <a:gd name="T81" fmla="*/ 2147483647 h 6824"/>
              <a:gd name="T82" fmla="*/ 2147483647 w 8402"/>
              <a:gd name="T83" fmla="*/ 2147483647 h 6824"/>
              <a:gd name="T84" fmla="*/ 2147483647 w 8402"/>
              <a:gd name="T85" fmla="*/ 2147483647 h 6824"/>
              <a:gd name="T86" fmla="*/ 2147483647 w 8402"/>
              <a:gd name="T87" fmla="*/ 2147483647 h 6824"/>
              <a:gd name="T88" fmla="*/ 2147483647 w 8402"/>
              <a:gd name="T89" fmla="*/ 2147483647 h 68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02"/>
              <a:gd name="T136" fmla="*/ 0 h 6824"/>
              <a:gd name="T137" fmla="*/ 8402 w 8402"/>
              <a:gd name="T138" fmla="*/ 6824 h 682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02" h="6824">
                <a:moveTo>
                  <a:pt x="4472" y="66"/>
                </a:moveTo>
                <a:cubicBezTo>
                  <a:pt x="3923" y="157"/>
                  <a:pt x="3365" y="252"/>
                  <a:pt x="2822" y="381"/>
                </a:cubicBezTo>
                <a:cubicBezTo>
                  <a:pt x="2172" y="535"/>
                  <a:pt x="2441" y="469"/>
                  <a:pt x="2012" y="576"/>
                </a:cubicBezTo>
                <a:cubicBezTo>
                  <a:pt x="1932" y="596"/>
                  <a:pt x="1772" y="636"/>
                  <a:pt x="1772" y="636"/>
                </a:cubicBezTo>
                <a:cubicBezTo>
                  <a:pt x="1599" y="777"/>
                  <a:pt x="1435" y="928"/>
                  <a:pt x="1277" y="1086"/>
                </a:cubicBezTo>
                <a:cubicBezTo>
                  <a:pt x="1167" y="1196"/>
                  <a:pt x="1042" y="1291"/>
                  <a:pt x="932" y="1401"/>
                </a:cubicBezTo>
                <a:cubicBezTo>
                  <a:pt x="713" y="1912"/>
                  <a:pt x="860" y="1713"/>
                  <a:pt x="542" y="2031"/>
                </a:cubicBezTo>
                <a:cubicBezTo>
                  <a:pt x="489" y="2180"/>
                  <a:pt x="433" y="2328"/>
                  <a:pt x="392" y="2481"/>
                </a:cubicBezTo>
                <a:cubicBezTo>
                  <a:pt x="374" y="2550"/>
                  <a:pt x="368" y="2622"/>
                  <a:pt x="347" y="2691"/>
                </a:cubicBezTo>
                <a:cubicBezTo>
                  <a:pt x="328" y="2753"/>
                  <a:pt x="293" y="2809"/>
                  <a:pt x="272" y="2871"/>
                </a:cubicBezTo>
                <a:cubicBezTo>
                  <a:pt x="236" y="3125"/>
                  <a:pt x="147" y="3360"/>
                  <a:pt x="122" y="3621"/>
                </a:cubicBezTo>
                <a:cubicBezTo>
                  <a:pt x="109" y="3761"/>
                  <a:pt x="92" y="4041"/>
                  <a:pt x="92" y="4041"/>
                </a:cubicBezTo>
                <a:cubicBezTo>
                  <a:pt x="94" y="4174"/>
                  <a:pt x="0" y="5021"/>
                  <a:pt x="197" y="5331"/>
                </a:cubicBezTo>
                <a:cubicBezTo>
                  <a:pt x="274" y="5452"/>
                  <a:pt x="593" y="5731"/>
                  <a:pt x="737" y="5781"/>
                </a:cubicBezTo>
                <a:cubicBezTo>
                  <a:pt x="805" y="5805"/>
                  <a:pt x="878" y="5808"/>
                  <a:pt x="947" y="5826"/>
                </a:cubicBezTo>
                <a:cubicBezTo>
                  <a:pt x="1168" y="5884"/>
                  <a:pt x="1389" y="5940"/>
                  <a:pt x="1607" y="6006"/>
                </a:cubicBezTo>
                <a:cubicBezTo>
                  <a:pt x="2240" y="6196"/>
                  <a:pt x="2882" y="6330"/>
                  <a:pt x="3527" y="6471"/>
                </a:cubicBezTo>
                <a:cubicBezTo>
                  <a:pt x="3608" y="6489"/>
                  <a:pt x="3687" y="6510"/>
                  <a:pt x="3767" y="6531"/>
                </a:cubicBezTo>
                <a:cubicBezTo>
                  <a:pt x="3837" y="6550"/>
                  <a:pt x="3906" y="6575"/>
                  <a:pt x="3977" y="6591"/>
                </a:cubicBezTo>
                <a:cubicBezTo>
                  <a:pt x="4472" y="6700"/>
                  <a:pt x="4971" y="6763"/>
                  <a:pt x="5477" y="6786"/>
                </a:cubicBezTo>
                <a:cubicBezTo>
                  <a:pt x="5860" y="6824"/>
                  <a:pt x="6235" y="6819"/>
                  <a:pt x="6617" y="6771"/>
                </a:cubicBezTo>
                <a:cubicBezTo>
                  <a:pt x="6702" y="6747"/>
                  <a:pt x="6834" y="6723"/>
                  <a:pt x="6917" y="6666"/>
                </a:cubicBezTo>
                <a:cubicBezTo>
                  <a:pt x="6970" y="6630"/>
                  <a:pt x="7067" y="6546"/>
                  <a:pt x="7067" y="6546"/>
                </a:cubicBezTo>
                <a:cubicBezTo>
                  <a:pt x="7216" y="6199"/>
                  <a:pt x="7131" y="6408"/>
                  <a:pt x="7307" y="5916"/>
                </a:cubicBezTo>
                <a:cubicBezTo>
                  <a:pt x="7365" y="5753"/>
                  <a:pt x="7373" y="5603"/>
                  <a:pt x="7412" y="5436"/>
                </a:cubicBezTo>
                <a:cubicBezTo>
                  <a:pt x="7447" y="5286"/>
                  <a:pt x="7482" y="5136"/>
                  <a:pt x="7517" y="4986"/>
                </a:cubicBezTo>
                <a:cubicBezTo>
                  <a:pt x="7585" y="4695"/>
                  <a:pt x="7702" y="4401"/>
                  <a:pt x="7787" y="4116"/>
                </a:cubicBezTo>
                <a:cubicBezTo>
                  <a:pt x="7808" y="4045"/>
                  <a:pt x="7826" y="3971"/>
                  <a:pt x="7862" y="3906"/>
                </a:cubicBezTo>
                <a:cubicBezTo>
                  <a:pt x="7882" y="3869"/>
                  <a:pt x="7925" y="3849"/>
                  <a:pt x="7952" y="3816"/>
                </a:cubicBezTo>
                <a:cubicBezTo>
                  <a:pt x="8023" y="3731"/>
                  <a:pt x="8087" y="3644"/>
                  <a:pt x="8162" y="3561"/>
                </a:cubicBezTo>
                <a:cubicBezTo>
                  <a:pt x="8165" y="3557"/>
                  <a:pt x="8260" y="3449"/>
                  <a:pt x="8267" y="3441"/>
                </a:cubicBezTo>
                <a:cubicBezTo>
                  <a:pt x="8295" y="3409"/>
                  <a:pt x="8357" y="3351"/>
                  <a:pt x="8357" y="3351"/>
                </a:cubicBezTo>
                <a:cubicBezTo>
                  <a:pt x="8367" y="3311"/>
                  <a:pt x="8377" y="3271"/>
                  <a:pt x="8387" y="3231"/>
                </a:cubicBezTo>
                <a:cubicBezTo>
                  <a:pt x="8392" y="3211"/>
                  <a:pt x="8402" y="3171"/>
                  <a:pt x="8402" y="3171"/>
                </a:cubicBezTo>
                <a:cubicBezTo>
                  <a:pt x="8397" y="2741"/>
                  <a:pt x="8401" y="2311"/>
                  <a:pt x="8387" y="1881"/>
                </a:cubicBezTo>
                <a:cubicBezTo>
                  <a:pt x="8385" y="1809"/>
                  <a:pt x="8326" y="1721"/>
                  <a:pt x="8297" y="1656"/>
                </a:cubicBezTo>
                <a:cubicBezTo>
                  <a:pt x="8132" y="1286"/>
                  <a:pt x="7818" y="1052"/>
                  <a:pt x="7457" y="891"/>
                </a:cubicBezTo>
                <a:cubicBezTo>
                  <a:pt x="7396" y="864"/>
                  <a:pt x="7357" y="832"/>
                  <a:pt x="7292" y="816"/>
                </a:cubicBezTo>
                <a:cubicBezTo>
                  <a:pt x="7200" y="747"/>
                  <a:pt x="7090" y="711"/>
                  <a:pt x="6992" y="651"/>
                </a:cubicBezTo>
                <a:cubicBezTo>
                  <a:pt x="6810" y="540"/>
                  <a:pt x="6675" y="441"/>
                  <a:pt x="6482" y="351"/>
                </a:cubicBezTo>
                <a:cubicBezTo>
                  <a:pt x="6367" y="297"/>
                  <a:pt x="6235" y="272"/>
                  <a:pt x="6122" y="216"/>
                </a:cubicBezTo>
                <a:cubicBezTo>
                  <a:pt x="5950" y="130"/>
                  <a:pt x="5851" y="60"/>
                  <a:pt x="5657" y="36"/>
                </a:cubicBezTo>
                <a:cubicBezTo>
                  <a:pt x="5346" y="45"/>
                  <a:pt x="4930" y="109"/>
                  <a:pt x="4622" y="6"/>
                </a:cubicBezTo>
                <a:cubicBezTo>
                  <a:pt x="4562" y="11"/>
                  <a:pt x="4499" y="0"/>
                  <a:pt x="4442" y="21"/>
                </a:cubicBezTo>
                <a:cubicBezTo>
                  <a:pt x="4425" y="27"/>
                  <a:pt x="4454" y="66"/>
                  <a:pt x="4472" y="66"/>
                </a:cubicBezTo>
                <a:close/>
              </a:path>
            </a:pathLst>
          </a:custGeom>
          <a:noFill/>
          <a:ln w="28575" cap="flat" cmpd="sng">
            <a:solidFill>
              <a:srgbClr val="000000"/>
            </a:solidFill>
            <a:prstDash val="solid"/>
            <a:round/>
            <a:headEnd type="none" w="med" len="med"/>
            <a:tailEnd type="none" w="med" len="med"/>
          </a:ln>
        </p:spPr>
        <p:txBody>
          <a:bodyPr/>
          <a:lstStyle/>
          <a:p>
            <a:endParaRPr lang="en-US"/>
          </a:p>
        </p:txBody>
      </p:sp>
      <p:sp>
        <p:nvSpPr>
          <p:cNvPr id="154639" name="Freeform 162"/>
          <p:cNvSpPr>
            <a:spLocks/>
          </p:cNvSpPr>
          <p:nvPr/>
        </p:nvSpPr>
        <p:spPr bwMode="auto">
          <a:xfrm>
            <a:off x="807979" y="3414713"/>
            <a:ext cx="1847850" cy="788987"/>
          </a:xfrm>
          <a:custGeom>
            <a:avLst/>
            <a:gdLst>
              <a:gd name="T0" fmla="*/ 0 w 1440"/>
              <a:gd name="T1" fmla="*/ 2147483647 h 600"/>
              <a:gd name="T2" fmla="*/ 2147483647 w 1440"/>
              <a:gd name="T3" fmla="*/ 2147483647 h 600"/>
              <a:gd name="T4" fmla="*/ 2147483647 w 1440"/>
              <a:gd name="T5" fmla="*/ 2147483647 h 600"/>
              <a:gd name="T6" fmla="*/ 2147483647 w 1440"/>
              <a:gd name="T7" fmla="*/ 0 h 600"/>
              <a:gd name="T8" fmla="*/ 0 60000 65536"/>
              <a:gd name="T9" fmla="*/ 0 60000 65536"/>
              <a:gd name="T10" fmla="*/ 0 60000 65536"/>
              <a:gd name="T11" fmla="*/ 0 60000 65536"/>
              <a:gd name="T12" fmla="*/ 0 w 1440"/>
              <a:gd name="T13" fmla="*/ 0 h 600"/>
              <a:gd name="T14" fmla="*/ 1440 w 1440"/>
              <a:gd name="T15" fmla="*/ 600 h 600"/>
            </a:gdLst>
            <a:ahLst/>
            <a:cxnLst>
              <a:cxn ang="T8">
                <a:pos x="T0" y="T1"/>
              </a:cxn>
              <a:cxn ang="T9">
                <a:pos x="T2" y="T3"/>
              </a:cxn>
              <a:cxn ang="T10">
                <a:pos x="T4" y="T5"/>
              </a:cxn>
              <a:cxn ang="T11">
                <a:pos x="T6" y="T7"/>
              </a:cxn>
            </a:cxnLst>
            <a:rect l="T12" t="T13" r="T14" b="T15"/>
            <a:pathLst>
              <a:path w="1440" h="600">
                <a:moveTo>
                  <a:pt x="0" y="576"/>
                </a:moveTo>
                <a:cubicBezTo>
                  <a:pt x="216" y="588"/>
                  <a:pt x="432" y="600"/>
                  <a:pt x="624" y="576"/>
                </a:cubicBezTo>
                <a:cubicBezTo>
                  <a:pt x="816" y="552"/>
                  <a:pt x="1016" y="528"/>
                  <a:pt x="1152" y="432"/>
                </a:cubicBezTo>
                <a:cubicBezTo>
                  <a:pt x="1288" y="336"/>
                  <a:pt x="1368" y="168"/>
                  <a:pt x="1440" y="0"/>
                </a:cubicBezTo>
              </a:path>
            </a:pathLst>
          </a:custGeom>
          <a:noFill/>
          <a:ln w="9525" cap="flat">
            <a:solidFill>
              <a:schemeClr val="tx1"/>
            </a:solidFill>
            <a:prstDash val="dash"/>
            <a:round/>
            <a:headEnd/>
            <a:tailEnd/>
          </a:ln>
        </p:spPr>
        <p:txBody>
          <a:bodyPr/>
          <a:lstStyle/>
          <a:p>
            <a:endParaRPr lang="en-US"/>
          </a:p>
        </p:txBody>
      </p:sp>
      <p:sp>
        <p:nvSpPr>
          <p:cNvPr id="154640" name="Freeform 163"/>
          <p:cNvSpPr>
            <a:spLocks/>
          </p:cNvSpPr>
          <p:nvPr/>
        </p:nvSpPr>
        <p:spPr bwMode="auto">
          <a:xfrm>
            <a:off x="1935104" y="4132263"/>
            <a:ext cx="1663700" cy="1377950"/>
          </a:xfrm>
          <a:custGeom>
            <a:avLst/>
            <a:gdLst>
              <a:gd name="T0" fmla="*/ 0 w 960"/>
              <a:gd name="T1" fmla="*/ 0 h 528"/>
              <a:gd name="T2" fmla="*/ 2147483647 w 960"/>
              <a:gd name="T3" fmla="*/ 2147483647 h 528"/>
              <a:gd name="T4" fmla="*/ 2147483647 w 960"/>
              <a:gd name="T5" fmla="*/ 2147483647 h 528"/>
              <a:gd name="T6" fmla="*/ 0 60000 65536"/>
              <a:gd name="T7" fmla="*/ 0 60000 65536"/>
              <a:gd name="T8" fmla="*/ 0 60000 65536"/>
              <a:gd name="T9" fmla="*/ 0 w 960"/>
              <a:gd name="T10" fmla="*/ 0 h 528"/>
              <a:gd name="T11" fmla="*/ 960 w 960"/>
              <a:gd name="T12" fmla="*/ 528 h 528"/>
            </a:gdLst>
            <a:ahLst/>
            <a:cxnLst>
              <a:cxn ang="T6">
                <a:pos x="T0" y="T1"/>
              </a:cxn>
              <a:cxn ang="T7">
                <a:pos x="T2" y="T3"/>
              </a:cxn>
              <a:cxn ang="T8">
                <a:pos x="T4" y="T5"/>
              </a:cxn>
            </a:cxnLst>
            <a:rect l="T9" t="T10" r="T11" b="T12"/>
            <a:pathLst>
              <a:path w="960" h="528">
                <a:moveTo>
                  <a:pt x="0" y="0"/>
                </a:moveTo>
                <a:cubicBezTo>
                  <a:pt x="136" y="148"/>
                  <a:pt x="272" y="296"/>
                  <a:pt x="432" y="384"/>
                </a:cubicBezTo>
                <a:cubicBezTo>
                  <a:pt x="592" y="472"/>
                  <a:pt x="776" y="500"/>
                  <a:pt x="960" y="528"/>
                </a:cubicBezTo>
              </a:path>
            </a:pathLst>
          </a:custGeom>
          <a:noFill/>
          <a:ln w="9525" cap="flat">
            <a:solidFill>
              <a:schemeClr val="tx1"/>
            </a:solidFill>
            <a:prstDash val="dash"/>
            <a:round/>
            <a:headEnd/>
            <a:tailEnd/>
          </a:ln>
        </p:spPr>
        <p:txBody>
          <a:bodyPr/>
          <a:lstStyle/>
          <a:p>
            <a:endParaRPr lang="en-US"/>
          </a:p>
        </p:txBody>
      </p:sp>
      <p:sp>
        <p:nvSpPr>
          <p:cNvPr id="154641" name="Freeform 164"/>
          <p:cNvSpPr>
            <a:spLocks/>
          </p:cNvSpPr>
          <p:nvPr/>
        </p:nvSpPr>
        <p:spPr bwMode="auto">
          <a:xfrm>
            <a:off x="1768416" y="4848225"/>
            <a:ext cx="609600" cy="1719263"/>
          </a:xfrm>
          <a:custGeom>
            <a:avLst/>
            <a:gdLst>
              <a:gd name="T0" fmla="*/ 2147483647 w 584"/>
              <a:gd name="T1" fmla="*/ 2147483647 h 1008"/>
              <a:gd name="T2" fmla="*/ 2147483647 w 584"/>
              <a:gd name="T3" fmla="*/ 2147483647 h 1008"/>
              <a:gd name="T4" fmla="*/ 2147483647 w 584"/>
              <a:gd name="T5" fmla="*/ 2147483647 h 1008"/>
              <a:gd name="T6" fmla="*/ 2147483647 w 584"/>
              <a:gd name="T7" fmla="*/ 0 h 1008"/>
              <a:gd name="T8" fmla="*/ 0 60000 65536"/>
              <a:gd name="T9" fmla="*/ 0 60000 65536"/>
              <a:gd name="T10" fmla="*/ 0 60000 65536"/>
              <a:gd name="T11" fmla="*/ 0 60000 65536"/>
              <a:gd name="T12" fmla="*/ 0 w 584"/>
              <a:gd name="T13" fmla="*/ 0 h 1008"/>
              <a:gd name="T14" fmla="*/ 584 w 584"/>
              <a:gd name="T15" fmla="*/ 1008 h 1008"/>
            </a:gdLst>
            <a:ahLst/>
            <a:cxnLst>
              <a:cxn ang="T8">
                <a:pos x="T0" y="T1"/>
              </a:cxn>
              <a:cxn ang="T9">
                <a:pos x="T2" y="T3"/>
              </a:cxn>
              <a:cxn ang="T10">
                <a:pos x="T4" y="T5"/>
              </a:cxn>
              <a:cxn ang="T11">
                <a:pos x="T6" y="T7"/>
              </a:cxn>
            </a:cxnLst>
            <a:rect l="T12" t="T13" r="T14" b="T15"/>
            <a:pathLst>
              <a:path w="584" h="1008">
                <a:moveTo>
                  <a:pt x="8" y="960"/>
                </a:moveTo>
                <a:cubicBezTo>
                  <a:pt x="4" y="984"/>
                  <a:pt x="0" y="1008"/>
                  <a:pt x="56" y="912"/>
                </a:cubicBezTo>
                <a:cubicBezTo>
                  <a:pt x="112" y="816"/>
                  <a:pt x="256" y="536"/>
                  <a:pt x="344" y="384"/>
                </a:cubicBezTo>
                <a:cubicBezTo>
                  <a:pt x="432" y="232"/>
                  <a:pt x="544" y="72"/>
                  <a:pt x="584" y="0"/>
                </a:cubicBezTo>
              </a:path>
            </a:pathLst>
          </a:custGeom>
          <a:noFill/>
          <a:ln w="9525" cap="flat">
            <a:solidFill>
              <a:schemeClr val="tx1"/>
            </a:solidFill>
            <a:prstDash val="dash"/>
            <a:round/>
            <a:headEnd/>
            <a:tailEnd/>
          </a:ln>
        </p:spPr>
        <p:txBody>
          <a:bodyPr/>
          <a:lstStyle/>
          <a:p>
            <a:endParaRPr lang="en-US"/>
          </a:p>
        </p:txBody>
      </p:sp>
      <p:sp>
        <p:nvSpPr>
          <p:cNvPr id="16398" name="Text Box 166"/>
          <p:cNvSpPr txBox="1">
            <a:spLocks noChangeArrowheads="1"/>
          </p:cNvSpPr>
          <p:nvPr/>
        </p:nvSpPr>
        <p:spPr bwMode="auto">
          <a:xfrm>
            <a:off x="846081" y="4354511"/>
            <a:ext cx="1187450" cy="271463"/>
          </a:xfrm>
          <a:prstGeom prst="rect">
            <a:avLst/>
          </a:prstGeom>
          <a:solidFill>
            <a:schemeClr val="bg1"/>
          </a:solidFill>
          <a:ln w="9525">
            <a:noFill/>
            <a:miter lim="800000"/>
            <a:headEnd/>
            <a:tailEnd/>
          </a:ln>
        </p:spPr>
        <p:txBody>
          <a:bodyPr lIns="0" tIns="0" rIns="0" bIns="41907">
            <a:spAutoFit/>
          </a:bodyPr>
          <a:lstStyle/>
          <a:p>
            <a:pPr algn="l">
              <a:lnSpc>
                <a:spcPct val="93000"/>
              </a:lnSpc>
              <a:buClr>
                <a:srgbClr val="336666"/>
              </a:buClr>
              <a:buSzPct val="100000"/>
              <a:buFont typeface="Arial" charset="0"/>
              <a:buNone/>
            </a:pPr>
            <a:r>
              <a:rPr lang="en-US" sz="1600" b="0" dirty="0">
                <a:latin typeface="Georgia" pitchFamily="18" charset="0"/>
              </a:rPr>
              <a:t>Customer </a:t>
            </a:r>
            <a:endParaRPr lang="en-US" sz="3600" b="0" dirty="0">
              <a:solidFill>
                <a:schemeClr val="bg1"/>
              </a:solidFill>
              <a:latin typeface="Georgia" pitchFamily="18" charset="0"/>
            </a:endParaRPr>
          </a:p>
        </p:txBody>
      </p:sp>
      <p:sp>
        <p:nvSpPr>
          <p:cNvPr id="154647" name="Text Box 176"/>
          <p:cNvSpPr txBox="1">
            <a:spLocks noChangeArrowheads="1"/>
          </p:cNvSpPr>
          <p:nvPr/>
        </p:nvSpPr>
        <p:spPr bwMode="auto">
          <a:xfrm>
            <a:off x="2422466" y="4686300"/>
            <a:ext cx="966788" cy="227013"/>
          </a:xfrm>
          <a:prstGeom prst="rect">
            <a:avLst/>
          </a:prstGeom>
          <a:solidFill>
            <a:schemeClr val="bg1"/>
          </a:solidFill>
          <a:ln w="9525">
            <a:noFill/>
            <a:miter lim="800000"/>
            <a:headEnd/>
            <a:tailEnd/>
          </a:ln>
        </p:spPr>
        <p:txBody>
          <a:bodyPr lIns="0" tIns="0" rIns="0" bIns="0">
            <a:spAutoFit/>
          </a:bodyPr>
          <a:lstStyle/>
          <a:p>
            <a:pPr>
              <a:lnSpc>
                <a:spcPct val="93000"/>
              </a:lnSpc>
              <a:buClr>
                <a:srgbClr val="336666"/>
              </a:buClr>
              <a:buSzPct val="100000"/>
              <a:buFont typeface="Arial" charset="0"/>
              <a:buNone/>
            </a:pPr>
            <a:r>
              <a:rPr lang="en-US" sz="1600" b="0">
                <a:latin typeface="Georgia" pitchFamily="18" charset="0"/>
              </a:rPr>
              <a:t>Facility</a:t>
            </a:r>
            <a:endParaRPr lang="en-US" sz="3600" b="0">
              <a:solidFill>
                <a:schemeClr val="bg1"/>
              </a:solidFill>
              <a:latin typeface="Georgia" pitchFamily="18" charset="0"/>
            </a:endParaRPr>
          </a:p>
        </p:txBody>
      </p:sp>
      <p:sp>
        <p:nvSpPr>
          <p:cNvPr id="16400" name="Text Box 177"/>
          <p:cNvSpPr txBox="1">
            <a:spLocks noChangeArrowheads="1"/>
          </p:cNvSpPr>
          <p:nvPr/>
        </p:nvSpPr>
        <p:spPr bwMode="auto">
          <a:xfrm>
            <a:off x="1196916" y="4778375"/>
            <a:ext cx="293688" cy="227013"/>
          </a:xfrm>
          <a:prstGeom prst="rect">
            <a:avLst/>
          </a:prstGeom>
          <a:solidFill>
            <a:schemeClr val="bg1"/>
          </a:solidFill>
          <a:ln w="9525">
            <a:noFill/>
            <a:miter lim="800000"/>
            <a:headEnd/>
            <a:tailEnd/>
          </a:ln>
        </p:spPr>
        <p:txBody>
          <a:bodyPr lIns="0" tIns="0" rIns="0" bIns="0">
            <a:spAutoFit/>
          </a:bodyPr>
          <a:lstStyle/>
          <a:p>
            <a:pPr>
              <a:lnSpc>
                <a:spcPct val="93000"/>
              </a:lnSpc>
              <a:buClr>
                <a:srgbClr val="336666"/>
              </a:buClr>
              <a:buSzPct val="100000"/>
              <a:buFont typeface="Arial" charset="0"/>
              <a:buNone/>
            </a:pPr>
            <a:r>
              <a:rPr lang="en-US" altLang="zh-CN" sz="1600" i="1" dirty="0">
                <a:ea typeface="SimSun" pitchFamily="2" charset="-122"/>
              </a:rPr>
              <a:t> </a:t>
            </a:r>
            <a:r>
              <a:rPr lang="en-US" sz="1600" i="1" dirty="0"/>
              <a:t>…</a:t>
            </a:r>
            <a:endParaRPr lang="en-US" sz="3600" dirty="0">
              <a:solidFill>
                <a:schemeClr val="bg1"/>
              </a:solidFill>
            </a:endParaRPr>
          </a:p>
        </p:txBody>
      </p:sp>
      <p:pic>
        <p:nvPicPr>
          <p:cNvPr id="43"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2720915" y="5893480"/>
            <a:ext cx="273051" cy="212753"/>
          </a:xfrm>
          <a:prstGeom prst="rect">
            <a:avLst/>
          </a:prstGeom>
          <a:noFill/>
        </p:spPr>
      </p:pic>
      <p:pic>
        <p:nvPicPr>
          <p:cNvPr id="44"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2873315" y="4325030"/>
            <a:ext cx="297815" cy="232048"/>
          </a:xfrm>
          <a:prstGeom prst="rect">
            <a:avLst/>
          </a:prstGeom>
          <a:noFill/>
        </p:spPr>
      </p:pic>
      <p:pic>
        <p:nvPicPr>
          <p:cNvPr id="45"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1527115" y="3639230"/>
            <a:ext cx="297815" cy="232048"/>
          </a:xfrm>
          <a:prstGeom prst="rect">
            <a:avLst/>
          </a:prstGeom>
          <a:noFill/>
        </p:spPr>
      </p:pic>
      <p:pic>
        <p:nvPicPr>
          <p:cNvPr id="46"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936565" y="3886200"/>
            <a:ext cx="188119" cy="228600"/>
          </a:xfrm>
          <a:prstGeom prst="rect">
            <a:avLst/>
          </a:prstGeom>
          <a:noFill/>
        </p:spPr>
      </p:pic>
      <p:pic>
        <p:nvPicPr>
          <p:cNvPr id="47"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2225615" y="3508375"/>
            <a:ext cx="188119" cy="228600"/>
          </a:xfrm>
          <a:prstGeom prst="rect">
            <a:avLst/>
          </a:prstGeom>
          <a:noFill/>
        </p:spPr>
      </p:pic>
      <p:pic>
        <p:nvPicPr>
          <p:cNvPr id="48"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2249427" y="4122738"/>
            <a:ext cx="188119" cy="228600"/>
          </a:xfrm>
          <a:prstGeom prst="rect">
            <a:avLst/>
          </a:prstGeom>
          <a:noFill/>
        </p:spPr>
      </p:pic>
      <p:pic>
        <p:nvPicPr>
          <p:cNvPr id="49"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2982852" y="3808413"/>
            <a:ext cx="188119" cy="228600"/>
          </a:xfrm>
          <a:prstGeom prst="rect">
            <a:avLst/>
          </a:prstGeom>
          <a:noFill/>
        </p:spPr>
      </p:pic>
      <p:pic>
        <p:nvPicPr>
          <p:cNvPr id="50"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3236852" y="4989513"/>
            <a:ext cx="188119" cy="228600"/>
          </a:xfrm>
          <a:prstGeom prst="rect">
            <a:avLst/>
          </a:prstGeom>
          <a:noFill/>
        </p:spPr>
      </p:pic>
      <p:pic>
        <p:nvPicPr>
          <p:cNvPr id="51"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2446277" y="5405438"/>
            <a:ext cx="188119" cy="228600"/>
          </a:xfrm>
          <a:prstGeom prst="rect">
            <a:avLst/>
          </a:prstGeom>
          <a:noFill/>
        </p:spPr>
      </p:pic>
      <p:pic>
        <p:nvPicPr>
          <p:cNvPr id="52"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3246377" y="5637213"/>
            <a:ext cx="188119" cy="228600"/>
          </a:xfrm>
          <a:prstGeom prst="rect">
            <a:avLst/>
          </a:prstGeom>
          <a:noFill/>
        </p:spPr>
      </p:pic>
      <p:pic>
        <p:nvPicPr>
          <p:cNvPr id="53" name="Picture 2" descr="https://encrypted-tbn2.gstatic.com/images?q=tbn:ANd9GcSHXTHafqEy-bvtoZupLAWXaUznGX67d5gGtDTPjVNo5h04Ua-q"/>
          <p:cNvPicPr>
            <a:picLocks noChangeAspect="1" noChangeArrowheads="1"/>
          </p:cNvPicPr>
          <p:nvPr/>
        </p:nvPicPr>
        <p:blipFill>
          <a:blip r:embed="rId5" cstate="print"/>
          <a:srcRect l="6086" t="-200" r="5379" b="4366"/>
          <a:stretch>
            <a:fillRect/>
          </a:stretch>
        </p:blipFill>
        <p:spPr bwMode="auto">
          <a:xfrm>
            <a:off x="2262127" y="6249988"/>
            <a:ext cx="188119" cy="228600"/>
          </a:xfrm>
          <a:prstGeom prst="rect">
            <a:avLst/>
          </a:prstGeom>
          <a:noFill/>
        </p:spPr>
      </p:pic>
      <p:grpSp>
        <p:nvGrpSpPr>
          <p:cNvPr id="77" name="Group 76"/>
          <p:cNvGrpSpPr/>
          <p:nvPr/>
        </p:nvGrpSpPr>
        <p:grpSpPr>
          <a:xfrm>
            <a:off x="1140183" y="3622675"/>
            <a:ext cx="2206227" cy="2741613"/>
            <a:chOff x="12787809" y="3394075"/>
            <a:chExt cx="2206227" cy="2741613"/>
          </a:xfrm>
        </p:grpSpPr>
        <p:cxnSp>
          <p:nvCxnSpPr>
            <p:cNvPr id="55" name="Straight Arrow Connector 54"/>
            <p:cNvCxnSpPr>
              <a:stCxn id="45" idx="1"/>
              <a:endCxn id="46" idx="3"/>
            </p:cNvCxnSpPr>
            <p:nvPr/>
          </p:nvCxnSpPr>
          <p:spPr>
            <a:xfrm rot="10800000" flipV="1">
              <a:off x="12787809" y="3526654"/>
              <a:ext cx="402431" cy="24524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45" idx="3"/>
              <a:endCxn id="47" idx="1"/>
            </p:cNvCxnSpPr>
            <p:nvPr/>
          </p:nvCxnSpPr>
          <p:spPr>
            <a:xfrm flipV="1">
              <a:off x="13488054" y="3394075"/>
              <a:ext cx="400685" cy="1325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44" idx="1"/>
              <a:endCxn id="48" idx="3"/>
            </p:cNvCxnSpPr>
            <p:nvPr/>
          </p:nvCxnSpPr>
          <p:spPr>
            <a:xfrm rot="10800000">
              <a:off x="14100671" y="4008438"/>
              <a:ext cx="435769" cy="20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44" idx="0"/>
              <a:endCxn id="49" idx="2"/>
            </p:cNvCxnSpPr>
            <p:nvPr/>
          </p:nvCxnSpPr>
          <p:spPr>
            <a:xfrm rot="5400000" flipH="1" flipV="1">
              <a:off x="14568683" y="3925078"/>
              <a:ext cx="288017" cy="546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44" idx="2"/>
              <a:endCxn id="50" idx="0"/>
            </p:cNvCxnSpPr>
            <p:nvPr/>
          </p:nvCxnSpPr>
          <p:spPr>
            <a:xfrm rot="16200000" flipH="1">
              <a:off x="14623474" y="4390350"/>
              <a:ext cx="432435" cy="3086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43" idx="0"/>
              <a:endCxn id="51" idx="2"/>
            </p:cNvCxnSpPr>
            <p:nvPr/>
          </p:nvCxnSpPr>
          <p:spPr>
            <a:xfrm rot="16200000" flipV="1">
              <a:off x="14232292" y="5376607"/>
              <a:ext cx="259442" cy="3171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43" idx="3"/>
              <a:endCxn id="52" idx="1"/>
            </p:cNvCxnSpPr>
            <p:nvPr/>
          </p:nvCxnSpPr>
          <p:spPr>
            <a:xfrm flipV="1">
              <a:off x="14657090" y="5522913"/>
              <a:ext cx="252411" cy="2483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43" idx="2"/>
              <a:endCxn id="53" idx="3"/>
            </p:cNvCxnSpPr>
            <p:nvPr/>
          </p:nvCxnSpPr>
          <p:spPr>
            <a:xfrm rot="5400000">
              <a:off x="14187941" y="5803063"/>
              <a:ext cx="258055" cy="4071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46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46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46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46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467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635">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4635">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4635">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46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78" grpId="0" animBg="1"/>
      <p:bldP spid="154639" grpId="0" animBg="1"/>
      <p:bldP spid="154640" grpId="0" animBg="1"/>
      <p:bldP spid="154641" grpId="0" animBg="1"/>
      <p:bldP spid="1546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72097" y="338480"/>
            <a:ext cx="7772400" cy="782266"/>
          </a:xfrm>
        </p:spPr>
        <p:txBody>
          <a:bodyPr/>
          <a:lstStyle/>
          <a:p>
            <a:pPr eaLnBrk="1" hangingPunct="1"/>
            <a:r>
              <a:rPr lang="en-US" dirty="0" smtClean="0"/>
              <a:t>Infrastructure Facility Disruptions</a:t>
            </a:r>
          </a:p>
        </p:txBody>
      </p:sp>
      <p:sp>
        <p:nvSpPr>
          <p:cNvPr id="69635" name="Rectangle 3"/>
          <p:cNvSpPr>
            <a:spLocks noGrp="1" noChangeArrowheads="1"/>
          </p:cNvSpPr>
          <p:nvPr>
            <p:ph idx="1"/>
          </p:nvPr>
        </p:nvSpPr>
        <p:spPr>
          <a:xfrm>
            <a:off x="211959" y="1373086"/>
            <a:ext cx="4055239" cy="5084051"/>
          </a:xfrm>
        </p:spPr>
        <p:txBody>
          <a:bodyPr>
            <a:noAutofit/>
          </a:bodyPr>
          <a:lstStyle/>
          <a:p>
            <a:pPr eaLnBrk="1" hangingPunct="1">
              <a:spcBef>
                <a:spcPts val="0"/>
              </a:spcBef>
            </a:pPr>
            <a:r>
              <a:rPr lang="en-US" sz="2400" dirty="0" smtClean="0"/>
              <a:t>Facilities may </a:t>
            </a:r>
            <a:r>
              <a:rPr lang="en-US" sz="2400" smtClean="0"/>
              <a:t>be disrupted </a:t>
            </a:r>
            <a:r>
              <a:rPr lang="en-US" sz="2400" dirty="0" smtClean="0"/>
              <a:t>due to</a:t>
            </a:r>
          </a:p>
          <a:p>
            <a:pPr lvl="1" eaLnBrk="1" hangingPunct="1">
              <a:spcBef>
                <a:spcPts val="0"/>
              </a:spcBef>
            </a:pPr>
            <a:r>
              <a:rPr lang="en-US" sz="2000" dirty="0" smtClean="0"/>
              <a:t>Natural disasters</a:t>
            </a:r>
          </a:p>
          <a:p>
            <a:pPr lvl="1" eaLnBrk="1" hangingPunct="1">
              <a:spcBef>
                <a:spcPts val="0"/>
              </a:spcBef>
            </a:pPr>
            <a:r>
              <a:rPr lang="en-US" sz="2000" dirty="0" smtClean="0"/>
              <a:t>Power outages</a:t>
            </a:r>
          </a:p>
          <a:p>
            <a:pPr lvl="1" eaLnBrk="1" hangingPunct="1">
              <a:spcBef>
                <a:spcPts val="0"/>
              </a:spcBef>
            </a:pPr>
            <a:r>
              <a:rPr lang="en-US" sz="2000" dirty="0" smtClean="0"/>
              <a:t>Strikes…</a:t>
            </a:r>
          </a:p>
          <a:p>
            <a:pPr eaLnBrk="1" hangingPunct="1">
              <a:spcBef>
                <a:spcPts val="600"/>
              </a:spcBef>
            </a:pPr>
            <a:r>
              <a:rPr lang="en-US" sz="2400" dirty="0" smtClean="0"/>
              <a:t>Adverse impacts</a:t>
            </a:r>
          </a:p>
          <a:p>
            <a:pPr lvl="1" eaLnBrk="1" hangingPunct="1">
              <a:spcBef>
                <a:spcPts val="0"/>
              </a:spcBef>
            </a:pPr>
            <a:r>
              <a:rPr lang="en-US" sz="2000" dirty="0" smtClean="0"/>
              <a:t>Excessive operational cost</a:t>
            </a:r>
          </a:p>
          <a:p>
            <a:pPr lvl="1" eaLnBrk="1" hangingPunct="1">
              <a:spcBef>
                <a:spcPts val="0"/>
              </a:spcBef>
            </a:pPr>
            <a:r>
              <a:rPr lang="en-US" sz="2000" dirty="0" smtClean="0"/>
              <a:t>Reduced service quality </a:t>
            </a:r>
          </a:p>
          <a:p>
            <a:pPr lvl="1" eaLnBrk="1" hangingPunct="1">
              <a:spcBef>
                <a:spcPts val="0"/>
              </a:spcBef>
            </a:pPr>
            <a:r>
              <a:rPr lang="en-US" sz="2000" dirty="0" smtClean="0"/>
              <a:t>Deteriorate customer satisfaction…</a:t>
            </a:r>
          </a:p>
          <a:p>
            <a:pPr eaLnBrk="1" hangingPunct="1">
              <a:spcBef>
                <a:spcPts val="600"/>
              </a:spcBef>
            </a:pPr>
            <a:r>
              <a:rPr lang="en-US" sz="2400" dirty="0" smtClean="0"/>
              <a:t>Effects on facility planning </a:t>
            </a:r>
          </a:p>
          <a:p>
            <a:pPr lvl="1" eaLnBrk="1" hangingPunct="1">
              <a:spcBef>
                <a:spcPts val="0"/>
              </a:spcBef>
            </a:pPr>
            <a:r>
              <a:rPr lang="en-GB" sz="2000" dirty="0" smtClean="0"/>
              <a:t>Suboptimal system design</a:t>
            </a:r>
          </a:p>
          <a:p>
            <a:pPr lvl="1" eaLnBrk="1" hangingPunct="1">
              <a:spcBef>
                <a:spcPts val="0"/>
              </a:spcBef>
            </a:pPr>
            <a:r>
              <a:rPr lang="en-GB" sz="2000" dirty="0" smtClean="0"/>
              <a:t>Erroneous budget estimation</a:t>
            </a:r>
          </a:p>
          <a:p>
            <a:pPr lvl="1" eaLnBrk="1" hangingPunct="1">
              <a:spcBef>
                <a:spcPts val="0"/>
              </a:spcBef>
            </a:pPr>
            <a:endParaRPr lang="en-US" sz="2000" dirty="0" smtClean="0"/>
          </a:p>
          <a:p>
            <a:pPr eaLnBrk="1" hangingPunct="1">
              <a:spcBef>
                <a:spcPts val="0"/>
              </a:spcBef>
            </a:pPr>
            <a:endParaRPr lang="en-US" sz="1800" dirty="0" smtClean="0"/>
          </a:p>
        </p:txBody>
      </p:sp>
      <p:sp>
        <p:nvSpPr>
          <p:cNvPr id="17413" name="Slide Number Placeholder 4"/>
          <p:cNvSpPr>
            <a:spLocks noGrp="1"/>
          </p:cNvSpPr>
          <p:nvPr>
            <p:ph type="sldNum" sz="quarter" idx="12"/>
          </p:nvPr>
        </p:nvSpPr>
        <p:spPr>
          <a:xfrm>
            <a:off x="7239000" y="6400800"/>
            <a:ext cx="1905000" cy="457200"/>
          </a:xfrm>
          <a:noFill/>
        </p:spPr>
        <p:txBody>
          <a:bodyPr/>
          <a:lstStyle/>
          <a:p>
            <a:fld id="{ED4CB473-C5E4-4A3E-892A-A9C34FAA4244}" type="slidenum">
              <a:rPr lang="zh-CN" altLang="en-US" smtClean="0"/>
              <a:pPr/>
              <a:t>4</a:t>
            </a:fld>
            <a:endParaRPr lang="en-US" altLang="zh-CN" smtClean="0"/>
          </a:p>
        </p:txBody>
      </p:sp>
      <p:pic>
        <p:nvPicPr>
          <p:cNvPr id="69643" name="Picture 11" descr="power-outage-northeast.jpg"/>
          <p:cNvPicPr>
            <a:picLocks noChangeAspect="1" noChangeArrowheads="1"/>
          </p:cNvPicPr>
          <p:nvPr/>
        </p:nvPicPr>
        <p:blipFill rotWithShape="1">
          <a:blip r:embed="rId3" cstate="print"/>
          <a:srcRect l="124"/>
          <a:stretch/>
        </p:blipFill>
        <p:spPr bwMode="auto">
          <a:xfrm>
            <a:off x="5959475" y="1519240"/>
            <a:ext cx="3009360" cy="2009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50626" name="Picture 2" descr="http://l2.yimg.com/bt/api/res/1.2/SSzTZ2Z7O7TcHKbaL4QzeQ--/YXBwaWQ9eW5ld3M7cT04NTt3PTUwMA--/http:/l.yimg.com/os/284/2012/10/30/Hurricane-sandy-winthrop-jpg_185141.jpg"/>
          <p:cNvPicPr>
            <a:picLocks noChangeAspect="1" noChangeArrowheads="1"/>
          </p:cNvPicPr>
          <p:nvPr/>
        </p:nvPicPr>
        <p:blipFill rotWithShape="1">
          <a:blip r:embed="rId4" cstate="print"/>
          <a:srcRect l="19933" t="7301" r="28267"/>
          <a:stretch/>
        </p:blipFill>
        <p:spPr bwMode="auto">
          <a:xfrm>
            <a:off x="6875508" y="3506780"/>
            <a:ext cx="2066968" cy="24709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2" descr="http://thinkprogress.org/wp-content/uploads/2013/01/japonia-fukushima.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044765" y="4160624"/>
            <a:ext cx="2898467" cy="17873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78277" name="Picture 5"/>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b="6522"/>
          <a:stretch/>
        </p:blipFill>
        <p:spPr bwMode="auto">
          <a:xfrm>
            <a:off x="4084677" y="1519239"/>
            <a:ext cx="1951545" cy="2624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96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3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6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963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96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96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963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963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9635">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9635">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96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26" name="Picture 2" descr="https://encrypted-tbn2.gstatic.com/images?q=tbn:ANd9GcSHXTHafqEy-bvtoZupLAWXaUznGX67d5gGtDTPjVNo5h04Ua-q"/>
          <p:cNvPicPr>
            <a:picLocks noChangeAspect="1" noChangeArrowheads="1"/>
          </p:cNvPicPr>
          <p:nvPr/>
        </p:nvPicPr>
        <p:blipFill>
          <a:blip r:embed="rId3" cstate="print"/>
          <a:srcRect/>
          <a:stretch>
            <a:fillRect/>
          </a:stretch>
        </p:blipFill>
        <p:spPr bwMode="auto">
          <a:xfrm>
            <a:off x="931903" y="4711700"/>
            <a:ext cx="569872" cy="639763"/>
          </a:xfrm>
          <a:prstGeom prst="rect">
            <a:avLst/>
          </a:prstGeom>
          <a:noFill/>
        </p:spPr>
      </p:pic>
      <p:pic>
        <p:nvPicPr>
          <p:cNvPr id="31"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2155438" y="4594912"/>
            <a:ext cx="654016" cy="509588"/>
          </a:xfrm>
          <a:prstGeom prst="rect">
            <a:avLst/>
          </a:prstGeom>
          <a:noFill/>
        </p:spPr>
      </p:pic>
      <p:pic>
        <p:nvPicPr>
          <p:cNvPr id="32"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3885599" y="4321136"/>
            <a:ext cx="654016" cy="509588"/>
          </a:xfrm>
          <a:prstGeom prst="rect">
            <a:avLst/>
          </a:prstGeom>
          <a:noFill/>
        </p:spPr>
      </p:pic>
      <p:pic>
        <p:nvPicPr>
          <p:cNvPr id="33"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5854099" y="4587240"/>
            <a:ext cx="654016" cy="509588"/>
          </a:xfrm>
          <a:prstGeom prst="rect">
            <a:avLst/>
          </a:prstGeom>
          <a:noFill/>
        </p:spPr>
      </p:pic>
      <p:pic>
        <p:nvPicPr>
          <p:cNvPr id="35" name="Picture 10" descr="https://encrypted-tbn1.gstatic.com/images?q=tbn:ANd9GcRWpwfITMU8m9bOzrzw7bYum45ih4ZPOa2vQY3rHBulYTFgnYfsvw"/>
          <p:cNvPicPr>
            <a:picLocks noChangeAspect="1" noChangeArrowheads="1"/>
          </p:cNvPicPr>
          <p:nvPr/>
        </p:nvPicPr>
        <p:blipFill>
          <a:blip r:embed="rId4" cstate="print"/>
          <a:srcRect/>
          <a:stretch>
            <a:fillRect/>
          </a:stretch>
        </p:blipFill>
        <p:spPr bwMode="auto">
          <a:xfrm>
            <a:off x="7568599" y="4815840"/>
            <a:ext cx="654016" cy="509588"/>
          </a:xfrm>
          <a:prstGeom prst="rect">
            <a:avLst/>
          </a:prstGeom>
          <a:noFill/>
        </p:spPr>
      </p:pic>
      <p:sp>
        <p:nvSpPr>
          <p:cNvPr id="13314" name="Rectangle 2"/>
          <p:cNvSpPr>
            <a:spLocks noGrp="1" noChangeArrowheads="1"/>
          </p:cNvSpPr>
          <p:nvPr>
            <p:ph type="title"/>
          </p:nvPr>
        </p:nvSpPr>
        <p:spPr>
          <a:xfrm>
            <a:off x="685800" y="469900"/>
            <a:ext cx="7772400" cy="762000"/>
          </a:xfrm>
        </p:spPr>
        <p:txBody>
          <a:bodyPr/>
          <a:lstStyle/>
          <a:p>
            <a:pPr eaLnBrk="1" hangingPunct="1"/>
            <a:r>
              <a:rPr lang="en-US" dirty="0" smtClean="0"/>
              <a:t>Impacts of Facility Disruptions</a:t>
            </a:r>
          </a:p>
        </p:txBody>
      </p:sp>
      <p:sp>
        <p:nvSpPr>
          <p:cNvPr id="71683" name="Rectangle 3"/>
          <p:cNvSpPr>
            <a:spLocks noGrp="1" noChangeArrowheads="1"/>
          </p:cNvSpPr>
          <p:nvPr>
            <p:ph type="body" sz="half" idx="1"/>
          </p:nvPr>
        </p:nvSpPr>
        <p:spPr>
          <a:xfrm>
            <a:off x="419100" y="1438662"/>
            <a:ext cx="8382000" cy="2222500"/>
          </a:xfrm>
        </p:spPr>
        <p:txBody>
          <a:bodyPr>
            <a:noAutofit/>
          </a:bodyPr>
          <a:lstStyle/>
          <a:p>
            <a:pPr eaLnBrk="1" hangingPunct="1">
              <a:spcBef>
                <a:spcPts val="0"/>
              </a:spcBef>
            </a:pPr>
            <a:r>
              <a:rPr lang="en-US" sz="2400" dirty="0" smtClean="0"/>
              <a:t>Excessive operations cost (including travel &amp; penalty)</a:t>
            </a:r>
          </a:p>
          <a:p>
            <a:pPr lvl="1">
              <a:spcBef>
                <a:spcPts val="0"/>
              </a:spcBef>
              <a:buFont typeface="Wingdings" pitchFamily="2" charset="2"/>
              <a:buChar char="§"/>
            </a:pPr>
            <a:r>
              <a:rPr lang="en-US" sz="2000" dirty="0"/>
              <a:t>Visit the closest </a:t>
            </a:r>
            <a:r>
              <a:rPr lang="en-US" sz="2000" dirty="0" smtClean="0"/>
              <a:t>functioning </a:t>
            </a:r>
            <a:r>
              <a:rPr lang="en-US" sz="2000" dirty="0"/>
              <a:t>facility within a </a:t>
            </a:r>
            <a:r>
              <a:rPr lang="en-US" sz="2000" dirty="0" smtClean="0"/>
              <a:t>reachable </a:t>
            </a:r>
            <a:r>
              <a:rPr lang="en-US" sz="2000" dirty="0"/>
              <a:t>distance</a:t>
            </a:r>
          </a:p>
          <a:p>
            <a:pPr lvl="1">
              <a:spcBef>
                <a:spcPts val="0"/>
              </a:spcBef>
              <a:buFont typeface="Wingdings" pitchFamily="2" charset="2"/>
              <a:buChar char="§"/>
            </a:pPr>
            <a:r>
              <a:rPr lang="en-US" sz="2000" dirty="0"/>
              <a:t>If all facilities within the penalty distance fail, the customer will receive a penalty cost</a:t>
            </a:r>
          </a:p>
          <a:p>
            <a:pPr>
              <a:spcBef>
                <a:spcPts val="0"/>
              </a:spcBef>
            </a:pPr>
            <a:r>
              <a:rPr lang="en-US" sz="2400" dirty="0" smtClean="0"/>
              <a:t>Reliable design?</a:t>
            </a:r>
          </a:p>
          <a:p>
            <a:pPr lvl="1" eaLnBrk="1" hangingPunct="1"/>
            <a:endParaRPr lang="en-US" sz="2000" dirty="0" smtClean="0"/>
          </a:p>
        </p:txBody>
      </p:sp>
      <p:cxnSp>
        <p:nvCxnSpPr>
          <p:cNvPr id="71700" name="AutoShape 20"/>
          <p:cNvCxnSpPr>
            <a:cxnSpLocks noChangeShapeType="1"/>
          </p:cNvCxnSpPr>
          <p:nvPr/>
        </p:nvCxnSpPr>
        <p:spPr bwMode="auto">
          <a:xfrm rot="5400000" flipH="1" flipV="1">
            <a:off x="3557587" y="2911476"/>
            <a:ext cx="3175" cy="4692650"/>
          </a:xfrm>
          <a:prstGeom prst="curvedConnector3">
            <a:avLst>
              <a:gd name="adj1" fmla="val -8350000"/>
            </a:avLst>
          </a:prstGeom>
          <a:noFill/>
          <a:ln w="9525">
            <a:solidFill>
              <a:schemeClr val="tx1"/>
            </a:solidFill>
            <a:round/>
            <a:headEnd/>
            <a:tailEnd type="triangle" w="med" len="med"/>
          </a:ln>
        </p:spPr>
      </p:cxnSp>
      <p:sp>
        <p:nvSpPr>
          <p:cNvPr id="13329" name="Line 31"/>
          <p:cNvSpPr>
            <a:spLocks noChangeShapeType="1"/>
          </p:cNvSpPr>
          <p:nvPr/>
        </p:nvSpPr>
        <p:spPr bwMode="auto">
          <a:xfrm>
            <a:off x="1219200" y="5676900"/>
            <a:ext cx="0" cy="381000"/>
          </a:xfrm>
          <a:prstGeom prst="line">
            <a:avLst/>
          </a:prstGeom>
          <a:noFill/>
          <a:ln w="9525">
            <a:solidFill>
              <a:schemeClr val="tx1"/>
            </a:solidFill>
            <a:round/>
            <a:headEnd/>
            <a:tailEnd/>
          </a:ln>
        </p:spPr>
        <p:txBody>
          <a:bodyPr/>
          <a:lstStyle/>
          <a:p>
            <a:endParaRPr lang="en-US"/>
          </a:p>
        </p:txBody>
      </p:sp>
      <p:sp>
        <p:nvSpPr>
          <p:cNvPr id="13330" name="Line 32"/>
          <p:cNvSpPr>
            <a:spLocks noChangeShapeType="1"/>
          </p:cNvSpPr>
          <p:nvPr/>
        </p:nvSpPr>
        <p:spPr bwMode="auto">
          <a:xfrm>
            <a:off x="6781800" y="5600700"/>
            <a:ext cx="0" cy="457200"/>
          </a:xfrm>
          <a:prstGeom prst="line">
            <a:avLst/>
          </a:prstGeom>
          <a:noFill/>
          <a:ln w="9525">
            <a:solidFill>
              <a:schemeClr val="tx1"/>
            </a:solidFill>
            <a:round/>
            <a:headEnd/>
            <a:tailEnd/>
          </a:ln>
        </p:spPr>
        <p:txBody>
          <a:bodyPr/>
          <a:lstStyle/>
          <a:p>
            <a:endParaRPr lang="en-US"/>
          </a:p>
        </p:txBody>
      </p:sp>
      <p:sp>
        <p:nvSpPr>
          <p:cNvPr id="13331" name="Line 33"/>
          <p:cNvSpPr>
            <a:spLocks noChangeShapeType="1"/>
          </p:cNvSpPr>
          <p:nvPr/>
        </p:nvSpPr>
        <p:spPr bwMode="auto">
          <a:xfrm>
            <a:off x="1219200" y="5905500"/>
            <a:ext cx="5562600" cy="0"/>
          </a:xfrm>
          <a:prstGeom prst="line">
            <a:avLst/>
          </a:prstGeom>
          <a:noFill/>
          <a:ln w="28575">
            <a:solidFill>
              <a:schemeClr val="tx1"/>
            </a:solidFill>
            <a:round/>
            <a:headEnd/>
            <a:tailEnd/>
          </a:ln>
        </p:spPr>
        <p:txBody>
          <a:bodyPr/>
          <a:lstStyle/>
          <a:p>
            <a:endParaRPr lang="en-US"/>
          </a:p>
        </p:txBody>
      </p:sp>
      <p:sp>
        <p:nvSpPr>
          <p:cNvPr id="13332" name="Rectangle 34"/>
          <p:cNvSpPr>
            <a:spLocks noChangeArrowheads="1"/>
          </p:cNvSpPr>
          <p:nvPr/>
        </p:nvSpPr>
        <p:spPr bwMode="auto">
          <a:xfrm>
            <a:off x="2743200" y="5981700"/>
            <a:ext cx="3238500" cy="400110"/>
          </a:xfrm>
          <a:prstGeom prst="rect">
            <a:avLst/>
          </a:prstGeom>
          <a:noFill/>
          <a:ln w="9525">
            <a:noFill/>
            <a:miter lim="800000"/>
            <a:headEnd/>
            <a:tailEnd/>
          </a:ln>
        </p:spPr>
        <p:txBody>
          <a:bodyPr wrap="square">
            <a:spAutoFit/>
          </a:bodyPr>
          <a:lstStyle/>
          <a:p>
            <a:r>
              <a:rPr lang="en-US" sz="2000" i="1" dirty="0" smtClean="0">
                <a:latin typeface="Garamond" pitchFamily="18" charset="0"/>
              </a:rPr>
              <a:t>Reachable Distance</a:t>
            </a:r>
            <a:endParaRPr lang="en-US" sz="2000" dirty="0">
              <a:latin typeface="Garamond" pitchFamily="18" charset="0"/>
            </a:endParaRPr>
          </a:p>
        </p:txBody>
      </p:sp>
      <p:sp>
        <p:nvSpPr>
          <p:cNvPr id="13334" name="Text Box 41"/>
          <p:cNvSpPr txBox="1">
            <a:spLocks noChangeArrowheads="1"/>
          </p:cNvSpPr>
          <p:nvPr/>
        </p:nvSpPr>
        <p:spPr bwMode="auto">
          <a:xfrm>
            <a:off x="685800" y="677863"/>
            <a:ext cx="457200" cy="366712"/>
          </a:xfrm>
          <a:prstGeom prst="rect">
            <a:avLst/>
          </a:prstGeom>
          <a:noFill/>
          <a:ln w="9525">
            <a:noFill/>
            <a:miter lim="800000"/>
            <a:headEnd/>
            <a:tailEnd/>
          </a:ln>
        </p:spPr>
        <p:txBody>
          <a:bodyPr>
            <a:spAutoFit/>
          </a:bodyPr>
          <a:lstStyle/>
          <a:p>
            <a:pPr>
              <a:spcBef>
                <a:spcPct val="50000"/>
              </a:spcBef>
            </a:pPr>
            <a:endParaRPr lang="en-US"/>
          </a:p>
        </p:txBody>
      </p:sp>
      <p:cxnSp>
        <p:nvCxnSpPr>
          <p:cNvPr id="38" name="Curved Connector 37"/>
          <p:cNvCxnSpPr>
            <a:endCxn id="36" idx="2"/>
          </p:cNvCxnSpPr>
          <p:nvPr/>
        </p:nvCxnSpPr>
        <p:spPr>
          <a:xfrm flipV="1">
            <a:off x="1212850" y="4881679"/>
            <a:ext cx="3006044" cy="377710"/>
          </a:xfrm>
          <a:prstGeom prst="curvedConnector2">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025026" idx="3"/>
            <a:endCxn id="31" idx="1"/>
          </p:cNvCxnSpPr>
          <p:nvPr/>
        </p:nvCxnSpPr>
        <p:spPr>
          <a:xfrm flipV="1">
            <a:off x="1501775" y="4849706"/>
            <a:ext cx="653663" cy="1818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40"/>
          <p:cNvGrpSpPr>
            <a:grpSpLocks/>
          </p:cNvGrpSpPr>
          <p:nvPr/>
        </p:nvGrpSpPr>
        <p:grpSpPr bwMode="auto">
          <a:xfrm>
            <a:off x="3877881" y="3695700"/>
            <a:ext cx="4868862" cy="334963"/>
            <a:chOff x="2189405" y="2248690"/>
            <a:chExt cx="4868214" cy="334531"/>
          </a:xfrm>
        </p:grpSpPr>
        <p:sp>
          <p:nvSpPr>
            <p:cNvPr id="49" name="AutoShape 53"/>
            <p:cNvSpPr>
              <a:spLocks noChangeArrowheads="1"/>
            </p:cNvSpPr>
            <p:nvPr/>
          </p:nvSpPr>
          <p:spPr bwMode="auto">
            <a:xfrm>
              <a:off x="4436273" y="2248690"/>
              <a:ext cx="374478" cy="334531"/>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0" name="Rectangle 54"/>
            <p:cNvSpPr>
              <a:spLocks noChangeArrowheads="1"/>
            </p:cNvSpPr>
            <p:nvPr/>
          </p:nvSpPr>
          <p:spPr bwMode="auto">
            <a:xfrm>
              <a:off x="2688709" y="2332323"/>
              <a:ext cx="3869606" cy="8363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 name="Oval 55"/>
            <p:cNvSpPr>
              <a:spLocks noChangeArrowheads="1"/>
            </p:cNvSpPr>
            <p:nvPr/>
          </p:nvSpPr>
          <p:spPr bwMode="auto">
            <a:xfrm>
              <a:off x="4561099" y="2332323"/>
              <a:ext cx="124826" cy="83633"/>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52" name="AutoShape 56"/>
            <p:cNvSpPr>
              <a:spLocks noChangeArrowheads="1"/>
            </p:cNvSpPr>
            <p:nvPr/>
          </p:nvSpPr>
          <p:spPr bwMode="auto">
            <a:xfrm>
              <a:off x="4935577" y="2248690"/>
              <a:ext cx="2122042" cy="83633"/>
            </a:xfrm>
            <a:custGeom>
              <a:avLst/>
              <a:gdLst>
                <a:gd name="T0" fmla="*/ 2147483647 w 21600"/>
                <a:gd name="T1" fmla="*/ 36389154 h 21600"/>
                <a:gd name="T2" fmla="*/ 2147483647 w 21600"/>
                <a:gd name="T3" fmla="*/ 72777317 h 21600"/>
                <a:gd name="T4" fmla="*/ 2147483647 w 21600"/>
                <a:gd name="T5" fmla="*/ 36389154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3" name="AutoShape 58"/>
            <p:cNvSpPr>
              <a:spLocks noChangeArrowheads="1"/>
            </p:cNvSpPr>
            <p:nvPr/>
          </p:nvSpPr>
          <p:spPr bwMode="auto">
            <a:xfrm>
              <a:off x="2189405" y="2248690"/>
              <a:ext cx="2122042" cy="83633"/>
            </a:xfrm>
            <a:custGeom>
              <a:avLst/>
              <a:gdLst>
                <a:gd name="T0" fmla="*/ 2147483647 w 21600"/>
                <a:gd name="T1" fmla="*/ 36389154 h 21600"/>
                <a:gd name="T2" fmla="*/ 2147483647 w 21600"/>
                <a:gd name="T3" fmla="*/ 72777317 h 21600"/>
                <a:gd name="T4" fmla="*/ 2147483647 w 21600"/>
                <a:gd name="T5" fmla="*/ 36389154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grpSp>
      <p:sp>
        <p:nvSpPr>
          <p:cNvPr id="54" name="AutoShape 52"/>
          <p:cNvSpPr>
            <a:spLocks noChangeArrowheads="1"/>
          </p:cNvSpPr>
          <p:nvPr/>
        </p:nvSpPr>
        <p:spPr bwMode="auto">
          <a:xfrm>
            <a:off x="6873493" y="3006725"/>
            <a:ext cx="1622425" cy="687388"/>
          </a:xfrm>
          <a:prstGeom prst="cube">
            <a:avLst>
              <a:gd name="adj" fmla="val 10676"/>
            </a:avLst>
          </a:prstGeom>
          <a:solidFill>
            <a:srgbClr val="CCFFFF"/>
          </a:solidFill>
          <a:ln w="9525">
            <a:solidFill>
              <a:schemeClr val="tx1"/>
            </a:solidFill>
            <a:miter lim="800000"/>
            <a:headEnd/>
            <a:tailEnd/>
          </a:ln>
        </p:spPr>
        <p:txBody>
          <a:bodyPr wrap="none" anchor="ctr"/>
          <a:lstStyle/>
          <a:p>
            <a:pPr algn="ctr"/>
            <a:r>
              <a:rPr lang="en-US" altLang="zh-CN" sz="1600" dirty="0" smtClean="0">
                <a:latin typeface="Times New Roman" pitchFamily="18" charset="0"/>
                <a:ea typeface="宋体" charset="-122"/>
                <a:cs typeface="Arial" charset="0"/>
              </a:rPr>
              <a:t>Operations </a:t>
            </a:r>
            <a:r>
              <a:rPr lang="en-US" sz="1600" dirty="0" smtClean="0">
                <a:latin typeface="Times New Roman" pitchFamily="18" charset="0"/>
                <a:ea typeface="宋体" charset="-122"/>
              </a:rPr>
              <a:t>Cost</a:t>
            </a:r>
            <a:endParaRPr lang="en-US" sz="1600" dirty="0">
              <a:latin typeface="Times New Roman" pitchFamily="18" charset="0"/>
              <a:ea typeface="宋体" charset="-122"/>
              <a:cs typeface="Arial" charset="0"/>
            </a:endParaRPr>
          </a:p>
        </p:txBody>
      </p:sp>
      <p:sp>
        <p:nvSpPr>
          <p:cNvPr id="55" name="AutoShape 57"/>
          <p:cNvSpPr>
            <a:spLocks noChangeArrowheads="1"/>
          </p:cNvSpPr>
          <p:nvPr/>
        </p:nvSpPr>
        <p:spPr bwMode="auto">
          <a:xfrm>
            <a:off x="4150931" y="2990850"/>
            <a:ext cx="1622425" cy="711200"/>
          </a:xfrm>
          <a:prstGeom prst="cube">
            <a:avLst>
              <a:gd name="adj" fmla="val 10676"/>
            </a:avLst>
          </a:prstGeom>
          <a:solidFill>
            <a:srgbClr val="CCFFFF"/>
          </a:solidFill>
          <a:ln w="9525">
            <a:solidFill>
              <a:schemeClr val="tx1"/>
            </a:solidFill>
            <a:miter lim="800000"/>
            <a:headEnd/>
            <a:tailEnd/>
          </a:ln>
        </p:spPr>
        <p:txBody>
          <a:bodyPr wrap="none" anchor="ctr"/>
          <a:lstStyle/>
          <a:p>
            <a:pPr algn="ctr"/>
            <a:r>
              <a:rPr lang="en-US" sz="1800" dirty="0" smtClean="0">
                <a:latin typeface="Times New Roman" pitchFamily="18" charset="0"/>
                <a:ea typeface="宋体" charset="-122"/>
                <a:cs typeface="Arial" charset="0"/>
              </a:rPr>
              <a:t>Facility cost</a:t>
            </a:r>
            <a:endParaRPr lang="en-US" sz="1800" dirty="0">
              <a:latin typeface="Times New Roman" pitchFamily="18" charset="0"/>
              <a:ea typeface="宋体" charset="-122"/>
              <a:cs typeface="Arial" charset="0"/>
            </a:endParaRPr>
          </a:p>
        </p:txBody>
      </p:sp>
      <p:sp>
        <p:nvSpPr>
          <p:cNvPr id="30" name="Rounded Rectangle 29"/>
          <p:cNvSpPr/>
          <p:nvPr/>
        </p:nvSpPr>
        <p:spPr>
          <a:xfrm>
            <a:off x="2132452" y="4510692"/>
            <a:ext cx="763361" cy="596030"/>
          </a:xfrm>
          <a:prstGeom prst="round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3837213" y="4285649"/>
            <a:ext cx="763361" cy="596030"/>
          </a:xfrm>
          <a:prstGeom prst="round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p:nvSpPr>
        <p:spPr>
          <a:xfrm>
            <a:off x="5799363" y="4528420"/>
            <a:ext cx="763361" cy="596030"/>
          </a:xfrm>
          <a:prstGeom prst="round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p:nvSpPr>
        <p:spPr>
          <a:xfrm>
            <a:off x="893988" y="4676775"/>
            <a:ext cx="677637" cy="647700"/>
          </a:xfrm>
          <a:prstGeom prst="round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8"/>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7170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71700"/>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71683">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6" presetClass="emph" presetSubtype="0" fill="hold" grpId="0" nodeType="clickEffect">
                                  <p:stCondLst>
                                    <p:cond delay="0"/>
                                  </p:stCondLst>
                                  <p:childTnLst>
                                    <p:animScale>
                                      <p:cBhvr>
                                        <p:cTn id="36" dur="500" fill="hold"/>
                                        <p:tgtEl>
                                          <p:spTgt spid="54"/>
                                        </p:tgtEl>
                                      </p:cBhvr>
                                      <p:by x="120000" y="120000"/>
                                    </p:animScale>
                                  </p:childTnLst>
                                </p:cTn>
                              </p:par>
                              <p:par>
                                <p:cTn id="37" presetID="8" presetClass="emph" presetSubtype="0" fill="hold" nodeType="withEffect">
                                  <p:stCondLst>
                                    <p:cond delay="0"/>
                                  </p:stCondLst>
                                  <p:childTnLst>
                                    <p:animRot by="300000">
                                      <p:cBhvr>
                                        <p:cTn id="38" dur="500" fill="hold"/>
                                        <p:tgtEl>
                                          <p:spTgt spid="2"/>
                                        </p:tgtEl>
                                        <p:attrNameLst>
                                          <p:attrName>r</p:attrName>
                                        </p:attrNameLst>
                                      </p:cBhvr>
                                    </p:animRot>
                                  </p:childTnLst>
                                </p:cTn>
                              </p:par>
                              <p:par>
                                <p:cTn id="39" presetID="0" presetClass="path" presetSubtype="0" accel="50000" decel="50000" fill="hold" nodeType="withEffect">
                                  <p:stCondLst>
                                    <p:cond delay="0"/>
                                  </p:stCondLst>
                                  <p:childTnLst>
                                    <p:animMotion origin="layout" path="M 4.44444E-6 -0.02083 L 0.00034 0.0051 " pathEditMode="relative" rAng="0" ptsTypes="AA">
                                      <p:cBhvr>
                                        <p:cTn id="40" dur="500" fill="hold"/>
                                        <p:tgtEl>
                                          <p:spTgt spid="2"/>
                                        </p:tgtEl>
                                        <p:attrNameLst>
                                          <p:attrName>ppt_x</p:attrName>
                                          <p:attrName>ppt_y</p:attrName>
                                        </p:attrNameLst>
                                      </p:cBhvr>
                                      <p:rCtr x="0" y="13"/>
                                    </p:animMotion>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1683">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grpId="0" nodeType="clickEffect">
                                  <p:stCondLst>
                                    <p:cond delay="0"/>
                                  </p:stCondLst>
                                  <p:childTnLst>
                                    <p:animScale>
                                      <p:cBhvr>
                                        <p:cTn id="48" dur="500" fill="hold"/>
                                        <p:tgtEl>
                                          <p:spTgt spid="55"/>
                                        </p:tgtEl>
                                      </p:cBhvr>
                                      <p:by x="110000" y="110000"/>
                                    </p:animScale>
                                  </p:childTnLst>
                                </p:cTn>
                              </p:par>
                              <p:par>
                                <p:cTn id="49" presetID="6" presetClass="emph" presetSubtype="0" fill="hold" grpId="1" nodeType="withEffect">
                                  <p:stCondLst>
                                    <p:cond delay="0"/>
                                  </p:stCondLst>
                                  <p:childTnLst>
                                    <p:animScale>
                                      <p:cBhvr>
                                        <p:cTn id="50" dur="500" fill="hold"/>
                                        <p:tgtEl>
                                          <p:spTgt spid="54"/>
                                        </p:tgtEl>
                                      </p:cBhvr>
                                      <p:by x="92000" y="92000"/>
                                    </p:animScale>
                                  </p:childTnLst>
                                </p:cTn>
                              </p:par>
                              <p:par>
                                <p:cTn id="51" presetID="8" presetClass="emph" presetSubtype="0" fill="hold" nodeType="withEffect">
                                  <p:stCondLst>
                                    <p:cond delay="0"/>
                                  </p:stCondLst>
                                  <p:childTnLst>
                                    <p:animRot by="-300000">
                                      <p:cBhvr>
                                        <p:cTn id="52" dur="5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4" grpId="1" animBg="1"/>
      <p:bldP spid="55" grpId="0" animBg="1"/>
      <p:bldP spid="30" grpId="0" animBg="1"/>
      <p:bldP spid="36" grpId="0" animBg="1"/>
      <p:bldP spid="39"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itle 1"/>
          <p:cNvSpPr>
            <a:spLocks noGrp="1"/>
          </p:cNvSpPr>
          <p:nvPr>
            <p:ph type="title"/>
          </p:nvPr>
        </p:nvSpPr>
        <p:spPr>
          <a:xfrm>
            <a:off x="798288" y="319046"/>
            <a:ext cx="7772400" cy="782266"/>
          </a:xfrm>
        </p:spPr>
        <p:txBody>
          <a:bodyPr/>
          <a:lstStyle/>
          <a:p>
            <a:pPr eaLnBrk="1" hangingPunct="1"/>
            <a:r>
              <a:rPr lang="en-US" dirty="0" smtClean="0"/>
              <a:t>Literature Review</a:t>
            </a:r>
          </a:p>
        </p:txBody>
      </p:sp>
      <p:sp>
        <p:nvSpPr>
          <p:cNvPr id="3" name="Content Placeholder 2"/>
          <p:cNvSpPr>
            <a:spLocks noGrp="1"/>
          </p:cNvSpPr>
          <p:nvPr>
            <p:ph idx="1"/>
          </p:nvPr>
        </p:nvSpPr>
        <p:spPr>
          <a:xfrm>
            <a:off x="533400" y="1229246"/>
            <a:ext cx="8293100" cy="5628754"/>
          </a:xfrm>
        </p:spPr>
        <p:txBody>
          <a:bodyPr>
            <a:noAutofit/>
          </a:bodyPr>
          <a:lstStyle/>
          <a:p>
            <a:pPr eaLnBrk="1" hangingPunct="1">
              <a:defRPr/>
            </a:pPr>
            <a:r>
              <a:rPr lang="en-US" sz="2400" dirty="0" smtClean="0"/>
              <a:t>Traditional models</a:t>
            </a:r>
          </a:p>
          <a:p>
            <a:pPr lvl="1" eaLnBrk="1" hangingPunct="1">
              <a:defRPr/>
            </a:pPr>
            <a:r>
              <a:rPr lang="en-US" sz="2000" dirty="0" smtClean="0"/>
              <a:t>Deterministic models (</a:t>
            </a:r>
            <a:r>
              <a:rPr lang="en-US" sz="2000" dirty="0" err="1" smtClean="0"/>
              <a:t>Daskin</a:t>
            </a:r>
            <a:r>
              <a:rPr lang="en-US" sz="2000" dirty="0" smtClean="0"/>
              <a:t>, 1995; </a:t>
            </a:r>
            <a:r>
              <a:rPr lang="en-US" sz="2000" dirty="0" err="1" smtClean="0"/>
              <a:t>Drezner</a:t>
            </a:r>
            <a:r>
              <a:rPr lang="en-US" sz="2000" dirty="0" smtClean="0"/>
              <a:t>, 1995)</a:t>
            </a:r>
          </a:p>
          <a:p>
            <a:pPr lvl="1">
              <a:defRPr/>
            </a:pPr>
            <a:r>
              <a:rPr lang="en-US" sz="2000" dirty="0" smtClean="0"/>
              <a:t>Demand uncertainty (</a:t>
            </a:r>
            <a:r>
              <a:rPr lang="en-US" sz="2000" dirty="0" err="1" smtClean="0">
                <a:ea typeface="+mn-ea"/>
                <a:cs typeface="+mn-cs"/>
              </a:rPr>
              <a:t>Daskin</a:t>
            </a:r>
            <a:r>
              <a:rPr lang="en-US" sz="2000" dirty="0" smtClean="0">
                <a:ea typeface="+mn-ea"/>
                <a:cs typeface="+mn-cs"/>
              </a:rPr>
              <a:t>, 1982, 1983; Ball and Lin, 1993; </a:t>
            </a:r>
            <a:r>
              <a:rPr lang="en-US" sz="2000" dirty="0" err="1" smtClean="0">
                <a:ea typeface="+mn-ea"/>
                <a:cs typeface="+mn-cs"/>
              </a:rPr>
              <a:t>Revelle</a:t>
            </a:r>
            <a:r>
              <a:rPr lang="en-US" sz="2000" dirty="0" smtClean="0">
                <a:ea typeface="+mn-ea"/>
                <a:cs typeface="+mn-cs"/>
              </a:rPr>
              <a:t> and Hogan, 1989; </a:t>
            </a:r>
            <a:r>
              <a:rPr lang="it-IT" sz="2000" dirty="0" smtClean="0">
                <a:ea typeface="+mn-ea"/>
                <a:cs typeface="+mn-cs"/>
              </a:rPr>
              <a:t>Batta et al., 1989</a:t>
            </a:r>
            <a:r>
              <a:rPr lang="en-US" sz="2000" dirty="0" smtClean="0"/>
              <a:t>) </a:t>
            </a:r>
          </a:p>
          <a:p>
            <a:pPr lvl="1">
              <a:defRPr/>
            </a:pPr>
            <a:r>
              <a:rPr lang="en-US" sz="2000" dirty="0" smtClean="0"/>
              <a:t>Continuum approximation </a:t>
            </a:r>
            <a:r>
              <a:rPr lang="en-US" sz="2000" dirty="0" smtClean="0">
                <a:cs typeface="+mn-cs"/>
              </a:rPr>
              <a:t>(Newell 1973; </a:t>
            </a:r>
            <a:r>
              <a:rPr lang="en-US" sz="2000" dirty="0" err="1" smtClean="0">
                <a:cs typeface="+mn-cs"/>
              </a:rPr>
              <a:t>Daganzo</a:t>
            </a:r>
            <a:r>
              <a:rPr lang="en-US" sz="2000" dirty="0" smtClean="0">
                <a:cs typeface="+mn-cs"/>
              </a:rPr>
              <a:t> and Newell, 1986; </a:t>
            </a:r>
            <a:r>
              <a:rPr lang="en-US" sz="2000" dirty="0" err="1" smtClean="0">
                <a:cs typeface="+mn-cs"/>
              </a:rPr>
              <a:t>Langevin</a:t>
            </a:r>
            <a:r>
              <a:rPr lang="en-US" sz="2000" dirty="0" smtClean="0">
                <a:cs typeface="+mn-cs"/>
              </a:rPr>
              <a:t> et al.,1996; Ouyang and </a:t>
            </a:r>
            <a:r>
              <a:rPr lang="en-US" sz="2000" dirty="0" err="1" smtClean="0">
                <a:cs typeface="+mn-cs"/>
              </a:rPr>
              <a:t>Daganzo</a:t>
            </a:r>
            <a:r>
              <a:rPr lang="en-US" sz="2000" dirty="0" smtClean="0">
                <a:cs typeface="+mn-cs"/>
              </a:rPr>
              <a:t>, 2006)</a:t>
            </a:r>
            <a:endParaRPr lang="en-US" sz="2000" dirty="0" smtClean="0"/>
          </a:p>
          <a:p>
            <a:pPr eaLnBrk="1" hangingPunct="1">
              <a:defRPr/>
            </a:pPr>
            <a:r>
              <a:rPr lang="en-US" sz="2400" dirty="0" smtClean="0"/>
              <a:t>Reliable models</a:t>
            </a:r>
          </a:p>
          <a:p>
            <a:pPr lvl="1">
              <a:defRPr/>
            </a:pPr>
            <a:r>
              <a:rPr lang="en-US" sz="2000" dirty="0" err="1" smtClean="0"/>
              <a:t>I.i.d</a:t>
            </a:r>
            <a:r>
              <a:rPr lang="en-US" sz="2000" dirty="0" smtClean="0"/>
              <a:t>. failures (Snyder and </a:t>
            </a:r>
            <a:r>
              <a:rPr lang="en-US" sz="2000" dirty="0" err="1" smtClean="0"/>
              <a:t>Daskin</a:t>
            </a:r>
            <a:r>
              <a:rPr lang="en-US" sz="2000" dirty="0" smtClean="0"/>
              <a:t>, 2005; Chen et al., 2011; An et al.,2012) </a:t>
            </a:r>
          </a:p>
          <a:p>
            <a:pPr lvl="1">
              <a:defRPr/>
            </a:pPr>
            <a:r>
              <a:rPr lang="en-US" sz="2000" dirty="0" smtClean="0"/>
              <a:t>Site-dependent (yet independent) failures (Cui et al., 2010;)</a:t>
            </a:r>
          </a:p>
          <a:p>
            <a:pPr lvl="1">
              <a:defRPr/>
            </a:pPr>
            <a:r>
              <a:rPr lang="en-US" sz="2000" dirty="0" smtClean="0"/>
              <a:t>Special correlated failures (Li and </a:t>
            </a:r>
            <a:r>
              <a:rPr lang="en-US" sz="2000" dirty="0" err="1" smtClean="0"/>
              <a:t>Ouyang</a:t>
            </a:r>
            <a:r>
              <a:rPr lang="en-US" sz="2000" dirty="0" smtClean="0"/>
              <a:t> 2010, </a:t>
            </a:r>
            <a:r>
              <a:rPr lang="en-US" sz="2000" dirty="0" err="1" smtClean="0"/>
              <a:t>Liberatore</a:t>
            </a:r>
            <a:r>
              <a:rPr lang="en-US" sz="2000" dirty="0" smtClean="0"/>
              <a:t> et al. 2012) </a:t>
            </a:r>
            <a:endParaRPr lang="en-US" sz="1800" dirty="0" smtClean="0"/>
          </a:p>
          <a:p>
            <a:pPr eaLnBrk="1" hangingPunct="1">
              <a:defRPr/>
            </a:pPr>
            <a:r>
              <a:rPr lang="en-US" sz="2400" dirty="0" smtClean="0"/>
              <a:t>Most reliable location studies assume disruptions are </a:t>
            </a:r>
            <a:r>
              <a:rPr lang="en-US" sz="2400" dirty="0" smtClean="0">
                <a:solidFill>
                  <a:srgbClr val="FF0000"/>
                </a:solidFill>
              </a:rPr>
              <a:t>independent</a:t>
            </a:r>
            <a:endParaRPr lang="en-US" sz="2400" dirty="0"/>
          </a:p>
        </p:txBody>
      </p:sp>
      <p:sp>
        <p:nvSpPr>
          <p:cNvPr id="19461" name="Slide Number Placeholder 4"/>
          <p:cNvSpPr>
            <a:spLocks noGrp="1"/>
          </p:cNvSpPr>
          <p:nvPr>
            <p:ph type="sldNum" sz="quarter" idx="12"/>
          </p:nvPr>
        </p:nvSpPr>
        <p:spPr>
          <a:noFill/>
        </p:spPr>
        <p:txBody>
          <a:bodyPr/>
          <a:lstStyle/>
          <a:p>
            <a:fld id="{7503CABF-BB74-4580-A310-096200E1EFDB}" type="slidenum">
              <a:rPr lang="zh-CN" altLang="en-US" smtClean="0"/>
              <a:pPr/>
              <a:t>6</a:t>
            </a:fld>
            <a:endParaRPr lang="en-US" altLang="zh-CN" smtClean="0"/>
          </a:p>
        </p:txBody>
      </p:sp>
    </p:spTree>
    <p:extLst>
      <p:ext uri="{BB962C8B-B14F-4D97-AF65-F5344CB8AC3E}">
        <p14:creationId xmlns="" xmlns:p14="http://schemas.microsoft.com/office/powerpoint/2010/main" val="267755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462399" y="614850"/>
            <a:ext cx="8055610" cy="624531"/>
          </a:xfrm>
        </p:spPr>
        <p:txBody>
          <a:bodyPr>
            <a:noAutofit/>
          </a:bodyPr>
          <a:lstStyle/>
          <a:p>
            <a:pPr eaLnBrk="1" hangingPunct="1"/>
            <a:r>
              <a:rPr lang="en-US" dirty="0" smtClean="0"/>
              <a:t>Disruption Correlation  </a:t>
            </a:r>
          </a:p>
        </p:txBody>
      </p:sp>
      <p:sp>
        <p:nvSpPr>
          <p:cNvPr id="18439" name="Slide Number Placeholder 4"/>
          <p:cNvSpPr>
            <a:spLocks noGrp="1"/>
          </p:cNvSpPr>
          <p:nvPr>
            <p:ph type="sldNum" sz="quarter" idx="12"/>
          </p:nvPr>
        </p:nvSpPr>
        <p:spPr>
          <a:xfrm>
            <a:off x="7239000" y="6400800"/>
            <a:ext cx="1905000" cy="457200"/>
          </a:xfrm>
          <a:noFill/>
        </p:spPr>
        <p:txBody>
          <a:bodyPr/>
          <a:lstStyle/>
          <a:p>
            <a:fld id="{1A72891D-5B14-4FE6-8FD3-3610B9163024}" type="slidenum">
              <a:rPr lang="zh-CN" altLang="en-US" smtClean="0"/>
              <a:pPr/>
              <a:t>7</a:t>
            </a:fld>
            <a:endParaRPr lang="en-US" altLang="zh-CN" smtClean="0"/>
          </a:p>
        </p:txBody>
      </p:sp>
      <p:grpSp>
        <p:nvGrpSpPr>
          <p:cNvPr id="2" name="Group 1"/>
          <p:cNvGrpSpPr/>
          <p:nvPr/>
        </p:nvGrpSpPr>
        <p:grpSpPr>
          <a:xfrm>
            <a:off x="580565" y="2276361"/>
            <a:ext cx="2879916" cy="2124888"/>
            <a:chOff x="4119008" y="2362543"/>
            <a:chExt cx="5400314" cy="3984512"/>
          </a:xfrm>
        </p:grpSpPr>
        <p:pic>
          <p:nvPicPr>
            <p:cNvPr id="26629" name="Picture 11" descr="power-outage-northeast.jpg"/>
            <p:cNvPicPr>
              <a:picLocks noChangeArrowheads="1"/>
            </p:cNvPicPr>
            <p:nvPr/>
          </p:nvPicPr>
          <p:blipFill>
            <a:blip r:embed="rId3" cstate="print"/>
            <a:srcRect l="8253" b="16588"/>
            <a:stretch>
              <a:fillRect/>
            </a:stretch>
          </p:blipFill>
          <p:spPr bwMode="auto">
            <a:xfrm>
              <a:off x="4724400" y="2362543"/>
              <a:ext cx="4206240" cy="3200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438" name="Rectangle 6"/>
            <p:cNvSpPr>
              <a:spLocks noChangeArrowheads="1"/>
            </p:cNvSpPr>
            <p:nvPr/>
          </p:nvSpPr>
          <p:spPr bwMode="auto">
            <a:xfrm>
              <a:off x="4119008" y="5581696"/>
              <a:ext cx="5400314" cy="765359"/>
            </a:xfrm>
            <a:prstGeom prst="rect">
              <a:avLst/>
            </a:prstGeom>
            <a:noFill/>
            <a:ln w="9525">
              <a:noFill/>
              <a:miter lim="800000"/>
              <a:headEnd/>
              <a:tailEnd/>
            </a:ln>
          </p:spPr>
          <p:txBody>
            <a:bodyPr wrap="none">
              <a:spAutoFit/>
            </a:bodyPr>
            <a:lstStyle/>
            <a:p>
              <a:pPr algn="ctr"/>
              <a:r>
                <a:rPr lang="en-US" sz="2000" dirty="0">
                  <a:latin typeface="Garamond" pitchFamily="18" charset="0"/>
                </a:rPr>
                <a:t>Northeast </a:t>
              </a:r>
              <a:r>
                <a:rPr lang="en-US" sz="2000" dirty="0" smtClean="0">
                  <a:latin typeface="Garamond" pitchFamily="18" charset="0"/>
                </a:rPr>
                <a:t>Blackout </a:t>
              </a:r>
              <a:r>
                <a:rPr lang="en-US" sz="2000" dirty="0">
                  <a:latin typeface="Garamond" pitchFamily="18" charset="0"/>
                </a:rPr>
                <a:t>(2003)</a:t>
              </a:r>
            </a:p>
          </p:txBody>
        </p:sp>
      </p:grpSp>
      <p:sp>
        <p:nvSpPr>
          <p:cNvPr id="8" name="Content Placeholder 2"/>
          <p:cNvSpPr>
            <a:spLocks noGrp="1"/>
          </p:cNvSpPr>
          <p:nvPr>
            <p:ph idx="1"/>
          </p:nvPr>
        </p:nvSpPr>
        <p:spPr>
          <a:xfrm>
            <a:off x="424368" y="1704931"/>
            <a:ext cx="4349106" cy="722593"/>
          </a:xfrm>
        </p:spPr>
        <p:txBody>
          <a:bodyPr>
            <a:noAutofit/>
          </a:bodyPr>
          <a:lstStyle/>
          <a:p>
            <a:r>
              <a:rPr lang="en-US" sz="2400" dirty="0" smtClean="0"/>
              <a:t>Shared disaster hazards</a:t>
            </a:r>
          </a:p>
        </p:txBody>
      </p:sp>
      <p:grpSp>
        <p:nvGrpSpPr>
          <p:cNvPr id="3" name="Group 2"/>
          <p:cNvGrpSpPr/>
          <p:nvPr/>
        </p:nvGrpSpPr>
        <p:grpSpPr>
          <a:xfrm>
            <a:off x="742846" y="4676691"/>
            <a:ext cx="2671782" cy="2070592"/>
            <a:chOff x="-28083" y="2426386"/>
            <a:chExt cx="5073711" cy="3932053"/>
          </a:xfrm>
        </p:grpSpPr>
        <p:sp>
          <p:nvSpPr>
            <p:cNvPr id="18437" name="Rectangle 5"/>
            <p:cNvSpPr>
              <a:spLocks noChangeArrowheads="1"/>
            </p:cNvSpPr>
            <p:nvPr/>
          </p:nvSpPr>
          <p:spPr bwMode="auto">
            <a:xfrm>
              <a:off x="-28083" y="5561059"/>
              <a:ext cx="5073711" cy="797380"/>
            </a:xfrm>
            <a:prstGeom prst="rect">
              <a:avLst/>
            </a:prstGeom>
            <a:noFill/>
            <a:ln w="9525">
              <a:noFill/>
              <a:miter lim="800000"/>
              <a:headEnd/>
              <a:tailEnd/>
            </a:ln>
          </p:spPr>
          <p:txBody>
            <a:bodyPr wrap="none">
              <a:spAutoFit/>
            </a:bodyPr>
            <a:lstStyle/>
            <a:p>
              <a:pPr algn="ctr"/>
              <a:r>
                <a:rPr lang="en-US" sz="2000" dirty="0" smtClean="0">
                  <a:latin typeface="Garamond" pitchFamily="18" charset="0"/>
                </a:rPr>
                <a:t>Hurricane Sandy </a:t>
              </a:r>
              <a:r>
                <a:rPr lang="en-US" sz="2000" dirty="0">
                  <a:latin typeface="Garamond" pitchFamily="18" charset="0"/>
                </a:rPr>
                <a:t>(</a:t>
              </a:r>
              <a:r>
                <a:rPr lang="en-US" sz="2000" dirty="0" smtClean="0">
                  <a:latin typeface="Garamond" pitchFamily="18" charset="0"/>
                </a:rPr>
                <a:t>2012)</a:t>
              </a:r>
              <a:endParaRPr lang="en-US" sz="2000" dirty="0">
                <a:latin typeface="Garamond" pitchFamily="18" charset="0"/>
              </a:endParaRPr>
            </a:p>
          </p:txBody>
        </p:sp>
        <p:pic>
          <p:nvPicPr>
            <p:cNvPr id="799746" name="Picture 2" descr="http://assets.nydailynews.com/polopoly_fs/1.1194053.1351414470!/img/httpImage/image.jpg_gen/derivatives/landscape_635/hurricane28n-8-copy.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b="8529"/>
            <a:stretch/>
          </p:blipFill>
          <p:spPr bwMode="auto">
            <a:xfrm>
              <a:off x="347097" y="2426386"/>
              <a:ext cx="4174103" cy="31365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Lst>
          </p:spPr>
        </p:pic>
      </p:grpSp>
      <p:sp>
        <p:nvSpPr>
          <p:cNvPr id="23" name="Content Placeholder 2"/>
          <p:cNvSpPr txBox="1">
            <a:spLocks/>
          </p:cNvSpPr>
          <p:nvPr/>
        </p:nvSpPr>
        <p:spPr>
          <a:xfrm>
            <a:off x="4701900" y="1720429"/>
            <a:ext cx="3930654" cy="722593"/>
          </a:xfrm>
          <a:prstGeom prst="rect">
            <a:avLst/>
          </a:prstGeom>
        </p:spPr>
        <p:txBody>
          <a:bodyPr vert="horz">
            <a:no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b="0" i="0" u="none" strike="noStrike" kern="1200" cap="none" spc="0" normalizeH="0" baseline="0" noProof="0" dirty="0" smtClean="0">
                <a:ln>
                  <a:noFill/>
                </a:ln>
                <a:solidFill>
                  <a:schemeClr val="tx1"/>
                </a:solidFill>
                <a:effectLst/>
                <a:uLnTx/>
                <a:uFillTx/>
                <a:latin typeface="Garamond" pitchFamily="18" charset="0"/>
                <a:ea typeface="+mn-ea"/>
                <a:cs typeface="+mn-cs"/>
              </a:rPr>
              <a:t>Shared supply</a:t>
            </a:r>
            <a:r>
              <a:rPr kumimoji="0" lang="en-US" b="0" i="0" u="none" strike="noStrike" kern="1200" cap="none" spc="0" normalizeH="0" noProof="0" dirty="0" smtClean="0">
                <a:ln>
                  <a:noFill/>
                </a:ln>
                <a:solidFill>
                  <a:schemeClr val="tx1"/>
                </a:solidFill>
                <a:effectLst/>
                <a:uLnTx/>
                <a:uFillTx/>
                <a:latin typeface="Garamond" pitchFamily="18" charset="0"/>
                <a:ea typeface="+mn-ea"/>
                <a:cs typeface="+mn-cs"/>
              </a:rPr>
              <a:t> resources</a:t>
            </a:r>
            <a:endParaRPr kumimoji="0" lang="en-US" b="0" i="0" u="none" strike="noStrike" kern="1200" cap="none" spc="0" normalizeH="0" baseline="0" noProof="0" dirty="0" smtClean="0">
              <a:ln>
                <a:noFill/>
              </a:ln>
              <a:solidFill>
                <a:schemeClr val="tx1"/>
              </a:solidFill>
              <a:effectLst/>
              <a:uLnTx/>
              <a:uFillTx/>
              <a:latin typeface="Garamond" pitchFamily="18" charset="0"/>
              <a:ea typeface="+mn-ea"/>
              <a:cs typeface="+mn-cs"/>
            </a:endParaRPr>
          </a:p>
        </p:txBody>
      </p:sp>
      <p:grpSp>
        <p:nvGrpSpPr>
          <p:cNvPr id="24" name="Group 23"/>
          <p:cNvGrpSpPr/>
          <p:nvPr/>
        </p:nvGrpSpPr>
        <p:grpSpPr>
          <a:xfrm>
            <a:off x="4868710" y="2133053"/>
            <a:ext cx="3072014" cy="1599437"/>
            <a:chOff x="3570644" y="1716320"/>
            <a:chExt cx="3666833" cy="1909128"/>
          </a:xfrm>
        </p:grpSpPr>
        <p:cxnSp>
          <p:nvCxnSpPr>
            <p:cNvPr id="25" name="Straight Arrow Connector 24"/>
            <p:cNvCxnSpPr>
              <a:stCxn id="30" idx="2"/>
              <a:endCxn id="32" idx="0"/>
            </p:cNvCxnSpPr>
            <p:nvPr/>
          </p:nvCxnSpPr>
          <p:spPr>
            <a:xfrm rot="5400000">
              <a:off x="3865178" y="2336170"/>
              <a:ext cx="795561" cy="73061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30" idx="2"/>
              <a:endCxn id="33" idx="0"/>
            </p:cNvCxnSpPr>
            <p:nvPr/>
          </p:nvCxnSpPr>
          <p:spPr>
            <a:xfrm rot="16200000" flipH="1">
              <a:off x="4798133" y="2133823"/>
              <a:ext cx="812165" cy="11519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30" idx="2"/>
              <a:endCxn id="34" idx="0"/>
            </p:cNvCxnSpPr>
            <p:nvPr/>
          </p:nvCxnSpPr>
          <p:spPr>
            <a:xfrm rot="16200000" flipH="1">
              <a:off x="5363283" y="1568673"/>
              <a:ext cx="812165" cy="22822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883628" y="1841260"/>
              <a:ext cx="1430200" cy="400110"/>
            </a:xfrm>
            <a:prstGeom prst="rect">
              <a:avLst/>
            </a:prstGeom>
          </p:spPr>
          <p:txBody>
            <a:bodyPr wrap="none">
              <a:spAutoFit/>
            </a:bodyPr>
            <a:lstStyle/>
            <a:p>
              <a:r>
                <a:rPr lang="en-US" sz="2000" dirty="0" smtClean="0"/>
                <a:t>Power Plant</a:t>
              </a:r>
              <a:endParaRPr lang="en-US" sz="2000" dirty="0"/>
            </a:p>
          </p:txBody>
        </p:sp>
        <p:sp>
          <p:nvSpPr>
            <p:cNvPr id="29" name="Rectangle 28"/>
            <p:cNvSpPr/>
            <p:nvPr/>
          </p:nvSpPr>
          <p:spPr>
            <a:xfrm>
              <a:off x="4231190" y="2885136"/>
              <a:ext cx="1122423" cy="400110"/>
            </a:xfrm>
            <a:prstGeom prst="rect">
              <a:avLst/>
            </a:prstGeom>
          </p:spPr>
          <p:txBody>
            <a:bodyPr wrap="none">
              <a:spAutoFit/>
            </a:bodyPr>
            <a:lstStyle/>
            <a:p>
              <a:r>
                <a:rPr lang="en-US" sz="2000" dirty="0" smtClean="0"/>
                <a:t>Factories</a:t>
              </a:r>
              <a:endParaRPr lang="en-US" sz="2000" dirty="0"/>
            </a:p>
          </p:txBody>
        </p:sp>
        <p:pic>
          <p:nvPicPr>
            <p:cNvPr id="30" name="Picture 8" descr="https://encrypted-tbn3.gstatic.com/images?q=tbn:ANd9GcRQWoBq_bMgc4J0C272DCNrkAFekKAFNsn611z1WC31MDtxjhPB"/>
            <p:cNvPicPr>
              <a:picLocks noChangeAspect="1" noChangeArrowheads="1"/>
            </p:cNvPicPr>
            <p:nvPr/>
          </p:nvPicPr>
          <p:blipFill>
            <a:blip r:embed="rId5" cstate="print"/>
            <a:srcRect l="14595" r="18378"/>
            <a:stretch>
              <a:fillRect/>
            </a:stretch>
          </p:blipFill>
          <p:spPr bwMode="auto">
            <a:xfrm>
              <a:off x="4431412" y="1716320"/>
              <a:ext cx="393700" cy="587375"/>
            </a:xfrm>
            <a:prstGeom prst="rect">
              <a:avLst/>
            </a:prstGeom>
            <a:noFill/>
          </p:spPr>
        </p:pic>
        <p:pic>
          <p:nvPicPr>
            <p:cNvPr id="32" name="Picture 10" descr="https://encrypted-tbn1.gstatic.com/images?q=tbn:ANd9GcRWpwfITMU8m9bOzrzw7bYum45ih4ZPOa2vQY3rHBulYTFgnYfsvw"/>
            <p:cNvPicPr>
              <a:picLocks noChangeAspect="1" noChangeArrowheads="1"/>
            </p:cNvPicPr>
            <p:nvPr/>
          </p:nvPicPr>
          <p:blipFill>
            <a:blip r:embed="rId6" cstate="print"/>
            <a:srcRect/>
            <a:stretch>
              <a:fillRect/>
            </a:stretch>
          </p:blipFill>
          <p:spPr bwMode="auto">
            <a:xfrm>
              <a:off x="3570644" y="3099256"/>
              <a:ext cx="654016" cy="509588"/>
            </a:xfrm>
            <a:prstGeom prst="rect">
              <a:avLst/>
            </a:prstGeom>
            <a:noFill/>
          </p:spPr>
        </p:pic>
        <p:pic>
          <p:nvPicPr>
            <p:cNvPr id="33" name="Picture 10" descr="https://encrypted-tbn1.gstatic.com/images?q=tbn:ANd9GcRWpwfITMU8m9bOzrzw7bYum45ih4ZPOa2vQY3rHBulYTFgnYfsvw"/>
            <p:cNvPicPr>
              <a:picLocks noChangeAspect="1" noChangeArrowheads="1"/>
            </p:cNvPicPr>
            <p:nvPr/>
          </p:nvPicPr>
          <p:blipFill>
            <a:blip r:embed="rId6" cstate="print"/>
            <a:srcRect/>
            <a:stretch>
              <a:fillRect/>
            </a:stretch>
          </p:blipFill>
          <p:spPr bwMode="auto">
            <a:xfrm>
              <a:off x="5453161" y="3115860"/>
              <a:ext cx="654016" cy="509588"/>
            </a:xfrm>
            <a:prstGeom prst="rect">
              <a:avLst/>
            </a:prstGeom>
            <a:noFill/>
          </p:spPr>
        </p:pic>
        <p:pic>
          <p:nvPicPr>
            <p:cNvPr id="34" name="Picture 10" descr="https://encrypted-tbn1.gstatic.com/images?q=tbn:ANd9GcRWpwfITMU8m9bOzrzw7bYum45ih4ZPOa2vQY3rHBulYTFgnYfsvw"/>
            <p:cNvPicPr>
              <a:picLocks noChangeAspect="1" noChangeArrowheads="1"/>
            </p:cNvPicPr>
            <p:nvPr/>
          </p:nvPicPr>
          <p:blipFill>
            <a:blip r:embed="rId6" cstate="print"/>
            <a:srcRect/>
            <a:stretch>
              <a:fillRect/>
            </a:stretch>
          </p:blipFill>
          <p:spPr bwMode="auto">
            <a:xfrm>
              <a:off x="6583461" y="3115860"/>
              <a:ext cx="654016" cy="509588"/>
            </a:xfrm>
            <a:prstGeom prst="rect">
              <a:avLst/>
            </a:prstGeom>
            <a:noFill/>
          </p:spPr>
        </p:pic>
      </p:grpSp>
      <p:grpSp>
        <p:nvGrpSpPr>
          <p:cNvPr id="49" name="Group 48"/>
          <p:cNvGrpSpPr/>
          <p:nvPr/>
        </p:nvGrpSpPr>
        <p:grpSpPr>
          <a:xfrm>
            <a:off x="4152755" y="3967511"/>
            <a:ext cx="2282041" cy="1555587"/>
            <a:chOff x="417664" y="3802744"/>
            <a:chExt cx="3075621" cy="2096543"/>
          </a:xfrm>
        </p:grpSpPr>
        <p:pic>
          <p:nvPicPr>
            <p:cNvPr id="50" name="Picture 42"/>
            <p:cNvPicPr>
              <a:picLocks noChangeAspect="1" noChangeArrowheads="1"/>
            </p:cNvPicPr>
            <p:nvPr/>
          </p:nvPicPr>
          <p:blipFill rotWithShape="1">
            <a:blip r:embed="rId7" cstate="print"/>
            <a:srcRect l="-67" t="22887" r="76690" b="40466"/>
            <a:stretch/>
          </p:blipFill>
          <p:spPr bwMode="auto">
            <a:xfrm>
              <a:off x="1724599" y="3802744"/>
              <a:ext cx="699277" cy="827314"/>
            </a:xfrm>
            <a:prstGeom prst="rect">
              <a:avLst/>
            </a:prstGeom>
            <a:noFill/>
            <a:ln w="9525">
              <a:noFill/>
              <a:miter lim="800000"/>
              <a:headEnd/>
              <a:tailEnd/>
            </a:ln>
          </p:spPr>
        </p:pic>
        <p:pic>
          <p:nvPicPr>
            <p:cNvPr id="51" name="Picture 42"/>
            <p:cNvPicPr>
              <a:picLocks noChangeAspect="1" noChangeArrowheads="1"/>
            </p:cNvPicPr>
            <p:nvPr/>
          </p:nvPicPr>
          <p:blipFill rotWithShape="1">
            <a:blip r:embed="rId7" cstate="print"/>
            <a:srcRect l="30718" t="55826" r="41498" b="18239"/>
            <a:stretch/>
          </p:blipFill>
          <p:spPr bwMode="auto">
            <a:xfrm>
              <a:off x="417664" y="5167086"/>
              <a:ext cx="1039395" cy="732201"/>
            </a:xfrm>
            <a:prstGeom prst="rect">
              <a:avLst/>
            </a:prstGeom>
            <a:noFill/>
            <a:ln w="9525">
              <a:noFill/>
              <a:miter lim="800000"/>
              <a:headEnd/>
              <a:tailEnd/>
            </a:ln>
          </p:spPr>
        </p:pic>
        <p:pic>
          <p:nvPicPr>
            <p:cNvPr id="52" name="Picture 42"/>
            <p:cNvPicPr>
              <a:picLocks noChangeAspect="1" noChangeArrowheads="1"/>
            </p:cNvPicPr>
            <p:nvPr/>
          </p:nvPicPr>
          <p:blipFill rotWithShape="1">
            <a:blip r:embed="rId7" cstate="print"/>
            <a:srcRect l="30718" t="55826" r="41498" b="18239"/>
            <a:stretch/>
          </p:blipFill>
          <p:spPr bwMode="auto">
            <a:xfrm>
              <a:off x="1578807" y="5138057"/>
              <a:ext cx="1039395" cy="732201"/>
            </a:xfrm>
            <a:prstGeom prst="rect">
              <a:avLst/>
            </a:prstGeom>
            <a:noFill/>
            <a:ln w="9525">
              <a:noFill/>
              <a:miter lim="800000"/>
              <a:headEnd/>
              <a:tailEnd/>
            </a:ln>
          </p:spPr>
        </p:pic>
        <p:pic>
          <p:nvPicPr>
            <p:cNvPr id="53" name="Picture 42"/>
            <p:cNvPicPr>
              <a:picLocks noChangeAspect="1" noChangeArrowheads="1"/>
            </p:cNvPicPr>
            <p:nvPr/>
          </p:nvPicPr>
          <p:blipFill rotWithShape="1">
            <a:blip r:embed="rId7" cstate="print"/>
            <a:srcRect l="30718" t="55826" r="41498" b="18239"/>
            <a:stretch/>
          </p:blipFill>
          <p:spPr bwMode="auto">
            <a:xfrm>
              <a:off x="2453890" y="5138057"/>
              <a:ext cx="1039395" cy="732201"/>
            </a:xfrm>
            <a:prstGeom prst="rect">
              <a:avLst/>
            </a:prstGeom>
            <a:noFill/>
            <a:ln w="9525">
              <a:noFill/>
              <a:miter lim="800000"/>
              <a:headEnd/>
              <a:tailEnd/>
            </a:ln>
          </p:spPr>
        </p:pic>
        <p:cxnSp>
          <p:nvCxnSpPr>
            <p:cNvPr id="54" name="Straight Arrow Connector 53"/>
            <p:cNvCxnSpPr>
              <a:stCxn id="50" idx="2"/>
              <a:endCxn id="51" idx="0"/>
            </p:cNvCxnSpPr>
            <p:nvPr/>
          </p:nvCxnSpPr>
          <p:spPr>
            <a:xfrm rot="5400000">
              <a:off x="1237286" y="4330134"/>
              <a:ext cx="537028" cy="11368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50" idx="2"/>
              <a:endCxn id="52" idx="0"/>
            </p:cNvCxnSpPr>
            <p:nvPr/>
          </p:nvCxnSpPr>
          <p:spPr>
            <a:xfrm rot="16200000" flipH="1">
              <a:off x="1832372" y="4871923"/>
              <a:ext cx="507999" cy="2426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0" idx="2"/>
              <a:endCxn id="53" idx="0"/>
            </p:cNvCxnSpPr>
            <p:nvPr/>
          </p:nvCxnSpPr>
          <p:spPr>
            <a:xfrm rot="16200000" flipH="1">
              <a:off x="2269913" y="4434382"/>
              <a:ext cx="508000" cy="8993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7" name="Group 98"/>
          <p:cNvGrpSpPr/>
          <p:nvPr/>
        </p:nvGrpSpPr>
        <p:grpSpPr>
          <a:xfrm>
            <a:off x="5624656" y="5093228"/>
            <a:ext cx="2801475" cy="1405504"/>
            <a:chOff x="3937609" y="3793854"/>
            <a:chExt cx="4733425" cy="2374775"/>
          </a:xfrm>
        </p:grpSpPr>
        <p:pic>
          <p:nvPicPr>
            <p:cNvPr id="58" name="Picture 2" descr="https://encrypted-tbn1.gstatic.com/images?q=tbn:ANd9GcSiKz1C9It2JczhcwgM5iRtAnhiqAKEZFcEk4s66MKq2RPt21Bq"/>
            <p:cNvPicPr>
              <a:picLocks noChangeAspect="1" noChangeArrowheads="1"/>
            </p:cNvPicPr>
            <p:nvPr/>
          </p:nvPicPr>
          <p:blipFill>
            <a:blip r:embed="rId8" cstate="print"/>
            <a:srcRect/>
            <a:stretch>
              <a:fillRect/>
            </a:stretch>
          </p:blipFill>
          <p:spPr bwMode="auto">
            <a:xfrm>
              <a:off x="3937609" y="5234156"/>
              <a:ext cx="748791" cy="772510"/>
            </a:xfrm>
            <a:prstGeom prst="rect">
              <a:avLst/>
            </a:prstGeom>
            <a:noFill/>
          </p:spPr>
        </p:pic>
        <p:pic>
          <p:nvPicPr>
            <p:cNvPr id="59" name="Picture 2" descr="https://encrypted-tbn1.gstatic.com/images?q=tbn:ANd9GcSiKz1C9It2JczhcwgM5iRtAnhiqAKEZFcEk4s66MKq2RPt21Bq"/>
            <p:cNvPicPr>
              <a:picLocks noChangeAspect="1" noChangeArrowheads="1"/>
            </p:cNvPicPr>
            <p:nvPr/>
          </p:nvPicPr>
          <p:blipFill>
            <a:blip r:embed="rId8" cstate="print"/>
            <a:srcRect/>
            <a:stretch>
              <a:fillRect/>
            </a:stretch>
          </p:blipFill>
          <p:spPr bwMode="auto">
            <a:xfrm>
              <a:off x="5230378" y="5202624"/>
              <a:ext cx="748791" cy="772510"/>
            </a:xfrm>
            <a:prstGeom prst="rect">
              <a:avLst/>
            </a:prstGeom>
            <a:noFill/>
          </p:spPr>
        </p:pic>
        <p:pic>
          <p:nvPicPr>
            <p:cNvPr id="61" name="Picture 4" descr="http://www.humantransport.org/bicycledriving/library/signals/aloop.gif"/>
            <p:cNvPicPr>
              <a:picLocks noChangeAspect="1" noChangeArrowheads="1"/>
            </p:cNvPicPr>
            <p:nvPr/>
          </p:nvPicPr>
          <p:blipFill>
            <a:blip r:embed="rId9" cstate="print"/>
            <a:srcRect l="623" t="9236" r="61945" b="26396"/>
            <a:stretch>
              <a:fillRect/>
            </a:stretch>
          </p:blipFill>
          <p:spPr bwMode="auto">
            <a:xfrm>
              <a:off x="7803930" y="5171091"/>
              <a:ext cx="867104" cy="900974"/>
            </a:xfrm>
            <a:prstGeom prst="rect">
              <a:avLst/>
            </a:prstGeom>
            <a:noFill/>
          </p:spPr>
        </p:pic>
        <p:pic>
          <p:nvPicPr>
            <p:cNvPr id="62" name="Picture 6" descr="https://encrypted-tbn2.gstatic.com/images?q=tbn:ANd9GcSTZGCTJ7f8dMsPuJoTgSsgv2Ar_JbP1qhbuScKDBZDoQj9X9AfzQ"/>
            <p:cNvPicPr>
              <a:picLocks noChangeAspect="1" noChangeArrowheads="1"/>
            </p:cNvPicPr>
            <p:nvPr/>
          </p:nvPicPr>
          <p:blipFill>
            <a:blip r:embed="rId10" cstate="print"/>
            <a:srcRect/>
            <a:stretch>
              <a:fillRect/>
            </a:stretch>
          </p:blipFill>
          <p:spPr bwMode="auto">
            <a:xfrm>
              <a:off x="6250285" y="3793854"/>
              <a:ext cx="494112" cy="627939"/>
            </a:xfrm>
            <a:prstGeom prst="rect">
              <a:avLst/>
            </a:prstGeom>
            <a:noFill/>
          </p:spPr>
        </p:pic>
        <p:pic>
          <p:nvPicPr>
            <p:cNvPr id="63" name="Picture 6" descr="https://encrypted-tbn2.gstatic.com/images?q=tbn:ANd9GcSTZGCTJ7f8dMsPuJoTgSsgv2Ar_JbP1qhbuScKDBZDoQj9X9AfzQ"/>
            <p:cNvPicPr>
              <a:picLocks noChangeAspect="1" noChangeArrowheads="1"/>
            </p:cNvPicPr>
            <p:nvPr/>
          </p:nvPicPr>
          <p:blipFill>
            <a:blip r:embed="rId10" cstate="print"/>
            <a:srcRect/>
            <a:stretch>
              <a:fillRect/>
            </a:stretch>
          </p:blipFill>
          <p:spPr bwMode="auto">
            <a:xfrm>
              <a:off x="7516084" y="3927060"/>
              <a:ext cx="494115" cy="627939"/>
            </a:xfrm>
            <a:prstGeom prst="rect">
              <a:avLst/>
            </a:prstGeom>
            <a:noFill/>
          </p:spPr>
        </p:pic>
        <p:cxnSp>
          <p:nvCxnSpPr>
            <p:cNvPr id="64" name="Straight Arrow Connector 63"/>
            <p:cNvCxnSpPr>
              <a:stCxn id="62" idx="2"/>
              <a:endCxn id="58" idx="0"/>
            </p:cNvCxnSpPr>
            <p:nvPr/>
          </p:nvCxnSpPr>
          <p:spPr>
            <a:xfrm rot="5400000">
              <a:off x="4998493" y="3735306"/>
              <a:ext cx="812364" cy="21853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2" idx="2"/>
              <a:endCxn id="59" idx="0"/>
            </p:cNvCxnSpPr>
            <p:nvPr/>
          </p:nvCxnSpPr>
          <p:spPr>
            <a:xfrm rot="5400000">
              <a:off x="5660643" y="4365924"/>
              <a:ext cx="780832" cy="8925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2" idx="2"/>
              <a:endCxn id="61" idx="0"/>
            </p:cNvCxnSpPr>
            <p:nvPr/>
          </p:nvCxnSpPr>
          <p:spPr>
            <a:xfrm rot="16200000" flipH="1">
              <a:off x="6992762" y="3926371"/>
              <a:ext cx="749299" cy="17401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63" idx="2"/>
              <a:endCxn id="59" idx="0"/>
            </p:cNvCxnSpPr>
            <p:nvPr/>
          </p:nvCxnSpPr>
          <p:spPr>
            <a:xfrm rot="5400000">
              <a:off x="6360146" y="3799628"/>
              <a:ext cx="647625" cy="21583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63" idx="2"/>
            </p:cNvCxnSpPr>
            <p:nvPr/>
          </p:nvCxnSpPr>
          <p:spPr>
            <a:xfrm rot="5400000">
              <a:off x="7143170" y="4599137"/>
              <a:ext cx="664111" cy="5758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63" idx="2"/>
              <a:endCxn id="61" idx="0"/>
            </p:cNvCxnSpPr>
            <p:nvPr/>
          </p:nvCxnSpPr>
          <p:spPr>
            <a:xfrm rot="16200000" flipH="1">
              <a:off x="7692267" y="4625875"/>
              <a:ext cx="616092" cy="4743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5" name="Picture 4" descr="http://www.humantransport.org/bicycledriving/library/signals/aloop.gif"/>
            <p:cNvPicPr>
              <a:picLocks noChangeAspect="1" noChangeArrowheads="1"/>
            </p:cNvPicPr>
            <p:nvPr/>
          </p:nvPicPr>
          <p:blipFill>
            <a:blip r:embed="rId9" cstate="print"/>
            <a:srcRect l="623" t="9236" r="61945" b="26396"/>
            <a:stretch>
              <a:fillRect/>
            </a:stretch>
          </p:blipFill>
          <p:spPr bwMode="auto">
            <a:xfrm>
              <a:off x="6677377" y="5267655"/>
              <a:ext cx="867104" cy="900974"/>
            </a:xfrm>
            <a:prstGeom prst="rect">
              <a:avLst/>
            </a:prstGeom>
            <a:noFill/>
          </p:spPr>
        </p:pic>
      </p:grpSp>
      <p:sp>
        <p:nvSpPr>
          <p:cNvPr id="82" name="Content Placeholder 2"/>
          <p:cNvSpPr txBox="1">
            <a:spLocks/>
          </p:cNvSpPr>
          <p:nvPr/>
        </p:nvSpPr>
        <p:spPr>
          <a:xfrm>
            <a:off x="453794" y="1246831"/>
            <a:ext cx="9391973" cy="722593"/>
          </a:xfrm>
          <a:prstGeom prst="rect">
            <a:avLst/>
          </a:prstGeom>
        </p:spPr>
        <p:txBody>
          <a:bodyPr vert="horz">
            <a:no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lang="en-US" dirty="0" smtClean="0">
                <a:latin typeface="Garamond" pitchFamily="18" charset="0"/>
                <a:ea typeface="+mn-ea"/>
              </a:rPr>
              <a:t>Many </a:t>
            </a:r>
            <a:r>
              <a:rPr kumimoji="0" lang="en-US" b="0" i="0" u="none" strike="noStrike" kern="1200" cap="none" spc="0" normalizeH="0" noProof="0" dirty="0" smtClean="0">
                <a:ln>
                  <a:noFill/>
                </a:ln>
                <a:solidFill>
                  <a:schemeClr val="tx1"/>
                </a:solidFill>
                <a:effectLst/>
                <a:uLnTx/>
                <a:uFillTx/>
                <a:latin typeface="Garamond" pitchFamily="18" charset="0"/>
                <a:ea typeface="+mn-ea"/>
                <a:cs typeface="+mn-cs"/>
              </a:rPr>
              <a:t>systems exhibit positively correlated disruptions </a:t>
            </a:r>
            <a:endParaRPr kumimoji="0" lang="en-US" b="0" i="0" u="none" strike="noStrike" kern="1200" cap="none" spc="0" normalizeH="0" baseline="0" noProof="0" dirty="0" smtClean="0">
              <a:ln>
                <a:noFill/>
              </a:ln>
              <a:solidFill>
                <a:schemeClr val="tx1"/>
              </a:solidFill>
              <a:effectLst/>
              <a:uLnTx/>
              <a:uFillTx/>
              <a:latin typeface="Garamond" pitchFamily="18" charset="0"/>
              <a:ea typeface="+mn-ea"/>
              <a:cs typeface="+mn-cs"/>
            </a:endParaRPr>
          </a:p>
        </p:txBody>
      </p:sp>
    </p:spTree>
    <p:extLst>
      <p:ext uri="{BB962C8B-B14F-4D97-AF65-F5344CB8AC3E}">
        <p14:creationId xmlns="" xmlns:p14="http://schemas.microsoft.com/office/powerpoint/2010/main" val="71604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358080" y="247962"/>
            <a:ext cx="8707446" cy="889000"/>
          </a:xfrm>
        </p:spPr>
        <p:txBody>
          <a:bodyPr lIns="91440" tIns="45720" rIns="91440" bIns="45720">
            <a:noAutofit/>
          </a:bodyPr>
          <a:lstStyle/>
          <a:p>
            <a:pPr defTabSz="914400"/>
            <a:r>
              <a:rPr lang="en-US" dirty="0" smtClean="0"/>
              <a:t>Prominent Example: Fukushima Nuclear Leak</a:t>
            </a:r>
          </a:p>
        </p:txBody>
      </p:sp>
      <p:pic>
        <p:nvPicPr>
          <p:cNvPr id="2051" name="Picture 8" descr="Explosion-at-Japans-Fukus-007"/>
          <p:cNvPicPr>
            <a:picLocks noChangeAspect="1" noChangeArrowheads="1"/>
          </p:cNvPicPr>
          <p:nvPr/>
        </p:nvPicPr>
        <p:blipFill>
          <a:blip r:embed="rId3" cstate="print"/>
          <a:srcRect/>
          <a:stretch>
            <a:fillRect/>
          </a:stretch>
        </p:blipFill>
        <p:spPr bwMode="auto">
          <a:xfrm>
            <a:off x="6562725" y="1447800"/>
            <a:ext cx="2581275" cy="1549400"/>
          </a:xfrm>
          <a:prstGeom prst="rect">
            <a:avLst/>
          </a:prstGeom>
          <a:noFill/>
          <a:ln w="9525">
            <a:noFill/>
            <a:miter lim="800000"/>
            <a:headEnd/>
            <a:tailEnd/>
          </a:ln>
        </p:spPr>
      </p:pic>
      <p:sp>
        <p:nvSpPr>
          <p:cNvPr id="2052" name="Text Box 9"/>
          <p:cNvSpPr txBox="1">
            <a:spLocks noChangeArrowheads="1"/>
          </p:cNvSpPr>
          <p:nvPr/>
        </p:nvSpPr>
        <p:spPr bwMode="auto">
          <a:xfrm>
            <a:off x="76200" y="6355488"/>
            <a:ext cx="4267200" cy="274638"/>
          </a:xfrm>
          <a:prstGeom prst="rect">
            <a:avLst/>
          </a:prstGeom>
          <a:noFill/>
          <a:ln w="9525" algn="ctr">
            <a:noFill/>
            <a:miter lim="800000"/>
            <a:headEnd/>
            <a:tailEnd/>
          </a:ln>
          <a:effectLst/>
        </p:spPr>
        <p:txBody>
          <a:bodyPr>
            <a:spAutoFit/>
          </a:bodyPr>
          <a:lstStyle/>
          <a:p>
            <a:pPr defTabSz="914400"/>
            <a:r>
              <a:rPr lang="en-US" sz="1200">
                <a:latin typeface="Garamond" pitchFamily="18" charset="0"/>
                <a:ea typeface="ＭＳ Ｐゴシック" pitchFamily="34" charset="-128"/>
              </a:rPr>
              <a:t>(Sources: ibtimes.com; www.pmf.kg.ac.rs/radijacionafizika)</a:t>
            </a:r>
          </a:p>
        </p:txBody>
      </p:sp>
      <p:pic>
        <p:nvPicPr>
          <p:cNvPr id="629770" name="Picture 2"/>
          <p:cNvPicPr>
            <a:picLocks noChangeAspect="1" noChangeArrowheads="1"/>
          </p:cNvPicPr>
          <p:nvPr/>
        </p:nvPicPr>
        <p:blipFill>
          <a:blip r:embed="rId4" cstate="print"/>
          <a:srcRect/>
          <a:stretch>
            <a:fillRect/>
          </a:stretch>
        </p:blipFill>
        <p:spPr bwMode="auto">
          <a:xfrm>
            <a:off x="4103688" y="2959100"/>
            <a:ext cx="5040312" cy="3898900"/>
          </a:xfrm>
          <a:prstGeom prst="rect">
            <a:avLst/>
          </a:prstGeom>
          <a:noFill/>
          <a:ln w="9525">
            <a:noFill/>
            <a:miter lim="800000"/>
            <a:headEnd/>
            <a:tailEnd/>
          </a:ln>
          <a:effectLst/>
        </p:spPr>
      </p:pic>
      <p:pic>
        <p:nvPicPr>
          <p:cNvPr id="2054" name="Picture 2"/>
          <p:cNvPicPr>
            <a:picLocks noChangeAspect="1" noChangeArrowheads="1"/>
          </p:cNvPicPr>
          <p:nvPr/>
        </p:nvPicPr>
        <p:blipFill>
          <a:blip r:embed="rId5" cstate="print"/>
          <a:srcRect/>
          <a:stretch>
            <a:fillRect/>
          </a:stretch>
        </p:blipFill>
        <p:spPr bwMode="auto">
          <a:xfrm>
            <a:off x="4191000" y="1338263"/>
            <a:ext cx="3200400" cy="1689100"/>
          </a:xfrm>
          <a:prstGeom prst="rect">
            <a:avLst/>
          </a:prstGeom>
          <a:noFill/>
          <a:ln w="9525">
            <a:noFill/>
            <a:miter lim="800000"/>
            <a:headEnd/>
            <a:tailEnd/>
          </a:ln>
          <a:effectLst/>
        </p:spPr>
      </p:pic>
      <p:cxnSp>
        <p:nvCxnSpPr>
          <p:cNvPr id="10" name="Straight Arrow Connector 9"/>
          <p:cNvCxnSpPr>
            <a:stCxn id="13" idx="3"/>
            <a:endCxn id="29" idx="0"/>
          </p:cNvCxnSpPr>
          <p:nvPr/>
        </p:nvCxnSpPr>
        <p:spPr>
          <a:xfrm rot="16200000" flipH="1">
            <a:off x="2170341" y="4965519"/>
            <a:ext cx="718937" cy="100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Isosceles Triangle 12"/>
          <p:cNvSpPr/>
          <p:nvPr/>
        </p:nvSpPr>
        <p:spPr>
          <a:xfrm>
            <a:off x="2304106" y="4375650"/>
            <a:ext cx="350915" cy="280647"/>
          </a:xfrm>
          <a:prstGeom prst="triangle">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648875" y="5371894"/>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29" name="Oval 28"/>
          <p:cNvSpPr/>
          <p:nvPr/>
        </p:nvSpPr>
        <p:spPr>
          <a:xfrm>
            <a:off x="2425222" y="5375234"/>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sp>
        <p:nvSpPr>
          <p:cNvPr id="31" name="Oval 30"/>
          <p:cNvSpPr/>
          <p:nvPr/>
        </p:nvSpPr>
        <p:spPr>
          <a:xfrm>
            <a:off x="3217969" y="5363204"/>
            <a:ext cx="309665" cy="309665"/>
          </a:xfrm>
          <a:prstGeom prst="ellipse">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latin typeface="Times New Roman" pitchFamily="18" charset="0"/>
              <a:cs typeface="Times New Roman" pitchFamily="18" charset="0"/>
            </a:endParaRPr>
          </a:p>
        </p:txBody>
      </p:sp>
      <p:cxnSp>
        <p:nvCxnSpPr>
          <p:cNvPr id="18" name="Straight Arrow Connector 17"/>
          <p:cNvCxnSpPr>
            <a:stCxn id="13" idx="3"/>
            <a:endCxn id="28" idx="0"/>
          </p:cNvCxnSpPr>
          <p:nvPr/>
        </p:nvCxnSpPr>
        <p:spPr>
          <a:xfrm rot="5400000">
            <a:off x="1783838" y="4676167"/>
            <a:ext cx="715597" cy="67585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2" name="Straight Arrow Connector 271"/>
          <p:cNvCxnSpPr>
            <a:stCxn id="13" idx="3"/>
            <a:endCxn id="31" idx="0"/>
          </p:cNvCxnSpPr>
          <p:nvPr/>
        </p:nvCxnSpPr>
        <p:spPr>
          <a:xfrm rot="16200000" flipH="1">
            <a:off x="2572730" y="4563131"/>
            <a:ext cx="706907" cy="8932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5" name="Content Placeholder 2"/>
          <p:cNvSpPr>
            <a:spLocks/>
          </p:cNvSpPr>
          <p:nvPr/>
        </p:nvSpPr>
        <p:spPr bwMode="auto">
          <a:xfrm>
            <a:off x="282569" y="1583381"/>
            <a:ext cx="3915994" cy="4876800"/>
          </a:xfrm>
          <a:prstGeom prst="rect">
            <a:avLst/>
          </a:prstGeom>
          <a:noFill/>
          <a:ln w="9525">
            <a:noFill/>
            <a:miter lim="800000"/>
            <a:headEnd/>
            <a:tailEnd/>
          </a:ln>
          <a:effectLst/>
        </p:spPr>
        <p:txBody>
          <a:bodyPr/>
          <a:lstStyle>
            <a:defPPr>
              <a:defRPr lang="en-GB"/>
            </a:defPPr>
            <a:lvl1pPr algn="l" defTabSz="457200" rtl="0" fontAlgn="base">
              <a:spcBef>
                <a:spcPct val="0"/>
              </a:spcBef>
              <a:spcAft>
                <a:spcPct val="0"/>
              </a:spcAft>
              <a:defRPr sz="2800" kern="1200">
                <a:solidFill>
                  <a:schemeClr val="tx1"/>
                </a:solidFill>
                <a:latin typeface="Times New Roman" pitchFamily="18" charset="0"/>
                <a:ea typeface="+mn-ea"/>
                <a:cs typeface="Arial" charset="0"/>
              </a:defRPr>
            </a:lvl1pPr>
            <a:lvl2pPr marL="457200" algn="l" defTabSz="457200" rtl="0" fontAlgn="base">
              <a:spcBef>
                <a:spcPct val="0"/>
              </a:spcBef>
              <a:spcAft>
                <a:spcPct val="0"/>
              </a:spcAft>
              <a:defRPr sz="2800" kern="1200">
                <a:solidFill>
                  <a:schemeClr val="tx1"/>
                </a:solidFill>
                <a:latin typeface="Times New Roman" pitchFamily="18" charset="0"/>
                <a:ea typeface="+mn-ea"/>
                <a:cs typeface="Arial" charset="0"/>
              </a:defRPr>
            </a:lvl2pPr>
            <a:lvl3pPr marL="914400" algn="l" defTabSz="457200" rtl="0" fontAlgn="base">
              <a:spcBef>
                <a:spcPct val="0"/>
              </a:spcBef>
              <a:spcAft>
                <a:spcPct val="0"/>
              </a:spcAft>
              <a:defRPr sz="2800" kern="1200">
                <a:solidFill>
                  <a:schemeClr val="tx1"/>
                </a:solidFill>
                <a:latin typeface="Times New Roman" pitchFamily="18" charset="0"/>
                <a:ea typeface="+mn-ea"/>
                <a:cs typeface="Arial" charset="0"/>
              </a:defRPr>
            </a:lvl3pPr>
            <a:lvl4pPr marL="1371600" algn="l" defTabSz="457200" rtl="0" fontAlgn="base">
              <a:spcBef>
                <a:spcPct val="0"/>
              </a:spcBef>
              <a:spcAft>
                <a:spcPct val="0"/>
              </a:spcAft>
              <a:defRPr sz="2800" kern="1200">
                <a:solidFill>
                  <a:schemeClr val="tx1"/>
                </a:solidFill>
                <a:latin typeface="Times New Roman" pitchFamily="18" charset="0"/>
                <a:ea typeface="+mn-ea"/>
                <a:cs typeface="Arial" charset="0"/>
              </a:defRPr>
            </a:lvl4pPr>
            <a:lvl5pPr marL="1828800" algn="l" defTabSz="457200" rtl="0" fontAlgn="base">
              <a:spcBef>
                <a:spcPct val="0"/>
              </a:spcBef>
              <a:spcAft>
                <a:spcPct val="0"/>
              </a:spcAft>
              <a:defRPr sz="2800" kern="1200">
                <a:solidFill>
                  <a:schemeClr val="tx1"/>
                </a:solidFill>
                <a:latin typeface="Times New Roman" pitchFamily="18" charset="0"/>
                <a:ea typeface="+mn-ea"/>
                <a:cs typeface="Arial" charset="0"/>
              </a:defRPr>
            </a:lvl5pPr>
            <a:lvl6pPr marL="2286000" algn="l" defTabSz="914400" rtl="0" eaLnBrk="1" latinLnBrk="0" hangingPunct="1">
              <a:defRPr sz="2800" kern="1200">
                <a:solidFill>
                  <a:schemeClr val="tx1"/>
                </a:solidFill>
                <a:latin typeface="Times New Roman" pitchFamily="18" charset="0"/>
                <a:ea typeface="+mn-ea"/>
                <a:cs typeface="Arial" charset="0"/>
              </a:defRPr>
            </a:lvl6pPr>
            <a:lvl7pPr marL="2743200" algn="l" defTabSz="914400" rtl="0" eaLnBrk="1" latinLnBrk="0" hangingPunct="1">
              <a:defRPr sz="2800" kern="1200">
                <a:solidFill>
                  <a:schemeClr val="tx1"/>
                </a:solidFill>
                <a:latin typeface="Times New Roman" pitchFamily="18" charset="0"/>
                <a:ea typeface="+mn-ea"/>
                <a:cs typeface="Arial" charset="0"/>
              </a:defRPr>
            </a:lvl7pPr>
            <a:lvl8pPr marL="3200400" algn="l" defTabSz="914400" rtl="0" eaLnBrk="1" latinLnBrk="0" hangingPunct="1">
              <a:defRPr sz="2800" kern="1200">
                <a:solidFill>
                  <a:schemeClr val="tx1"/>
                </a:solidFill>
                <a:latin typeface="Times New Roman" pitchFamily="18" charset="0"/>
                <a:ea typeface="+mn-ea"/>
                <a:cs typeface="Arial" charset="0"/>
              </a:defRPr>
            </a:lvl8pPr>
            <a:lvl9pPr marL="3657600" algn="l" defTabSz="914400" rtl="0" eaLnBrk="1" latinLnBrk="0" hangingPunct="1">
              <a:defRPr sz="2800" kern="1200">
                <a:solidFill>
                  <a:schemeClr val="tx1"/>
                </a:solidFill>
                <a:latin typeface="Times New Roman" pitchFamily="18" charset="0"/>
                <a:ea typeface="+mn-ea"/>
                <a:cs typeface="Arial" charset="0"/>
              </a:defRPr>
            </a:lvl9pPr>
          </a:lstStyle>
          <a:p>
            <a:pPr marL="274320" indent="-274320" defTabSz="914400">
              <a:lnSpc>
                <a:spcPct val="80000"/>
              </a:lnSpc>
              <a:spcBef>
                <a:spcPts val="580"/>
              </a:spcBef>
              <a:buClr>
                <a:schemeClr val="accent1"/>
              </a:buClr>
              <a:buSzPct val="85000"/>
            </a:pPr>
            <a:r>
              <a:rPr lang="en-US" sz="2400" dirty="0" smtClean="0">
                <a:latin typeface="Garamond" pitchFamily="18" charset="0"/>
                <a:cs typeface="+mn-cs"/>
              </a:rPr>
              <a:t>Earthquake</a:t>
            </a:r>
          </a:p>
          <a:p>
            <a:pPr marL="274320" indent="-274320" defTabSz="914400">
              <a:lnSpc>
                <a:spcPct val="80000"/>
              </a:lnSpc>
              <a:spcBef>
                <a:spcPts val="580"/>
              </a:spcBef>
              <a:buClr>
                <a:schemeClr val="accent1"/>
              </a:buClr>
              <a:buSzPct val="85000"/>
            </a:pPr>
            <a:r>
              <a:rPr lang="en-US" sz="2400" dirty="0" smtClean="0">
                <a:latin typeface="Garamond" pitchFamily="18" charset="0"/>
                <a:cs typeface="+mn-cs"/>
              </a:rPr>
              <a:t>→ Power supply failure</a:t>
            </a:r>
          </a:p>
          <a:p>
            <a:pPr marL="274320" indent="-274320" defTabSz="914400">
              <a:lnSpc>
                <a:spcPct val="80000"/>
              </a:lnSpc>
              <a:spcBef>
                <a:spcPts val="580"/>
              </a:spcBef>
              <a:buClr>
                <a:schemeClr val="accent1"/>
              </a:buClr>
              <a:buSzPct val="85000"/>
            </a:pPr>
            <a:r>
              <a:rPr lang="en-US" sz="2400" dirty="0" smtClean="0">
                <a:latin typeface="Garamond" pitchFamily="18" charset="0"/>
              </a:rPr>
              <a:t>→ Reactors meltdown</a:t>
            </a:r>
          </a:p>
          <a:p>
            <a:pPr marL="274320" indent="-274320" defTabSz="914400">
              <a:lnSpc>
                <a:spcPct val="80000"/>
              </a:lnSpc>
              <a:spcBef>
                <a:spcPts val="580"/>
              </a:spcBef>
              <a:buClr>
                <a:schemeClr val="accent1"/>
              </a:buClr>
              <a:buSzPct val="85000"/>
              <a:buFont typeface="Wingdings 2"/>
              <a:buChar char=""/>
            </a:pPr>
            <a:endParaRPr lang="en-US" sz="2400" dirty="0">
              <a:latin typeface="Garamond" pitchFamily="18" charset="0"/>
              <a:cs typeface="+mn-cs"/>
            </a:endParaRPr>
          </a:p>
        </p:txBody>
      </p:sp>
      <p:sp>
        <p:nvSpPr>
          <p:cNvPr id="276" name="Rectangle 275"/>
          <p:cNvSpPr/>
          <p:nvPr/>
        </p:nvSpPr>
        <p:spPr>
          <a:xfrm>
            <a:off x="1001483" y="3237506"/>
            <a:ext cx="2699658" cy="830997"/>
          </a:xfrm>
          <a:prstGeom prst="rect">
            <a:avLst/>
          </a:prstGeom>
        </p:spPr>
        <p:txBody>
          <a:bodyPr wrap="square">
            <a:spAutoFit/>
          </a:bodyPr>
          <a:lstStyle/>
          <a:p>
            <a:pPr algn="ctr"/>
            <a:r>
              <a:rPr lang="en-US" dirty="0" smtClean="0">
                <a:latin typeface="Garamond" pitchFamily="18" charset="0"/>
              </a:rPr>
              <a:t>Power supply</a:t>
            </a:r>
          </a:p>
          <a:p>
            <a:pPr algn="ctr"/>
            <a:r>
              <a:rPr lang="en-US" dirty="0" smtClean="0">
                <a:latin typeface="Garamond" pitchFamily="18" charset="0"/>
              </a:rPr>
              <a:t> for cooling  systems </a:t>
            </a:r>
            <a:endParaRPr lang="en-US" dirty="0"/>
          </a:p>
        </p:txBody>
      </p:sp>
      <p:sp>
        <p:nvSpPr>
          <p:cNvPr id="277" name="Rectangle 276"/>
          <p:cNvSpPr/>
          <p:nvPr/>
        </p:nvSpPr>
        <p:spPr>
          <a:xfrm>
            <a:off x="389784" y="5263957"/>
            <a:ext cx="1212511" cy="461665"/>
          </a:xfrm>
          <a:prstGeom prst="rect">
            <a:avLst/>
          </a:prstGeom>
        </p:spPr>
        <p:txBody>
          <a:bodyPr wrap="none">
            <a:spAutoFit/>
          </a:bodyPr>
          <a:lstStyle/>
          <a:p>
            <a:r>
              <a:rPr lang="en-US" dirty="0" smtClean="0">
                <a:latin typeface="Garamond" pitchFamily="18" charset="0"/>
              </a:rPr>
              <a:t>Reactors</a:t>
            </a:r>
            <a:endParaRPr lang="en-US" dirty="0"/>
          </a:p>
        </p:txBody>
      </p:sp>
      <p:sp>
        <p:nvSpPr>
          <p:cNvPr id="278" name="Rounded Rectangle 277"/>
          <p:cNvSpPr/>
          <p:nvPr/>
        </p:nvSpPr>
        <p:spPr>
          <a:xfrm>
            <a:off x="2148875" y="4239709"/>
            <a:ext cx="733927" cy="516583"/>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Rounded Rectangle 278"/>
          <p:cNvSpPr/>
          <p:nvPr/>
        </p:nvSpPr>
        <p:spPr>
          <a:xfrm>
            <a:off x="1567349" y="5234319"/>
            <a:ext cx="2169695" cy="516583"/>
          </a:xfrm>
          <a:prstGeom prst="roundRect">
            <a:avLst/>
          </a:prstGeom>
          <a:solidFill>
            <a:srgbClr val="000000">
              <a:alpha val="50196"/>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 grpId="0" animBg="1"/>
      <p:bldP spid="27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6818" name="Oval 2"/>
          <p:cNvSpPr>
            <a:spLocks noChangeArrowheads="1"/>
          </p:cNvSpPr>
          <p:nvPr/>
        </p:nvSpPr>
        <p:spPr bwMode="auto">
          <a:xfrm>
            <a:off x="5105400" y="4065676"/>
            <a:ext cx="3124200" cy="1752600"/>
          </a:xfrm>
          <a:prstGeom prst="ellipse">
            <a:avLst/>
          </a:prstGeom>
          <a:solidFill>
            <a:srgbClr val="FF99CC"/>
          </a:solidFill>
          <a:ln w="9525">
            <a:solidFill>
              <a:schemeClr val="tx1"/>
            </a:solidFill>
            <a:round/>
            <a:headEnd/>
            <a:tailEnd/>
          </a:ln>
        </p:spPr>
        <p:txBody>
          <a:bodyPr wrap="none" anchor="ctr"/>
          <a:lstStyle/>
          <a:p>
            <a:pPr algn="ctr" eaLnBrk="0" hangingPunct="0"/>
            <a:endParaRPr lang="en-US" altLang="zh-CN" sz="1800" dirty="0">
              <a:latin typeface="Times New Roman" pitchFamily="18" charset="0"/>
              <a:ea typeface="宋体" charset="-122"/>
            </a:endParaRPr>
          </a:p>
          <a:p>
            <a:pPr algn="ctr" eaLnBrk="0" hangingPunct="0"/>
            <a:endParaRPr lang="en-US" altLang="zh-CN" sz="1800" dirty="0">
              <a:latin typeface="Times New Roman" pitchFamily="18" charset="0"/>
              <a:ea typeface="宋体" charset="-122"/>
            </a:endParaRPr>
          </a:p>
          <a:p>
            <a:pPr algn="ctr" eaLnBrk="0" hangingPunct="0"/>
            <a:endParaRPr lang="en-US" altLang="zh-CN" sz="1800" dirty="0">
              <a:latin typeface="Times New Roman" pitchFamily="18" charset="0"/>
              <a:ea typeface="宋体" charset="-122"/>
            </a:endParaRPr>
          </a:p>
          <a:p>
            <a:pPr algn="ctr" eaLnBrk="0" hangingPunct="0"/>
            <a:r>
              <a:rPr lang="en-US" altLang="zh-CN" sz="1800" dirty="0" smtClean="0">
                <a:latin typeface="Times New Roman" pitchFamily="18" charset="0"/>
                <a:ea typeface="宋体" charset="-122"/>
              </a:rPr>
              <a:t>correlated </a:t>
            </a:r>
          </a:p>
          <a:p>
            <a:pPr algn="ctr" eaLnBrk="0" hangingPunct="0"/>
            <a:r>
              <a:rPr lang="en-US" altLang="zh-CN" sz="1800" dirty="0" smtClean="0">
                <a:latin typeface="Times New Roman" pitchFamily="18" charset="0"/>
                <a:ea typeface="宋体" charset="-122"/>
              </a:rPr>
              <a:t>disruption </a:t>
            </a:r>
            <a:r>
              <a:rPr lang="en-US" altLang="zh-CN" sz="1800" dirty="0">
                <a:latin typeface="Times New Roman" pitchFamily="18" charset="0"/>
                <a:ea typeface="宋体" charset="-122"/>
              </a:rPr>
              <a:t>scenarios</a:t>
            </a:r>
            <a:endParaRPr lang="en-US" sz="1800" dirty="0">
              <a:latin typeface="Times New Roman" pitchFamily="18" charset="0"/>
              <a:ea typeface="宋体" charset="-122"/>
            </a:endParaRPr>
          </a:p>
        </p:txBody>
      </p:sp>
      <p:sp>
        <p:nvSpPr>
          <p:cNvPr id="546819" name="Oval 3"/>
          <p:cNvSpPr>
            <a:spLocks noChangeArrowheads="1"/>
          </p:cNvSpPr>
          <p:nvPr/>
        </p:nvSpPr>
        <p:spPr bwMode="auto">
          <a:xfrm>
            <a:off x="1323975" y="3994239"/>
            <a:ext cx="3581400" cy="1809750"/>
          </a:xfrm>
          <a:prstGeom prst="ellipse">
            <a:avLst/>
          </a:prstGeom>
          <a:solidFill>
            <a:srgbClr val="CCFFCC"/>
          </a:solidFill>
          <a:ln w="9525">
            <a:solidFill>
              <a:schemeClr val="tx1"/>
            </a:solidFill>
            <a:round/>
            <a:headEnd/>
            <a:tailEnd/>
          </a:ln>
        </p:spPr>
        <p:txBody>
          <a:bodyPr wrap="none" anchor="ctr"/>
          <a:lstStyle/>
          <a:p>
            <a:pPr algn="ctr" eaLnBrk="0" hangingPunct="0"/>
            <a:endParaRPr lang="en-US" altLang="zh-CN" sz="1800">
              <a:latin typeface="Times New Roman" pitchFamily="18" charset="0"/>
              <a:ea typeface="宋体" charset="-122"/>
            </a:endParaRPr>
          </a:p>
          <a:p>
            <a:pPr algn="ctr" eaLnBrk="0" hangingPunct="0"/>
            <a:endParaRPr lang="en-US" altLang="zh-CN" sz="1800">
              <a:latin typeface="Times New Roman" pitchFamily="18" charset="0"/>
              <a:ea typeface="宋体" charset="-122"/>
            </a:endParaRPr>
          </a:p>
          <a:p>
            <a:pPr algn="ctr" eaLnBrk="0" hangingPunct="0"/>
            <a:endParaRPr lang="en-US" altLang="zh-CN" sz="1800">
              <a:latin typeface="Times New Roman" pitchFamily="18" charset="0"/>
              <a:ea typeface="宋体" charset="-122"/>
            </a:endParaRPr>
          </a:p>
          <a:p>
            <a:pPr algn="ctr" eaLnBrk="0" hangingPunct="0"/>
            <a:endParaRPr lang="en-US" altLang="zh-CN" sz="1800">
              <a:latin typeface="Times New Roman" pitchFamily="18" charset="0"/>
              <a:ea typeface="宋体" charset="-122"/>
            </a:endParaRPr>
          </a:p>
          <a:p>
            <a:pPr algn="ctr" eaLnBrk="0" hangingPunct="0"/>
            <a:r>
              <a:rPr lang="en-US" altLang="zh-CN" sz="1800">
                <a:latin typeface="Times New Roman" pitchFamily="18" charset="0"/>
                <a:ea typeface="宋体" charset="-122"/>
              </a:rPr>
              <a:t>normal scenario</a:t>
            </a:r>
            <a:endParaRPr lang="en-US" sz="1800">
              <a:latin typeface="Times New Roman" pitchFamily="18" charset="0"/>
              <a:ea typeface="宋体" charset="-122"/>
            </a:endParaRPr>
          </a:p>
        </p:txBody>
      </p:sp>
      <p:sp>
        <p:nvSpPr>
          <p:cNvPr id="546820" name="AutoShape 4"/>
          <p:cNvSpPr>
            <a:spLocks noChangeArrowheads="1"/>
          </p:cNvSpPr>
          <p:nvPr/>
        </p:nvSpPr>
        <p:spPr bwMode="auto">
          <a:xfrm>
            <a:off x="3343275" y="4327614"/>
            <a:ext cx="1219200" cy="685800"/>
          </a:xfrm>
          <a:prstGeom prst="cube">
            <a:avLst>
              <a:gd name="adj" fmla="val 10676"/>
            </a:avLst>
          </a:prstGeom>
          <a:solidFill>
            <a:srgbClr val="CCFFFF"/>
          </a:solidFill>
          <a:ln w="9525">
            <a:solidFill>
              <a:schemeClr val="tx1"/>
            </a:solidFill>
            <a:miter lim="800000"/>
            <a:headEnd/>
            <a:tailEnd/>
          </a:ln>
        </p:spPr>
        <p:txBody>
          <a:bodyPr wrap="none" anchor="ctr"/>
          <a:lstStyle/>
          <a:p>
            <a:pPr algn="ctr" eaLnBrk="0" hangingPunct="0"/>
            <a:r>
              <a:rPr lang="en-US" altLang="zh-CN" sz="1800" dirty="0" smtClean="0">
                <a:latin typeface="Times New Roman" pitchFamily="18" charset="0"/>
                <a:ea typeface="宋体" charset="-122"/>
              </a:rPr>
              <a:t>Operations</a:t>
            </a:r>
            <a:endParaRPr lang="en-US" altLang="zh-CN" sz="1800" dirty="0">
              <a:latin typeface="Times New Roman" pitchFamily="18" charset="0"/>
              <a:ea typeface="宋体" charset="-122"/>
            </a:endParaRPr>
          </a:p>
          <a:p>
            <a:pPr algn="ctr" eaLnBrk="0" hangingPunct="0"/>
            <a:r>
              <a:rPr lang="en-US" altLang="zh-CN" sz="1800" dirty="0">
                <a:latin typeface="Times New Roman" pitchFamily="18" charset="0"/>
                <a:ea typeface="宋体" charset="-122"/>
              </a:rPr>
              <a:t>cost</a:t>
            </a:r>
            <a:endParaRPr lang="en-US" sz="1800" dirty="0">
              <a:latin typeface="Times New Roman" pitchFamily="18" charset="0"/>
              <a:ea typeface="宋体" charset="-122"/>
            </a:endParaRPr>
          </a:p>
        </p:txBody>
      </p:sp>
      <p:sp>
        <p:nvSpPr>
          <p:cNvPr id="20486" name="Rectangle 5"/>
          <p:cNvSpPr>
            <a:spLocks noGrp="1"/>
          </p:cNvSpPr>
          <p:nvPr>
            <p:ph type="title"/>
          </p:nvPr>
        </p:nvSpPr>
        <p:spPr>
          <a:xfrm>
            <a:off x="784446" y="609600"/>
            <a:ext cx="7772400" cy="762000"/>
          </a:xfrm>
        </p:spPr>
        <p:txBody>
          <a:bodyPr lIns="90000" tIns="46800" rIns="90000" bIns="46800">
            <a:normAutofit/>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Research Questions</a:t>
            </a:r>
            <a:endParaRPr lang="en-GB" dirty="0" smtClean="0"/>
          </a:p>
        </p:txBody>
      </p:sp>
      <p:sp>
        <p:nvSpPr>
          <p:cNvPr id="546822" name="Rectangle 6"/>
          <p:cNvSpPr>
            <a:spLocks noGrp="1"/>
          </p:cNvSpPr>
          <p:nvPr>
            <p:ph type="body" sz="half" idx="1"/>
          </p:nvPr>
        </p:nvSpPr>
        <p:spPr>
          <a:xfrm>
            <a:off x="484326" y="1719878"/>
            <a:ext cx="8458200" cy="2286000"/>
          </a:xfrm>
        </p:spPr>
        <p:txBody>
          <a:bodyPr lIns="90000" tIns="46800" rIns="90000" bIns="46800">
            <a:noAutofit/>
          </a:bodyPr>
          <a:lstStyle/>
          <a:p>
            <a:pPr>
              <a:spcBef>
                <a:spcPts val="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How to model interdependent disruptions in a simple way?</a:t>
            </a:r>
          </a:p>
          <a:p>
            <a:pPr eaLnBrk="1" hangingPunct="1">
              <a:spcBef>
                <a:spcPts val="0"/>
              </a:spcBef>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smtClean="0"/>
          </a:p>
          <a:p>
            <a:pPr eaLnBrk="1" hangingPunct="1">
              <a:spcBef>
                <a:spcPts val="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How to design reliable facility network under correlated disruptions?</a:t>
            </a:r>
          </a:p>
          <a:p>
            <a:pPr lvl="1" eaLnBrk="1" hangingPunct="1">
              <a:spcBef>
                <a:spcPts val="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dirty="0" smtClean="0"/>
              <a:t>minimize system cost in </a:t>
            </a:r>
            <a:r>
              <a:rPr lang="en-GB" altLang="zh-CN" sz="2000" dirty="0" smtClean="0">
                <a:ea typeface="宋体" charset="-122"/>
              </a:rPr>
              <a:t>the </a:t>
            </a:r>
            <a:r>
              <a:rPr lang="en-GB" sz="2000" dirty="0" smtClean="0"/>
              <a:t>normal scenario</a:t>
            </a:r>
          </a:p>
          <a:p>
            <a:pPr lvl="1" eaLnBrk="1" hangingPunct="1">
              <a:spcBef>
                <a:spcPts val="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dirty="0" smtClean="0"/>
              <a:t>hedge against high costs across all interdependent disruption scenarios</a:t>
            </a:r>
          </a:p>
        </p:txBody>
      </p:sp>
      <p:sp>
        <p:nvSpPr>
          <p:cNvPr id="546823" name="AutoShape 7"/>
          <p:cNvSpPr>
            <a:spLocks noChangeArrowheads="1"/>
          </p:cNvSpPr>
          <p:nvPr/>
        </p:nvSpPr>
        <p:spPr bwMode="auto">
          <a:xfrm>
            <a:off x="2971800" y="4980076"/>
            <a:ext cx="2286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46824" name="Rectangle 8"/>
          <p:cNvSpPr>
            <a:spLocks noChangeArrowheads="1"/>
          </p:cNvSpPr>
          <p:nvPr/>
        </p:nvSpPr>
        <p:spPr bwMode="auto">
          <a:xfrm>
            <a:off x="1905000" y="5056276"/>
            <a:ext cx="23622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46825" name="Oval 9"/>
          <p:cNvSpPr>
            <a:spLocks noChangeArrowheads="1"/>
          </p:cNvSpPr>
          <p:nvPr/>
        </p:nvSpPr>
        <p:spPr bwMode="auto">
          <a:xfrm>
            <a:off x="3048000" y="5056276"/>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546826" name="AutoShape 10"/>
          <p:cNvSpPr>
            <a:spLocks noChangeArrowheads="1"/>
          </p:cNvSpPr>
          <p:nvPr/>
        </p:nvSpPr>
        <p:spPr bwMode="auto">
          <a:xfrm>
            <a:off x="3276600" y="4980076"/>
            <a:ext cx="1295400" cy="76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46827" name="AutoShape 11"/>
          <p:cNvSpPr>
            <a:spLocks noChangeArrowheads="1"/>
          </p:cNvSpPr>
          <p:nvPr/>
        </p:nvSpPr>
        <p:spPr bwMode="auto">
          <a:xfrm>
            <a:off x="1671638" y="4337139"/>
            <a:ext cx="1109662" cy="685800"/>
          </a:xfrm>
          <a:prstGeom prst="cube">
            <a:avLst>
              <a:gd name="adj" fmla="val 10676"/>
            </a:avLst>
          </a:prstGeom>
          <a:solidFill>
            <a:srgbClr val="CCFFFF"/>
          </a:solidFill>
          <a:ln w="9525">
            <a:solidFill>
              <a:schemeClr val="tx1"/>
            </a:solidFill>
            <a:miter lim="800000"/>
            <a:headEnd/>
            <a:tailEnd/>
          </a:ln>
        </p:spPr>
        <p:txBody>
          <a:bodyPr wrap="none" anchor="ctr"/>
          <a:lstStyle/>
          <a:p>
            <a:pPr algn="ctr" eaLnBrk="0" hangingPunct="0"/>
            <a:r>
              <a:rPr lang="en-US" altLang="zh-CN" sz="1800" dirty="0" smtClean="0">
                <a:latin typeface="Times New Roman" pitchFamily="18" charset="0"/>
                <a:ea typeface="宋体" charset="-122"/>
              </a:rPr>
              <a:t>Initial </a:t>
            </a:r>
          </a:p>
          <a:p>
            <a:pPr algn="ctr" eaLnBrk="0" hangingPunct="0"/>
            <a:r>
              <a:rPr lang="en-US" altLang="zh-CN" sz="1800" dirty="0" smtClean="0">
                <a:latin typeface="Times New Roman" pitchFamily="18" charset="0"/>
                <a:ea typeface="宋体" charset="-122"/>
              </a:rPr>
              <a:t>investment</a:t>
            </a:r>
            <a:endParaRPr lang="en-US" sz="1800" dirty="0">
              <a:latin typeface="Times New Roman" pitchFamily="18" charset="0"/>
              <a:ea typeface="宋体" charset="-122"/>
            </a:endParaRPr>
          </a:p>
        </p:txBody>
      </p:sp>
      <p:sp>
        <p:nvSpPr>
          <p:cNvPr id="546828" name="AutoShape 12"/>
          <p:cNvSpPr>
            <a:spLocks noChangeArrowheads="1"/>
          </p:cNvSpPr>
          <p:nvPr/>
        </p:nvSpPr>
        <p:spPr bwMode="auto">
          <a:xfrm>
            <a:off x="1600200" y="4980076"/>
            <a:ext cx="1295400" cy="76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46829" name="AutoShape 13"/>
          <p:cNvSpPr>
            <a:spLocks noChangeArrowheads="1"/>
          </p:cNvSpPr>
          <p:nvPr/>
        </p:nvSpPr>
        <p:spPr bwMode="auto">
          <a:xfrm>
            <a:off x="4724400" y="5742076"/>
            <a:ext cx="2286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546830" name="Rectangle 14"/>
          <p:cNvSpPr>
            <a:spLocks noChangeArrowheads="1"/>
          </p:cNvSpPr>
          <p:nvPr/>
        </p:nvSpPr>
        <p:spPr bwMode="auto">
          <a:xfrm>
            <a:off x="2743200" y="5818276"/>
            <a:ext cx="4343400" cy="76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46831" name="Oval 15"/>
          <p:cNvSpPr>
            <a:spLocks noChangeArrowheads="1"/>
          </p:cNvSpPr>
          <p:nvPr/>
        </p:nvSpPr>
        <p:spPr bwMode="auto">
          <a:xfrm>
            <a:off x="4800600" y="5818276"/>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546832" name="AutoShape 16"/>
          <p:cNvSpPr>
            <a:spLocks noChangeArrowheads="1"/>
          </p:cNvSpPr>
          <p:nvPr/>
        </p:nvSpPr>
        <p:spPr bwMode="auto">
          <a:xfrm>
            <a:off x="6019800" y="5742076"/>
            <a:ext cx="1295400" cy="76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46833" name="AutoShape 17"/>
          <p:cNvSpPr>
            <a:spLocks noChangeArrowheads="1"/>
          </p:cNvSpPr>
          <p:nvPr/>
        </p:nvSpPr>
        <p:spPr bwMode="auto">
          <a:xfrm>
            <a:off x="2438400" y="5742076"/>
            <a:ext cx="1295400" cy="76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46834" name="AutoShape 18"/>
          <p:cNvSpPr>
            <a:spLocks noChangeArrowheads="1"/>
          </p:cNvSpPr>
          <p:nvPr/>
        </p:nvSpPr>
        <p:spPr bwMode="auto">
          <a:xfrm>
            <a:off x="6007100" y="4341901"/>
            <a:ext cx="1371600" cy="685800"/>
          </a:xfrm>
          <a:prstGeom prst="cube">
            <a:avLst>
              <a:gd name="adj" fmla="val 10676"/>
            </a:avLst>
          </a:prstGeom>
          <a:solidFill>
            <a:srgbClr val="CCFFFF"/>
          </a:solidFill>
          <a:ln w="9525">
            <a:solidFill>
              <a:schemeClr val="tx1"/>
            </a:solidFill>
            <a:miter lim="800000"/>
            <a:headEnd/>
            <a:tailEnd/>
          </a:ln>
        </p:spPr>
        <p:txBody>
          <a:bodyPr wrap="none" anchor="ctr"/>
          <a:lstStyle/>
          <a:p>
            <a:pPr algn="ctr" eaLnBrk="0" hangingPunct="0"/>
            <a:r>
              <a:rPr lang="en-US" altLang="zh-CN" sz="1800" dirty="0" smtClean="0">
                <a:latin typeface="Times New Roman" pitchFamily="18" charset="0"/>
                <a:ea typeface="宋体" charset="-122"/>
              </a:rPr>
              <a:t>Operations</a:t>
            </a:r>
            <a:endParaRPr lang="en-US" altLang="zh-CN" sz="1800" dirty="0">
              <a:latin typeface="Times New Roman" pitchFamily="18" charset="0"/>
              <a:ea typeface="宋体" charset="-122"/>
            </a:endParaRPr>
          </a:p>
          <a:p>
            <a:pPr algn="ctr" eaLnBrk="0" hangingPunct="0"/>
            <a:r>
              <a:rPr lang="en-US" altLang="zh-CN" sz="1800" dirty="0" smtClean="0">
                <a:latin typeface="Times New Roman" pitchFamily="18" charset="0"/>
                <a:ea typeface="宋体" charset="-122"/>
              </a:rPr>
              <a:t>cost</a:t>
            </a:r>
            <a:endParaRPr lang="en-US" sz="1800" dirty="0">
              <a:latin typeface="Times New Roman" pitchFamily="18" charset="0"/>
              <a:ea typeface="宋体"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468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682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682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68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68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68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68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468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68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682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468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68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6822">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468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468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468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468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468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468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6818" grpId="0" animBg="1"/>
      <p:bldP spid="546822" grpId="0" build="p"/>
      <p:bldP spid="546823" grpId="0" animBg="1"/>
      <p:bldP spid="546824" grpId="0" animBg="1"/>
      <p:bldP spid="546825" grpId="0" animBg="1"/>
      <p:bldP spid="546826" grpId="0" animBg="1"/>
      <p:bldP spid="546828" grpId="0" animBg="1"/>
      <p:bldP spid="546829" grpId="0" animBg="1"/>
      <p:bldP spid="546830" grpId="0" animBg="1"/>
      <p:bldP spid="546831" grpId="0" animBg="1"/>
      <p:bldP spid="546832" grpId="0" animBg="1"/>
      <p:bldP spid="546833" grpId="0" animBg="1"/>
      <p:bldP spid="54683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50610</TotalTime>
  <Words>1052</Words>
  <Application>Microsoft Office PowerPoint</Application>
  <PresentationFormat>On-screen Show (4:3)</PresentationFormat>
  <Paragraphs>274</Paragraphs>
  <Slides>26</Slides>
  <Notes>25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29" baseType="lpstr">
      <vt:lpstr>Equity</vt:lpstr>
      <vt:lpstr>MathType 6.0 Equation</vt:lpstr>
      <vt:lpstr>Equation</vt:lpstr>
      <vt:lpstr>Reliable Infrastructure Location Design under Interdependent Disruptions</vt:lpstr>
      <vt:lpstr>Outline</vt:lpstr>
      <vt:lpstr>Logistics Infrastructure Network</vt:lpstr>
      <vt:lpstr>Infrastructure Facility Disruptions</vt:lpstr>
      <vt:lpstr>Impacts of Facility Disruptions</vt:lpstr>
      <vt:lpstr>Literature Review</vt:lpstr>
      <vt:lpstr>Disruption Correlation  </vt:lpstr>
      <vt:lpstr>Prominent Example: Fukushima Nuclear Leak</vt:lpstr>
      <vt:lpstr>Research Questions</vt:lpstr>
      <vt:lpstr>Outline</vt:lpstr>
      <vt:lpstr>Probabilistic Facility Disruptions</vt:lpstr>
      <vt:lpstr>Modeling Challenges</vt:lpstr>
      <vt:lpstr>Correlation Representation:  Supporting Structure</vt:lpstr>
      <vt:lpstr>Supporting Structure Properties</vt:lpstr>
      <vt:lpstr>Supporting Structure Properties</vt:lpstr>
      <vt:lpstr>System Performance - Expected Cost</vt:lpstr>
      <vt:lpstr>Expected System Cost Evaluation</vt:lpstr>
      <vt:lpstr>Reliable Facility Location Model</vt:lpstr>
      <vt:lpstr>Outline</vt:lpstr>
      <vt:lpstr>Hypothetical Example</vt:lpstr>
      <vt:lpstr>Comparison Result</vt:lpstr>
      <vt:lpstr>Case Study</vt:lpstr>
      <vt:lpstr>Optimal Deployment</vt:lpstr>
      <vt:lpstr>Summary</vt:lpstr>
      <vt:lpstr>Acknowledgment</vt:lpstr>
      <vt:lpstr>Thank You!</vt:lpstr>
    </vt:vector>
  </TitlesOfParts>
  <Company>Creative Services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li28</dc:creator>
  <cp:lastModifiedBy>li28</cp:lastModifiedBy>
  <cp:revision>8654</cp:revision>
  <cp:lastPrinted>2006-10-05T21:29:32Z</cp:lastPrinted>
  <dcterms:modified xsi:type="dcterms:W3CDTF">2013-07-23T05:09:58Z</dcterms:modified>
</cp:coreProperties>
</file>