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4" r:id="rId4"/>
    <p:sldId id="299" r:id="rId5"/>
    <p:sldId id="301" r:id="rId6"/>
    <p:sldId id="298" r:id="rId7"/>
    <p:sldId id="261" r:id="rId8"/>
    <p:sldId id="277" r:id="rId9"/>
    <p:sldId id="278" r:id="rId10"/>
    <p:sldId id="263" r:id="rId11"/>
    <p:sldId id="308" r:id="rId12"/>
    <p:sldId id="279" r:id="rId13"/>
    <p:sldId id="280" r:id="rId14"/>
    <p:sldId id="281" r:id="rId15"/>
    <p:sldId id="284" r:id="rId16"/>
    <p:sldId id="283" r:id="rId17"/>
    <p:sldId id="285" r:id="rId18"/>
    <p:sldId id="305" r:id="rId19"/>
    <p:sldId id="290" r:id="rId20"/>
    <p:sldId id="291" r:id="rId21"/>
    <p:sldId id="287" r:id="rId22"/>
    <p:sldId id="292" r:id="rId23"/>
    <p:sldId id="288" r:id="rId24"/>
    <p:sldId id="293" r:id="rId25"/>
    <p:sldId id="307" r:id="rId26"/>
    <p:sldId id="295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 snapToObjects="1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EB6C-7F05-4638-BFF3-E2755B8FD3F8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F54C5-854D-43C6-952F-F703667620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FF9-D747-4F42-9087-EF530290B80F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BDE-ABC4-4558-9483-2F680FE58EE2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FD15-28FB-41C1-B1AF-D542365D10F0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793-B000-4B55-A5BB-9A42FD1ACDDE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408E-1F71-425C-AD56-B297E2354B40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01AD-41E6-490B-9628-4583E03DD858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955C-8233-44FF-8622-F5507E10B9EF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4153-4DC5-4CB7-84D7-46DD4351A027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05EF-EE7D-4E76-B629-F3DBF4D2BAF6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7E7-25F0-422E-8CEC-3CCE2C329690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FA09-6C03-4F52-A22D-23443D2FE267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AE14-C055-48F7-9A33-3D6C12E00E31}" type="datetime1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1412776"/>
            <a:ext cx="8892480" cy="252028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CC9900"/>
                </a:solidFill>
              </a:rPr>
              <a:t/>
            </a:r>
            <a:br>
              <a:rPr lang="en-US" altLang="zh-CN" sz="3600" b="1" dirty="0">
                <a:solidFill>
                  <a:srgbClr val="CC9900"/>
                </a:solidFill>
              </a:rPr>
            </a:br>
            <a:r>
              <a:rPr lang="en-US" altLang="zh-CN" sz="3600" b="1" dirty="0"/>
              <a:t>A Bayesian approach to traffic estimation in stochastic user equilibrium networks </a:t>
            </a:r>
            <a:r>
              <a:rPr lang="en-US" altLang="zh-CN" sz="3600" dirty="0"/>
              <a:t>	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185084"/>
            <a:ext cx="6400800" cy="212423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Chong WEI</a:t>
            </a:r>
          </a:p>
          <a:p>
            <a:pPr>
              <a:lnSpc>
                <a:spcPts val="2200"/>
              </a:lnSpc>
            </a:pPr>
            <a:r>
              <a:rPr lang="en-US" altLang="zh-CN" i="1" dirty="0" smtClean="0">
                <a:solidFill>
                  <a:schemeClr val="tx1"/>
                </a:solidFill>
                <a:latin typeface="Bell MT" pitchFamily="18" charset="0"/>
              </a:rPr>
              <a:t>Beijing </a:t>
            </a:r>
            <a:r>
              <a:rPr lang="en-US" altLang="zh-CN" i="1" dirty="0" err="1" smtClean="0">
                <a:solidFill>
                  <a:schemeClr val="tx1"/>
                </a:solidFill>
                <a:latin typeface="Bell MT" pitchFamily="18" charset="0"/>
              </a:rPr>
              <a:t>Jiaotong</a:t>
            </a:r>
            <a:r>
              <a:rPr lang="en-US" altLang="zh-CN" i="1" dirty="0" smtClean="0">
                <a:solidFill>
                  <a:schemeClr val="tx1"/>
                </a:solidFill>
                <a:latin typeface="Bell MT" pitchFamily="18" charset="0"/>
              </a:rPr>
              <a:t> University</a:t>
            </a:r>
          </a:p>
          <a:p>
            <a:pPr>
              <a:lnSpc>
                <a:spcPts val="22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dirty="0" err="1" smtClean="0">
                <a:solidFill>
                  <a:schemeClr val="tx1"/>
                </a:solidFill>
              </a:rPr>
              <a:t>Yasuo</a:t>
            </a:r>
            <a:r>
              <a:rPr lang="en-US" altLang="zh-CN" dirty="0" smtClean="0">
                <a:solidFill>
                  <a:schemeClr val="tx1"/>
                </a:solidFill>
              </a:rPr>
              <a:t> ASAKURA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ja-JP" i="1" dirty="0" smtClean="0">
                <a:solidFill>
                  <a:schemeClr val="tx1"/>
                </a:solidFill>
                <a:latin typeface="Bell MT" pitchFamily="18" charset="0"/>
              </a:rPr>
              <a:t>Tokyo</a:t>
            </a:r>
            <a:r>
              <a:rPr lang="ja-JP" altLang="en-US" i="1" dirty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altLang="ja-JP" i="1" dirty="0" smtClean="0">
                <a:solidFill>
                  <a:schemeClr val="tx1"/>
                </a:solidFill>
                <a:latin typeface="Bell MT" pitchFamily="18" charset="0"/>
              </a:rPr>
              <a:t>Institute of Technology</a:t>
            </a:r>
          </a:p>
          <a:p>
            <a:endParaRPr kumimoji="1" lang="ja-JP" altLang="en-US" dirty="0"/>
          </a:p>
        </p:txBody>
      </p:sp>
      <p:pic>
        <p:nvPicPr>
          <p:cNvPr id="3076" name="Picture 4" descr="東京工業大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40668"/>
            <a:ext cx="3096344" cy="6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5" y="296652"/>
            <a:ext cx="900333" cy="8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mail.bjtu.edu.cn/user/?q=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96" y="354030"/>
            <a:ext cx="2092472" cy="8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4016" y="1268760"/>
            <a:ext cx="91090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C9900"/>
                </a:solidFill>
                <a:latin typeface="Bernard MT Condensed" pitchFamily="18" charset="0"/>
              </a:rPr>
              <a:t>The 20th International Symposium on Transportation and Traffic </a:t>
            </a:r>
            <a:r>
              <a:rPr lang="en-US" altLang="zh-CN" sz="2000" dirty="0" smtClean="0">
                <a:solidFill>
                  <a:srgbClr val="CC9900"/>
                </a:solidFill>
                <a:latin typeface="Bernard MT Condensed" pitchFamily="18" charset="0"/>
              </a:rPr>
              <a:t>Theory</a:t>
            </a:r>
          </a:p>
          <a:p>
            <a:pPr algn="ctr"/>
            <a:r>
              <a:rPr lang="en-US" altLang="zh-CN" sz="2000" dirty="0" err="1" smtClean="0">
                <a:solidFill>
                  <a:srgbClr val="CC9900"/>
                </a:solidFill>
                <a:latin typeface="Bernard MT Condensed" pitchFamily="18" charset="0"/>
              </a:rPr>
              <a:t>Noordwijk</a:t>
            </a:r>
            <a:r>
              <a:rPr lang="en-US" altLang="zh-CN" sz="2000" dirty="0">
                <a:solidFill>
                  <a:srgbClr val="CC9900"/>
                </a:solidFill>
                <a:latin typeface="Bernard MT Condensed" pitchFamily="18" charset="0"/>
              </a:rPr>
              <a:t>, the </a:t>
            </a:r>
            <a:r>
              <a:rPr lang="en-US" altLang="zh-CN" sz="2000" dirty="0" smtClean="0">
                <a:solidFill>
                  <a:srgbClr val="CC9900"/>
                </a:solidFill>
                <a:latin typeface="Bernard MT Condensed" pitchFamily="18" charset="0"/>
              </a:rPr>
              <a:t>Netherlands, 17 – 19, July, 2013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solidFill>
                  <a:srgbClr val="0070C0"/>
                </a:solidFill>
              </a:rPr>
              <a:t>Equilibrium constraint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686800" cy="5400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ja-JP" i="1">
                        <a:solidFill>
                          <a:srgbClr val="0070C0"/>
                        </a:solidFill>
                        <a:latin typeface="Cambria Math"/>
                      </a:rPr>
                      <m:t>𝑠𝑢𝑒</m:t>
                    </m:r>
                  </m:oMath>
                </a14:m>
                <a:r>
                  <a:rPr lang="en-GB" altLang="ja-JP" b="1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ja-JP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𝑠𝑢𝑏</m:t>
                        </m:r>
                      </m:e>
                      <m:sub>
                        <m:r>
                          <a:rPr lang="en-GB" altLang="ja-JP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ja-JP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altLang="ja-JP" dirty="0" smtClean="0">
                    <a:solidFill>
                      <a:srgbClr val="0070C0"/>
                    </a:solidFill>
                  </a:rPr>
                  <a:t>(see </a:t>
                </a:r>
                <a:r>
                  <a:rPr lang="en-US" altLang="ja-JP" dirty="0" smtClean="0">
                    <a:solidFill>
                      <a:srgbClr val="0070C0"/>
                    </a:solidFill>
                  </a:rPr>
                  <a:t>Hazelton et al. 1998</a:t>
                </a:r>
                <a:r>
                  <a:rPr lang="en-GB" altLang="ja-JP" dirty="0" smtClean="0">
                    <a:solidFill>
                      <a:srgbClr val="0070C0"/>
                    </a:solidFill>
                  </a:rPr>
                  <a:t>):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altLang="ja-JP" i="1" smtClean="0">
                        <a:latin typeface="Cambria Math"/>
                      </a:rPr>
                      <m:t>𝑠𝑢𝑒</m:t>
                    </m:r>
                    <m:box>
                      <m:boxPr>
                        <m:ctrlPr>
                          <a:rPr lang="ja-JP" altLang="ja-JP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ja-JP" i="1">
                            <a:latin typeface="Cambria Math"/>
                          </a:rPr>
                          <m:t>⟺</m:t>
                        </m:r>
                      </m:e>
                    </m:box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ja-JP" i="1">
                            <a:latin typeface="Cambria Math"/>
                          </a:rPr>
                          <m:t>𝑠𝑢𝑏</m:t>
                        </m:r>
                      </m:e>
                      <m:sub>
                        <m:r>
                          <a:rPr lang="en-GB" altLang="ja-JP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altLang="ja-JP" i="1">
                        <a:latin typeface="Cambria Math"/>
                      </a:rPr>
                      <m:t> ∀</m:t>
                    </m:r>
                    <m:r>
                      <a:rPr lang="en-GB" altLang="ja-JP" i="1">
                        <a:latin typeface="Cambria Math"/>
                      </a:rPr>
                      <m:t>𝑖</m:t>
                    </m:r>
                    <m:r>
                      <a:rPr lang="en-GB" altLang="ja-JP" i="1">
                        <a:latin typeface="Cambria Math"/>
                      </a:rPr>
                      <m:t>∈</m:t>
                    </m:r>
                    <m:r>
                      <a:rPr lang="en-GB" altLang="ja-JP" i="1">
                        <a:latin typeface="Cambria Math"/>
                      </a:rPr>
                      <m:t>𝐼</m:t>
                    </m:r>
                  </m:oMath>
                </a14:m>
                <a:r>
                  <a:rPr lang="en-GB" altLang="ja-JP" dirty="0"/>
                  <a:t> </a:t>
                </a:r>
                <a:endParaRPr lang="en-GB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GB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𝑠𝑢𝑏</m:t>
                        </m:r>
                      </m:e>
                      <m:sub>
                        <m:r>
                          <a:rPr lang="en-GB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ja-JP" sz="2800" dirty="0">
                    <a:solidFill>
                      <a:schemeClr val="tx1"/>
                    </a:solidFill>
                  </a:rPr>
                  <a:t>: user </a:t>
                </a:r>
                <a14:m>
                  <m:oMath xmlns:m="http://schemas.openxmlformats.org/officeDocument/2006/math">
                    <m:r>
                      <a:rPr lang="en-GB" altLang="ja-JP" sz="280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ja-JP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altLang="ja-JP" sz="2800" dirty="0" smtClean="0">
                    <a:solidFill>
                      <a:schemeClr val="tx1"/>
                    </a:solidFill>
                  </a:rPr>
                  <a:t>displays </a:t>
                </a:r>
                <a:r>
                  <a:rPr lang="en-GB" altLang="ja-JP" sz="2800" dirty="0">
                    <a:solidFill>
                      <a:schemeClr val="tx1"/>
                    </a:solidFill>
                  </a:rPr>
                  <a:t>Stochastic User Behaviour</a:t>
                </a:r>
              </a:p>
              <a:p>
                <a:pPr marL="0" indent="0">
                  <a:buNone/>
                </a:pPr>
                <a:r>
                  <a:rPr lang="en-GB" altLang="ja-JP" sz="2800" dirty="0">
                    <a:solidFill>
                      <a:schemeClr val="tx1"/>
                    </a:solidFill>
                  </a:rPr>
                  <a:t>                 i.e., user </a:t>
                </a:r>
                <a14:m>
                  <m:oMath xmlns:m="http://schemas.openxmlformats.org/officeDocument/2006/math">
                    <m:r>
                      <a:rPr lang="en-GB" altLang="ja-JP" sz="280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ja-JP" sz="2800" dirty="0">
                    <a:solidFill>
                      <a:schemeClr val="tx1"/>
                    </a:solidFill>
                  </a:rPr>
                  <a:t> selects the route that he or she </a:t>
                </a:r>
              </a:p>
              <a:p>
                <a:pPr marL="0" indent="0">
                  <a:buNone/>
                </a:pPr>
                <a:r>
                  <a:rPr lang="en-GB" altLang="ja-JP" sz="2800" dirty="0">
                    <a:solidFill>
                      <a:schemeClr val="tx1"/>
                    </a:solidFill>
                  </a:rPr>
                  <a:t>                 perceives to have maximum utility;</a:t>
                </a:r>
              </a:p>
              <a:p>
                <a:pPr marL="0" indent="0">
                  <a:buNone/>
                </a:pPr>
                <a:r>
                  <a:rPr lang="en-GB" altLang="ja-JP" sz="2800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altLang="ja-JP" sz="28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GB" altLang="ja-JP" sz="2800" dirty="0">
                    <a:solidFill>
                      <a:schemeClr val="tx1"/>
                    </a:solidFill>
                  </a:rPr>
                  <a:t>: </a:t>
                </a:r>
                <a:r>
                  <a:rPr lang="en-GB" altLang="ja-JP" sz="2800" dirty="0" smtClean="0">
                    <a:solidFill>
                      <a:schemeClr val="tx1"/>
                    </a:solidFill>
                  </a:rPr>
                  <a:t>    set </a:t>
                </a:r>
                <a:r>
                  <a:rPr lang="en-GB" altLang="ja-JP" sz="2800" dirty="0">
                    <a:solidFill>
                      <a:schemeClr val="tx1"/>
                    </a:solidFill>
                  </a:rPr>
                  <a:t>of users on the networks</a:t>
                </a:r>
                <a:r>
                  <a:rPr lang="en-GB" altLang="ja-JP" sz="2800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r>
                  <a:rPr lang="en-GB" altLang="ja-JP" b="1" dirty="0" smtClean="0">
                    <a:solidFill>
                      <a:srgbClr val="0070C0"/>
                    </a:solidFill>
                  </a:rPr>
                  <a:t>The equilibrium constraint can be obtained as:</a:t>
                </a:r>
                <a:endParaRPr lang="en-US" altLang="ja-JP" b="1" i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    </m:t>
                    </m:r>
                    <m:r>
                      <a:rPr lang="en-GB" altLang="ja-JP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ja-JP" i="1">
                            <a:latin typeface="Cambria Math"/>
                          </a:rPr>
                          <m:t>𝑠𝑢𝑒</m:t>
                        </m:r>
                        <m:r>
                          <a:rPr lang="en-GB" altLang="ja-JP" i="1">
                            <a:latin typeface="Cambria Math"/>
                          </a:rPr>
                          <m:t> | </m:t>
                        </m:r>
                        <m:r>
                          <a:rPr lang="en-GB" altLang="ja-JP" b="1" i="1">
                            <a:latin typeface="Cambria Math"/>
                          </a:rPr>
                          <m:t>𝐲</m:t>
                        </m:r>
                        <m:r>
                          <a:rPr lang="en-GB" altLang="ja-JP" b="1">
                            <a:latin typeface="Cambria Math"/>
                          </a:rPr>
                          <m:t>,</m:t>
                        </m:r>
                        <m:r>
                          <a:rPr lang="en-GB" altLang="ja-JP" i="1">
                            <a:latin typeface="Cambria Math"/>
                          </a:rPr>
                          <m:t> </m:t>
                        </m:r>
                        <m:r>
                          <a:rPr lang="en-GB" altLang="ja-JP" b="1" i="1">
                            <a:latin typeface="Cambria Math"/>
                          </a:rPr>
                          <m:t>𝐪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altLang="ja-JP" i="1">
                            <a:latin typeface="Cambria Math"/>
                          </a:rPr>
                          <m:t>∀</m:t>
                        </m:r>
                        <m:r>
                          <a:rPr lang="en-GB" altLang="ja-JP" i="1">
                            <a:latin typeface="Cambria Math"/>
                          </a:rPr>
                          <m:t>𝑖</m:t>
                        </m:r>
                        <m:r>
                          <a:rPr lang="en-GB" altLang="ja-JP" i="1">
                            <a:latin typeface="Cambria Math"/>
                          </a:rPr>
                          <m:t>∈</m:t>
                        </m:r>
                        <m:r>
                          <a:rPr lang="en-GB" altLang="ja-JP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r>
                          <a:rPr lang="en-GB" altLang="ja-JP" i="1">
                            <a:latin typeface="Cambria Math"/>
                          </a:rPr>
                          <m:t>𝑃</m:t>
                        </m:r>
                        <m:r>
                          <a:rPr lang="en-GB" altLang="ja-JP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/>
                              </a:rPr>
                              <m:t>𝑠𝑢𝑏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altLang="ja-JP" i="1">
                            <a:latin typeface="Cambria Math"/>
                          </a:rPr>
                          <m:t>|</m:t>
                        </m:r>
                        <m:r>
                          <a:rPr lang="en-GB" altLang="ja-JP" b="1" i="1">
                            <a:latin typeface="Cambria Math"/>
                          </a:rPr>
                          <m:t>𝐲</m:t>
                        </m:r>
                        <m:r>
                          <a:rPr lang="en-GB" altLang="ja-JP" b="1">
                            <a:latin typeface="Cambria Math"/>
                          </a:rPr>
                          <m:t>,</m:t>
                        </m:r>
                        <m:r>
                          <a:rPr lang="en-GB" altLang="ja-JP" i="1">
                            <a:latin typeface="Cambria Math"/>
                          </a:rPr>
                          <m:t> </m:t>
                        </m:r>
                        <m:r>
                          <a:rPr lang="en-GB" altLang="ja-JP" b="1" i="1">
                            <a:latin typeface="Cambria Math"/>
                          </a:rPr>
                          <m:t>𝐪</m:t>
                        </m:r>
                        <m:r>
                          <a:rPr lang="en-GB" altLang="ja-JP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altLang="ja-JP" dirty="0" smtClean="0"/>
                  <a:t>    </a:t>
                </a:r>
              </a:p>
              <a:p>
                <a:pPr marL="0" indent="0">
                  <a:buNone/>
                </a:pPr>
                <a:endParaRPr lang="en-GB" altLang="ja-JP" dirty="0" smtClean="0"/>
              </a:p>
              <a:p>
                <a:pPr marL="0" indent="0">
                  <a:buNone/>
                </a:pPr>
                <a:endParaRPr lang="en-GB" altLang="ja-JP" dirty="0"/>
              </a:p>
              <a:p>
                <a:pPr marL="0" indent="0">
                  <a:buNone/>
                </a:pPr>
                <a:endParaRPr lang="en-GB" altLang="ja-JP" dirty="0" smtClean="0"/>
              </a:p>
              <a:p>
                <a:endParaRPr lang="ja-JP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686800" cy="5400600"/>
              </a:xfrm>
              <a:blipFill rotWithShape="1">
                <a:blip r:embed="rId2"/>
                <a:stretch>
                  <a:fillRect l="-1544" t="-13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2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/>
          <p:cNvGrpSpPr/>
          <p:nvPr/>
        </p:nvGrpSpPr>
        <p:grpSpPr>
          <a:xfrm>
            <a:off x="1277634" y="2456892"/>
            <a:ext cx="6570730" cy="2142238"/>
            <a:chOff x="1187624" y="2780928"/>
            <a:chExt cx="6570730" cy="2142238"/>
          </a:xfrm>
        </p:grpSpPr>
        <p:cxnSp>
          <p:nvCxnSpPr>
            <p:cNvPr id="27" name="直線矢印コネクタ 26"/>
            <p:cNvCxnSpPr/>
            <p:nvPr/>
          </p:nvCxnSpPr>
          <p:spPr>
            <a:xfrm>
              <a:off x="3815916" y="3861048"/>
              <a:ext cx="331236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グループ化 29"/>
            <p:cNvGrpSpPr/>
            <p:nvPr/>
          </p:nvGrpSpPr>
          <p:grpSpPr>
            <a:xfrm>
              <a:off x="1187624" y="2780928"/>
              <a:ext cx="6570730" cy="2142238"/>
              <a:chOff x="1187624" y="2780928"/>
              <a:chExt cx="6570730" cy="2142238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187624" y="2780928"/>
                <a:ext cx="6552728" cy="2052228"/>
                <a:chOff x="1187624" y="2600908"/>
                <a:chExt cx="6552728" cy="2052228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1187624" y="2744924"/>
                  <a:ext cx="6552728" cy="1908212"/>
                  <a:chOff x="575556" y="2708920"/>
                  <a:chExt cx="6552728" cy="1908212"/>
                </a:xfrm>
              </p:grpSpPr>
              <p:sp>
                <p:nvSpPr>
                  <p:cNvPr id="4" name="角丸四角形 3"/>
                  <p:cNvSpPr/>
                  <p:nvPr/>
                </p:nvSpPr>
                <p:spPr>
                  <a:xfrm>
                    <a:off x="2915816" y="2708920"/>
                    <a:ext cx="3924436" cy="1908212"/>
                  </a:xfrm>
                  <a:prstGeom prst="roundRect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1" name="直線矢印コネクタ 10"/>
                  <p:cNvCxnSpPr>
                    <a:endCxn id="5" idx="2"/>
                  </p:cNvCxnSpPr>
                  <p:nvPr/>
                </p:nvCxnSpPr>
                <p:spPr>
                  <a:xfrm>
                    <a:off x="1187624" y="3645024"/>
                    <a:ext cx="1404156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矢印コネクタ 12"/>
                  <p:cNvCxnSpPr/>
                  <p:nvPr/>
                </p:nvCxnSpPr>
                <p:spPr>
                  <a:xfrm>
                    <a:off x="6840252" y="2996952"/>
                    <a:ext cx="0" cy="36004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円/楕円 14"/>
                  <p:cNvSpPr/>
                  <p:nvPr/>
                </p:nvSpPr>
                <p:spPr>
                  <a:xfrm>
                    <a:off x="575556" y="3356992"/>
                    <a:ext cx="612068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200" b="1" dirty="0" smtClean="0">
                        <a:solidFill>
                          <a:schemeClr val="tx1"/>
                        </a:solidFill>
                      </a:rPr>
                      <a:t>O</a:t>
                    </a:r>
                    <a:endParaRPr kumimoji="1" lang="ja-JP" alt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" name="直線矢印コネクタ 17"/>
                  <p:cNvCxnSpPr/>
                  <p:nvPr/>
                </p:nvCxnSpPr>
                <p:spPr>
                  <a:xfrm flipV="1">
                    <a:off x="6840252" y="3915054"/>
                    <a:ext cx="0" cy="306034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円/楕円 6"/>
                  <p:cNvSpPr/>
                  <p:nvPr/>
                </p:nvSpPr>
                <p:spPr>
                  <a:xfrm>
                    <a:off x="6516216" y="3356992"/>
                    <a:ext cx="612068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200" b="1" dirty="0" smtClean="0">
                        <a:solidFill>
                          <a:schemeClr val="tx1"/>
                        </a:solidFill>
                      </a:rPr>
                      <a:t>D</a:t>
                    </a:r>
                    <a:endParaRPr kumimoji="1" lang="ja-JP" alt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" name="円/楕円 4"/>
                  <p:cNvSpPr/>
                  <p:nvPr/>
                </p:nvSpPr>
                <p:spPr>
                  <a:xfrm>
                    <a:off x="2591780" y="3356992"/>
                    <a:ext cx="612068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200" b="1" dirty="0" smtClean="0">
                        <a:solidFill>
                          <a:schemeClr val="tx1"/>
                        </a:solidFill>
                      </a:rPr>
                      <a:t>A</a:t>
                    </a:r>
                    <a:endParaRPr kumimoji="1" lang="ja-JP" alt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4" name="正方形/長方形 23"/>
                <p:cNvSpPr/>
                <p:nvPr/>
              </p:nvSpPr>
              <p:spPr>
                <a:xfrm>
                  <a:off x="4932040" y="2600908"/>
                  <a:ext cx="1105818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detector</a:t>
                  </a:r>
                  <a:endParaRPr kumimoji="1"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5166066" y="3104964"/>
                  <a:ext cx="1494166" cy="55806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3600" dirty="0" smtClean="0">
                      <a:solidFill>
                        <a:schemeClr val="tx1"/>
                      </a:solidFill>
                    </a:rPr>
                    <a:t>? </a:t>
                  </a:r>
                  <a:r>
                    <a:rPr kumimoji="1" lang="en-US" altLang="ja-JP" sz="3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(90)</a:t>
                  </a:r>
                  <a:endParaRPr kumimoji="1" lang="ja-JP" altLang="en-US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正方形/長方形 28"/>
              <p:cNvSpPr/>
              <p:nvPr/>
            </p:nvSpPr>
            <p:spPr>
              <a:xfrm>
                <a:off x="3221850" y="4185084"/>
                <a:ext cx="4536504" cy="738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Two-route network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>
                <a:solidFill>
                  <a:srgbClr val="0070C0"/>
                </a:solidFill>
              </a:rPr>
              <a:t>An illustrative </a:t>
            </a:r>
            <a:r>
              <a:rPr lang="en-US" altLang="ja-JP" dirty="0" smtClean="0">
                <a:solidFill>
                  <a:srgbClr val="0070C0"/>
                </a:solidFill>
              </a:rPr>
              <a:t>example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1223628" y="4185084"/>
            <a:ext cx="2988332" cy="2229111"/>
            <a:chOff x="1079612" y="4257092"/>
            <a:chExt cx="2988332" cy="2229111"/>
          </a:xfrm>
        </p:grpSpPr>
        <p:sp>
          <p:nvSpPr>
            <p:cNvPr id="36" name="正方形/長方形 35"/>
            <p:cNvSpPr/>
            <p:nvPr/>
          </p:nvSpPr>
          <p:spPr>
            <a:xfrm>
              <a:off x="1079612" y="4257092"/>
              <a:ext cx="2988332" cy="22291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200" dirty="0" smtClean="0">
                  <a:solidFill>
                    <a:schemeClr val="tx1"/>
                  </a:solidFill>
                </a:rPr>
                <a:t>91.81</a:t>
              </a:r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187624" y="4401108"/>
              <a:ext cx="2700300" cy="39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Proposed model</a:t>
              </a:r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223628" y="5985284"/>
              <a:ext cx="2700300" cy="379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True value = 90</a:t>
              </a:r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860032" y="4188221"/>
            <a:ext cx="2988332" cy="2229111"/>
            <a:chOff x="1079612" y="4257092"/>
            <a:chExt cx="2988332" cy="2229111"/>
          </a:xfrm>
        </p:grpSpPr>
        <p:sp>
          <p:nvSpPr>
            <p:cNvPr id="40" name="正方形/長方形 39"/>
            <p:cNvSpPr/>
            <p:nvPr/>
          </p:nvSpPr>
          <p:spPr>
            <a:xfrm>
              <a:off x="1079612" y="4257092"/>
              <a:ext cx="2988332" cy="22291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200" dirty="0" smtClean="0">
                  <a:solidFill>
                    <a:schemeClr val="tx1"/>
                  </a:solidFill>
                </a:rPr>
                <a:t>105.15</a:t>
              </a:r>
              <a:endParaRPr kumimoji="1" lang="ja-JP" altLang="en-US" sz="72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079612" y="4397971"/>
              <a:ext cx="2970330" cy="39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Equilibrium model</a:t>
              </a:r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223628" y="5982147"/>
              <a:ext cx="2700300" cy="3795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True value = 90</a:t>
              </a:r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1763688" y="2996952"/>
            <a:ext cx="1404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200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824028" y="1952836"/>
            <a:ext cx="1404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110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3" name="正方形/長方形 42"/>
          <p:cNvSpPr/>
          <p:nvPr/>
        </p:nvSpPr>
        <p:spPr>
          <a:xfrm>
            <a:off x="3635896" y="2096852"/>
            <a:ext cx="15481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Link A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5" name="正方形/長方形 42"/>
          <p:cNvSpPr/>
          <p:nvPr/>
        </p:nvSpPr>
        <p:spPr>
          <a:xfrm>
            <a:off x="3635896" y="3031362"/>
            <a:ext cx="15481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Link </a:t>
            </a:r>
            <a:r>
              <a:rPr lang="en-US" altLang="zh-CN" sz="3200" dirty="0" smtClean="0">
                <a:solidFill>
                  <a:schemeClr val="tx1"/>
                </a:solidFill>
              </a:rPr>
              <a:t>B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8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The representation of the problem:</a:t>
                </a: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rgbClr val="0070C0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zh-CN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  <m:r>
                          <a:rPr lang="en-GB" altLang="zh-CN" b="1">
                            <a:latin typeface="Cambria Math"/>
                          </a:rPr>
                          <m:t> |</m:t>
                        </m:r>
                        <m:r>
                          <a:rPr lang="en-GB" altLang="zh-CN" i="1">
                            <a:latin typeface="Cambria Math"/>
                          </a:rPr>
                          <m:t>𝑠𝑢𝑒</m:t>
                        </m:r>
                        <m:r>
                          <a:rPr lang="en-GB" altLang="zh-CN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zh-CN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GB" altLang="zh-CN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altLang="zh-CN" sz="2800" dirty="0" smtClean="0">
                    <a:solidFill>
                      <a:schemeClr val="tx1"/>
                    </a:solidFill>
                  </a:rPr>
                  <a:t>     here, </a:t>
                </a:r>
                <a14:m>
                  <m:oMath xmlns:m="http://schemas.openxmlformats.org/officeDocument/2006/math">
                    <m:r>
                      <a:rPr lang="en-GB" altLang="zh-CN" sz="2800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</m:oMath>
                </a14:m>
                <a:r>
                  <a:rPr lang="en-GB" altLang="zh-CN" sz="2800" dirty="0">
                    <a:solidFill>
                      <a:schemeClr val="tx1"/>
                    </a:solidFill>
                  </a:rPr>
                  <a:t> is no </a:t>
                </a:r>
                <a:r>
                  <a:rPr lang="en-GB" altLang="zh-CN" sz="2800" dirty="0" smtClean="0">
                    <a:solidFill>
                      <a:schemeClr val="tx1"/>
                    </a:solidFill>
                  </a:rPr>
                  <a:t>longer a given condition.</a:t>
                </a:r>
                <a:endParaRPr lang="en-US" altLang="zh-CN" b="1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Using Bayes’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b="1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 b="1">
                              <a:latin typeface="Cambria Math"/>
                            </a:rPr>
                            <m:t>|</m:t>
                          </m:r>
                          <m:r>
                            <a:rPr lang="en-GB" altLang="zh-CN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b="1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altLang="zh-CN" i="1">
                              <a:latin typeface="Cambria Math"/>
                            </a:rPr>
                            <m:t>𝑃</m:t>
                          </m:r>
                          <m:r>
                            <a:rPr lang="en-GB" altLang="zh-CN">
                              <a:latin typeface="Cambria Math"/>
                            </a:rPr>
                            <m:t>(</m:t>
                          </m:r>
                          <m:r>
                            <a:rPr lang="en-GB" altLang="zh-CN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b="1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zh-CN" i="1">
                              <a:latin typeface="Cambria Math"/>
                            </a:rPr>
                            <m:t> | </m:t>
                          </m:r>
                          <m:r>
                            <a:rPr lang="en-GB" altLang="zh-CN" b="1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>
                              <a:latin typeface="Cambria Math"/>
                            </a:rPr>
                            <m:t>)</m:t>
                          </m:r>
                          <m:r>
                            <a:rPr lang="en-GB" altLang="zh-CN" i="1">
                              <a:latin typeface="Cambria Math"/>
                            </a:rPr>
                            <m:t>𝑃</m:t>
                          </m:r>
                          <m:r>
                            <a:rPr lang="en-GB" altLang="zh-CN">
                              <a:latin typeface="Cambria Math"/>
                            </a:rPr>
                            <m:t>(</m:t>
                          </m:r>
                          <m:r>
                            <a:rPr lang="en-GB" altLang="zh-CN" b="1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altLang="zh-CN" i="1">
                              <a:latin typeface="Cambria Math"/>
                            </a:rPr>
                            <m:t>𝑃</m:t>
                          </m:r>
                          <m:r>
                            <a:rPr lang="en-GB" altLang="zh-CN" i="1">
                              <a:latin typeface="Cambria Math"/>
                            </a:rPr>
                            <m:t>(</m:t>
                          </m:r>
                          <m:r>
                            <a:rPr lang="en-GB" altLang="zh-CN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b="1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zh-CN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b="1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The constant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altLang="zh-CN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mtClean="0">
                <a:solidFill>
                  <a:srgbClr val="0070C0"/>
                </a:solidFill>
              </a:rPr>
              <a:t>Path flow estimation problem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Path flow estimation 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96" y="1600200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The posterior distribution</a:t>
            </a: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71600" y="2348880"/>
                <a:ext cx="8069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zh-CN" sz="32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|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altLang="zh-CN" sz="3200" i="1">
                          <a:latin typeface="Cambria Math"/>
                        </a:rPr>
                        <m:t>∝</m:t>
                      </m:r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r>
                        <a:rPr lang="en-GB" altLang="zh-CN" sz="3200" i="1">
                          <a:latin typeface="Cambria Math"/>
                        </a:rPr>
                        <m:t>(</m:t>
                      </m:r>
                      <m:r>
                        <a:rPr lang="en-GB" altLang="zh-CN" sz="3200" i="1">
                          <a:latin typeface="Cambria Math"/>
                        </a:rPr>
                        <m:t>𝑠𝑢𝑒</m:t>
                      </m:r>
                      <m:r>
                        <a:rPr lang="en-GB" altLang="zh-CN" sz="3200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zh-CN" altLang="zh-CN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altLang="zh-CN" sz="3200" i="1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GB" altLang="zh-CN" sz="32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altLang="zh-CN" sz="3200" i="1">
                          <a:latin typeface="Cambria Math"/>
                        </a:rPr>
                        <m:t> | </m:t>
                      </m:r>
                      <m:r>
                        <a:rPr lang="en-GB" altLang="zh-CN" sz="3200" i="1">
                          <a:latin typeface="Cambria Math"/>
                        </a:rPr>
                        <m:t>𝐲</m:t>
                      </m:r>
                      <m:r>
                        <a:rPr lang="en-GB" altLang="zh-CN" sz="3200" i="1">
                          <a:latin typeface="Cambria Math"/>
                        </a:rPr>
                        <m:t>)</m:t>
                      </m:r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r>
                        <a:rPr lang="en-GB" altLang="zh-CN" sz="3200" i="1">
                          <a:latin typeface="Cambria Math"/>
                        </a:rPr>
                        <m:t>(</m:t>
                      </m:r>
                      <m:r>
                        <a:rPr lang="en-GB" altLang="zh-CN" sz="3200" i="1">
                          <a:latin typeface="Cambria Math"/>
                        </a:rPr>
                        <m:t>𝐲</m:t>
                      </m:r>
                      <m:r>
                        <a:rPr lang="en-GB" altLang="zh-CN" sz="3200" i="1">
                          <a:latin typeface="Cambria Math"/>
                        </a:rPr>
                        <m:t>)/</m:t>
                      </m:r>
                      <m:r>
                        <a:rPr lang="en-GB" altLang="zh-CN" sz="3200" i="1" strike="sngStrike">
                          <a:latin typeface="Cambria Math"/>
                        </a:rPr>
                        <m:t>𝑃</m:t>
                      </m:r>
                      <m:r>
                        <a:rPr lang="en-GB" altLang="zh-CN" sz="3200" i="1" strike="sngStrike">
                          <a:latin typeface="Cambria Math"/>
                        </a:rPr>
                        <m:t>(</m:t>
                      </m:r>
                      <m:r>
                        <a:rPr lang="en-GB" altLang="zh-CN" sz="3200" i="1" strike="sngStrike">
                          <a:latin typeface="Cambria Math"/>
                        </a:rPr>
                        <m:t>𝑠𝑢𝑒</m:t>
                      </m:r>
                      <m:r>
                        <a:rPr lang="en-GB" altLang="zh-CN" sz="3200" i="1" strike="sngStrike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zh-CN" altLang="zh-CN" sz="3200" i="1" strike="sngStrike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altLang="zh-CN" sz="3200" i="1" strike="sngStrike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GB" altLang="zh-CN" sz="3200" i="1" strike="sngStrike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altLang="zh-CN" sz="3200" i="1" strike="sngStrike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3200" i="1" strike="sngStrike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48880"/>
                <a:ext cx="806913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任意多边形 13"/>
          <p:cNvSpPr/>
          <p:nvPr/>
        </p:nvSpPr>
        <p:spPr>
          <a:xfrm>
            <a:off x="2699793" y="2957512"/>
            <a:ext cx="2196244" cy="1042988"/>
          </a:xfrm>
          <a:custGeom>
            <a:avLst/>
            <a:gdLst>
              <a:gd name="connsiteX0" fmla="*/ 2857500 w 2857500"/>
              <a:gd name="connsiteY0" fmla="*/ 0 h 1042987"/>
              <a:gd name="connsiteX1" fmla="*/ 2043112 w 2857500"/>
              <a:gd name="connsiteY1" fmla="*/ 514350 h 1042987"/>
              <a:gd name="connsiteX2" fmla="*/ 514350 w 2857500"/>
              <a:gd name="connsiteY2" fmla="*/ 600075 h 1042987"/>
              <a:gd name="connsiteX3" fmla="*/ 0 w 2857500"/>
              <a:gd name="connsiteY3" fmla="*/ 1042987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042987">
                <a:moveTo>
                  <a:pt x="2857500" y="0"/>
                </a:moveTo>
                <a:cubicBezTo>
                  <a:pt x="2645568" y="207169"/>
                  <a:pt x="2433637" y="414338"/>
                  <a:pt x="2043112" y="514350"/>
                </a:cubicBezTo>
                <a:cubicBezTo>
                  <a:pt x="1652587" y="614362"/>
                  <a:pt x="854869" y="511969"/>
                  <a:pt x="514350" y="600075"/>
                </a:cubicBezTo>
                <a:cubicBezTo>
                  <a:pt x="173831" y="688181"/>
                  <a:pt x="86915" y="865584"/>
                  <a:pt x="0" y="104298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39191" y="3968822"/>
                <a:ext cx="3353289" cy="946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altLang="zh-CN" sz="2400" i="1">
                              <a:latin typeface="Cambria Math"/>
                            </a:rPr>
                            <m:t>∀</m:t>
                          </m:r>
                          <m:r>
                            <a:rPr lang="en-GB" altLang="zh-CN" sz="2400" i="1">
                              <a:latin typeface="Cambria Math"/>
                            </a:rPr>
                            <m:t>𝑛</m:t>
                          </m:r>
                          <m:r>
                            <a:rPr lang="en-GB" altLang="zh-CN" sz="2400" i="1">
                              <a:latin typeface="Cambria Math"/>
                            </a:rPr>
                            <m:t>∈</m:t>
                          </m:r>
                          <m:r>
                            <a:rPr lang="en-GB" altLang="zh-CN" sz="2400" i="1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altLang="zh-CN" sz="2400" i="1"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nary>
                                    <m:naryPr>
                                      <m:chr m:val="∏"/>
                                      <m:limLoc m:val="subSup"/>
                                      <m:supHide m:val="on"/>
                                      <m:ctrlPr>
                                        <a:rPr lang="zh-CN" altLang="zh-CN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zh-CN" sz="2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altLang="zh-CN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zh-CN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altLang="zh-CN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GB" altLang="zh-CN" sz="2400" i="1">
                                          <a:latin typeface="Cambria Math"/>
                                        </a:rPr>
                                        <m:t>!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GB" altLang="zh-CN" sz="24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GB" altLang="zh-CN" sz="2400" i="1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191" y="3968822"/>
                <a:ext cx="3353289" cy="9462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任意多边形 15"/>
          <p:cNvSpPr/>
          <p:nvPr/>
        </p:nvSpPr>
        <p:spPr>
          <a:xfrm flipH="1">
            <a:off x="6552220" y="2957512"/>
            <a:ext cx="321915" cy="861295"/>
          </a:xfrm>
          <a:custGeom>
            <a:avLst/>
            <a:gdLst>
              <a:gd name="connsiteX0" fmla="*/ 2857500 w 2857500"/>
              <a:gd name="connsiteY0" fmla="*/ 0 h 1042987"/>
              <a:gd name="connsiteX1" fmla="*/ 2043112 w 2857500"/>
              <a:gd name="connsiteY1" fmla="*/ 514350 h 1042987"/>
              <a:gd name="connsiteX2" fmla="*/ 514350 w 2857500"/>
              <a:gd name="connsiteY2" fmla="*/ 600075 h 1042987"/>
              <a:gd name="connsiteX3" fmla="*/ 0 w 2857500"/>
              <a:gd name="connsiteY3" fmla="*/ 1042987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042987">
                <a:moveTo>
                  <a:pt x="2857500" y="0"/>
                </a:moveTo>
                <a:cubicBezTo>
                  <a:pt x="2645568" y="207169"/>
                  <a:pt x="2433637" y="414338"/>
                  <a:pt x="2043112" y="514350"/>
                </a:cubicBezTo>
                <a:cubicBezTo>
                  <a:pt x="1652587" y="614362"/>
                  <a:pt x="854869" y="511969"/>
                  <a:pt x="514350" y="600075"/>
                </a:cubicBezTo>
                <a:cubicBezTo>
                  <a:pt x="173831" y="688181"/>
                  <a:pt x="86915" y="865584"/>
                  <a:pt x="0" y="1042987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65825" y="4895900"/>
            <a:ext cx="3426655" cy="9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Prior probability: </a:t>
            </a:r>
            <a:r>
              <a:rPr lang="en-US" altLang="zh-CN" sz="2400" b="1" dirty="0">
                <a:solidFill>
                  <a:schemeClr val="tx1"/>
                </a:solidFill>
              </a:rPr>
              <a:t>the principle of indifference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301996" y="4059415"/>
                <a:ext cx="29099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altLang="zh-C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zh-CN" sz="32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altLang="zh-CN" sz="3200" b="1" i="1">
                          <a:latin typeface="Cambria Math"/>
                        </a:rPr>
                        <m:t>𝐲</m:t>
                      </m:r>
                      <m:r>
                        <a:rPr lang="en-US" altLang="zh-CN" sz="3200">
                          <a:latin typeface="Cambria Math"/>
                        </a:rPr>
                        <m:t>,</m:t>
                      </m:r>
                      <m:r>
                        <a:rPr lang="en-US" altLang="zh-CN" sz="3200" b="1">
                          <a:latin typeface="Cambria Math"/>
                        </a:rPr>
                        <m:t>𝐪</m:t>
                      </m:r>
                      <m:r>
                        <a:rPr lang="en-GB" altLang="zh-CN" sz="3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96" y="4059415"/>
                <a:ext cx="290996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1037333" y="4401108"/>
            <a:ext cx="3426655" cy="9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Likelihood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0070C0"/>
                </a:solidFill>
              </a:rPr>
              <a:t>Prior knowledge of O-D matrix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9047348" cy="4525963"/>
              </a:xfrm>
            </p:spPr>
            <p:txBody>
              <a:bodyPr/>
              <a:lstStyle/>
              <a:p>
                <a:r>
                  <a:rPr lang="en-US" altLang="zh-CN" b="1" dirty="0" err="1" smtClean="0">
                    <a:solidFill>
                      <a:srgbClr val="0070C0"/>
                    </a:solidFill>
                  </a:rPr>
                  <a:t>Dirichlet</a:t>
                </a:r>
                <a:r>
                  <a:rPr lang="en-US" altLang="zh-CN" b="1" dirty="0" smtClean="0">
                    <a:solidFill>
                      <a:srgbClr val="0070C0"/>
                    </a:solidFill>
                  </a:rPr>
                  <a:t> distribution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                 </m:t>
                    </m:r>
                    <m:r>
                      <a:rPr lang="en-GB" altLang="zh-CN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zh-CN" altLang="zh-C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zh-CN" b="1" i="1">
                            <a:latin typeface="Cambria Math"/>
                          </a:rPr>
                          <m:t>𝐛</m:t>
                        </m:r>
                      </m:e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GB" altLang="zh-CN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altLang="zh-CN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altLang="zh-CN" b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GB" altLang="zh-CN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altLang="zh-CN" b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GB" altLang="zh-CN" i="1">
                                    <a:latin typeface="Cambria Math"/>
                                  </a:rPr>
                                  <m:t>𝑁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GB" altLang="zh-CN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zh-CN" altLang="zh-CN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altLang="zh-CN" b="1">
                                <a:latin typeface="Cambria Math"/>
                              </a:rPr>
                              <m:t>∀</m:t>
                            </m:r>
                            <m:r>
                              <a:rPr lang="en-GB" altLang="zh-CN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altLang="zh-CN" b="1">
                                <a:latin typeface="Cambria Math"/>
                              </a:rPr>
                              <m:t>∈</m:t>
                            </m:r>
                            <m:r>
                              <a:rPr lang="en-GB" altLang="zh-CN" i="1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GB" altLang="zh-CN">
                                <a:latin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GB" altLang="zh-CN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zh-CN" altLang="zh-CN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altLang="zh-CN" b="1">
                            <a:latin typeface="Cambria Math"/>
                          </a:rPr>
                          <m:t>∀</m:t>
                        </m:r>
                        <m:r>
                          <a:rPr lang="en-GB" altLang="zh-CN" i="1">
                            <a:latin typeface="Cambria Math"/>
                          </a:rPr>
                          <m:t>𝑛</m:t>
                        </m:r>
                        <m:r>
                          <a:rPr lang="en-GB" altLang="zh-CN" b="1">
                            <a:latin typeface="Cambria Math"/>
                          </a:rPr>
                          <m:t>∈</m:t>
                        </m:r>
                        <m:r>
                          <a:rPr lang="en-GB" altLang="zh-CN" i="1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altLang="zh-CN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altLang="zh-CN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altLang="zh-CN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dirty="0" smtClean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      </m:t>
                        </m:r>
                        <m:r>
                          <a:rPr lang="en-GB" altLang="zh-CN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altLang="zh-CN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the relative </a:t>
                </a:r>
                <a:r>
                  <a:rPr lang="en-US" altLang="zh-CN" sz="2800" dirty="0" smtClean="0"/>
                  <a:t>magnitude </a:t>
                </a:r>
                <a:r>
                  <a:rPr lang="en-US" altLang="zh-CN" sz="2800" dirty="0"/>
                  <a:t>of the demand of 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     the O–D </a:t>
                </a:r>
                <a:r>
                  <a:rPr lang="en-US" altLang="zh-CN" sz="2800" dirty="0"/>
                  <a:t>pair in the total demand across the </a:t>
                </a:r>
                <a:r>
                  <a:rPr lang="en-US" altLang="zh-CN" sz="2800" dirty="0" smtClean="0"/>
                  <a:t>network</a:t>
                </a:r>
              </a:p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Do estimation with prior knowledge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9047348" cy="4525963"/>
              </a:xfrm>
              <a:blipFill rotWithShape="1">
                <a:blip r:embed="rId2"/>
                <a:stretch>
                  <a:fillRect l="-1482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43508" y="5016078"/>
                <a:ext cx="866057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b="1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b="1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 sz="3200" b="1" i="1">
                              <a:latin typeface="Cambria Math"/>
                            </a:rPr>
                            <m:t>|</m:t>
                          </m:r>
                          <m:r>
                            <a:rPr lang="en-GB" altLang="zh-CN" sz="3200" b="1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b="1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zh-CN" sz="3200" b="1" i="1">
                              <a:latin typeface="Cambria Math"/>
                            </a:rPr>
                            <m:t>,</m:t>
                          </m:r>
                          <m:r>
                            <a:rPr lang="en-GB" altLang="zh-CN" sz="3200" b="1" i="1">
                              <a:latin typeface="Cambria Math"/>
                            </a:rPr>
                            <m:t>𝐛</m:t>
                          </m:r>
                        </m:e>
                      </m:d>
                      <m:r>
                        <a:rPr lang="en-GB" altLang="zh-CN" sz="3200" b="1" i="1">
                          <a:latin typeface="Cambria Math"/>
                        </a:rPr>
                        <m:t>∝</m:t>
                      </m:r>
                      <m:r>
                        <a:rPr lang="en-GB" altLang="zh-CN" sz="3200" b="1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b="1" i="1">
                              <a:latin typeface="Cambria Math"/>
                            </a:rPr>
                            <m:t>𝐛</m:t>
                          </m:r>
                        </m:e>
                        <m:e>
                          <m:r>
                            <a:rPr lang="en-GB" altLang="zh-CN" sz="3200" b="1" i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|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200" b="1" i="1" dirty="0" smtClean="0">
                  <a:latin typeface="Cambria Math"/>
                </a:endParaRPr>
              </a:p>
              <a:p>
                <a:r>
                  <a:rPr lang="en-GB" altLang="zh-CN" sz="3200" b="1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GB" altLang="zh-CN" sz="3200" b="1" i="1">
                        <a:latin typeface="Cambria Math"/>
                      </a:rPr>
                      <m:t>∝</m:t>
                    </m:r>
                    <m:r>
                      <a:rPr lang="en-GB" altLang="zh-CN" sz="3200" b="1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zh-CN" altLang="zh-CN" sz="3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zh-CN" sz="3200" b="1" i="1">
                            <a:latin typeface="Cambria Math"/>
                          </a:rPr>
                          <m:t>𝐛</m:t>
                        </m:r>
                      </m:e>
                      <m:e>
                        <m:r>
                          <a:rPr lang="en-GB" altLang="zh-CN" sz="3200" b="1" i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GB" altLang="zh-CN" sz="3200" b="1" i="1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zh-CN" altLang="zh-CN" sz="3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GB" altLang="zh-CN" sz="3200" b="1" i="1">
                            <a:latin typeface="Cambria Math"/>
                          </a:rPr>
                          <m:t>𝑠𝑢𝑒</m:t>
                        </m:r>
                        <m:r>
                          <a:rPr lang="en-GB" altLang="zh-CN" sz="3200" b="1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zh-CN" sz="3200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GB" altLang="zh-CN" sz="32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altLang="zh-CN" sz="3200" b="1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altLang="zh-CN" sz="3200" b="1" i="1">
                        <a:latin typeface="Cambria Math"/>
                      </a:rPr>
                      <m:t>𝐲</m:t>
                    </m:r>
                    <m:r>
                      <a:rPr lang="en-GB" altLang="zh-CN" sz="3200" b="1" i="1">
                        <a:latin typeface="Cambria Math"/>
                      </a:rPr>
                      <m:t>)</m:t>
                    </m:r>
                    <m:r>
                      <a:rPr lang="en-GB" altLang="zh-CN" sz="3200" b="1" i="1">
                        <a:latin typeface="Cambria Math"/>
                      </a:rPr>
                      <m:t>𝑃</m:t>
                    </m:r>
                    <m:r>
                      <a:rPr lang="en-GB" altLang="zh-CN" sz="3200" b="1" i="1">
                        <a:latin typeface="Cambria Math"/>
                      </a:rPr>
                      <m:t>(</m:t>
                    </m:r>
                    <m:r>
                      <a:rPr lang="en-GB" altLang="zh-CN" sz="3200" b="1" i="1">
                        <a:latin typeface="Cambria Math"/>
                      </a:rPr>
                      <m:t>𝐲</m:t>
                    </m:r>
                    <m:r>
                      <a:rPr lang="en-GB" altLang="zh-CN" sz="3200" b="1" i="1">
                        <a:latin typeface="Cambria Math"/>
                      </a:rPr>
                      <m:t>)</m:t>
                    </m:r>
                  </m:oMath>
                </a14:m>
                <a:endParaRPr lang="zh-CN" altLang="en-US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5016078"/>
                <a:ext cx="8660576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6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Estimation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Sampling-based algorithm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55876" y="26009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87924" y="30099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311860" y="302060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77903" y="26369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14292" y="315394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88260" y="28659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60232" y="28253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81092" y="31335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046676" y="26729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164288" y="305315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740352" y="28057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136396" y="31971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280412" y="26616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2330" y="2604948"/>
                <a:ext cx="2418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CN" altLang="zh-C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i="1">
                              <a:latin typeface="Cambria Math"/>
                            </a:rPr>
                            <m:t>𝐲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|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i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0" y="2604948"/>
                <a:ext cx="241873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25" idx="3"/>
          </p:cNvCxnSpPr>
          <p:nvPr/>
        </p:nvCxnSpPr>
        <p:spPr>
          <a:xfrm>
            <a:off x="3081069" y="2897336"/>
            <a:ext cx="5548581" cy="302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760132" y="5321040"/>
                <a:ext cx="2230288" cy="8660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Var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5321040"/>
                <a:ext cx="2230288" cy="8660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385828" y="4271367"/>
                <a:ext cx="2230288" cy="8660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𝐪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28" y="4271367"/>
                <a:ext cx="2230288" cy="8660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383868" y="5302894"/>
                <a:ext cx="2230288" cy="8660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Var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𝐪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5302894"/>
                <a:ext cx="2230288" cy="866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762092" y="4271367"/>
                <a:ext cx="2230288" cy="8660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92" y="4271367"/>
                <a:ext cx="2230288" cy="8660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/>
          <p:nvPr/>
        </p:nvCxnSpPr>
        <p:spPr>
          <a:xfrm>
            <a:off x="5674349" y="3465004"/>
            <a:ext cx="0" cy="61130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0070C0"/>
                </a:solidFill>
              </a:rPr>
              <a:t>Blocked sampler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673116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lvl="0" indent="-514350">
                  <a:buAutoNum type="arabicParenBoth"/>
                </a:pPr>
                <a:r>
                  <a:rPr lang="en-GB" altLang="zh-CN" dirty="0" smtClean="0"/>
                  <a:t> Specify </a:t>
                </a:r>
                <a:r>
                  <a:rPr lang="en-GB" altLang="zh-CN" dirty="0"/>
                  <a:t>initial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GB" altLang="zh-CN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|</m:t>
                        </m:r>
                        <m:r>
                          <a:rPr lang="en-GB" altLang="zh-CN" i="1">
                            <a:latin typeface="Cambria Math"/>
                          </a:rPr>
                          <m:t>𝑁</m:t>
                        </m:r>
                        <m:r>
                          <a:rPr lang="en-GB" altLang="zh-CN" i="1">
                            <a:latin typeface="Cambria Math"/>
                          </a:rPr>
                          <m:t>|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altLang="zh-CN" b="1" dirty="0"/>
                  <a:t> </a:t>
                </a:r>
                <a:r>
                  <a:rPr lang="en-GB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zh-CN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|</m:t>
                        </m:r>
                        <m:r>
                          <a:rPr lang="en-GB" altLang="zh-CN" i="1">
                            <a:latin typeface="Cambria Math"/>
                          </a:rPr>
                          <m:t>𝑁</m:t>
                        </m:r>
                        <m:r>
                          <a:rPr lang="en-GB" altLang="zh-CN" i="1">
                            <a:latin typeface="Cambria Math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GB" altLang="zh-CN" dirty="0"/>
                  <a:t>,</a:t>
                </a:r>
                <a:endParaRPr lang="en-GB" altLang="zh-CN" dirty="0" smtClean="0"/>
              </a:p>
              <a:p>
                <a:pPr marL="0" lvl="0" indent="0">
                  <a:buNone/>
                </a:pPr>
                <a:r>
                  <a:rPr lang="en-GB" altLang="zh-CN" dirty="0"/>
                  <a:t> </a:t>
                </a:r>
                <a:r>
                  <a:rPr lang="en-GB" altLang="zh-CN" dirty="0" smtClean="0"/>
                  <a:t>      set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𝑡</m:t>
                    </m:r>
                    <m:r>
                      <a:rPr lang="en-GB" altLang="zh-CN" i="1">
                        <a:latin typeface="Cambria Math"/>
                      </a:rPr>
                      <m:t>←1</m:t>
                    </m:r>
                  </m:oMath>
                </a14:m>
                <a:r>
                  <a:rPr lang="en-GB" altLang="zh-CN" dirty="0"/>
                  <a:t> and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𝑛</m:t>
                    </m:r>
                    <m:r>
                      <a:rPr lang="en-GB" altLang="zh-CN" i="1">
                        <a:latin typeface="Cambria Math"/>
                      </a:rPr>
                      <m:t>←1</m:t>
                    </m:r>
                  </m:oMath>
                </a14:m>
                <a:r>
                  <a:rPr lang="en-GB" altLang="zh-CN" dirty="0"/>
                  <a:t>.</a:t>
                </a:r>
                <a:endParaRPr lang="zh-CN" altLang="zh-CN" dirty="0"/>
              </a:p>
              <a:p>
                <a:pPr marL="0" lvl="0" indent="0">
                  <a:buNone/>
                </a:pPr>
                <a:r>
                  <a:rPr lang="en-GB" altLang="zh-CN" dirty="0" smtClean="0"/>
                  <a:t>(2) For </a:t>
                </a:r>
                <a:r>
                  <a:rPr lang="en-GB" altLang="zh-CN" dirty="0"/>
                  <a:t>the O–D pair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𝑛</m:t>
                    </m:r>
                  </m:oMath>
                </a14:m>
                <a:r>
                  <a:rPr lang="en-GB" altLang="zh-CN" dirty="0"/>
                  <a:t>: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GB" altLang="zh-CN" dirty="0" smtClean="0"/>
                  <a:t>      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b="1" i="1"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GB" altLang="zh-CN" b="1" dirty="0"/>
                  <a:t> </a:t>
                </a:r>
                <a:r>
                  <a:rPr lang="en-GB" altLang="zh-CN" dirty="0"/>
                  <a:t>using the </a:t>
                </a:r>
                <a:r>
                  <a:rPr lang="en-GB" altLang="zh-CN" dirty="0" smtClean="0">
                    <a:solidFill>
                      <a:srgbClr val="0070C0"/>
                    </a:solidFill>
                  </a:rPr>
                  <a:t>Metropolis–Hastings (M–H) </a:t>
                </a:r>
                <a:r>
                  <a:rPr lang="en-GB" altLang="zh-CN" dirty="0">
                    <a:solidFill>
                      <a:srgbClr val="0070C0"/>
                    </a:solidFill>
                  </a:rPr>
                  <a:t>algorithm</a:t>
                </a:r>
                <a:r>
                  <a:rPr lang="en-GB" altLang="zh-CN" dirty="0"/>
                  <a:t>.</a:t>
                </a:r>
                <a:endParaRPr lang="zh-CN" altLang="zh-CN" dirty="0"/>
              </a:p>
              <a:p>
                <a:pPr marL="0" lvl="0" indent="0">
                  <a:buNone/>
                </a:pPr>
                <a:r>
                  <a:rPr lang="en-GB" altLang="zh-CN" dirty="0" smtClean="0"/>
                  <a:t>(3) If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𝑛</m:t>
                    </m:r>
                    <m:r>
                      <a:rPr lang="en-GB" altLang="zh-CN" i="1">
                        <a:latin typeface="Cambria Math"/>
                      </a:rPr>
                      <m:t>&lt;|</m:t>
                    </m:r>
                    <m:r>
                      <a:rPr lang="en-GB" altLang="zh-CN" i="1">
                        <a:latin typeface="Cambria Math"/>
                      </a:rPr>
                      <m:t>𝑁</m:t>
                    </m:r>
                    <m:r>
                      <a:rPr lang="en-GB" altLang="zh-CN" i="1">
                        <a:latin typeface="Cambria Math"/>
                      </a:rPr>
                      <m:t>|</m:t>
                    </m:r>
                  </m:oMath>
                </a14:m>
                <a:r>
                  <a:rPr lang="en-GB" altLang="zh-CN" dirty="0"/>
                  <a:t> then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𝑛</m:t>
                    </m:r>
                    <m:r>
                      <a:rPr lang="en-GB" altLang="zh-CN" i="1">
                        <a:latin typeface="Cambria Math"/>
                      </a:rPr>
                      <m:t>←</m:t>
                    </m:r>
                    <m:r>
                      <a:rPr lang="en-GB" altLang="zh-CN" i="1">
                        <a:latin typeface="Cambria Math"/>
                      </a:rPr>
                      <m:t>𝑛</m:t>
                    </m:r>
                    <m:r>
                      <a:rPr lang="en-GB" altLang="zh-CN" i="1">
                        <a:latin typeface="Cambria Math"/>
                      </a:rPr>
                      <m:t>+1</m:t>
                    </m:r>
                  </m:oMath>
                </a14:m>
                <a:r>
                  <a:rPr lang="en-GB" altLang="zh-CN" dirty="0"/>
                  <a:t>, and go to step (1); </a:t>
                </a:r>
                <a:r>
                  <a:rPr lang="en-GB" altLang="zh-CN" dirty="0" smtClean="0"/>
                  <a:t>  </a:t>
                </a:r>
              </a:p>
              <a:p>
                <a:pPr marL="0" lvl="0" indent="0">
                  <a:buNone/>
                </a:pPr>
                <a:r>
                  <a:rPr lang="en-GB" altLang="zh-CN" dirty="0"/>
                  <a:t> </a:t>
                </a:r>
                <a:r>
                  <a:rPr lang="en-GB" altLang="zh-CN" dirty="0" smtClean="0"/>
                  <a:t>     otherwise</a:t>
                </a:r>
                <a:r>
                  <a:rPr lang="en-GB" altLang="zh-CN" dirty="0"/>
                  <a:t>, go to step (3).</a:t>
                </a:r>
                <a:endParaRPr lang="zh-CN" altLang="zh-CN" dirty="0"/>
              </a:p>
              <a:p>
                <a:pPr marL="514350" lvl="0" indent="-514350">
                  <a:buAutoNum type="arabicParenBoth" startAt="4"/>
                </a:pPr>
                <a:r>
                  <a:rPr lang="en-GB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𝑡</m:t>
                    </m:r>
                    <m:r>
                      <a:rPr lang="en-GB" altLang="zh-CN" i="1">
                        <a:latin typeface="Cambria Math"/>
                      </a:rPr>
                      <m:t>&lt;</m:t>
                    </m:r>
                    <m:r>
                      <a:rPr lang="en-GB" altLang="zh-CN" i="1">
                        <a:latin typeface="Cambria Math"/>
                      </a:rPr>
                      <m:t>𝑇</m:t>
                    </m:r>
                  </m:oMath>
                </a14:m>
                <a:r>
                  <a:rPr lang="en-GB" altLang="zh-CN" dirty="0"/>
                  <a:t> then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𝑡</m:t>
                    </m:r>
                    <m:r>
                      <a:rPr lang="en-GB" altLang="zh-CN" i="1">
                        <a:latin typeface="Cambria Math"/>
                      </a:rPr>
                      <m:t>←</m:t>
                    </m:r>
                    <m:r>
                      <a:rPr lang="en-GB" altLang="zh-CN" i="1">
                        <a:latin typeface="Cambria Math"/>
                      </a:rPr>
                      <m:t>𝑡</m:t>
                    </m:r>
                    <m:r>
                      <a:rPr lang="en-GB" altLang="zh-CN" i="1">
                        <a:latin typeface="Cambria Math"/>
                      </a:rPr>
                      <m:t>+1</m:t>
                    </m:r>
                  </m:oMath>
                </a14:m>
                <a:r>
                  <a:rPr lang="en-GB" altLang="zh-CN" dirty="0"/>
                  <a:t>,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𝑛</m:t>
                    </m:r>
                    <m:r>
                      <a:rPr lang="en-GB" altLang="zh-CN" i="1">
                        <a:latin typeface="Cambria Math"/>
                      </a:rPr>
                      <m:t>←1</m:t>
                    </m:r>
                  </m:oMath>
                </a14:m>
                <a:r>
                  <a:rPr lang="en-GB" altLang="zh-CN" dirty="0"/>
                  <a:t>, and go to step (1); </a:t>
                </a:r>
                <a:r>
                  <a:rPr lang="en-GB" altLang="zh-CN" dirty="0" smtClean="0"/>
                  <a:t>  </a:t>
                </a:r>
              </a:p>
              <a:p>
                <a:pPr marL="0" lvl="0" indent="0">
                  <a:buNone/>
                </a:pPr>
                <a:r>
                  <a:rPr lang="en-GB" altLang="zh-CN" dirty="0"/>
                  <a:t> </a:t>
                </a:r>
                <a:r>
                  <a:rPr lang="en-GB" altLang="zh-CN" dirty="0" smtClean="0"/>
                  <a:t>     otherwise</a:t>
                </a:r>
                <a:r>
                  <a:rPr lang="en-GB" altLang="zh-CN" dirty="0"/>
                  <a:t>, stop the iteration</a:t>
                </a:r>
                <a:r>
                  <a:rPr lang="en-GB" altLang="zh-CN" dirty="0" smtClean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673116"/>
              </a:xfrm>
              <a:blipFill rotWithShape="1">
                <a:blip r:embed="rId2"/>
                <a:stretch>
                  <a:fillRect l="-1350" t="-1567" r="-2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0070C0"/>
                </a:solidFill>
              </a:rPr>
              <a:t>Test network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4184554" cy="50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44008" y="3969060"/>
            <a:ext cx="518457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23 observed links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(about 30% of the links)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7972" y="2744924"/>
            <a:ext cx="4356496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53 unobserved links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7904" y="1592796"/>
            <a:ext cx="4356496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60 O-D pairs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Test network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5556"/>
                <a:ext cx="4942892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n-GB" altLang="zh-CN" dirty="0" smtClean="0"/>
                  <a:t>“</a:t>
                </a:r>
                <a:r>
                  <a:rPr lang="en-GB" altLang="zh-CN" dirty="0"/>
                  <a:t>observed” flow on link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/>
                      </a:rPr>
                      <m:t>𝑙</m:t>
                    </m:r>
                  </m:oMath>
                </a14:m>
                <a:r>
                  <a:rPr lang="en-GB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/>
                  <a:t> may be different from the “true” flow,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#</m:t>
                        </m:r>
                      </m:sup>
                    </m:sSubSup>
                  </m:oMath>
                </a14:m>
                <a:r>
                  <a:rPr lang="en-GB" altLang="zh-CN" dirty="0"/>
                  <a:t> due to observational errors, so that inconsistencies can arise in the “observed” link </a:t>
                </a:r>
                <a:r>
                  <a:rPr lang="en-GB" altLang="zh-CN" dirty="0" smtClean="0"/>
                  <a:t>flows. </a:t>
                </a:r>
                <a:r>
                  <a:rPr lang="en-GB" altLang="zh-CN" dirty="0"/>
                  <a:t>For illustrative purposes, we created the “observed” flow,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/>
                  <a:t> by drawing a sample from the Poisson distribution </a:t>
                </a:r>
                <a:r>
                  <a:rPr lang="en-GB" altLang="zh-CN" dirty="0" smtClean="0"/>
                  <a:t>as</a:t>
                </a:r>
              </a:p>
              <a:p>
                <a:pPr marL="0" indent="0" algn="just">
                  <a:buNone/>
                </a:pPr>
                <a:r>
                  <a:rPr lang="en-GB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GB" altLang="zh-CN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GB" altLang="zh-CN">
                        <a:latin typeface="Cambria Math"/>
                      </a:rPr>
                      <m:t>Poisson</m:t>
                    </m:r>
                    <m:r>
                      <a:rPr lang="en-GB" altLang="zh-CN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zh-CN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altLang="zh-C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altLang="zh-CN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altLang="zh-CN" i="1">
                            <a:latin typeface="Cambria Math"/>
                          </a:rPr>
                          <m:t>#</m:t>
                        </m:r>
                      </m:sup>
                    </m:sSubSup>
                    <m:r>
                      <a:rPr lang="en-GB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en-GB" altLang="zh-CN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en-GB" altLang="zh-CN" dirty="0" smtClean="0"/>
                  <a:t>we </a:t>
                </a:r>
                <a:r>
                  <a:rPr lang="en-GB" altLang="zh-CN" dirty="0"/>
                  <a:t>created </a:t>
                </a:r>
                <a14:m>
                  <m:oMath xmlns:m="http://schemas.openxmlformats.org/officeDocument/2006/math">
                    <m:r>
                      <a:rPr lang="en-GB" altLang="zh-CN" b="1" i="1">
                        <a:latin typeface="Cambria Math"/>
                      </a:rPr>
                      <m:t>𝐛</m:t>
                    </m:r>
                  </m:oMath>
                </a14:m>
                <a:r>
                  <a:rPr lang="en-GB" altLang="zh-CN" b="1" dirty="0"/>
                  <a:t> </a:t>
                </a:r>
                <a:r>
                  <a:rPr lang="en-GB" altLang="zh-CN" dirty="0"/>
                  <a:t>by introducing Poisson-perturbed errors to the true O–D matrix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5556"/>
                <a:ext cx="4942892" cy="5257800"/>
              </a:xfrm>
              <a:blipFill rotWithShape="1">
                <a:blip r:embed="rId2"/>
                <a:stretch>
                  <a:fillRect l="-2219" t="-1740" r="-2343" b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417638"/>
            <a:ext cx="2196244" cy="52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536" y="-207404"/>
            <a:ext cx="9649072" cy="182221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Link estimates without prior knowledge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76214"/>
            <a:ext cx="66294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>
                <a:solidFill>
                  <a:srgbClr val="0070C0"/>
                </a:solidFill>
              </a:rPr>
              <a:t>P</a:t>
            </a:r>
            <a:r>
              <a:rPr lang="en-US" altLang="ja-JP" dirty="0" smtClean="0">
                <a:solidFill>
                  <a:srgbClr val="0070C0"/>
                </a:solidFill>
              </a:rPr>
              <a:t>urpose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254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kumimoji="1" lang="en-US" altLang="ja-JP" b="1" dirty="0" smtClean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472100" y="2006842"/>
            <a:ext cx="3204356" cy="3564396"/>
            <a:chOff x="5292080" y="2348880"/>
            <a:chExt cx="3204356" cy="3564396"/>
          </a:xfrm>
        </p:grpSpPr>
        <p:sp>
          <p:nvSpPr>
            <p:cNvPr id="6" name="矩形 5"/>
            <p:cNvSpPr/>
            <p:nvPr/>
          </p:nvSpPr>
          <p:spPr>
            <a:xfrm>
              <a:off x="5292080" y="2348880"/>
              <a:ext cx="3204356" cy="3564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580112" y="3248980"/>
              <a:ext cx="2658046" cy="10441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O-D Matrix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586362" y="4545124"/>
              <a:ext cx="2658046" cy="1008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smtClean="0">
                  <a:solidFill>
                    <a:schemeClr val="tx1"/>
                  </a:solidFill>
                </a:rPr>
                <a:t>Link Flows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88124" y="2384884"/>
              <a:ext cx="2376264" cy="900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tx1"/>
                  </a:solidFill>
                </a:rPr>
                <a:t>Path Flows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箭头连接符 29"/>
          <p:cNvCxnSpPr/>
          <p:nvPr/>
        </p:nvCxnSpPr>
        <p:spPr>
          <a:xfrm>
            <a:off x="3959932" y="3771038"/>
            <a:ext cx="129614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5556" y="2024844"/>
            <a:ext cx="3204356" cy="356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Estimating Traffic flows on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congested </a:t>
            </a:r>
            <a:r>
              <a:rPr lang="en-US" altLang="zh-CN" sz="4000" dirty="0" smtClean="0">
                <a:solidFill>
                  <a:schemeClr val="tx1"/>
                </a:solidFill>
              </a:rPr>
              <a:t> networks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0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2108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O-D estimates </a:t>
            </a:r>
            <a:r>
              <a:rPr lang="en-US" altLang="zh-CN" dirty="0">
                <a:solidFill>
                  <a:srgbClr val="0070C0"/>
                </a:solidFill>
              </a:rPr>
              <a:t>without prior knowledge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98463"/>
            <a:ext cx="6660740" cy="46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97044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Link estimates with prior knowledge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7638"/>
            <a:ext cx="66008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4524" y="274638"/>
            <a:ext cx="9433048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95</a:t>
            </a:r>
            <a:r>
              <a:rPr lang="en-US" altLang="zh-CN" dirty="0">
                <a:solidFill>
                  <a:srgbClr val="0070C0"/>
                </a:solidFill>
              </a:rPr>
              <a:t>% Bayesian confidence </a:t>
            </a:r>
            <a:r>
              <a:rPr lang="en-US" altLang="zh-CN" dirty="0" smtClean="0">
                <a:solidFill>
                  <a:srgbClr val="0070C0"/>
                </a:solidFill>
              </a:rPr>
              <a:t>interval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989943"/>
            <a:ext cx="85317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5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4524" y="274638"/>
            <a:ext cx="9397044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O-D estimates </a:t>
            </a:r>
            <a:r>
              <a:rPr lang="en-US" altLang="zh-CN" dirty="0">
                <a:solidFill>
                  <a:srgbClr val="0070C0"/>
                </a:solidFill>
              </a:rPr>
              <a:t>with prior </a:t>
            </a:r>
            <a:r>
              <a:rPr lang="en-US" altLang="zh-CN" dirty="0" smtClean="0">
                <a:solidFill>
                  <a:srgbClr val="0070C0"/>
                </a:solidFill>
              </a:rPr>
              <a:t>knowledge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5040"/>
            <a:ext cx="60769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969060"/>
            <a:ext cx="2088232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9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C</a:t>
            </a:r>
            <a:r>
              <a:rPr lang="en-US" altLang="zh-CN" dirty="0" smtClean="0">
                <a:solidFill>
                  <a:srgbClr val="0070C0"/>
                </a:solidFill>
              </a:rPr>
              <a:t>onclusions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716524"/>
          </a:xfrm>
        </p:spPr>
        <p:txBody>
          <a:bodyPr>
            <a:normAutofit/>
          </a:bodyPr>
          <a:lstStyle/>
          <a:p>
            <a:r>
              <a:rPr lang="en-GB" altLang="zh-CN" dirty="0"/>
              <a:t>A</a:t>
            </a:r>
            <a:r>
              <a:rPr lang="en-GB" altLang="zh-CN" dirty="0" smtClean="0"/>
              <a:t> </a:t>
            </a:r>
            <a:r>
              <a:rPr lang="en-GB" altLang="zh-CN" dirty="0"/>
              <a:t>likelihood-based statistical </a:t>
            </a:r>
            <a:r>
              <a:rPr lang="en-GB" altLang="zh-CN" dirty="0" smtClean="0"/>
              <a:t>model </a:t>
            </a:r>
            <a:r>
              <a:rPr lang="en-GB" altLang="zh-CN" dirty="0"/>
              <a:t>that can take into account </a:t>
            </a:r>
            <a:r>
              <a:rPr lang="en-GB" altLang="zh-CN" dirty="0" smtClean="0"/>
              <a:t>data constraint and equilibrium constraint through a single level structure.</a:t>
            </a:r>
          </a:p>
          <a:p>
            <a:r>
              <a:rPr lang="en-GB" altLang="zh-CN" dirty="0"/>
              <a:t>Therefore, the proposed method does not find an equilibrium solution in each iteration.</a:t>
            </a:r>
            <a:endParaRPr lang="en-GB" altLang="zh-CN" dirty="0" smtClean="0"/>
          </a:p>
          <a:p>
            <a:r>
              <a:rPr lang="en-GB" altLang="zh-CN" dirty="0"/>
              <a:t>The proposed model uses observed link counts as input but does not require consistency among the observations</a:t>
            </a:r>
            <a:r>
              <a:rPr lang="en-GB" altLang="zh-CN" dirty="0" smtClean="0"/>
              <a:t>.</a:t>
            </a:r>
            <a:endParaRPr lang="en-GB" altLang="zh-CN" dirty="0" smtClean="0"/>
          </a:p>
          <a:p>
            <a:endParaRPr lang="en-GB" altLang="zh-CN" dirty="0" smtClean="0"/>
          </a:p>
          <a:p>
            <a:endParaRPr lang="en-GB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903332" cy="5257800"/>
          </a:xfrm>
        </p:spPr>
        <p:txBody>
          <a:bodyPr>
            <a:norm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probability distribution of traffic flows can be obtained by the proposed </a:t>
            </a:r>
            <a:r>
              <a:rPr lang="en-US" altLang="zh-CN" dirty="0" smtClean="0"/>
              <a:t>model.</a:t>
            </a:r>
            <a:endParaRPr lang="en-GB" altLang="zh-CN" dirty="0" smtClean="0"/>
          </a:p>
          <a:p>
            <a:r>
              <a:rPr lang="en-GB" altLang="zh-CN" dirty="0" smtClean="0"/>
              <a:t>No </a:t>
            </a:r>
            <a:r>
              <a:rPr lang="en-GB" altLang="zh-CN" dirty="0" smtClean="0"/>
              <a:t>special </a:t>
            </a:r>
            <a:r>
              <a:rPr lang="en-GB" altLang="zh-CN" dirty="0"/>
              <a:t>requirements for </a:t>
            </a:r>
            <a:r>
              <a:rPr lang="en-GB" altLang="zh-CN" dirty="0" smtClean="0"/>
              <a:t>route choice models. </a:t>
            </a:r>
          </a:p>
        </p:txBody>
      </p:sp>
      <p:pic>
        <p:nvPicPr>
          <p:cNvPr id="4" name="Picture 2" descr="http://www.18dao.info/images/f/f9/973%E8%AE%A1%E5%88%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077072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71700" y="5805264"/>
            <a:ext cx="5436604" cy="7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 b="1" dirty="0">
                <a:solidFill>
                  <a:schemeClr val="tx1"/>
                </a:solidFill>
              </a:rPr>
              <a:t>T</a:t>
            </a:r>
            <a:r>
              <a:rPr lang="en-GB" altLang="zh-CN" sz="2400" b="1" dirty="0" smtClean="0">
                <a:solidFill>
                  <a:schemeClr val="tx1"/>
                </a:solidFill>
              </a:rPr>
              <a:t>he </a:t>
            </a:r>
            <a:r>
              <a:rPr lang="en-GB" altLang="zh-CN" sz="2400" b="1" dirty="0">
                <a:solidFill>
                  <a:schemeClr val="tx1"/>
                </a:solidFill>
              </a:rPr>
              <a:t>National Basic Research Program of China (No. 2012CB725403)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6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800" b="1" dirty="0" smtClean="0">
                <a:solidFill>
                  <a:srgbClr val="0070C0"/>
                </a:solidFill>
              </a:rPr>
              <a:t>Questions</a:t>
            </a:r>
            <a:r>
              <a:rPr lang="zh-CN" altLang="en-US" sz="4800" b="1" dirty="0" smtClean="0">
                <a:solidFill>
                  <a:srgbClr val="0070C0"/>
                </a:solidFill>
              </a:rPr>
              <a:t>？</a:t>
            </a:r>
            <a:endParaRPr lang="zh-CN" alt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403648" y="4329100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800"/>
              </a:lnSpc>
              <a:buNone/>
            </a:pPr>
            <a:r>
              <a:rPr lang="en-US" altLang="ja-JP" dirty="0" smtClean="0"/>
              <a:t>Chong WEI</a:t>
            </a:r>
          </a:p>
          <a:p>
            <a:pPr marL="0" indent="0" algn="r">
              <a:lnSpc>
                <a:spcPts val="2200"/>
              </a:lnSpc>
              <a:buNone/>
            </a:pPr>
            <a:r>
              <a:rPr lang="en-US" altLang="zh-CN" dirty="0" smtClean="0"/>
              <a:t>chwei@bjtu.edu.cn</a:t>
            </a:r>
          </a:p>
          <a:p>
            <a:pPr marL="0" indent="0" algn="r">
              <a:lnSpc>
                <a:spcPts val="2200"/>
              </a:lnSpc>
              <a:buNone/>
            </a:pPr>
            <a:endParaRPr lang="en-US" altLang="zh-CN" dirty="0" smtClean="0"/>
          </a:p>
          <a:p>
            <a:pPr marL="0" indent="0" algn="r">
              <a:lnSpc>
                <a:spcPts val="2200"/>
              </a:lnSpc>
              <a:buNone/>
            </a:pPr>
            <a:r>
              <a:rPr lang="en-US" altLang="zh-CN" dirty="0" err="1" smtClean="0"/>
              <a:t>Yasuo</a:t>
            </a:r>
            <a:r>
              <a:rPr lang="en-US" altLang="zh-CN" dirty="0" smtClean="0"/>
              <a:t> ASAKURA</a:t>
            </a:r>
            <a:endParaRPr lang="en-US" altLang="ja-JP" dirty="0" smtClean="0"/>
          </a:p>
          <a:p>
            <a:pPr marL="0" indent="0" algn="r">
              <a:buNone/>
            </a:pPr>
            <a:r>
              <a:rPr lang="en-US" altLang="zh-CN" dirty="0"/>
              <a:t>asakura@plan.cv.titech.ac.jp</a:t>
            </a:r>
            <a:endParaRPr lang="ja-JP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B</a:t>
            </a:r>
            <a:r>
              <a:rPr lang="en-US" altLang="zh-CN" dirty="0" smtClean="0">
                <a:solidFill>
                  <a:srgbClr val="0070C0"/>
                </a:solidFill>
              </a:rPr>
              <a:t>ackground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9947448" cy="553721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Likelihood-based methods</a:t>
            </a:r>
          </a:p>
          <a:p>
            <a:pPr marL="0" indent="0">
              <a:buNone/>
            </a:pPr>
            <a:r>
              <a:rPr lang="en-GB" altLang="zh-CN" dirty="0" smtClean="0"/>
              <a:t>   - </a:t>
            </a:r>
            <a:r>
              <a:rPr lang="en-GB" altLang="zh-CN" dirty="0" err="1"/>
              <a:t>Frequentist</a:t>
            </a:r>
            <a:r>
              <a:rPr lang="en-GB" altLang="zh-CN" dirty="0"/>
              <a:t>: </a:t>
            </a:r>
            <a:endParaRPr lang="en-GB" altLang="zh-CN" dirty="0" smtClean="0"/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Watling </a:t>
            </a:r>
            <a:r>
              <a:rPr lang="en-GB" altLang="zh-CN" dirty="0"/>
              <a:t>(1994), </a:t>
            </a:r>
            <a:r>
              <a:rPr lang="en-GB" altLang="zh-CN" dirty="0" smtClean="0"/>
              <a:t>Lo </a:t>
            </a:r>
            <a:r>
              <a:rPr lang="en-GB" altLang="zh-CN" dirty="0"/>
              <a:t>et al. </a:t>
            </a:r>
            <a:r>
              <a:rPr lang="en-GB" altLang="zh-CN" dirty="0" smtClean="0"/>
              <a:t>(</a:t>
            </a:r>
            <a:r>
              <a:rPr lang="en-GB" altLang="zh-CN" dirty="0"/>
              <a:t>1996), </a:t>
            </a:r>
            <a:endParaRPr lang="en-GB" altLang="zh-CN" dirty="0" smtClean="0"/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Hazelton </a:t>
            </a:r>
            <a:r>
              <a:rPr lang="en-GB" altLang="zh-CN" dirty="0"/>
              <a:t>(2000), </a:t>
            </a:r>
            <a:r>
              <a:rPr lang="en-GB" altLang="zh-CN" dirty="0" smtClean="0"/>
              <a:t>Parry &amp; Hazelton (</a:t>
            </a:r>
            <a:r>
              <a:rPr lang="en-GB" altLang="zh-CN" dirty="0"/>
              <a:t>2012</a:t>
            </a:r>
            <a:r>
              <a:rPr lang="en-GB" altLang="zh-CN" dirty="0" smtClean="0"/>
              <a:t>)</a:t>
            </a:r>
          </a:p>
          <a:p>
            <a:pPr marL="0" indent="0">
              <a:buNone/>
            </a:pPr>
            <a:r>
              <a:rPr lang="en-GB" altLang="zh-CN" dirty="0" smtClean="0"/>
              <a:t>   - Bayesians: </a:t>
            </a:r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Maher </a:t>
            </a:r>
            <a:r>
              <a:rPr lang="en-GB" altLang="zh-CN" dirty="0"/>
              <a:t>(1983), Castillo et al. </a:t>
            </a:r>
            <a:r>
              <a:rPr lang="en-GB" altLang="zh-CN" dirty="0" smtClean="0"/>
              <a:t>(</a:t>
            </a:r>
            <a:r>
              <a:rPr lang="en-GB" altLang="zh-CN" dirty="0"/>
              <a:t>2008), </a:t>
            </a:r>
            <a:endParaRPr lang="en-GB" altLang="zh-CN" dirty="0" smtClean="0"/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Hazelton </a:t>
            </a:r>
            <a:r>
              <a:rPr lang="en-GB" altLang="zh-CN" dirty="0"/>
              <a:t>(2008), Li (2009), </a:t>
            </a:r>
            <a:endParaRPr lang="en-GB" altLang="zh-CN" dirty="0" smtClean="0"/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Yamamoto </a:t>
            </a:r>
            <a:r>
              <a:rPr lang="en-GB" altLang="zh-CN" dirty="0"/>
              <a:t>et </a:t>
            </a:r>
            <a:r>
              <a:rPr lang="en-GB" altLang="zh-CN" dirty="0" smtClean="0"/>
              <a:t>al</a:t>
            </a:r>
            <a:r>
              <a:rPr lang="en-GB" altLang="zh-CN" dirty="0"/>
              <a:t>. (</a:t>
            </a:r>
            <a:r>
              <a:rPr lang="en-GB" altLang="zh-CN" dirty="0" smtClean="0"/>
              <a:t>2009), </a:t>
            </a:r>
            <a:r>
              <a:rPr lang="en-GB" altLang="zh-CN" dirty="0" err="1" smtClean="0"/>
              <a:t>Perrakis</a:t>
            </a:r>
            <a:r>
              <a:rPr lang="en-GB" altLang="zh-CN" dirty="0" smtClean="0"/>
              <a:t> </a:t>
            </a:r>
            <a:r>
              <a:rPr lang="en-GB" altLang="zh-CN" dirty="0"/>
              <a:t>et al. (2012</a:t>
            </a:r>
            <a:r>
              <a:rPr lang="en-GB" altLang="zh-CN" dirty="0" smtClean="0"/>
              <a:t>)</a:t>
            </a:r>
          </a:p>
          <a:p>
            <a:pPr marL="0" indent="0">
              <a:buNone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B</a:t>
            </a:r>
            <a:r>
              <a:rPr lang="en-US" altLang="zh-CN" dirty="0" smtClean="0">
                <a:solidFill>
                  <a:srgbClr val="0070C0"/>
                </a:solidFill>
              </a:rPr>
              <a:t>ackground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On congested networks: Bi-level model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83668" y="2314204"/>
            <a:ext cx="6120680" cy="4284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99692" y="3178300"/>
            <a:ext cx="5652628" cy="2089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/>
          </a:p>
        </p:txBody>
      </p:sp>
      <p:sp>
        <p:nvSpPr>
          <p:cNvPr id="20" name="矩形 19"/>
          <p:cNvSpPr/>
          <p:nvPr/>
        </p:nvSpPr>
        <p:spPr>
          <a:xfrm>
            <a:off x="2015716" y="4114404"/>
            <a:ext cx="5220580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Link count constraint</a:t>
            </a:r>
            <a:endParaRPr lang="zh-CN" altLang="en-US" sz="4000" dirty="0"/>
          </a:p>
        </p:txBody>
      </p:sp>
      <p:sp>
        <p:nvSpPr>
          <p:cNvPr id="21" name="矩形 20"/>
          <p:cNvSpPr/>
          <p:nvPr/>
        </p:nvSpPr>
        <p:spPr>
          <a:xfrm>
            <a:off x="2015716" y="3287640"/>
            <a:ext cx="5220580" cy="793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</a:rPr>
              <a:t>L </a:t>
            </a:r>
            <a:r>
              <a:rPr lang="en-US" altLang="zh-CN" sz="4800" b="1" dirty="0" err="1" smtClean="0">
                <a:solidFill>
                  <a:schemeClr val="tx1"/>
                </a:solidFill>
              </a:rPr>
              <a:t>i</a:t>
            </a:r>
            <a:r>
              <a:rPr lang="en-US" altLang="zh-CN" sz="4800" b="1" dirty="0" smtClean="0">
                <a:solidFill>
                  <a:schemeClr val="tx1"/>
                </a:solidFill>
              </a:rPr>
              <a:t> k e l </a:t>
            </a:r>
            <a:r>
              <a:rPr lang="en-US" altLang="zh-CN" sz="4800" b="1" dirty="0" err="1" smtClean="0">
                <a:solidFill>
                  <a:schemeClr val="tx1"/>
                </a:solidFill>
              </a:rPr>
              <a:t>i</a:t>
            </a:r>
            <a:r>
              <a:rPr lang="en-US" altLang="zh-CN" sz="4800" b="1" dirty="0" smtClean="0">
                <a:solidFill>
                  <a:schemeClr val="tx1"/>
                </a:solidFill>
              </a:rPr>
              <a:t> h o </a:t>
            </a:r>
            <a:r>
              <a:rPr lang="en-US" altLang="zh-CN" sz="4800" b="1" dirty="0" err="1" smtClean="0">
                <a:solidFill>
                  <a:schemeClr val="tx1"/>
                </a:solidFill>
              </a:rPr>
              <a:t>o</a:t>
            </a:r>
            <a:r>
              <a:rPr lang="en-US" altLang="zh-CN" sz="4800" b="1" dirty="0" smtClean="0">
                <a:solidFill>
                  <a:schemeClr val="tx1"/>
                </a:solidFill>
              </a:rPr>
              <a:t> d 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27113" y="5446552"/>
            <a:ext cx="5220580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equilibrium constraint</a:t>
            </a:r>
            <a:endParaRPr lang="zh-CN" altLang="en-US" sz="4000" dirty="0"/>
          </a:p>
        </p:txBody>
      </p:sp>
      <p:sp>
        <p:nvSpPr>
          <p:cNvPr id="23" name="矩形 22"/>
          <p:cNvSpPr/>
          <p:nvPr/>
        </p:nvSpPr>
        <p:spPr>
          <a:xfrm>
            <a:off x="1979712" y="2276872"/>
            <a:ext cx="5220580" cy="793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i="1" dirty="0" smtClean="0">
                <a:solidFill>
                  <a:schemeClr val="tx1"/>
                </a:solidFill>
                <a:latin typeface="Lucida Bright" pitchFamily="18" charset="0"/>
              </a:rPr>
              <a:t>Bi - level </a:t>
            </a:r>
            <a:endParaRPr lang="zh-CN" altLang="en-US" sz="4800" b="1" i="1" dirty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4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83668" y="2240868"/>
            <a:ext cx="6120680" cy="4284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B</a:t>
            </a:r>
            <a:r>
              <a:rPr lang="en-US" altLang="zh-CN" dirty="0" smtClean="0">
                <a:solidFill>
                  <a:srgbClr val="0070C0"/>
                </a:solidFill>
              </a:rPr>
              <a:t>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On congested networks: Single level model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99692" y="3104964"/>
            <a:ext cx="5652628" cy="3277692"/>
            <a:chOff x="1799692" y="3104964"/>
            <a:chExt cx="5652628" cy="3277692"/>
          </a:xfrm>
        </p:grpSpPr>
        <p:sp>
          <p:nvSpPr>
            <p:cNvPr id="4" name="矩形 3"/>
            <p:cNvSpPr/>
            <p:nvPr/>
          </p:nvSpPr>
          <p:spPr>
            <a:xfrm>
              <a:off x="1799692" y="3104964"/>
              <a:ext cx="5652628" cy="32776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15716" y="4078400"/>
              <a:ext cx="5220580" cy="10081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Link count </a:t>
              </a:r>
              <a:r>
                <a:rPr lang="en-US" altLang="zh-CN" sz="4000" dirty="0"/>
                <a:t>constraint</a:t>
              </a:r>
              <a:endParaRPr lang="zh-CN" altLang="en-US" sz="40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15716" y="3214304"/>
              <a:ext cx="5220580" cy="793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chemeClr val="tx1"/>
                  </a:solidFill>
                </a:rPr>
                <a:t>L </a:t>
              </a:r>
              <a:r>
                <a:rPr lang="en-US" altLang="zh-CN" sz="4800" b="1" dirty="0" err="1" smtClean="0">
                  <a:solidFill>
                    <a:schemeClr val="tx1"/>
                  </a:solidFill>
                </a:rPr>
                <a:t>i</a:t>
              </a:r>
              <a:r>
                <a:rPr lang="en-US" altLang="zh-CN" sz="4800" b="1" dirty="0" smtClean="0">
                  <a:solidFill>
                    <a:schemeClr val="tx1"/>
                  </a:solidFill>
                </a:rPr>
                <a:t> k e l </a:t>
              </a:r>
              <a:r>
                <a:rPr lang="en-US" altLang="zh-CN" sz="4800" b="1" dirty="0" err="1" smtClean="0">
                  <a:solidFill>
                    <a:schemeClr val="tx1"/>
                  </a:solidFill>
                </a:rPr>
                <a:t>i</a:t>
              </a:r>
              <a:r>
                <a:rPr lang="en-US" altLang="zh-CN" sz="4800" b="1" dirty="0" smtClean="0">
                  <a:solidFill>
                    <a:schemeClr val="tx1"/>
                  </a:solidFill>
                </a:rPr>
                <a:t> h o </a:t>
              </a:r>
              <a:r>
                <a:rPr lang="en-US" altLang="zh-CN" sz="4800" b="1" dirty="0" err="1" smtClean="0">
                  <a:solidFill>
                    <a:schemeClr val="tx1"/>
                  </a:solidFill>
                </a:rPr>
                <a:t>o</a:t>
              </a:r>
              <a:r>
                <a:rPr lang="en-US" altLang="zh-CN" sz="4800" b="1" dirty="0" smtClean="0">
                  <a:solidFill>
                    <a:schemeClr val="tx1"/>
                  </a:solidFill>
                </a:rPr>
                <a:t> d </a:t>
              </a:r>
              <a:endParaRPr lang="zh-CN" alt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27113" y="5194524"/>
              <a:ext cx="5220580" cy="10081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/>
                <a:t>e</a:t>
              </a:r>
              <a:r>
                <a:rPr lang="en-US" altLang="zh-CN" sz="4000" dirty="0" smtClean="0"/>
                <a:t>quilibrium constraint</a:t>
              </a:r>
              <a:endParaRPr lang="zh-CN" altLang="en-US" sz="40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979712" y="2203536"/>
            <a:ext cx="5220580" cy="793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i="1" dirty="0" smtClean="0">
                <a:solidFill>
                  <a:schemeClr val="tx1"/>
                </a:solidFill>
                <a:latin typeface="Lucida Bright" pitchFamily="18" charset="0"/>
              </a:rPr>
              <a:t>B a y e s </a:t>
            </a:r>
            <a:r>
              <a:rPr lang="en-US" altLang="zh-CN" sz="4800" b="1" i="1" dirty="0" err="1" smtClean="0">
                <a:solidFill>
                  <a:schemeClr val="tx1"/>
                </a:solidFill>
                <a:latin typeface="Lucida Bright" pitchFamily="18" charset="0"/>
              </a:rPr>
              <a:t>i</a:t>
            </a:r>
            <a:r>
              <a:rPr lang="en-US" altLang="zh-CN" sz="4800" b="1" i="1" dirty="0" smtClean="0">
                <a:solidFill>
                  <a:schemeClr val="tx1"/>
                </a:solidFill>
                <a:latin typeface="Lucida Bright" pitchFamily="18" charset="0"/>
              </a:rPr>
              <a:t> a n </a:t>
            </a:r>
            <a:endParaRPr lang="zh-CN" altLang="en-US" sz="4800" b="1" i="1" dirty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3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0070C0"/>
                </a:solidFill>
              </a:rPr>
              <a:t>Highlights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Use a likelihood to present the estimation problem along with equilibrium constraint</a:t>
            </a:r>
          </a:p>
          <a:p>
            <a:r>
              <a:rPr lang="en-US" altLang="zh-CN" dirty="0" smtClean="0"/>
              <a:t>Exactly write </a:t>
            </a:r>
            <a:r>
              <a:rPr lang="en-US" altLang="zh-CN" dirty="0"/>
              <a:t>down the posterior distribution of traffic flows </a:t>
            </a:r>
            <a:r>
              <a:rPr lang="en-US" altLang="zh-CN" dirty="0" smtClean="0"/>
              <a:t>conditional on both link count data </a:t>
            </a:r>
            <a:r>
              <a:rPr lang="en-US" altLang="zh-CN" dirty="0"/>
              <a:t>and </a:t>
            </a:r>
            <a:r>
              <a:rPr lang="en-US" altLang="zh-CN" dirty="0" smtClean="0"/>
              <a:t>equilibrium constraint through a Bayesian framework</a:t>
            </a:r>
          </a:p>
          <a:p>
            <a:r>
              <a:rPr lang="en-US" altLang="zh-CN" dirty="0"/>
              <a:t>D</a:t>
            </a:r>
            <a:r>
              <a:rPr lang="en-US" altLang="zh-CN" dirty="0" smtClean="0"/>
              <a:t>evelop a sampling-based algorithm to obtain the characteristics of traffic flows from the posterior distribution 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>
                <a:solidFill>
                  <a:srgbClr val="0070C0"/>
                </a:solidFill>
              </a:rPr>
              <a:t>Primary problem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8892988" cy="4925144"/>
              </a:xfrm>
            </p:spPr>
            <p:txBody>
              <a:bodyPr>
                <a:normAutofit/>
              </a:bodyPr>
              <a:lstStyle/>
              <a:p>
                <a:r>
                  <a:rPr lang="en-GB" altLang="ja-JP" b="1" dirty="0" smtClean="0">
                    <a:solidFill>
                      <a:srgbClr val="0070C0"/>
                    </a:solidFill>
                  </a:rPr>
                  <a:t>On a congested network, estimating </a:t>
                </a:r>
                <a14:m>
                  <m:oMath xmlns:m="http://schemas.openxmlformats.org/officeDocument/2006/math">
                    <m:r>
                      <a:rPr lang="en-GB" altLang="ja-JP" b="1" i="0">
                        <a:solidFill>
                          <a:srgbClr val="0070C0"/>
                        </a:solidFill>
                        <a:latin typeface="Cambria Math"/>
                      </a:rPr>
                      <m:t>𝐲</m:t>
                    </m:r>
                  </m:oMath>
                </a14:m>
                <a:r>
                  <a:rPr lang="en-GB" altLang="ja-JP" b="1" dirty="0" smtClean="0">
                    <a:solidFill>
                      <a:srgbClr val="0070C0"/>
                    </a:solidFill>
                  </a:rPr>
                  <a:t>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ja-JP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GB" altLang="ja-JP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b="1" i="0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and</a:t>
                </a:r>
                <a:r>
                  <a:rPr lang="en-US" altLang="ja-JP" b="1" i="0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ja-JP" b="1">
                        <a:solidFill>
                          <a:srgbClr val="0070C0"/>
                        </a:solidFill>
                        <a:latin typeface="Cambria Math"/>
                      </a:rPr>
                      <m:t>𝐪</m:t>
                    </m:r>
                  </m:oMath>
                </a14:m>
                <a:r>
                  <a:rPr lang="en-US" altLang="ja-JP" b="1" i="0" dirty="0" smtClean="0">
                    <a:solidFill>
                      <a:srgbClr val="0070C0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altLang="ja-JP" sz="2800" b="1" dirty="0" smtClean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GB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  vector of route flows;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altLang="ja-JP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GB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vector of observed 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link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counts;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GB" altLang="ja-JP" sz="2800" b="1" i="1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GB" altLang="ja-JP" sz="2800" dirty="0" smtClean="0">
                    <a:solidFill>
                      <a:schemeClr val="tx1"/>
                    </a:solidFill>
                  </a:rPr>
                  <a:t>pre-specified O-D matrix </a:t>
                </a:r>
                <a:r>
                  <a:rPr lang="en-GB" altLang="ja-JP" sz="2800" dirty="0" smtClean="0"/>
                  <a:t>;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r>
                  <a:rPr lang="en-US" altLang="ja-JP" b="1" dirty="0" smtClean="0">
                    <a:solidFill>
                      <a:srgbClr val="0070C0"/>
                    </a:solidFill>
                  </a:rPr>
                  <a:t>equilibrium constraint:</a:t>
                </a:r>
                <a:endParaRPr kumimoji="1" lang="en-US" altLang="ja-JP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t</a:t>
                </a:r>
                <a:r>
                  <a:rPr lang="en-US" altLang="ja-JP" b="1" dirty="0" smtClean="0">
                    <a:solidFill>
                      <a:srgbClr val="0070C0"/>
                    </a:solidFill>
                  </a:rPr>
                  <a:t>he network is in Stochastic User Equilibrium.</a:t>
                </a:r>
                <a:endParaRPr kumimoji="1" lang="en-US" altLang="ja-JP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8892988" cy="4925144"/>
              </a:xfrm>
              <a:blipFill rotWithShape="1">
                <a:blip r:embed="rId2"/>
                <a:stretch>
                  <a:fillRect l="-1508" t="-1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0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R</a:t>
            </a:r>
            <a:r>
              <a:rPr lang="en-US" altLang="zh-CN" dirty="0" smtClean="0">
                <a:solidFill>
                  <a:srgbClr val="0070C0"/>
                </a:solidFill>
              </a:rPr>
              <a:t>epresentation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Bi-level approach: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ja-JP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altLang="ja-JP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GB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altLang="zh-CN" dirty="0" err="1"/>
                  <a:t>s.t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ja-JP" b="1" i="1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GB" altLang="ja-JP" i="1">
                        <a:latin typeface="Cambria Math"/>
                      </a:rPr>
                      <m:t>𝑠𝑢𝑒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Our approach: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𝑃</m:t>
                      </m:r>
                      <m:r>
                        <a:rPr lang="en-US" altLang="ja-JP" b="1" i="0" smtClean="0">
                          <a:latin typeface="Cambria Math"/>
                        </a:rPr>
                        <m:t>(</m:t>
                      </m:r>
                      <m:r>
                        <a:rPr lang="en-US" altLang="ja-JP" b="1">
                          <a:latin typeface="Cambria Math"/>
                        </a:rPr>
                        <m:t>𝐲</m:t>
                      </m:r>
                      <m:r>
                        <a:rPr lang="en-US" altLang="ja-JP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altLang="ja-JP" b="1" i="1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GB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r>
                        <a:rPr lang="en-GB" altLang="ja-JP" b="1" i="1">
                          <a:latin typeface="Cambria Math"/>
                        </a:rPr>
                        <m:t>𝐪</m:t>
                      </m:r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r>
                        <a:rPr lang="en-GB" altLang="ja-JP" i="1">
                          <a:latin typeface="Cambria Math"/>
                        </a:rPr>
                        <m:t>𝑠𝑢𝑒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e>
                      <m:e>
                        <m:r>
                          <a:rPr lang="en-US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denotes a conditional probability density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GB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GB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altLang="ja-JP" sz="2800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ja-JP" sz="2800" i="1">
                        <a:latin typeface="Cambria Math"/>
                      </a:rPr>
                      <m:t>𝑠𝑢𝑒</m:t>
                    </m:r>
                    <m:r>
                      <a:rPr lang="en-GB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are the given conditions;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       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e>
                        <m:sSup>
                          <m:sSupPr>
                            <m:ctrlPr>
                              <a:rPr lang="ja-JP" altLang="ja-JP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altLang="ja-JP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GB" altLang="ja-JP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𝐪</m:t>
                        </m:r>
                        <m:r>
                          <a:rPr lang="en-US" altLang="ja-JP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altLang="ja-JP" sz="2800" i="1">
                            <a:latin typeface="Cambria Math"/>
                          </a:rPr>
                          <m:t>𝑠𝑢𝑒</m:t>
                        </m:r>
                      </m:e>
                    </m:d>
                    <m:r>
                      <a:rPr lang="en-US" altLang="ja-JP" sz="2800" dirty="0">
                        <a:solidFill>
                          <a:schemeClr val="tx1"/>
                        </a:solidFill>
                        <a:latin typeface="Cambria Math"/>
                      </a:rPr>
                      <m:t>    →   </m:t>
                    </m:r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Var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𝐪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E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𝐱</m:t>
                    </m:r>
                    <m: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.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 algn="just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70C0"/>
                </a:solidFill>
              </a:rPr>
              <a:t>D</a:t>
            </a:r>
            <a:r>
              <a:rPr lang="en-US" altLang="zh-CN" dirty="0" smtClean="0">
                <a:solidFill>
                  <a:srgbClr val="0070C0"/>
                </a:solidFill>
              </a:rPr>
              <a:t>ecomposition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i="1" dirty="0" smtClean="0">
              <a:latin typeface="Cambria Math"/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35996" y="3897052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altLang="zh-C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zh-C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𝑠𝑢𝑒</m:t>
                          </m:r>
                          <m:r>
                            <a:rPr lang="en-GB" altLang="zh-C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zh-C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zh-CN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altLang="zh-C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altLang="zh-CN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altLang="zh-CN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𝐪</m:t>
                      </m:r>
                      <m:r>
                        <a:rPr lang="en-GB" altLang="zh-CN" sz="32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3897052"/>
                <a:ext cx="3420380" cy="936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763688" y="3897052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altLang="zh-CN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altLang="zh-CN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GB" altLang="zh-CN" sz="3200" b="1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GB" altLang="zh-CN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𝐪</m:t>
                      </m:r>
                      <m:r>
                        <a:rPr lang="en-GB" altLang="zh-CN" sz="32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97052"/>
                <a:ext cx="3420380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915816" y="1376772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32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e>
                          <m:sSup>
                            <m:sSupPr>
                              <m:ctrlPr>
                                <a:rPr lang="ja-JP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altLang="ja-JP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GB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altLang="ja-JP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𝐪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𝑠𝑢𝑒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376772"/>
                <a:ext cx="3420380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96902" y="2960948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𝑒𝑦𝑒</m:t>
                      </m:r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𝑡h𝑒𝑜𝑟𝑒𝑚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2" y="2960948"/>
                <a:ext cx="3420380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>
            <a:off x="4607092" y="2636912"/>
            <a:ext cx="0" cy="6120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004048" y="3645024"/>
            <a:ext cx="720080" cy="45936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99692" y="4401108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ja-JP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𝑟𝑖𝑜𝑟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4401108"/>
                <a:ext cx="3420380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>
            <a:off x="6624228" y="5201881"/>
            <a:ext cx="720080" cy="45936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3491880" y="3645024"/>
            <a:ext cx="720080" cy="45936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436096" y="5195717"/>
            <a:ext cx="720080" cy="45936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463988" y="5688541"/>
                <a:ext cx="16011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3200" i="1">
                          <a:latin typeface="Cambria Math"/>
                        </a:rPr>
                        <m:t>𝑃</m:t>
                      </m:r>
                      <m:r>
                        <a:rPr lang="en-GB" altLang="zh-CN" sz="320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altLang="zh-CN" sz="3200" b="1" i="1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GB" altLang="zh-CN" sz="3200" b="1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altLang="zh-CN" sz="3200" i="1">
                          <a:latin typeface="Cambria Math"/>
                        </a:rPr>
                        <m:t>|</m:t>
                      </m:r>
                      <m:r>
                        <a:rPr lang="en-GB" altLang="zh-CN" sz="3200" b="1" i="1">
                          <a:latin typeface="Cambria Math"/>
                        </a:rPr>
                        <m:t>𝐲</m:t>
                      </m:r>
                      <m:r>
                        <a:rPr lang="en-GB" altLang="zh-CN" sz="3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5688541"/>
                <a:ext cx="160114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67878" y="5724545"/>
                <a:ext cx="2452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ja-JP" sz="3200" i="1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ja-JP" altLang="ja-JP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altLang="ja-JP" sz="3200" i="1">
                              <a:latin typeface="Cambria Math"/>
                            </a:rPr>
                            <m:t>𝑠𝑢𝑒</m:t>
                          </m:r>
                          <m:r>
                            <a:rPr lang="en-GB" altLang="ja-JP" sz="32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altLang="ja-JP" sz="3200" i="1">
                          <a:latin typeface="Cambria Math"/>
                        </a:rPr>
                        <m:t> </m:t>
                      </m:r>
                      <m:r>
                        <a:rPr lang="en-GB" altLang="ja-JP" sz="3200" b="1" i="1">
                          <a:latin typeface="Cambria Math"/>
                        </a:rPr>
                        <m:t>𝐲</m:t>
                      </m:r>
                      <m:r>
                        <a:rPr lang="en-GB" altLang="ja-JP" sz="3200" b="1">
                          <a:latin typeface="Cambria Math"/>
                        </a:rPr>
                        <m:t>,</m:t>
                      </m:r>
                      <m:r>
                        <a:rPr lang="en-GB" altLang="ja-JP" sz="3200" b="1" i="1">
                          <a:latin typeface="Cambria Math"/>
                        </a:rPr>
                        <m:t>𝐪</m:t>
                      </m:r>
                      <m:r>
                        <a:rPr lang="en-GB" altLang="ja-JP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78" y="5724545"/>
                <a:ext cx="245259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607092" y="4473116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𝑙𝑖𝑘𝑒𝑙𝑖h𝑜𝑜𝑑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92" y="4473116"/>
                <a:ext cx="3420380" cy="93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563888" y="5985284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𝑙𝑖𝑛𝑘</m:t>
                      </m:r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𝑐𝑜𝑢𝑡𝑠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85284"/>
                <a:ext cx="3420380" cy="936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904148" y="5985284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𝑒𝑞𝑢𝑖𝑙𝑖𝑏𝑟𝑖𝑢𝑚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5985284"/>
                <a:ext cx="3420380" cy="9361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049302" y="1880828"/>
                <a:ext cx="3420380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𝑝𝑜𝑠𝑡𝑒𝑟𝑖𝑜𝑟</m:t>
                      </m:r>
                    </m:oMath>
                  </m:oMathPara>
                </a14:m>
                <a:endParaRPr lang="zh-CN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02" y="1880828"/>
                <a:ext cx="3420380" cy="9361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1324</Words>
  <Application>Microsoft Office PowerPoint</Application>
  <PresentationFormat>全屏显示(4:3)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テーマ</vt:lpstr>
      <vt:lpstr> A Bayesian approach to traffic estimation in stochastic user equilibrium networks  </vt:lpstr>
      <vt:lpstr>Purpose</vt:lpstr>
      <vt:lpstr>Background</vt:lpstr>
      <vt:lpstr>Background</vt:lpstr>
      <vt:lpstr>Background</vt:lpstr>
      <vt:lpstr>Highlights</vt:lpstr>
      <vt:lpstr>Primary problem</vt:lpstr>
      <vt:lpstr>Representation</vt:lpstr>
      <vt:lpstr>Decomposition</vt:lpstr>
      <vt:lpstr>Equilibrium constraint</vt:lpstr>
      <vt:lpstr>An illustrative example</vt:lpstr>
      <vt:lpstr>PowerPoint 演示文稿</vt:lpstr>
      <vt:lpstr>Path flow estimation problem</vt:lpstr>
      <vt:lpstr>Prior knowledge of O-D matrix</vt:lpstr>
      <vt:lpstr>Estimation</vt:lpstr>
      <vt:lpstr>Blocked sampler</vt:lpstr>
      <vt:lpstr>Test network</vt:lpstr>
      <vt:lpstr>Test network</vt:lpstr>
      <vt:lpstr>Link estimates without prior knowledge</vt:lpstr>
      <vt:lpstr>O-D estimates without prior knowledge</vt:lpstr>
      <vt:lpstr>Link estimates with prior knowledge</vt:lpstr>
      <vt:lpstr>95% Bayesian confidence interval</vt:lpstr>
      <vt:lpstr>O-D estimates with prior knowledge</vt:lpstr>
      <vt:lpstr>Conclusions</vt:lpstr>
      <vt:lpstr>Conclusions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traffic estimation on stochastic user equilibrium networks</dc:title>
  <dc:creator>isaac wei</dc:creator>
  <cp:lastModifiedBy>bjtu</cp:lastModifiedBy>
  <cp:revision>254</cp:revision>
  <dcterms:created xsi:type="dcterms:W3CDTF">2012-03-26T02:16:37Z</dcterms:created>
  <dcterms:modified xsi:type="dcterms:W3CDTF">2013-07-19T10:17:03Z</dcterms:modified>
</cp:coreProperties>
</file>