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tif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notesSlides/notesSlide24.xml" ContentType="application/vnd.openxmlformats-officedocument.presentationml.notesSlide+xml"/>
  <Override PartName="/ppt/charts/chart4.xml" ContentType="application/vnd.openxmlformats-officedocument.drawingml.chart+xml"/>
  <Override PartName="/ppt/theme/themeOverride3.xml" ContentType="application/vnd.openxmlformats-officedocument.themeOverride+xml"/>
  <Override PartName="/ppt/charts/chart5.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266" r:id="rId2"/>
    <p:sldId id="438" r:id="rId3"/>
    <p:sldId id="457" r:id="rId4"/>
    <p:sldId id="469" r:id="rId5"/>
    <p:sldId id="491" r:id="rId6"/>
    <p:sldId id="471" r:id="rId7"/>
    <p:sldId id="505" r:id="rId8"/>
    <p:sldId id="472" r:id="rId9"/>
    <p:sldId id="476" r:id="rId10"/>
    <p:sldId id="475" r:id="rId11"/>
    <p:sldId id="493" r:id="rId12"/>
    <p:sldId id="492" r:id="rId13"/>
    <p:sldId id="489" r:id="rId14"/>
    <p:sldId id="507" r:id="rId15"/>
    <p:sldId id="446" r:id="rId16"/>
    <p:sldId id="470" r:id="rId17"/>
    <p:sldId id="506" r:id="rId18"/>
    <p:sldId id="449" r:id="rId19"/>
    <p:sldId id="494" r:id="rId20"/>
    <p:sldId id="497" r:id="rId21"/>
    <p:sldId id="495" r:id="rId22"/>
    <p:sldId id="499" r:id="rId23"/>
    <p:sldId id="503" r:id="rId24"/>
    <p:sldId id="501" r:id="rId25"/>
    <p:sldId id="504" r:id="rId26"/>
    <p:sldId id="485" r:id="rId27"/>
    <p:sldId id="319" r:id="rId28"/>
  </p:sldIdLst>
  <p:sldSz cx="9144000" cy="6858000" type="screen4x3"/>
  <p:notesSz cx="7099300" cy="10234613"/>
  <p:defaultTex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t309" initials="vt"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0000"/>
    <a:srgbClr val="FFFFFF"/>
    <a:srgbClr val="00B050"/>
    <a:srgbClr val="E18219"/>
    <a:srgbClr val="00FF00"/>
    <a:srgbClr val="FF9966"/>
    <a:srgbClr val="008000"/>
    <a:srgbClr val="FFCC0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69" autoAdjust="0"/>
    <p:restoredTop sz="55773" autoAdjust="0"/>
  </p:normalViewPr>
  <p:slideViewPr>
    <p:cSldViewPr>
      <p:cViewPr>
        <p:scale>
          <a:sx n="40" d="100"/>
          <a:sy n="40" d="100"/>
        </p:scale>
        <p:origin x="-2580" y="-90"/>
      </p:cViewPr>
      <p:guideLst>
        <p:guide orient="horz" pos="4032"/>
        <p:guide pos="528"/>
        <p:guide pos="5280"/>
      </p:guideLst>
    </p:cSldViewPr>
  </p:slideViewPr>
  <p:outlineViewPr>
    <p:cViewPr>
      <p:scale>
        <a:sx n="33" d="100"/>
        <a:sy n="33" d="100"/>
      </p:scale>
      <p:origin x="0" y="4218"/>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92" y="3924"/>
      </p:cViewPr>
      <p:guideLst>
        <p:guide orient="horz" pos="3222"/>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old_data\ImperialCollege\Conference&amp;Papers\2012-%201st%20Quantitative%20Methods%20in%20Transportation%20Systems\esempio%20numerico\DynAss-ShortestHyperpath.xlsx"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file:///C:\old_data\ImperialCollege\Conference&amp;Papers\2012-%201st%20Quantitative%20Methods%20in%20Transportation%20Systems\esempio%20numerico\DynAss-ShortestHyperpath.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oleObject" Target="file:///C:\old_data\ImperialCollege\Conference&amp;Papers\2012-%201st%20Quantitative%20Methods%20in%20Transportation%20Systems\esempio%20numerico\DynAss-ShortestHyperpath.xlsx"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oleObject" Target="file:///C:\old_data\ImperialCollege\Conference&amp;Papers\2012-%201st%20Quantitative%20Methods%20in%20Transportation%20Systems\esempio%20numerico\DynAss-ShortestHyperpath.xlsx" TargetMode="External"/><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1" Type="http://schemas.openxmlformats.org/officeDocument/2006/relationships/oleObject" Target="../embeddings/oleObject27.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b-LU"/>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8298198022237172"/>
          <c:y val="4.9093440596234036E-2"/>
          <c:w val="0.78393288314045417"/>
          <c:h val="0.69179721351675605"/>
        </c:manualLayout>
      </c:layout>
      <c:barChart>
        <c:barDir val="col"/>
        <c:grouping val="clustered"/>
        <c:varyColors val="0"/>
        <c:ser>
          <c:idx val="2"/>
          <c:order val="0"/>
          <c:tx>
            <c:v>Line 3</c:v>
          </c:tx>
          <c:spPr>
            <a:solidFill>
              <a:schemeClr val="bg1">
                <a:lumMod val="10000"/>
              </a:schemeClr>
            </a:solidFill>
            <a:ln>
              <a:solidFill>
                <a:schemeClr val="bg1">
                  <a:lumMod val="10000"/>
                </a:schemeClr>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Summary!$AA$22:$AA$31</c:f>
              <c:numCache>
                <c:formatCode>General</c:formatCode>
                <c:ptCount val="10"/>
                <c:pt idx="0">
                  <c:v>3.3333333333333299</c:v>
                </c:pt>
                <c:pt idx="1">
                  <c:v>3.3333333333333299</c:v>
                </c:pt>
                <c:pt idx="2">
                  <c:v>3.3333333333333299</c:v>
                </c:pt>
                <c:pt idx="3">
                  <c:v>1.3344679077466299</c:v>
                </c:pt>
                <c:pt idx="4">
                  <c:v>1.3344679077466299</c:v>
                </c:pt>
                <c:pt idx="5">
                  <c:v>0</c:v>
                </c:pt>
                <c:pt idx="6">
                  <c:v>0</c:v>
                </c:pt>
                <c:pt idx="7">
                  <c:v>0</c:v>
                </c:pt>
                <c:pt idx="8">
                  <c:v>0</c:v>
                </c:pt>
                <c:pt idx="9">
                  <c:v>3.3333333333333299</c:v>
                </c:pt>
              </c:numCache>
            </c:numRef>
          </c:val>
        </c:ser>
        <c:ser>
          <c:idx val="1"/>
          <c:order val="1"/>
          <c:tx>
            <c:v>Line 4</c:v>
          </c:tx>
          <c:spPr>
            <a:solidFill>
              <a:schemeClr val="bg1">
                <a:lumMod val="85000"/>
              </a:schemeClr>
            </a:solidFill>
            <a:ln>
              <a:solidFill>
                <a:schemeClr val="bg1">
                  <a:lumMod val="85000"/>
                </a:schemeClr>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Summary!$AA$32:$AA$41</c:f>
              <c:numCache>
                <c:formatCode>General</c:formatCode>
                <c:ptCount val="10"/>
                <c:pt idx="0">
                  <c:v>8.3333333333333304</c:v>
                </c:pt>
                <c:pt idx="1">
                  <c:v>8.3333333333333304</c:v>
                </c:pt>
                <c:pt idx="2">
                  <c:v>8.3333333333333304</c:v>
                </c:pt>
                <c:pt idx="3">
                  <c:v>8.3333333333333304</c:v>
                </c:pt>
                <c:pt idx="4">
                  <c:v>8.3333333333333304</c:v>
                </c:pt>
                <c:pt idx="5">
                  <c:v>8.3333333333333304</c:v>
                </c:pt>
                <c:pt idx="6">
                  <c:v>8.3333333333333304</c:v>
                </c:pt>
                <c:pt idx="7">
                  <c:v>8.3333333333333304</c:v>
                </c:pt>
                <c:pt idx="8">
                  <c:v>8.3333333333333304</c:v>
                </c:pt>
                <c:pt idx="9">
                  <c:v>8.3333333333333304</c:v>
                </c:pt>
              </c:numCache>
            </c:numRef>
          </c:val>
        </c:ser>
        <c:dLbls>
          <c:showLegendKey val="0"/>
          <c:showVal val="0"/>
          <c:showCatName val="0"/>
          <c:showSerName val="0"/>
          <c:showPercent val="0"/>
          <c:showBubbleSize val="0"/>
        </c:dLbls>
        <c:gapWidth val="0"/>
        <c:axId val="112224896"/>
        <c:axId val="112239360"/>
      </c:barChart>
      <c:catAx>
        <c:axId val="112224896"/>
        <c:scaling>
          <c:orientation val="minMax"/>
        </c:scaling>
        <c:delete val="0"/>
        <c:axPos val="b"/>
        <c:title>
          <c:tx>
            <c:rich>
              <a:bodyPr/>
              <a:lstStyle/>
              <a:p>
                <a:pPr>
                  <a:defRPr/>
                </a:pPr>
                <a:r>
                  <a:rPr lang="en-US"/>
                  <a:t>Time of the day</a:t>
                </a:r>
              </a:p>
            </c:rich>
          </c:tx>
          <c:layout/>
          <c:overlay val="0"/>
        </c:title>
        <c:numFmt formatCode="h:mm" sourceLinked="1"/>
        <c:majorTickMark val="out"/>
        <c:minorTickMark val="none"/>
        <c:tickLblPos val="nextTo"/>
        <c:txPr>
          <a:bodyPr rot="-5400000" vert="horz"/>
          <a:lstStyle/>
          <a:p>
            <a:pPr>
              <a:defRPr/>
            </a:pPr>
            <a:endParaRPr lang="lb-LU"/>
          </a:p>
        </c:txPr>
        <c:crossAx val="112239360"/>
        <c:crosses val="autoZero"/>
        <c:auto val="1"/>
        <c:lblAlgn val="ctr"/>
        <c:lblOffset val="100"/>
        <c:noMultiLvlLbl val="0"/>
      </c:catAx>
      <c:valAx>
        <c:axId val="112239360"/>
        <c:scaling>
          <c:orientation val="minMax"/>
          <c:max val="10"/>
          <c:min val="0"/>
        </c:scaling>
        <c:delete val="0"/>
        <c:axPos val="l"/>
        <c:majorGridlines/>
        <c:title>
          <c:tx>
            <c:rich>
              <a:bodyPr/>
              <a:lstStyle/>
              <a:p>
                <a:pPr>
                  <a:defRPr/>
                </a:pPr>
                <a:r>
                  <a:rPr lang="en-US"/>
                  <a:t>x</a:t>
                </a:r>
              </a:p>
            </c:rich>
          </c:tx>
          <c:layout/>
          <c:overlay val="0"/>
        </c:title>
        <c:numFmt formatCode="General" sourceLinked="1"/>
        <c:majorTickMark val="none"/>
        <c:minorTickMark val="none"/>
        <c:tickLblPos val="nextTo"/>
        <c:crossAx val="112224896"/>
        <c:crosses val="autoZero"/>
        <c:crossBetween val="between"/>
        <c:majorUnit val="2"/>
      </c:valAx>
    </c:plotArea>
    <c:plotVisOnly val="1"/>
    <c:dispBlanksAs val="gap"/>
    <c:showDLblsOverMax val="0"/>
  </c:chart>
  <c:spPr>
    <a:ln>
      <a:noFill/>
    </a:ln>
  </c:spPr>
  <c:txPr>
    <a:bodyPr/>
    <a:lstStyle/>
    <a:p>
      <a:pPr>
        <a:defRPr>
          <a:latin typeface="Arial" pitchFamily="34" charset="0"/>
          <a:cs typeface="Arial" pitchFamily="34" charset="0"/>
        </a:defRPr>
      </a:pPr>
      <a:endParaRPr lang="lb-L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b-LU"/>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2"/>
          <c:order val="0"/>
          <c:tx>
            <c:v>Line 3</c:v>
          </c:tx>
          <c:spPr>
            <a:solidFill>
              <a:schemeClr val="tx1"/>
            </a:solidFill>
            <a:ln>
              <a:solidFill>
                <a:schemeClr val="tx1"/>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Summary!$AC$22:$AC$31</c:f>
              <c:numCache>
                <c:formatCode>General</c:formatCode>
                <c:ptCount val="10"/>
                <c:pt idx="0">
                  <c:v>1</c:v>
                </c:pt>
                <c:pt idx="1">
                  <c:v>1</c:v>
                </c:pt>
                <c:pt idx="2">
                  <c:v>1</c:v>
                </c:pt>
                <c:pt idx="3">
                  <c:v>1</c:v>
                </c:pt>
                <c:pt idx="4">
                  <c:v>1</c:v>
                </c:pt>
                <c:pt idx="5">
                  <c:v>3</c:v>
                </c:pt>
                <c:pt idx="6">
                  <c:v>2</c:v>
                </c:pt>
                <c:pt idx="7">
                  <c:v>2</c:v>
                </c:pt>
                <c:pt idx="8">
                  <c:v>1</c:v>
                </c:pt>
                <c:pt idx="9">
                  <c:v>1</c:v>
                </c:pt>
              </c:numCache>
            </c:numRef>
          </c:val>
        </c:ser>
        <c:ser>
          <c:idx val="1"/>
          <c:order val="1"/>
          <c:tx>
            <c:v>Line 4</c:v>
          </c:tx>
          <c:spPr>
            <a:solidFill>
              <a:sysClr val="window" lastClr="FFFFFF">
                <a:lumMod val="85000"/>
              </a:sysClr>
            </a:solidFill>
            <a:ln>
              <a:solidFill>
                <a:sysClr val="window" lastClr="FFFFFF">
                  <a:lumMod val="85000"/>
                </a:sysClr>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Summary!$AC$32:$AC$41</c:f>
              <c:numCache>
                <c:formatCode>General</c:formatCode>
                <c:ptCount val="10"/>
                <c:pt idx="0">
                  <c:v>1</c:v>
                </c:pt>
                <c:pt idx="1">
                  <c:v>1</c:v>
                </c:pt>
                <c:pt idx="2">
                  <c:v>1</c:v>
                </c:pt>
                <c:pt idx="3">
                  <c:v>2</c:v>
                </c:pt>
                <c:pt idx="4">
                  <c:v>3</c:v>
                </c:pt>
                <c:pt idx="5">
                  <c:v>3</c:v>
                </c:pt>
                <c:pt idx="6">
                  <c:v>2</c:v>
                </c:pt>
                <c:pt idx="7">
                  <c:v>2</c:v>
                </c:pt>
                <c:pt idx="8">
                  <c:v>2</c:v>
                </c:pt>
                <c:pt idx="9">
                  <c:v>1</c:v>
                </c:pt>
              </c:numCache>
            </c:numRef>
          </c:val>
        </c:ser>
        <c:dLbls>
          <c:showLegendKey val="0"/>
          <c:showVal val="0"/>
          <c:showCatName val="0"/>
          <c:showSerName val="0"/>
          <c:showPercent val="0"/>
          <c:showBubbleSize val="0"/>
        </c:dLbls>
        <c:gapWidth val="0"/>
        <c:axId val="111039616"/>
        <c:axId val="111041152"/>
      </c:barChart>
      <c:catAx>
        <c:axId val="111039616"/>
        <c:scaling>
          <c:orientation val="minMax"/>
        </c:scaling>
        <c:delete val="1"/>
        <c:axPos val="b"/>
        <c:numFmt formatCode="h:mm" sourceLinked="1"/>
        <c:majorTickMark val="none"/>
        <c:minorTickMark val="none"/>
        <c:tickLblPos val="nextTo"/>
        <c:crossAx val="111041152"/>
        <c:crosses val="autoZero"/>
        <c:auto val="1"/>
        <c:lblAlgn val="ctr"/>
        <c:lblOffset val="100"/>
        <c:noMultiLvlLbl val="0"/>
      </c:catAx>
      <c:valAx>
        <c:axId val="111041152"/>
        <c:scaling>
          <c:orientation val="minMax"/>
          <c:max val="5"/>
          <c:min val="0"/>
        </c:scaling>
        <c:delete val="0"/>
        <c:axPos val="l"/>
        <c:majorGridlines/>
        <c:title>
          <c:tx>
            <c:rich>
              <a:bodyPr/>
              <a:lstStyle/>
              <a:p>
                <a:pPr>
                  <a:defRPr sz="1200"/>
                </a:pPr>
                <a:r>
                  <a:rPr lang="en-US" sz="1200" dirty="0" smtClean="0">
                    <a:latin typeface="Symbol" pitchFamily="18" charset="2"/>
                  </a:rPr>
                  <a:t>k</a:t>
                </a:r>
                <a:r>
                  <a:rPr lang="en-GB" sz="1200" b="1" i="1" u="none" strike="noStrike" baseline="-25000" dirty="0" smtClean="0">
                    <a:effectLst/>
                    <a:latin typeface="Times New Roman" pitchFamily="18" charset="0"/>
                    <a:cs typeface="Times New Roman" pitchFamily="18" charset="0"/>
                  </a:rPr>
                  <a:t>ℓ(a)</a:t>
                </a:r>
                <a:endParaRPr lang="en-US" sz="1200" dirty="0">
                  <a:latin typeface="Times New Roman" pitchFamily="18" charset="0"/>
                  <a:cs typeface="Times New Roman" pitchFamily="18" charset="0"/>
                </a:endParaRPr>
              </a:p>
            </c:rich>
          </c:tx>
          <c:layout/>
          <c:overlay val="0"/>
        </c:title>
        <c:numFmt formatCode="General" sourceLinked="1"/>
        <c:majorTickMark val="none"/>
        <c:minorTickMark val="none"/>
        <c:tickLblPos val="nextTo"/>
        <c:crossAx val="111039616"/>
        <c:crosses val="autoZero"/>
        <c:crossBetween val="between"/>
        <c:majorUnit val="1"/>
      </c:valAx>
    </c:plotArea>
    <c:legend>
      <c:legendPos val="t"/>
      <c:layout/>
      <c:overlay val="0"/>
    </c:legend>
    <c:plotVisOnly val="1"/>
    <c:dispBlanksAs val="gap"/>
    <c:showDLblsOverMax val="0"/>
  </c:chart>
  <c:spPr>
    <a:ln>
      <a:noFill/>
    </a:ln>
  </c:spPr>
  <c:txPr>
    <a:bodyPr/>
    <a:lstStyle/>
    <a:p>
      <a:pPr>
        <a:defRPr>
          <a:latin typeface="Arial" pitchFamily="34" charset="0"/>
          <a:cs typeface="Arial" pitchFamily="34" charset="0"/>
        </a:defRPr>
      </a:pPr>
      <a:endParaRPr lang="lb-LU"/>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b-LU"/>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2"/>
          <c:order val="0"/>
          <c:tx>
            <c:v>Line 3</c:v>
          </c:tx>
          <c:spPr>
            <a:solidFill>
              <a:schemeClr val="tx1"/>
            </a:solidFill>
            <a:ln>
              <a:solidFill>
                <a:schemeClr val="tx1"/>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Summary!$AC$22:$AC$31</c:f>
              <c:numCache>
                <c:formatCode>General</c:formatCode>
                <c:ptCount val="10"/>
                <c:pt idx="0">
                  <c:v>1</c:v>
                </c:pt>
                <c:pt idx="1">
                  <c:v>1</c:v>
                </c:pt>
                <c:pt idx="2">
                  <c:v>1</c:v>
                </c:pt>
                <c:pt idx="3">
                  <c:v>1</c:v>
                </c:pt>
                <c:pt idx="4">
                  <c:v>1</c:v>
                </c:pt>
                <c:pt idx="5">
                  <c:v>3</c:v>
                </c:pt>
                <c:pt idx="6">
                  <c:v>2</c:v>
                </c:pt>
                <c:pt idx="7">
                  <c:v>2</c:v>
                </c:pt>
                <c:pt idx="8">
                  <c:v>1</c:v>
                </c:pt>
                <c:pt idx="9">
                  <c:v>1</c:v>
                </c:pt>
              </c:numCache>
            </c:numRef>
          </c:val>
        </c:ser>
        <c:ser>
          <c:idx val="1"/>
          <c:order val="1"/>
          <c:tx>
            <c:v>Line 4</c:v>
          </c:tx>
          <c:spPr>
            <a:solidFill>
              <a:sysClr val="window" lastClr="FFFFFF">
                <a:lumMod val="85000"/>
              </a:sysClr>
            </a:solidFill>
            <a:ln>
              <a:solidFill>
                <a:sysClr val="window" lastClr="FFFFFF">
                  <a:lumMod val="85000"/>
                </a:sysClr>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Summary!$AC$32:$AC$41</c:f>
              <c:numCache>
                <c:formatCode>General</c:formatCode>
                <c:ptCount val="10"/>
                <c:pt idx="0">
                  <c:v>1</c:v>
                </c:pt>
                <c:pt idx="1">
                  <c:v>1</c:v>
                </c:pt>
                <c:pt idx="2">
                  <c:v>1</c:v>
                </c:pt>
                <c:pt idx="3">
                  <c:v>2</c:v>
                </c:pt>
                <c:pt idx="4">
                  <c:v>3</c:v>
                </c:pt>
                <c:pt idx="5">
                  <c:v>3</c:v>
                </c:pt>
                <c:pt idx="6">
                  <c:v>2</c:v>
                </c:pt>
                <c:pt idx="7">
                  <c:v>2</c:v>
                </c:pt>
                <c:pt idx="8">
                  <c:v>2</c:v>
                </c:pt>
                <c:pt idx="9">
                  <c:v>1</c:v>
                </c:pt>
              </c:numCache>
            </c:numRef>
          </c:val>
        </c:ser>
        <c:dLbls>
          <c:showLegendKey val="0"/>
          <c:showVal val="0"/>
          <c:showCatName val="0"/>
          <c:showSerName val="0"/>
          <c:showPercent val="0"/>
          <c:showBubbleSize val="0"/>
        </c:dLbls>
        <c:gapWidth val="0"/>
        <c:axId val="138564736"/>
        <c:axId val="138566656"/>
      </c:barChart>
      <c:catAx>
        <c:axId val="138564736"/>
        <c:scaling>
          <c:orientation val="minMax"/>
        </c:scaling>
        <c:delete val="0"/>
        <c:axPos val="b"/>
        <c:title>
          <c:tx>
            <c:rich>
              <a:bodyPr/>
              <a:lstStyle/>
              <a:p>
                <a:pPr>
                  <a:defRPr/>
                </a:pPr>
                <a:r>
                  <a:rPr lang="en-US" dirty="0" smtClean="0"/>
                  <a:t>Time of the day</a:t>
                </a:r>
                <a:endParaRPr lang="en-US" dirty="0"/>
              </a:p>
            </c:rich>
          </c:tx>
          <c:layout/>
          <c:overlay val="0"/>
        </c:title>
        <c:numFmt formatCode="h:mm" sourceLinked="1"/>
        <c:majorTickMark val="out"/>
        <c:minorTickMark val="none"/>
        <c:tickLblPos val="nextTo"/>
        <c:txPr>
          <a:bodyPr rot="-5400000" vert="horz"/>
          <a:lstStyle/>
          <a:p>
            <a:pPr>
              <a:defRPr/>
            </a:pPr>
            <a:endParaRPr lang="lb-LU"/>
          </a:p>
        </c:txPr>
        <c:crossAx val="138566656"/>
        <c:crosses val="autoZero"/>
        <c:auto val="1"/>
        <c:lblAlgn val="ctr"/>
        <c:lblOffset val="100"/>
        <c:noMultiLvlLbl val="0"/>
      </c:catAx>
      <c:valAx>
        <c:axId val="138566656"/>
        <c:scaling>
          <c:orientation val="minMax"/>
          <c:max val="5"/>
          <c:min val="0"/>
        </c:scaling>
        <c:delete val="0"/>
        <c:axPos val="l"/>
        <c:majorGridlines/>
        <c:title>
          <c:tx>
            <c:rich>
              <a:bodyPr/>
              <a:lstStyle/>
              <a:p>
                <a:pPr>
                  <a:defRPr sz="1200"/>
                </a:pPr>
                <a:r>
                  <a:rPr lang="en-US" sz="1200" dirty="0" smtClean="0">
                    <a:latin typeface="Symbol" pitchFamily="18" charset="2"/>
                  </a:rPr>
                  <a:t>k</a:t>
                </a:r>
                <a:r>
                  <a:rPr lang="en-GB" sz="1200" b="1" i="1" u="none" strike="noStrike" baseline="-25000" dirty="0" smtClean="0">
                    <a:effectLst/>
                    <a:latin typeface="Times New Roman" pitchFamily="18" charset="0"/>
                    <a:cs typeface="Times New Roman" pitchFamily="18" charset="0"/>
                  </a:rPr>
                  <a:t>ℓ(a)</a:t>
                </a:r>
                <a:endParaRPr lang="en-US" sz="1200" dirty="0">
                  <a:latin typeface="Times New Roman" pitchFamily="18" charset="0"/>
                  <a:cs typeface="Times New Roman" pitchFamily="18" charset="0"/>
                </a:endParaRPr>
              </a:p>
            </c:rich>
          </c:tx>
          <c:layout/>
          <c:overlay val="0"/>
        </c:title>
        <c:numFmt formatCode="General" sourceLinked="1"/>
        <c:majorTickMark val="none"/>
        <c:minorTickMark val="none"/>
        <c:tickLblPos val="nextTo"/>
        <c:crossAx val="138564736"/>
        <c:crosses val="autoZero"/>
        <c:crossBetween val="between"/>
        <c:majorUnit val="1"/>
      </c:valAx>
    </c:plotArea>
    <c:legend>
      <c:legendPos val="t"/>
      <c:layout/>
      <c:overlay val="0"/>
    </c:legend>
    <c:plotVisOnly val="1"/>
    <c:dispBlanksAs val="gap"/>
    <c:showDLblsOverMax val="0"/>
  </c:chart>
  <c:spPr>
    <a:ln>
      <a:noFill/>
    </a:ln>
  </c:spPr>
  <c:txPr>
    <a:bodyPr/>
    <a:lstStyle/>
    <a:p>
      <a:pPr>
        <a:defRPr>
          <a:latin typeface="Arial" pitchFamily="34" charset="0"/>
          <a:cs typeface="Arial" pitchFamily="34" charset="0"/>
        </a:defRPr>
      </a:pPr>
      <a:endParaRPr lang="lb-LU"/>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b-LU"/>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2"/>
          <c:order val="0"/>
          <c:tx>
            <c:v>Line 3</c:v>
          </c:tx>
          <c:spPr>
            <a:solidFill>
              <a:schemeClr val="tx1"/>
            </a:solidFill>
            <a:ln>
              <a:solidFill>
                <a:schemeClr val="tx1"/>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Summary!$AC$22:$AC$31</c:f>
              <c:numCache>
                <c:formatCode>General</c:formatCode>
                <c:ptCount val="10"/>
                <c:pt idx="0">
                  <c:v>1</c:v>
                </c:pt>
                <c:pt idx="1">
                  <c:v>1</c:v>
                </c:pt>
                <c:pt idx="2">
                  <c:v>1</c:v>
                </c:pt>
                <c:pt idx="3">
                  <c:v>1</c:v>
                </c:pt>
                <c:pt idx="4">
                  <c:v>1</c:v>
                </c:pt>
                <c:pt idx="5">
                  <c:v>3</c:v>
                </c:pt>
                <c:pt idx="6">
                  <c:v>2</c:v>
                </c:pt>
                <c:pt idx="7">
                  <c:v>2</c:v>
                </c:pt>
                <c:pt idx="8">
                  <c:v>1</c:v>
                </c:pt>
                <c:pt idx="9">
                  <c:v>1</c:v>
                </c:pt>
              </c:numCache>
            </c:numRef>
          </c:val>
        </c:ser>
        <c:ser>
          <c:idx val="1"/>
          <c:order val="1"/>
          <c:tx>
            <c:v>Line 4</c:v>
          </c:tx>
          <c:spPr>
            <a:solidFill>
              <a:sysClr val="window" lastClr="FFFFFF">
                <a:lumMod val="85000"/>
              </a:sysClr>
            </a:solidFill>
            <a:ln>
              <a:solidFill>
                <a:sysClr val="window" lastClr="FFFFFF">
                  <a:lumMod val="85000"/>
                </a:sysClr>
              </a:solidFill>
            </a:ln>
          </c:spPr>
          <c:invertIfNegative val="0"/>
          <c:cat>
            <c:numRef>
              <c:f>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Summary!$AC$32:$AC$41</c:f>
              <c:numCache>
                <c:formatCode>General</c:formatCode>
                <c:ptCount val="10"/>
                <c:pt idx="0">
                  <c:v>1</c:v>
                </c:pt>
                <c:pt idx="1">
                  <c:v>1</c:v>
                </c:pt>
                <c:pt idx="2">
                  <c:v>1</c:v>
                </c:pt>
                <c:pt idx="3">
                  <c:v>2</c:v>
                </c:pt>
                <c:pt idx="4">
                  <c:v>3</c:v>
                </c:pt>
                <c:pt idx="5">
                  <c:v>3</c:v>
                </c:pt>
                <c:pt idx="6">
                  <c:v>2</c:v>
                </c:pt>
                <c:pt idx="7">
                  <c:v>2</c:v>
                </c:pt>
                <c:pt idx="8">
                  <c:v>2</c:v>
                </c:pt>
                <c:pt idx="9">
                  <c:v>1</c:v>
                </c:pt>
              </c:numCache>
            </c:numRef>
          </c:val>
        </c:ser>
        <c:dLbls>
          <c:showLegendKey val="0"/>
          <c:showVal val="0"/>
          <c:showCatName val="0"/>
          <c:showSerName val="0"/>
          <c:showPercent val="0"/>
          <c:showBubbleSize val="0"/>
        </c:dLbls>
        <c:gapWidth val="0"/>
        <c:axId val="110198784"/>
        <c:axId val="110200704"/>
      </c:barChart>
      <c:catAx>
        <c:axId val="110198784"/>
        <c:scaling>
          <c:orientation val="minMax"/>
        </c:scaling>
        <c:delete val="0"/>
        <c:axPos val="b"/>
        <c:title>
          <c:tx>
            <c:rich>
              <a:bodyPr/>
              <a:lstStyle/>
              <a:p>
                <a:pPr>
                  <a:defRPr/>
                </a:pPr>
                <a:r>
                  <a:rPr lang="en-US" dirty="0" smtClean="0"/>
                  <a:t>Time of the day</a:t>
                </a:r>
                <a:endParaRPr lang="en-US" dirty="0"/>
              </a:p>
            </c:rich>
          </c:tx>
          <c:layout/>
          <c:overlay val="0"/>
        </c:title>
        <c:numFmt formatCode="h:mm" sourceLinked="1"/>
        <c:majorTickMark val="out"/>
        <c:minorTickMark val="none"/>
        <c:tickLblPos val="nextTo"/>
        <c:txPr>
          <a:bodyPr rot="-5400000" vert="horz"/>
          <a:lstStyle/>
          <a:p>
            <a:pPr>
              <a:defRPr/>
            </a:pPr>
            <a:endParaRPr lang="lb-LU"/>
          </a:p>
        </c:txPr>
        <c:crossAx val="110200704"/>
        <c:crosses val="autoZero"/>
        <c:auto val="1"/>
        <c:lblAlgn val="ctr"/>
        <c:lblOffset val="100"/>
        <c:noMultiLvlLbl val="0"/>
      </c:catAx>
      <c:valAx>
        <c:axId val="110200704"/>
        <c:scaling>
          <c:orientation val="minMax"/>
          <c:max val="5"/>
          <c:min val="0"/>
        </c:scaling>
        <c:delete val="0"/>
        <c:axPos val="l"/>
        <c:majorGridlines/>
        <c:title>
          <c:tx>
            <c:rich>
              <a:bodyPr/>
              <a:lstStyle/>
              <a:p>
                <a:pPr>
                  <a:defRPr sz="1200"/>
                </a:pPr>
                <a:r>
                  <a:rPr lang="en-US" sz="1200" dirty="0" smtClean="0">
                    <a:latin typeface="Symbol" pitchFamily="18" charset="2"/>
                  </a:rPr>
                  <a:t>k</a:t>
                </a:r>
                <a:r>
                  <a:rPr lang="en-GB" sz="1200" b="1" i="1" u="none" strike="noStrike" baseline="-25000" dirty="0" smtClean="0">
                    <a:effectLst/>
                    <a:latin typeface="Times New Roman" pitchFamily="18" charset="0"/>
                    <a:cs typeface="Times New Roman" pitchFamily="18" charset="0"/>
                  </a:rPr>
                  <a:t>ℓ(a)</a:t>
                </a:r>
                <a:endParaRPr lang="en-US" sz="1200" dirty="0">
                  <a:latin typeface="Times New Roman" pitchFamily="18" charset="0"/>
                  <a:cs typeface="Times New Roman" pitchFamily="18" charset="0"/>
                </a:endParaRPr>
              </a:p>
            </c:rich>
          </c:tx>
          <c:layout/>
          <c:overlay val="0"/>
        </c:title>
        <c:numFmt formatCode="General" sourceLinked="1"/>
        <c:majorTickMark val="none"/>
        <c:minorTickMark val="none"/>
        <c:tickLblPos val="nextTo"/>
        <c:crossAx val="110198784"/>
        <c:crosses val="autoZero"/>
        <c:crossBetween val="between"/>
        <c:majorUnit val="1"/>
      </c:valAx>
    </c:plotArea>
    <c:legend>
      <c:legendPos val="t"/>
      <c:layout/>
      <c:overlay val="0"/>
    </c:legend>
    <c:plotVisOnly val="1"/>
    <c:dispBlanksAs val="gap"/>
    <c:showDLblsOverMax val="0"/>
  </c:chart>
  <c:spPr>
    <a:ln>
      <a:noFill/>
    </a:ln>
  </c:spPr>
  <c:txPr>
    <a:bodyPr/>
    <a:lstStyle/>
    <a:p>
      <a:pPr>
        <a:defRPr>
          <a:latin typeface="Arial" pitchFamily="34" charset="0"/>
          <a:cs typeface="Arial" pitchFamily="34" charset="0"/>
        </a:defRPr>
      </a:pPr>
      <a:endParaRPr lang="lb-LU"/>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b-LU"/>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8627497056956596"/>
          <c:y val="7.0535178726145786E-2"/>
          <c:w val="0.71304718099193165"/>
          <c:h val="0.85892964254770843"/>
        </c:manualLayout>
      </c:layout>
      <c:barChart>
        <c:barDir val="col"/>
        <c:grouping val="clustered"/>
        <c:varyColors val="0"/>
        <c:ser>
          <c:idx val="1"/>
          <c:order val="0"/>
          <c:tx>
            <c:v>Line 1</c:v>
          </c:tx>
          <c:spPr>
            <a:ln>
              <a:solidFill>
                <a:schemeClr val="bg1">
                  <a:lumMod val="85000"/>
                </a:schemeClr>
              </a:solidFill>
            </a:ln>
          </c:spPr>
          <c:invertIfNegative val="0"/>
          <c:cat>
            <c:numRef>
              <c:f>'[Numerical examples graphs.xlsx]Summary'!$C$2:$C$11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'[Numerical examples graphs.xlsx]Summary'!$I$12:$I$21</c:f>
              <c:numCache>
                <c:formatCode>General</c:formatCode>
                <c:ptCount val="10"/>
                <c:pt idx="0">
                  <c:v>0.49942180000000003</c:v>
                </c:pt>
                <c:pt idx="1">
                  <c:v>0.49942180000000003</c:v>
                </c:pt>
                <c:pt idx="2">
                  <c:v>0.49942180000000003</c:v>
                </c:pt>
                <c:pt idx="3">
                  <c:v>0</c:v>
                </c:pt>
                <c:pt idx="4">
                  <c:v>0</c:v>
                </c:pt>
                <c:pt idx="5">
                  <c:v>0</c:v>
                </c:pt>
                <c:pt idx="6">
                  <c:v>0.49942180000000003</c:v>
                </c:pt>
                <c:pt idx="7">
                  <c:v>0.49942180000000003</c:v>
                </c:pt>
                <c:pt idx="8">
                  <c:v>0.49942180000000003</c:v>
                </c:pt>
                <c:pt idx="9">
                  <c:v>0.49942180000000003</c:v>
                </c:pt>
              </c:numCache>
            </c:numRef>
          </c:val>
        </c:ser>
        <c:ser>
          <c:idx val="2"/>
          <c:order val="1"/>
          <c:tx>
            <c:v>Line 2</c:v>
          </c:tx>
          <c:spPr>
            <a:solidFill>
              <a:schemeClr val="bg1">
                <a:lumMod val="50000"/>
              </a:schemeClr>
            </a:solidFill>
            <a:ln>
              <a:solidFill>
                <a:schemeClr val="bg1">
                  <a:lumMod val="65000"/>
                </a:schemeClr>
              </a:solidFill>
            </a:ln>
          </c:spPr>
          <c:invertIfNegative val="0"/>
          <c:cat>
            <c:numRef>
              <c:f>'[Numerical examples graphs.xlsx]Summary'!$C$2:$C$11</c:f>
              <c:numCache>
                <c:formatCode>h:mm</c:formatCode>
                <c:ptCount val="10"/>
                <c:pt idx="0">
                  <c:v>0.3125</c:v>
                </c:pt>
                <c:pt idx="1">
                  <c:v>0.31944444444444398</c:v>
                </c:pt>
                <c:pt idx="2">
                  <c:v>0.32638888888888901</c:v>
                </c:pt>
                <c:pt idx="3">
                  <c:v>0.33333333333333298</c:v>
                </c:pt>
                <c:pt idx="4">
                  <c:v>0.34027777777777801</c:v>
                </c:pt>
                <c:pt idx="5">
                  <c:v>0.34722222222222199</c:v>
                </c:pt>
                <c:pt idx="6">
                  <c:v>0.35416666666666669</c:v>
                </c:pt>
                <c:pt idx="7">
                  <c:v>0.36111111111111099</c:v>
                </c:pt>
                <c:pt idx="8">
                  <c:v>0.36805555555555503</c:v>
                </c:pt>
                <c:pt idx="9">
                  <c:v>0.375</c:v>
                </c:pt>
              </c:numCache>
            </c:numRef>
          </c:cat>
          <c:val>
            <c:numRef>
              <c:f>'[Numerical examples graphs.xlsx]Summary'!$I$2:$I$11</c:f>
              <c:numCache>
                <c:formatCode>General</c:formatCode>
                <c:ptCount val="10"/>
                <c:pt idx="0">
                  <c:v>0.49942180000000003</c:v>
                </c:pt>
                <c:pt idx="1">
                  <c:v>0.49942180000000003</c:v>
                </c:pt>
                <c:pt idx="2">
                  <c:v>0.49942180000000003</c:v>
                </c:pt>
                <c:pt idx="3">
                  <c:v>0.99971010000000005</c:v>
                </c:pt>
                <c:pt idx="4">
                  <c:v>0.99971010000000005</c:v>
                </c:pt>
                <c:pt idx="5">
                  <c:v>0.99971010000000005</c:v>
                </c:pt>
                <c:pt idx="6">
                  <c:v>0.49942180000000003</c:v>
                </c:pt>
                <c:pt idx="7">
                  <c:v>0.49942180000000003</c:v>
                </c:pt>
                <c:pt idx="8">
                  <c:v>0.49942180000000003</c:v>
                </c:pt>
                <c:pt idx="9">
                  <c:v>0.49942180000000003</c:v>
                </c:pt>
              </c:numCache>
            </c:numRef>
          </c:val>
        </c:ser>
        <c:dLbls>
          <c:showLegendKey val="0"/>
          <c:showVal val="0"/>
          <c:showCatName val="0"/>
          <c:showSerName val="0"/>
          <c:showPercent val="0"/>
          <c:showBubbleSize val="0"/>
        </c:dLbls>
        <c:gapWidth val="0"/>
        <c:axId val="110209280"/>
        <c:axId val="110116864"/>
      </c:barChart>
      <c:catAx>
        <c:axId val="110209280"/>
        <c:scaling>
          <c:orientation val="minMax"/>
        </c:scaling>
        <c:delete val="1"/>
        <c:axPos val="b"/>
        <c:numFmt formatCode="h:mm" sourceLinked="1"/>
        <c:majorTickMark val="none"/>
        <c:minorTickMark val="none"/>
        <c:tickLblPos val="nextTo"/>
        <c:crossAx val="110116864"/>
        <c:crosses val="autoZero"/>
        <c:auto val="1"/>
        <c:lblAlgn val="ctr"/>
        <c:lblOffset val="100"/>
        <c:noMultiLvlLbl val="0"/>
      </c:catAx>
      <c:valAx>
        <c:axId val="110116864"/>
        <c:scaling>
          <c:orientation val="minMax"/>
          <c:max val="1"/>
          <c:min val="0"/>
        </c:scaling>
        <c:delete val="0"/>
        <c:axPos val="l"/>
        <c:majorGridlines/>
        <c:title>
          <c:tx>
            <c:rich>
              <a:bodyPr/>
              <a:lstStyle/>
              <a:p>
                <a:pPr>
                  <a:defRPr sz="1200" i="1">
                    <a:solidFill>
                      <a:schemeClr val="bg1">
                        <a:lumMod val="10000"/>
                      </a:schemeClr>
                    </a:solidFill>
                    <a:latin typeface="Times New Roman" pitchFamily="18" charset="0"/>
                    <a:cs typeface="Times New Roman" pitchFamily="18" charset="0"/>
                  </a:defRPr>
                </a:pPr>
                <a:r>
                  <a:rPr lang="en-US" sz="1200" i="1">
                    <a:solidFill>
                      <a:schemeClr val="bg1">
                        <a:lumMod val="10000"/>
                      </a:schemeClr>
                    </a:solidFill>
                    <a:latin typeface="Times New Roman" pitchFamily="18" charset="0"/>
                    <a:cs typeface="Times New Roman" pitchFamily="18" charset="0"/>
                  </a:rPr>
                  <a:t>p</a:t>
                </a:r>
                <a:r>
                  <a:rPr lang="en-US" sz="1200" i="1" baseline="-25000">
                    <a:solidFill>
                      <a:schemeClr val="bg1">
                        <a:lumMod val="10000"/>
                      </a:schemeClr>
                    </a:solidFill>
                    <a:latin typeface="Times New Roman" pitchFamily="18" charset="0"/>
                    <a:cs typeface="Times New Roman" pitchFamily="18" charset="0"/>
                  </a:rPr>
                  <a:t>a*|h</a:t>
                </a:r>
              </a:p>
            </c:rich>
          </c:tx>
          <c:layout/>
          <c:overlay val="0"/>
        </c:title>
        <c:numFmt formatCode="General" sourceLinked="1"/>
        <c:majorTickMark val="none"/>
        <c:minorTickMark val="none"/>
        <c:tickLblPos val="nextTo"/>
        <c:txPr>
          <a:bodyPr/>
          <a:lstStyle/>
          <a:p>
            <a:pPr>
              <a:defRPr>
                <a:solidFill>
                  <a:schemeClr val="bg1">
                    <a:lumMod val="10000"/>
                  </a:schemeClr>
                </a:solidFill>
              </a:defRPr>
            </a:pPr>
            <a:endParaRPr lang="lb-LU"/>
          </a:p>
        </c:txPr>
        <c:crossAx val="110209280"/>
        <c:crosses val="autoZero"/>
        <c:crossBetween val="between"/>
        <c:majorUnit val="0.2"/>
      </c:valAx>
    </c:plotArea>
    <c:plotVisOnly val="1"/>
    <c:dispBlanksAs val="gap"/>
    <c:showDLblsOverMax val="0"/>
  </c:chart>
  <c:spPr>
    <a:ln>
      <a:noFill/>
    </a:ln>
  </c:spPr>
  <c:txPr>
    <a:bodyPr/>
    <a:lstStyle/>
    <a:p>
      <a:pPr>
        <a:defRPr>
          <a:latin typeface="Arial" pitchFamily="34" charset="0"/>
          <a:cs typeface="Arial" pitchFamily="34" charset="0"/>
        </a:defRPr>
      </a:pPr>
      <a:endParaRPr lang="lb-LU"/>
    </a:p>
  </c:txPr>
  <c:externalData r:id="rId1">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24.wmf"/><Relationship Id="rId4"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2"/>
            <a:ext cx="3074988" cy="512763"/>
          </a:xfrm>
          <a:prstGeom prst="rect">
            <a:avLst/>
          </a:prstGeom>
          <a:noFill/>
          <a:ln w="9525">
            <a:noFill/>
            <a:miter lim="800000"/>
            <a:headEnd/>
            <a:tailEnd/>
          </a:ln>
          <a:effectLst/>
        </p:spPr>
        <p:txBody>
          <a:bodyPr vert="horz" wrap="square" lIns="94752" tIns="47375" rIns="94752" bIns="47375" numCol="1" anchor="t" anchorCtr="0" compatLnSpc="1">
            <a:prstTxWarp prst="textNoShape">
              <a:avLst/>
            </a:prstTxWarp>
          </a:bodyPr>
          <a:lstStyle>
            <a:lvl1pPr>
              <a:defRPr sz="1200" i="0">
                <a:solidFill>
                  <a:schemeClr val="tx1"/>
                </a:solidFill>
                <a:latin typeface="Times New Roman" pitchFamily="18" charset="0"/>
              </a:defRPr>
            </a:lvl1pPr>
          </a:lstStyle>
          <a:p>
            <a:pPr>
              <a:defRPr/>
            </a:pPr>
            <a:endParaRPr lang="da-DK"/>
          </a:p>
        </p:txBody>
      </p:sp>
      <p:sp>
        <p:nvSpPr>
          <p:cNvPr id="89091" name="Rectangle 3"/>
          <p:cNvSpPr>
            <a:spLocks noGrp="1" noChangeArrowheads="1"/>
          </p:cNvSpPr>
          <p:nvPr>
            <p:ph type="dt" sz="quarter" idx="1"/>
          </p:nvPr>
        </p:nvSpPr>
        <p:spPr bwMode="auto">
          <a:xfrm>
            <a:off x="4024314" y="2"/>
            <a:ext cx="3074987" cy="512763"/>
          </a:xfrm>
          <a:prstGeom prst="rect">
            <a:avLst/>
          </a:prstGeom>
          <a:noFill/>
          <a:ln w="9525">
            <a:noFill/>
            <a:miter lim="800000"/>
            <a:headEnd/>
            <a:tailEnd/>
          </a:ln>
          <a:effectLst/>
        </p:spPr>
        <p:txBody>
          <a:bodyPr vert="horz" wrap="square" lIns="94752" tIns="47375" rIns="94752" bIns="47375" numCol="1" anchor="t" anchorCtr="0" compatLnSpc="1">
            <a:prstTxWarp prst="textNoShape">
              <a:avLst/>
            </a:prstTxWarp>
          </a:bodyPr>
          <a:lstStyle>
            <a:lvl1pPr algn="r">
              <a:defRPr sz="1200" i="0">
                <a:solidFill>
                  <a:schemeClr val="tx1"/>
                </a:solidFill>
                <a:latin typeface="Times New Roman" pitchFamily="18" charset="0"/>
              </a:defRPr>
            </a:lvl1pPr>
          </a:lstStyle>
          <a:p>
            <a:pPr>
              <a:defRPr/>
            </a:pPr>
            <a:endParaRPr lang="da-DK"/>
          </a:p>
        </p:txBody>
      </p:sp>
      <p:sp>
        <p:nvSpPr>
          <p:cNvPr id="89092" name="Rectangle 4"/>
          <p:cNvSpPr>
            <a:spLocks noGrp="1" noChangeArrowheads="1"/>
          </p:cNvSpPr>
          <p:nvPr>
            <p:ph type="ftr" sz="quarter" idx="2"/>
          </p:nvPr>
        </p:nvSpPr>
        <p:spPr bwMode="auto">
          <a:xfrm>
            <a:off x="0" y="9721852"/>
            <a:ext cx="3074988" cy="512763"/>
          </a:xfrm>
          <a:prstGeom prst="rect">
            <a:avLst/>
          </a:prstGeom>
          <a:noFill/>
          <a:ln w="9525">
            <a:noFill/>
            <a:miter lim="800000"/>
            <a:headEnd/>
            <a:tailEnd/>
          </a:ln>
          <a:effectLst/>
        </p:spPr>
        <p:txBody>
          <a:bodyPr vert="horz" wrap="square" lIns="94752" tIns="47375" rIns="94752" bIns="47375" numCol="1" anchor="b" anchorCtr="0" compatLnSpc="1">
            <a:prstTxWarp prst="textNoShape">
              <a:avLst/>
            </a:prstTxWarp>
          </a:bodyPr>
          <a:lstStyle>
            <a:lvl1pPr>
              <a:defRPr sz="1200" i="0">
                <a:solidFill>
                  <a:schemeClr val="tx1"/>
                </a:solidFill>
                <a:latin typeface="Times New Roman" pitchFamily="18" charset="0"/>
              </a:defRPr>
            </a:lvl1pPr>
          </a:lstStyle>
          <a:p>
            <a:pPr>
              <a:defRPr/>
            </a:pPr>
            <a:endParaRPr lang="da-DK"/>
          </a:p>
        </p:txBody>
      </p:sp>
      <p:sp>
        <p:nvSpPr>
          <p:cNvPr id="89093" name="Rectangle 5"/>
          <p:cNvSpPr>
            <a:spLocks noGrp="1" noChangeArrowheads="1"/>
          </p:cNvSpPr>
          <p:nvPr>
            <p:ph type="sldNum" sz="quarter" idx="3"/>
          </p:nvPr>
        </p:nvSpPr>
        <p:spPr bwMode="auto">
          <a:xfrm>
            <a:off x="4024314" y="9721852"/>
            <a:ext cx="3074987" cy="512763"/>
          </a:xfrm>
          <a:prstGeom prst="rect">
            <a:avLst/>
          </a:prstGeom>
          <a:noFill/>
          <a:ln w="9525">
            <a:noFill/>
            <a:miter lim="800000"/>
            <a:headEnd/>
            <a:tailEnd/>
          </a:ln>
          <a:effectLst/>
        </p:spPr>
        <p:txBody>
          <a:bodyPr vert="horz" wrap="square" lIns="94752" tIns="47375" rIns="94752" bIns="47375" numCol="1" anchor="b" anchorCtr="0" compatLnSpc="1">
            <a:prstTxWarp prst="textNoShape">
              <a:avLst/>
            </a:prstTxWarp>
          </a:bodyPr>
          <a:lstStyle>
            <a:lvl1pPr algn="r">
              <a:defRPr sz="1200" i="0">
                <a:solidFill>
                  <a:schemeClr val="tx1"/>
                </a:solidFill>
                <a:latin typeface="Times New Roman" pitchFamily="18" charset="0"/>
              </a:defRPr>
            </a:lvl1pPr>
          </a:lstStyle>
          <a:p>
            <a:pPr>
              <a:defRPr/>
            </a:pPr>
            <a:fld id="{BD944435-64A4-44CB-AB83-DD67D48FDE58}" type="slidenum">
              <a:rPr lang="da-DK"/>
              <a:pPr>
                <a:defRPr/>
              </a:pPr>
              <a:t>‹#›</a:t>
            </a:fld>
            <a:endParaRPr lang="da-DK"/>
          </a:p>
        </p:txBody>
      </p:sp>
    </p:spTree>
    <p:extLst>
      <p:ext uri="{BB962C8B-B14F-4D97-AF65-F5344CB8AC3E}">
        <p14:creationId xmlns:p14="http://schemas.microsoft.com/office/powerpoint/2010/main" val="87574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2"/>
            <a:ext cx="3074988" cy="512763"/>
          </a:xfrm>
          <a:prstGeom prst="rect">
            <a:avLst/>
          </a:prstGeom>
          <a:noFill/>
          <a:ln w="9525">
            <a:noFill/>
            <a:miter lim="800000"/>
            <a:headEnd/>
            <a:tailEnd/>
          </a:ln>
          <a:effectLst/>
        </p:spPr>
        <p:txBody>
          <a:bodyPr vert="horz" wrap="square" lIns="94752" tIns="47375" rIns="94752" bIns="47375" numCol="1" anchor="t" anchorCtr="0" compatLnSpc="1">
            <a:prstTxWarp prst="textNoShape">
              <a:avLst/>
            </a:prstTxWarp>
          </a:bodyPr>
          <a:lstStyle>
            <a:lvl1pPr>
              <a:defRPr sz="1200" i="0">
                <a:solidFill>
                  <a:schemeClr val="tx1"/>
                </a:solidFill>
                <a:latin typeface="Times New Roman" pitchFamily="18" charset="0"/>
              </a:defRPr>
            </a:lvl1pPr>
          </a:lstStyle>
          <a:p>
            <a:pPr>
              <a:defRPr/>
            </a:pPr>
            <a:endParaRPr lang="da-DK"/>
          </a:p>
        </p:txBody>
      </p:sp>
      <p:sp>
        <p:nvSpPr>
          <p:cNvPr id="7171" name="Rectangle 3"/>
          <p:cNvSpPr>
            <a:spLocks noGrp="1" noChangeArrowheads="1"/>
          </p:cNvSpPr>
          <p:nvPr>
            <p:ph type="dt" idx="1"/>
          </p:nvPr>
        </p:nvSpPr>
        <p:spPr bwMode="auto">
          <a:xfrm>
            <a:off x="4024314" y="2"/>
            <a:ext cx="3074987" cy="512763"/>
          </a:xfrm>
          <a:prstGeom prst="rect">
            <a:avLst/>
          </a:prstGeom>
          <a:noFill/>
          <a:ln w="9525">
            <a:noFill/>
            <a:miter lim="800000"/>
            <a:headEnd/>
            <a:tailEnd/>
          </a:ln>
          <a:effectLst/>
        </p:spPr>
        <p:txBody>
          <a:bodyPr vert="horz" wrap="square" lIns="94752" tIns="47375" rIns="94752" bIns="47375" numCol="1" anchor="t" anchorCtr="0" compatLnSpc="1">
            <a:prstTxWarp prst="textNoShape">
              <a:avLst/>
            </a:prstTxWarp>
          </a:bodyPr>
          <a:lstStyle>
            <a:lvl1pPr algn="r">
              <a:defRPr sz="1200" i="0">
                <a:solidFill>
                  <a:schemeClr val="tx1"/>
                </a:solidFill>
                <a:latin typeface="Times New Roman" pitchFamily="18" charset="0"/>
              </a:defRPr>
            </a:lvl1pPr>
          </a:lstStyle>
          <a:p>
            <a:pPr>
              <a:defRPr/>
            </a:pPr>
            <a:endParaRPr lang="da-DK"/>
          </a:p>
        </p:txBody>
      </p:sp>
      <p:sp>
        <p:nvSpPr>
          <p:cNvPr id="17412" name="Rectangle 4"/>
          <p:cNvSpPr>
            <a:spLocks noGrp="1" noRot="1" noChangeAspect="1" noChangeArrowheads="1" noTextEdit="1"/>
          </p:cNvSpPr>
          <p:nvPr>
            <p:ph type="sldImg" idx="2"/>
          </p:nvPr>
        </p:nvSpPr>
        <p:spPr bwMode="auto">
          <a:xfrm>
            <a:off x="992188" y="766763"/>
            <a:ext cx="5118100" cy="383857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46151" y="4860926"/>
            <a:ext cx="5207000" cy="4606925"/>
          </a:xfrm>
          <a:prstGeom prst="rect">
            <a:avLst/>
          </a:prstGeom>
          <a:noFill/>
          <a:ln w="9525">
            <a:noFill/>
            <a:miter lim="800000"/>
            <a:headEnd/>
            <a:tailEnd/>
          </a:ln>
          <a:effectLst/>
        </p:spPr>
        <p:txBody>
          <a:bodyPr vert="horz" wrap="square" lIns="94752" tIns="47375" rIns="94752" bIns="47375" numCol="1" anchor="t" anchorCtr="0" compatLnSpc="1">
            <a:prstTxWarp prst="textNoShape">
              <a:avLst/>
            </a:prstTxWarp>
          </a:bodyPr>
          <a:lstStyle/>
          <a:p>
            <a:pPr lvl="0"/>
            <a:r>
              <a:rPr lang="da-DK" noProof="0" smtClean="0"/>
              <a:t>Klik for at redigere teksttypografierne i masteren</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p>
        </p:txBody>
      </p:sp>
      <p:sp>
        <p:nvSpPr>
          <p:cNvPr id="7174" name="Rectangle 6"/>
          <p:cNvSpPr>
            <a:spLocks noGrp="1" noChangeArrowheads="1"/>
          </p:cNvSpPr>
          <p:nvPr>
            <p:ph type="ftr" sz="quarter" idx="4"/>
          </p:nvPr>
        </p:nvSpPr>
        <p:spPr bwMode="auto">
          <a:xfrm>
            <a:off x="0" y="9721852"/>
            <a:ext cx="3074988" cy="512763"/>
          </a:xfrm>
          <a:prstGeom prst="rect">
            <a:avLst/>
          </a:prstGeom>
          <a:noFill/>
          <a:ln w="9525">
            <a:noFill/>
            <a:miter lim="800000"/>
            <a:headEnd/>
            <a:tailEnd/>
          </a:ln>
          <a:effectLst/>
        </p:spPr>
        <p:txBody>
          <a:bodyPr vert="horz" wrap="square" lIns="94752" tIns="47375" rIns="94752" bIns="47375" numCol="1" anchor="b" anchorCtr="0" compatLnSpc="1">
            <a:prstTxWarp prst="textNoShape">
              <a:avLst/>
            </a:prstTxWarp>
          </a:bodyPr>
          <a:lstStyle>
            <a:lvl1pPr>
              <a:defRPr sz="1200" i="0">
                <a:solidFill>
                  <a:schemeClr val="tx1"/>
                </a:solidFill>
                <a:latin typeface="Times New Roman" pitchFamily="18" charset="0"/>
              </a:defRPr>
            </a:lvl1pPr>
          </a:lstStyle>
          <a:p>
            <a:pPr>
              <a:defRPr/>
            </a:pPr>
            <a:endParaRPr lang="da-DK"/>
          </a:p>
        </p:txBody>
      </p:sp>
      <p:sp>
        <p:nvSpPr>
          <p:cNvPr id="7175" name="Rectangle 7"/>
          <p:cNvSpPr>
            <a:spLocks noGrp="1" noChangeArrowheads="1"/>
          </p:cNvSpPr>
          <p:nvPr>
            <p:ph type="sldNum" sz="quarter" idx="5"/>
          </p:nvPr>
        </p:nvSpPr>
        <p:spPr bwMode="auto">
          <a:xfrm>
            <a:off x="4024314" y="9721852"/>
            <a:ext cx="3074987" cy="512763"/>
          </a:xfrm>
          <a:prstGeom prst="rect">
            <a:avLst/>
          </a:prstGeom>
          <a:noFill/>
          <a:ln w="9525">
            <a:noFill/>
            <a:miter lim="800000"/>
            <a:headEnd/>
            <a:tailEnd/>
          </a:ln>
          <a:effectLst/>
        </p:spPr>
        <p:txBody>
          <a:bodyPr vert="horz" wrap="square" lIns="94752" tIns="47375" rIns="94752" bIns="47375" numCol="1" anchor="b" anchorCtr="0" compatLnSpc="1">
            <a:prstTxWarp prst="textNoShape">
              <a:avLst/>
            </a:prstTxWarp>
          </a:bodyPr>
          <a:lstStyle>
            <a:lvl1pPr algn="r">
              <a:defRPr sz="1200" i="0">
                <a:solidFill>
                  <a:schemeClr val="tx1"/>
                </a:solidFill>
                <a:latin typeface="Times New Roman" pitchFamily="18" charset="0"/>
              </a:defRPr>
            </a:lvl1pPr>
          </a:lstStyle>
          <a:p>
            <a:pPr>
              <a:defRPr/>
            </a:pPr>
            <a:fld id="{0C27A48E-5BB4-4BA7-8864-82CF5C03CDF0}" type="slidenum">
              <a:rPr lang="da-DK"/>
              <a:pPr>
                <a:defRPr/>
              </a:pPr>
              <a:t>‹#›</a:t>
            </a:fld>
            <a:endParaRPr lang="da-DK"/>
          </a:p>
        </p:txBody>
      </p:sp>
    </p:spTree>
    <p:extLst>
      <p:ext uri="{BB962C8B-B14F-4D97-AF65-F5344CB8AC3E}">
        <p14:creationId xmlns:p14="http://schemas.microsoft.com/office/powerpoint/2010/main" val="27663478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vmlDrawing" Target="../drawings/vmlDrawing5.vml"/><Relationship Id="rId5" Type="http://schemas.openxmlformats.org/officeDocument/2006/relationships/image" Target="../media/image17.wmf"/><Relationship Id="rId4" Type="http://schemas.openxmlformats.org/officeDocument/2006/relationships/oleObject" Target="../embeddings/oleObject10.bin"/></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vmlDrawing" Target="../drawings/vmlDrawing7.vml"/><Relationship Id="rId5" Type="http://schemas.openxmlformats.org/officeDocument/2006/relationships/image" Target="../media/image19.wmf"/><Relationship Id="rId4" Type="http://schemas.openxmlformats.org/officeDocument/2006/relationships/oleObject" Target="../embeddings/oleObject12.bin"/></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vmlDrawing" Target="../drawings/vmlDrawing3.vml"/><Relationship Id="rId5" Type="http://schemas.openxmlformats.org/officeDocument/2006/relationships/image" Target="../media/image14.wmf"/><Relationship Id="rId4" Type="http://schemas.openxmlformats.org/officeDocument/2006/relationships/oleObject" Target="../embeddings/oleObject7.bin"/></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A9B497-D403-4354-834A-150FB6FDD88D}" type="slidenum">
              <a:rPr lang="da-DK" smtClean="0"/>
              <a:pPr/>
              <a:t>1</a:t>
            </a:fld>
            <a:endParaRPr lang="da-DK" smtClean="0"/>
          </a:p>
        </p:txBody>
      </p:sp>
      <p:sp>
        <p:nvSpPr>
          <p:cNvPr id="18435" name="Rectangle 2"/>
          <p:cNvSpPr>
            <a:spLocks noGrp="1" noRot="1" noChangeAspect="1" noChangeArrowheads="1" noTextEdit="1"/>
          </p:cNvSpPr>
          <p:nvPr>
            <p:ph type="sldImg"/>
          </p:nvPr>
        </p:nvSpPr>
        <p:spPr>
          <a:xfrm>
            <a:off x="958850" y="766763"/>
            <a:ext cx="3524250" cy="2643187"/>
          </a:xfrm>
          <a:ln/>
        </p:spPr>
      </p:sp>
      <p:sp>
        <p:nvSpPr>
          <p:cNvPr id="18436" name="Rectangle 3"/>
          <p:cNvSpPr>
            <a:spLocks noGrp="1" noChangeArrowheads="1"/>
          </p:cNvSpPr>
          <p:nvPr>
            <p:ph type="body" idx="1"/>
          </p:nvPr>
        </p:nvSpPr>
        <p:spPr>
          <a:xfrm>
            <a:off x="946151" y="3752851"/>
            <a:ext cx="5207000" cy="5715000"/>
          </a:xfrm>
          <a:noFill/>
          <a:ln/>
        </p:spPr>
        <p:txBody>
          <a:bodyPr/>
          <a:lstStyle/>
          <a:p>
            <a:pPr eaLnBrk="1" hangingPunct="1"/>
            <a:r>
              <a:rPr lang="it-IT" sz="1000" dirty="0" smtClean="0"/>
              <a:t>This works deals with assignment in public transport networks and, more specifically,</a:t>
            </a:r>
            <a:r>
              <a:rPr lang="it-IT" sz="1000" baseline="0" dirty="0" smtClean="0"/>
              <a:t> it extends</a:t>
            </a:r>
            <a:r>
              <a:rPr lang="it-IT" sz="1000" dirty="0" smtClean="0"/>
              <a:t> hyperpath-based</a:t>
            </a:r>
            <a:r>
              <a:rPr lang="it-IT" sz="1000" baseline="0" dirty="0" smtClean="0"/>
              <a:t> assignment to dynamic scenarios where overcrowding may occur.</a:t>
            </a:r>
          </a:p>
          <a:p>
            <a:pPr eaLnBrk="1" hangingPunct="1"/>
            <a:r>
              <a:rPr lang="it-IT" sz="1000" dirty="0" smtClean="0"/>
              <a:t>Before introducing the structure of the model, let’s recall what is an hyperpath and how the models was developed.</a:t>
            </a:r>
            <a:endParaRPr lang="en-US" sz="100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lvl="0"/>
            <a:endParaRPr lang="en-GB" dirty="0" smtClean="0">
              <a:latin typeface="Arial" pitchFamily="34" charset="0"/>
              <a:ea typeface="SimSun"/>
              <a:cs typeface="Arial" pitchFamily="34" charset="0"/>
            </a:endParaRPr>
          </a:p>
          <a:p>
            <a:pPr lvl="0"/>
            <a:endParaRPr lang="en-GB" dirty="0">
              <a:latin typeface="Arial" pitchFamily="34" charset="0"/>
              <a:ea typeface="SimSun"/>
              <a:cs typeface="Arial" pitchFamily="34" charset="0"/>
            </a:endParaRPr>
          </a:p>
          <a:p>
            <a:pPr lvl="0"/>
            <a:endParaRPr lang="en-GB" dirty="0" smtClean="0">
              <a:latin typeface="Arial" pitchFamily="34" charset="0"/>
              <a:ea typeface="SimSun"/>
              <a:cs typeface="Arial" pitchFamily="34" charset="0"/>
            </a:endParaRPr>
          </a:p>
          <a:p>
            <a:pPr lvl="0"/>
            <a:r>
              <a:rPr lang="en-GB" dirty="0" smtClean="0">
                <a:latin typeface="Arial" pitchFamily="34" charset="0"/>
                <a:ea typeface="SimSun"/>
                <a:cs typeface="Arial" pitchFamily="34" charset="0"/>
              </a:rPr>
              <a:t>The first equation of this slides solve the Performance Function of the Queuing arc </a:t>
            </a:r>
            <a:r>
              <a:rPr lang="en-GB" i="1" dirty="0" err="1" smtClean="0">
                <a:latin typeface="Arial" pitchFamily="34" charset="0"/>
                <a:ea typeface="SimSun"/>
                <a:cs typeface="Arial" pitchFamily="34" charset="0"/>
              </a:rPr>
              <a:t>QA</a:t>
            </a:r>
            <a:r>
              <a:rPr lang="en-GB" i="1" baseline="-25000" dirty="0" err="1" smtClean="0">
                <a:latin typeface="Arial" pitchFamily="34" charset="0"/>
                <a:ea typeface="SimSun"/>
                <a:cs typeface="Arial" pitchFamily="34" charset="0"/>
              </a:rPr>
              <a:t>a</a:t>
            </a:r>
            <a:r>
              <a:rPr lang="en-GB" dirty="0" smtClean="0">
                <a:latin typeface="Arial" pitchFamily="34" charset="0"/>
                <a:ea typeface="SimSun"/>
                <a:cs typeface="Arial" pitchFamily="34" charset="0"/>
              </a:rPr>
              <a:t> in the spirit of the Bottleneck Queuing Model :</a:t>
            </a:r>
          </a:p>
          <a:p>
            <a:pPr lvl="0"/>
            <a:r>
              <a:rPr lang="en-GB" dirty="0" smtClean="0">
                <a:latin typeface="Arial" pitchFamily="34" charset="0"/>
                <a:ea typeface="SimSun"/>
                <a:cs typeface="Arial" pitchFamily="34" charset="0"/>
              </a:rPr>
              <a:t>The difference between the cumulative flow that has ENTERED the queuing arc (</a:t>
            </a:r>
            <a:r>
              <a:rPr lang="en-GB" i="1" dirty="0" err="1" smtClean="0">
                <a:latin typeface="Arial" pitchFamily="34" charset="0"/>
                <a:ea typeface="SimSun"/>
                <a:cs typeface="Arial" pitchFamily="34" charset="0"/>
              </a:rPr>
              <a:t>q</a:t>
            </a:r>
            <a:r>
              <a:rPr lang="en-GB" i="1" baseline="30000" dirty="0" err="1" smtClean="0">
                <a:latin typeface="Arial" pitchFamily="34" charset="0"/>
                <a:ea typeface="SimSun"/>
                <a:cs typeface="Arial" pitchFamily="34" charset="0"/>
              </a:rPr>
              <a:t>IN</a:t>
            </a:r>
            <a:r>
              <a:rPr lang="en-GB" dirty="0" smtClean="0">
                <a:latin typeface="Arial" pitchFamily="34" charset="0"/>
                <a:ea typeface="SimSun"/>
                <a:cs typeface="Arial" pitchFamily="34" charset="0"/>
              </a:rPr>
              <a:t>) and the </a:t>
            </a:r>
            <a:r>
              <a:rPr lang="en-GB" dirty="0" err="1">
                <a:latin typeface="Arial" pitchFamily="34" charset="0"/>
                <a:ea typeface="SimSun"/>
                <a:cs typeface="Arial" pitchFamily="34" charset="0"/>
              </a:rPr>
              <a:t>the</a:t>
            </a:r>
            <a:r>
              <a:rPr lang="en-GB" dirty="0">
                <a:latin typeface="Arial" pitchFamily="34" charset="0"/>
                <a:ea typeface="SimSun"/>
                <a:cs typeface="Arial" pitchFamily="34" charset="0"/>
              </a:rPr>
              <a:t> cumulative flow that has </a:t>
            </a:r>
            <a:r>
              <a:rPr lang="en-GB" dirty="0" smtClean="0">
                <a:latin typeface="Arial" pitchFamily="34" charset="0"/>
                <a:ea typeface="SimSun"/>
                <a:cs typeface="Arial" pitchFamily="34" charset="0"/>
              </a:rPr>
              <a:t>LEFT </a:t>
            </a:r>
            <a:r>
              <a:rPr lang="en-GB" dirty="0">
                <a:latin typeface="Arial" pitchFamily="34" charset="0"/>
                <a:ea typeface="SimSun"/>
                <a:cs typeface="Arial" pitchFamily="34" charset="0"/>
              </a:rPr>
              <a:t>the queuing arc (</a:t>
            </a:r>
            <a:r>
              <a:rPr lang="en-GB" i="1" dirty="0" err="1" smtClean="0">
                <a:latin typeface="Arial" pitchFamily="34" charset="0"/>
                <a:ea typeface="SimSun"/>
                <a:cs typeface="Arial" pitchFamily="34" charset="0"/>
              </a:rPr>
              <a:t>q</a:t>
            </a:r>
            <a:r>
              <a:rPr lang="en-GB" i="1" baseline="30000" dirty="0" err="1" smtClean="0">
                <a:latin typeface="Arial" pitchFamily="34" charset="0"/>
                <a:ea typeface="SimSun"/>
                <a:cs typeface="Arial" pitchFamily="34" charset="0"/>
              </a:rPr>
              <a:t>OUT</a:t>
            </a:r>
            <a:r>
              <a:rPr lang="en-GB" dirty="0" smtClean="0">
                <a:latin typeface="Arial" pitchFamily="34" charset="0"/>
                <a:ea typeface="SimSun"/>
                <a:cs typeface="Arial" pitchFamily="34" charset="0"/>
              </a:rPr>
              <a:t>) is equal to the integral of the exit capacity of the queuing arc (which depends on the capacity available on board at the boarding time) during the queuing period.</a:t>
            </a:r>
          </a:p>
          <a:p>
            <a:pPr lvl="0"/>
            <a:endParaRPr lang="en-GB" dirty="0">
              <a:latin typeface="Arial" pitchFamily="34" charset="0"/>
              <a:ea typeface="SimSun"/>
              <a:cs typeface="Arial" pitchFamily="34" charset="0"/>
            </a:endParaRPr>
          </a:p>
          <a:p>
            <a:endParaRPr lang="en-US" dirty="0">
              <a:latin typeface="Arial" pitchFamily="34" charset="0"/>
              <a:cs typeface="Arial" pitchFamily="34" charset="0"/>
            </a:endParaRPr>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10</a:t>
            </a:fld>
            <a:endParaRPr lang="da-DK" smtClean="0"/>
          </a:p>
        </p:txBody>
      </p:sp>
      <p:graphicFrame>
        <p:nvGraphicFramePr>
          <p:cNvPr id="2" name="Object 1"/>
          <p:cNvGraphicFramePr>
            <a:graphicFrameLocks noChangeAspect="1"/>
          </p:cNvGraphicFramePr>
          <p:nvPr>
            <p:extLst>
              <p:ext uri="{D42A27DB-BD31-4B8C-83A1-F6EECF244321}">
                <p14:modId xmlns:p14="http://schemas.microsoft.com/office/powerpoint/2010/main" val="2410746681"/>
              </p:ext>
            </p:extLst>
          </p:nvPr>
        </p:nvGraphicFramePr>
        <p:xfrm>
          <a:off x="1029370" y="4901282"/>
          <a:ext cx="2880320" cy="704906"/>
        </p:xfrm>
        <a:graphic>
          <a:graphicData uri="http://schemas.openxmlformats.org/presentationml/2006/ole">
            <mc:AlternateContent xmlns:mc="http://schemas.openxmlformats.org/markup-compatibility/2006">
              <mc:Choice xmlns:v="urn:schemas-microsoft-com:vml" Requires="v">
                <p:oleObj spid="_x0000_s343113" name="Equation" r:id="rId4" imgW="1917360" imgH="469800" progId="Equation.DSMT4">
                  <p:embed/>
                </p:oleObj>
              </mc:Choice>
              <mc:Fallback>
                <p:oleObj name="Equation" r:id="rId4" imgW="1917360" imgH="4698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9370" y="4901282"/>
                        <a:ext cx="2880320" cy="704906"/>
                      </a:xfrm>
                      <a:prstGeom prst="rect">
                        <a:avLst/>
                      </a:prstGeom>
                      <a:noFill/>
                      <a:ln>
                        <a:noFill/>
                      </a:ln>
                    </p:spPr>
                  </p:pic>
                </p:oleObj>
              </mc:Fallback>
            </mc:AlternateContent>
          </a:graphicData>
        </a:graphic>
      </p:graphicFrame>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lvl="0"/>
            <a:r>
              <a:rPr lang="en-GB" dirty="0" smtClean="0">
                <a:latin typeface="Arial" pitchFamily="34" charset="0"/>
                <a:ea typeface="SimSun"/>
                <a:cs typeface="Arial" pitchFamily="34" charset="0"/>
              </a:rPr>
              <a:t>The solution of the Bottleneck Model yields the total queuing time [</a:t>
            </a:r>
            <a:r>
              <a:rPr lang="en-GB" dirty="0" smtClean="0">
                <a:latin typeface="Arial" pitchFamily="34" charset="0"/>
                <a:ea typeface="SimSun"/>
                <a:cs typeface="Arial" pitchFamily="34" charset="0"/>
                <a:sym typeface="Symbol"/>
              </a:rPr>
              <a:t>, </a:t>
            </a:r>
            <a:r>
              <a:rPr lang="en-GB" i="1" dirty="0" err="1" smtClean="0">
                <a:latin typeface="Arial" pitchFamily="34" charset="0"/>
                <a:ea typeface="SimSun"/>
                <a:cs typeface="Arial" pitchFamily="34" charset="0"/>
                <a:sym typeface="Symbol"/>
              </a:rPr>
              <a:t>t</a:t>
            </a:r>
            <a:r>
              <a:rPr lang="en-GB" i="1" baseline="-25000" dirty="0" err="1" smtClean="0">
                <a:latin typeface="Arial" pitchFamily="34" charset="0"/>
                <a:ea typeface="SimSun"/>
                <a:cs typeface="Arial" pitchFamily="34" charset="0"/>
                <a:sym typeface="Symbol"/>
              </a:rPr>
              <a:t>QAa</a:t>
            </a:r>
            <a:r>
              <a:rPr lang="en-GB" dirty="0" smtClean="0">
                <a:latin typeface="Arial" pitchFamily="34" charset="0"/>
                <a:ea typeface="SimSun"/>
                <a:cs typeface="Arial" pitchFamily="34" charset="0"/>
                <a:sym typeface="Symbol"/>
              </a:rPr>
              <a:t>()]</a:t>
            </a:r>
            <a:r>
              <a:rPr lang="en-GB" dirty="0" smtClean="0">
                <a:latin typeface="Arial" pitchFamily="34" charset="0"/>
                <a:ea typeface="SimSun"/>
                <a:cs typeface="Arial" pitchFamily="34" charset="0"/>
              </a:rPr>
              <a:t> .</a:t>
            </a:r>
          </a:p>
          <a:p>
            <a:pPr lvl="0"/>
            <a:endParaRPr lang="en-GB" dirty="0">
              <a:latin typeface="Arial" pitchFamily="34" charset="0"/>
              <a:ea typeface="SimSun"/>
              <a:cs typeface="Arial" pitchFamily="34" charset="0"/>
            </a:endParaRPr>
          </a:p>
          <a:p>
            <a:pPr lvl="0"/>
            <a:r>
              <a:rPr lang="en-GB" dirty="0" smtClean="0">
                <a:latin typeface="Arial" pitchFamily="34" charset="0"/>
                <a:ea typeface="SimSun"/>
                <a:cs typeface="Arial" pitchFamily="34" charset="0"/>
              </a:rPr>
              <a:t>This value is used in turn to determine the congestion parameter, through the second equation:</a:t>
            </a:r>
          </a:p>
          <a:p>
            <a:pPr lvl="0"/>
            <a:endParaRPr lang="en-GB" dirty="0">
              <a:latin typeface="Arial" pitchFamily="34" charset="0"/>
              <a:ea typeface="SimSun"/>
              <a:cs typeface="Arial" pitchFamily="34" charset="0"/>
            </a:endParaRPr>
          </a:p>
          <a:p>
            <a:pPr lvl="0"/>
            <a:endParaRPr lang="en-GB" dirty="0" smtClean="0">
              <a:latin typeface="Arial" pitchFamily="34" charset="0"/>
              <a:ea typeface="SimSun"/>
              <a:cs typeface="Arial" pitchFamily="34" charset="0"/>
            </a:endParaRPr>
          </a:p>
          <a:p>
            <a:pPr lvl="0"/>
            <a:r>
              <a:rPr lang="it-IT" dirty="0" smtClean="0">
                <a:latin typeface="Arial" pitchFamily="34" charset="0"/>
                <a:cs typeface="Arial" pitchFamily="34" charset="0"/>
              </a:rPr>
              <a:t>The number of vehicles one passenger has to wait for is equal to the integral of the instantaneous frequency over the queuing time.</a:t>
            </a:r>
          </a:p>
          <a:p>
            <a:pPr lvl="0"/>
            <a:r>
              <a:rPr lang="it-IT" dirty="0" smtClean="0">
                <a:latin typeface="Arial" pitchFamily="34" charset="0"/>
                <a:cs typeface="Arial" pitchFamily="34" charset="0"/>
              </a:rPr>
              <a:t>This congestion parameter is, then, used as an input of the Stop Model and Route Choice model to calculate the Erlang-distributed waiting time.</a:t>
            </a:r>
          </a:p>
          <a:p>
            <a:pPr lvl="0"/>
            <a:r>
              <a:rPr lang="it-IT" dirty="0" smtClean="0">
                <a:latin typeface="Arial" pitchFamily="34" charset="0"/>
                <a:cs typeface="Arial" pitchFamily="34" charset="0"/>
              </a:rPr>
              <a:t>(This is shown in next transparency).</a:t>
            </a:r>
          </a:p>
          <a:p>
            <a:pPr lvl="0"/>
            <a:r>
              <a:rPr lang="it-IT" dirty="0" smtClean="0">
                <a:latin typeface="Arial" pitchFamily="34" charset="0"/>
                <a:cs typeface="Arial" pitchFamily="34" charset="0"/>
              </a:rPr>
              <a:t>More specifcally the congestion parameter of the queuing arc is equal to the congestion parameter of the branch of the hyperarc (corresponding to the same line arc </a:t>
            </a:r>
            <a:r>
              <a:rPr lang="it-IT" i="1" dirty="0" smtClean="0">
                <a:latin typeface="Arial" pitchFamily="34" charset="0"/>
                <a:cs typeface="Arial" pitchFamily="34" charset="0"/>
              </a:rPr>
              <a:t>LA</a:t>
            </a:r>
            <a:r>
              <a:rPr lang="it-IT" i="1" baseline="-25000" dirty="0" smtClean="0">
                <a:latin typeface="Arial" pitchFamily="34" charset="0"/>
                <a:cs typeface="Arial" pitchFamily="34" charset="0"/>
              </a:rPr>
              <a:t>a</a:t>
            </a:r>
            <a:r>
              <a:rPr lang="it-IT" dirty="0" smtClean="0">
                <a:latin typeface="Arial" pitchFamily="34" charset="0"/>
                <a:cs typeface="Arial" pitchFamily="34" charset="0"/>
              </a:rPr>
              <a:t>) in the Hypergraph </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11</a:t>
            </a:fld>
            <a:endParaRPr lang="da-DK" smtClean="0"/>
          </a:p>
        </p:txBody>
      </p:sp>
      <p:graphicFrame>
        <p:nvGraphicFramePr>
          <p:cNvPr id="3" name="Object 2"/>
          <p:cNvGraphicFramePr>
            <a:graphicFrameLocks noChangeAspect="1"/>
          </p:cNvGraphicFramePr>
          <p:nvPr>
            <p:extLst>
              <p:ext uri="{D42A27DB-BD31-4B8C-83A1-F6EECF244321}">
                <p14:modId xmlns:p14="http://schemas.microsoft.com/office/powerpoint/2010/main" val="120175391"/>
              </p:ext>
            </p:extLst>
          </p:nvPr>
        </p:nvGraphicFramePr>
        <p:xfrm>
          <a:off x="1036638" y="5908675"/>
          <a:ext cx="1763712" cy="496888"/>
        </p:xfrm>
        <a:graphic>
          <a:graphicData uri="http://schemas.openxmlformats.org/presentationml/2006/ole">
            <mc:AlternateContent xmlns:mc="http://schemas.openxmlformats.org/markup-compatibility/2006">
              <mc:Choice xmlns:v="urn:schemas-microsoft-com:vml" Requires="v">
                <p:oleObj spid="_x0000_s349257" name="Equation" r:id="rId4" imgW="1981080" imgH="558720" progId="Equation.DSMT4">
                  <p:embed/>
                </p:oleObj>
              </mc:Choice>
              <mc:Fallback>
                <p:oleObj name="Equation" r:id="rId4" imgW="1981080" imgH="558720" progId="Equation.DSMT4">
                  <p:embed/>
                  <p:pic>
                    <p:nvPicPr>
                      <p:cNvPr id="0" name="Object 5"/>
                      <p:cNvPicPr>
                        <a:picLocks noChangeAspect="1" noChangeArrowheads="1"/>
                      </p:cNvPicPr>
                      <p:nvPr/>
                    </p:nvPicPr>
                    <p:blipFill>
                      <a:blip r:embed="rId5"/>
                      <a:srcRect/>
                      <a:stretch>
                        <a:fillRect/>
                      </a:stretch>
                    </p:blipFill>
                    <p:spPr bwMode="auto">
                      <a:xfrm>
                        <a:off x="1036638" y="5908675"/>
                        <a:ext cx="1763712" cy="496888"/>
                      </a:xfrm>
                      <a:prstGeom prst="rect">
                        <a:avLst/>
                      </a:prstGeom>
                      <a:noFill/>
                      <a:ln>
                        <a:noFill/>
                      </a:ln>
                    </p:spPr>
                  </p:pic>
                </p:oleObj>
              </mc:Fallback>
            </mc:AlternateContent>
          </a:graphicData>
        </a:graphic>
      </p:graphicFrame>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it-IT" sz="1050" baseline="0" dirty="0" smtClean="0"/>
              <a:t>It is very important to note here that:</a:t>
            </a:r>
          </a:p>
          <a:p>
            <a:pPr marL="228600" indent="-228600">
              <a:buAutoNum type="arabicPeriod"/>
            </a:pPr>
            <a:r>
              <a:rPr lang="it-IT" sz="1050" b="1" u="sng" baseline="0" dirty="0" smtClean="0">
                <a:solidFill>
                  <a:srgbClr val="FF3300"/>
                </a:solidFill>
              </a:rPr>
              <a:t>the Stop Model and Route Choice Model </a:t>
            </a:r>
            <a:r>
              <a:rPr lang="it-IT" sz="1050" baseline="0" dirty="0" smtClean="0"/>
              <a:t>are built with reference to a graphic structure (Hypergraph) where hyperarcs (those depicted in slide 6) are used to represent </a:t>
            </a:r>
            <a:r>
              <a:rPr lang="it-IT" sz="1050" b="1" baseline="0" dirty="0" smtClean="0">
                <a:solidFill>
                  <a:srgbClr val="FF0000"/>
                </a:solidFill>
              </a:rPr>
              <a:t>the total </a:t>
            </a:r>
            <a:r>
              <a:rPr lang="it-IT" sz="1050" b="1" u="sng" baseline="0" dirty="0" smtClean="0">
                <a:solidFill>
                  <a:srgbClr val="FF0000"/>
                </a:solidFill>
              </a:rPr>
              <a:t>waiting +queuing time </a:t>
            </a:r>
            <a:r>
              <a:rPr lang="it-IT" sz="1050" b="1" baseline="0" dirty="0" smtClean="0">
                <a:solidFill>
                  <a:srgbClr val="FF0000"/>
                </a:solidFill>
              </a:rPr>
              <a:t>at the stop </a:t>
            </a:r>
            <a:r>
              <a:rPr lang="it-IT" sz="1050" b="1" u="sng" baseline="0" dirty="0" smtClean="0">
                <a:solidFill>
                  <a:srgbClr val="FF0000"/>
                </a:solidFill>
              </a:rPr>
              <a:t>for the entire set of attractive lines</a:t>
            </a:r>
            <a:r>
              <a:rPr lang="it-IT" sz="1050" b="1" baseline="0" dirty="0" smtClean="0">
                <a:solidFill>
                  <a:srgbClr val="FF0000"/>
                </a:solidFill>
              </a:rPr>
              <a:t> </a:t>
            </a:r>
            <a:r>
              <a:rPr lang="it-IT" sz="1050" baseline="0" dirty="0" smtClean="0"/>
              <a:t>(</a:t>
            </a:r>
            <a:r>
              <a:rPr lang="it-IT" sz="1050" i="1" baseline="0" dirty="0" smtClean="0"/>
              <a:t>w</a:t>
            </a:r>
            <a:r>
              <a:rPr lang="it-IT" sz="1050" i="1" baseline="-25000" dirty="0" smtClean="0"/>
              <a:t>h</a:t>
            </a:r>
            <a:r>
              <a:rPr lang="it-IT" sz="1050" baseline="0" dirty="0" smtClean="0"/>
              <a:t>).</a:t>
            </a:r>
          </a:p>
          <a:p>
            <a:pPr marL="228600" indent="-228600">
              <a:buAutoNum type="arabicPeriod"/>
            </a:pPr>
            <a:r>
              <a:rPr lang="it-IT" sz="1050" dirty="0" smtClean="0"/>
              <a:t>The Network Flow Propagation Model and the Arc Performance Functions consider a different graphic Structure (Model Graph), where proper waiting arcs are used to describe only the (uncongested) waiting for each line (last equation of slide 10) and only the «extra-waiting»time, or queuing time, that is due to overcorwding.</a:t>
            </a:r>
          </a:p>
          <a:p>
            <a:pPr marL="0" indent="0">
              <a:buNone/>
            </a:pPr>
            <a:r>
              <a:rPr lang="it-IT" sz="1050" dirty="0" smtClean="0"/>
              <a:t>Two</a:t>
            </a:r>
            <a:r>
              <a:rPr lang="it-IT" sz="1050" baseline="0" dirty="0" smtClean="0"/>
              <a:t> different graphic structures are chosen for describing the demand (RCM and SM) and the supply (NFPMand APF) because of the different phenomena that concern demand and supply.</a:t>
            </a:r>
          </a:p>
          <a:p>
            <a:pPr marL="228600" indent="-228600">
              <a:buFontTx/>
              <a:buAutoNum type="arabicPeriod"/>
            </a:pPr>
            <a:r>
              <a:rPr lang="it-IT" sz="1050" baseline="0" dirty="0" smtClean="0"/>
              <a:t>On the one hand, on the demand-side, passengers do not perceive any difference between queuing and waiting times. </a:t>
            </a:r>
            <a:r>
              <a:rPr lang="en-US" sz="1050" dirty="0"/>
              <a:t>Moreover, they tend to group together lines with partially overlapping itineraries (common lines) that share the same stop and consider them as a unique travel alternative, with its own total waiting (plus queuing) time and travel time upon boarding. The </a:t>
            </a:r>
            <a:r>
              <a:rPr lang="en-US" sz="1050" dirty="0" err="1"/>
              <a:t>hyperarcs</a:t>
            </a:r>
            <a:r>
              <a:rPr lang="en-US" sz="1050" dirty="0"/>
              <a:t> of the </a:t>
            </a:r>
            <a:r>
              <a:rPr lang="en-US" sz="1050" dirty="0" err="1"/>
              <a:t>hypergraph</a:t>
            </a:r>
            <a:r>
              <a:rPr lang="en-US" sz="1050" dirty="0"/>
              <a:t> </a:t>
            </a:r>
            <a:r>
              <a:rPr lang="en-US" sz="1050" i="1" dirty="0"/>
              <a:t>HG</a:t>
            </a:r>
            <a:r>
              <a:rPr lang="en-US" sz="1050" dirty="0"/>
              <a:t> are crucial to represent this combined waiting-plus-queuing time for a </a:t>
            </a:r>
            <a:r>
              <a:rPr lang="en-US" sz="1050" i="1" dirty="0"/>
              <a:t>set</a:t>
            </a:r>
            <a:r>
              <a:rPr lang="en-US" sz="1050" dirty="0"/>
              <a:t> of attractive lines considered together as a unique travel alternative.</a:t>
            </a:r>
          </a:p>
          <a:p>
            <a:pPr marL="228600" indent="-228600">
              <a:buFontTx/>
              <a:buAutoNum type="arabicPeriod"/>
            </a:pPr>
            <a:r>
              <a:rPr lang="it-IT" sz="1050" baseline="0" dirty="0" smtClean="0"/>
              <a:t>On the supply-side, </a:t>
            </a:r>
            <a:r>
              <a:rPr lang="en-US" sz="1050" dirty="0"/>
              <a:t>it is very important to separate the waiting from the queuing time in order to ensure consistency between the flow that leaves a queuing arc and the capacity available on the vehicle; consequently, in the model graph </a:t>
            </a:r>
            <a:r>
              <a:rPr lang="en-US" sz="1050" i="1" dirty="0"/>
              <a:t>G</a:t>
            </a:r>
            <a:r>
              <a:rPr lang="en-US" sz="1050" dirty="0"/>
              <a:t> it is chosen to distinguish waiting and queuing arcs. Moreover, because in the NFPM it is necessary to build a model with separate queues, combining the total waiting times of several lines through a </a:t>
            </a:r>
            <a:r>
              <a:rPr lang="en-US" sz="1050" dirty="0" err="1"/>
              <a:t>hyperarc</a:t>
            </a:r>
            <a:r>
              <a:rPr lang="en-US" sz="1050" dirty="0"/>
              <a:t> is not </a:t>
            </a:r>
            <a:r>
              <a:rPr lang="en-US" sz="1050" dirty="0" smtClean="0"/>
              <a:t>effective because it is difficult to represent the overtaking among passengers who want to board different sets of lines</a:t>
            </a:r>
            <a:r>
              <a:rPr lang="en-GB" sz="1050" dirty="0" smtClean="0"/>
              <a:t>.</a:t>
            </a:r>
            <a:endParaRPr lang="en-US" sz="1050" dirty="0"/>
          </a:p>
          <a:p>
            <a:endParaRPr lang="en-US" sz="1050" dirty="0">
              <a:latin typeface="Arial" pitchFamily="34" charset="0"/>
              <a:cs typeface="Arial" pitchFamily="34" charset="0"/>
            </a:endParaRPr>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12</a:t>
            </a:fld>
            <a:endParaRPr lang="da-DK"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it-IT" u="sng" dirty="0" smtClean="0"/>
              <a:t>It</a:t>
            </a:r>
            <a:r>
              <a:rPr lang="it-IT" u="sng" baseline="0" dirty="0" smtClean="0"/>
              <a:t> is assumed that queuing passengers board whichever attractive line becomes available first</a:t>
            </a:r>
            <a:endParaRPr lang="it-IT" u="sng" dirty="0" smtClean="0"/>
          </a:p>
          <a:p>
            <a:endParaRPr lang="it-IT"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The </a:t>
            </a:r>
            <a:r>
              <a:rPr lang="en-GB" i="1" dirty="0" smtClean="0"/>
              <a:t>Stop Model</a:t>
            </a:r>
            <a:r>
              <a:rPr lang="en-GB" dirty="0" smtClean="0"/>
              <a:t> (SM), yields for any given </a:t>
            </a:r>
            <a:r>
              <a:rPr lang="en-GB" i="1" dirty="0" smtClean="0"/>
              <a:t>attractive line set</a:t>
            </a:r>
            <a:r>
              <a:rPr lang="en-GB" dirty="0" smtClean="0"/>
              <a:t>  (or, equally, hyperarc </a:t>
            </a:r>
            <a:r>
              <a:rPr lang="en-GB" i="1" dirty="0" smtClean="0"/>
              <a:t>h</a:t>
            </a:r>
            <a:r>
              <a:rPr lang="en-GB" dirty="0" smtClean="0"/>
              <a:t>) the rate of passengers that will board each line (formally called </a:t>
            </a:r>
            <a:r>
              <a:rPr lang="en-GB" i="1" dirty="0" smtClean="0"/>
              <a:t>conditional probabilities</a:t>
            </a:r>
            <a:r>
              <a:rPr lang="en-GB" dirty="0" smtClean="0"/>
              <a:t>) and the expected waiting time (fore those who consider the hyperarc h) depending on: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transit lines characteristics (frequency and service regularity)</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and on passenger congestion (how</a:t>
            </a:r>
            <a:r>
              <a:rPr lang="en-GB" baseline="0" dirty="0" smtClean="0"/>
              <a:t> many vehicles of the same line do you need to wait before boarding?)</a:t>
            </a:r>
            <a:r>
              <a:rPr lang="en-GB" dirty="0" smtClean="0"/>
              <a:t>.</a:t>
            </a:r>
          </a:p>
          <a:p>
            <a:endParaRPr lang="it-IT" dirty="0" smtClean="0"/>
          </a:p>
          <a:p>
            <a:r>
              <a:rPr lang="it-IT" dirty="0" smtClean="0"/>
              <a:t>Some network notation: the set of attractive lines is graphically represented by an hyperarc (</a:t>
            </a:r>
            <a:r>
              <a:rPr lang="it-IT" i="1" dirty="0" smtClean="0"/>
              <a:t>h</a:t>
            </a:r>
            <a:r>
              <a:rPr lang="it-IT" dirty="0" smtClean="0"/>
              <a:t>), which has one tail node (the stop node) while</a:t>
            </a:r>
            <a:r>
              <a:rPr lang="it-IT" baseline="0" dirty="0" smtClean="0"/>
              <a:t> its head includes as many line nodes as the line of the attractive set. Each branch pf the hyperarc (</a:t>
            </a:r>
            <a:r>
              <a:rPr lang="it-IT" i="1" baseline="0" dirty="0" smtClean="0"/>
              <a:t>a</a:t>
            </a:r>
            <a:r>
              <a:rPr lang="it-IT" baseline="0" dirty="0" smtClean="0"/>
              <a:t>) represents one attractive line.</a:t>
            </a:r>
            <a:endParaRPr lang="en-GB"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13</a:t>
            </a:fld>
            <a:endParaRPr lang="da-DK"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it-IT" u="sng" dirty="0" smtClean="0"/>
              <a:t>It</a:t>
            </a:r>
            <a:r>
              <a:rPr lang="it-IT" u="sng" baseline="0" dirty="0" smtClean="0"/>
              <a:t> is assumed that queuing passengers board whichever attractive line becomes available first</a:t>
            </a:r>
            <a:endParaRPr lang="it-IT" u="sng" dirty="0" smtClean="0"/>
          </a:p>
          <a:p>
            <a:endParaRPr lang="it-IT"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The </a:t>
            </a:r>
            <a:r>
              <a:rPr lang="en-GB" i="1" dirty="0" smtClean="0"/>
              <a:t>Stop Model</a:t>
            </a:r>
            <a:r>
              <a:rPr lang="en-GB" dirty="0" smtClean="0"/>
              <a:t> (SM), yields for any given </a:t>
            </a:r>
            <a:r>
              <a:rPr lang="en-GB" i="1" dirty="0" smtClean="0"/>
              <a:t>attractive line set</a:t>
            </a:r>
            <a:r>
              <a:rPr lang="en-GB" dirty="0" smtClean="0"/>
              <a:t>  (or, equally, hyperarc </a:t>
            </a:r>
            <a:r>
              <a:rPr lang="en-GB" i="1" dirty="0" smtClean="0"/>
              <a:t>h</a:t>
            </a:r>
            <a:r>
              <a:rPr lang="en-GB" dirty="0" smtClean="0"/>
              <a:t>) the rate of passengers that will board each line (formally called </a:t>
            </a:r>
            <a:r>
              <a:rPr lang="en-GB" i="1" dirty="0" smtClean="0"/>
              <a:t>conditional probabilities</a:t>
            </a:r>
            <a:r>
              <a:rPr lang="en-GB" dirty="0" smtClean="0"/>
              <a:t>) and the expected waiting time (fore those who consider the hyperarc h) depending on: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transit lines characteristics (frequency and service regularity)</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and on passenger congestion (how</a:t>
            </a:r>
            <a:r>
              <a:rPr lang="en-GB" baseline="0" dirty="0" smtClean="0"/>
              <a:t> many vehicles of the same line do you need to wait before boarding?)</a:t>
            </a:r>
            <a:r>
              <a:rPr lang="en-GB" dirty="0" smtClean="0"/>
              <a:t>.</a:t>
            </a:r>
          </a:p>
          <a:p>
            <a:endParaRPr lang="it-IT" dirty="0" smtClean="0"/>
          </a:p>
          <a:p>
            <a:r>
              <a:rPr lang="it-IT" dirty="0" smtClean="0"/>
              <a:t>Some network notation: the set of attractive lines is graphically represented by an hyperarc (</a:t>
            </a:r>
            <a:r>
              <a:rPr lang="it-IT" i="1" dirty="0" smtClean="0"/>
              <a:t>h</a:t>
            </a:r>
            <a:r>
              <a:rPr lang="it-IT" dirty="0" smtClean="0"/>
              <a:t>), which has one tail node (the stop node) while</a:t>
            </a:r>
            <a:r>
              <a:rPr lang="it-IT" baseline="0" dirty="0" smtClean="0"/>
              <a:t> its head includes as many line nodes as the line of the attractive set. Each branch pf the hyperarc (</a:t>
            </a:r>
            <a:r>
              <a:rPr lang="it-IT" i="1" baseline="0" dirty="0" smtClean="0"/>
              <a:t>a</a:t>
            </a:r>
            <a:r>
              <a:rPr lang="it-IT" baseline="0" dirty="0" smtClean="0"/>
              <a:t>) represents one attractive line.</a:t>
            </a:r>
            <a:endParaRPr lang="en-GB"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14</a:t>
            </a:fld>
            <a:endParaRPr lang="da-DK"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en-US" dirty="0" smtClean="0"/>
              <a:t>In order to avoid explicit hyperpath enumeration, the formulation of the </a:t>
            </a:r>
            <a:r>
              <a:rPr lang="en-US" i="1" dirty="0" smtClean="0"/>
              <a:t>RCM </a:t>
            </a:r>
            <a:r>
              <a:rPr lang="en-US" dirty="0" smtClean="0"/>
              <a:t>can be seen as a recursive local choice that starts from the destination </a:t>
            </a:r>
            <a:r>
              <a:rPr lang="en-US" i="1" dirty="0" smtClean="0"/>
              <a:t>d </a:t>
            </a:r>
            <a:r>
              <a:rPr lang="en-US" dirty="0" smtClean="0"/>
              <a:t>and proceeds backwards to the origin(s). At each intermediate node </a:t>
            </a:r>
            <a:r>
              <a:rPr lang="en-US" i="1" dirty="0" err="1" smtClean="0"/>
              <a:t>i</a:t>
            </a:r>
            <a:r>
              <a:rPr lang="en-US" dirty="0" smtClean="0"/>
              <a:t>, passengers select the arc / hyperarc that minimizes the total travel time to </a:t>
            </a:r>
            <a:r>
              <a:rPr lang="en-US" i="1" dirty="0" smtClean="0"/>
              <a:t>d. </a:t>
            </a:r>
          </a:p>
          <a:p>
            <a:endParaRPr lang="en-US"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i="0" dirty="0" smtClean="0"/>
              <a:t>If the considered node is a stop node, then </a:t>
            </a:r>
            <a:r>
              <a:rPr lang="en-US" baseline="0" dirty="0" smtClean="0"/>
              <a:t>the travel time to destination is calculated using the equation shown in the slide.</a:t>
            </a:r>
          </a:p>
          <a:p>
            <a:r>
              <a:rPr lang="en-US" dirty="0" smtClean="0"/>
              <a:t>Essential inputs of this equation are the results of the Stop Model</a:t>
            </a:r>
            <a:r>
              <a:rPr lang="en-US" baseline="0" dirty="0" smtClean="0"/>
              <a:t> (</a:t>
            </a:r>
            <a:r>
              <a:rPr lang="en-US" i="1" baseline="0" dirty="0" err="1" smtClean="0"/>
              <a:t>w</a:t>
            </a:r>
            <a:r>
              <a:rPr lang="en-US" i="1" baseline="-25000" dirty="0" err="1" smtClean="0"/>
              <a:t>h</a:t>
            </a:r>
            <a:r>
              <a:rPr lang="en-US" baseline="0" dirty="0" smtClean="0"/>
              <a:t>, </a:t>
            </a:r>
            <a:r>
              <a:rPr lang="en-US" i="1" baseline="0" dirty="0" err="1" smtClean="0"/>
              <a:t>p</a:t>
            </a:r>
            <a:r>
              <a:rPr lang="en-US" i="1" baseline="-25000" dirty="0" err="1" smtClean="0"/>
              <a:t>a|h</a:t>
            </a:r>
            <a:r>
              <a:rPr lang="en-US" baseline="0" dirty="0" smtClean="0"/>
              <a:t>).</a:t>
            </a:r>
          </a:p>
          <a:p>
            <a:endParaRPr lang="en-US"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15</a:t>
            </a:fld>
            <a:endParaRPr lang="da-DK"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it-IT" dirty="0" smtClean="0"/>
              <a:t>Some more details about the equation:</a:t>
            </a:r>
          </a:p>
          <a:p>
            <a:r>
              <a:rPr lang="it-IT" dirty="0" smtClean="0"/>
              <a:t>The definition of: total waiting time (</a:t>
            </a:r>
            <a:r>
              <a:rPr lang="it-IT" i="1" dirty="0" smtClean="0"/>
              <a:t>w</a:t>
            </a:r>
            <a:r>
              <a:rPr lang="it-IT" i="1" baseline="-25000" dirty="0" smtClean="0"/>
              <a:t>h</a:t>
            </a:r>
            <a:r>
              <a:rPr lang="it-IT" dirty="0" smtClean="0"/>
              <a:t>), conditional</a:t>
            </a:r>
            <a:r>
              <a:rPr lang="it-IT" baseline="0" dirty="0" smtClean="0"/>
              <a:t> </a:t>
            </a:r>
            <a:r>
              <a:rPr lang="it-IT" dirty="0" smtClean="0"/>
              <a:t>probability (</a:t>
            </a:r>
            <a:r>
              <a:rPr lang="it-IT" i="1" dirty="0" smtClean="0"/>
              <a:t>p</a:t>
            </a:r>
            <a:r>
              <a:rPr lang="it-IT" i="1" baseline="-25000" dirty="0" smtClean="0"/>
              <a:t>a|h</a:t>
            </a:r>
            <a:r>
              <a:rPr lang="it-IT" dirty="0" smtClean="0"/>
              <a:t>) and conditional</a:t>
            </a:r>
            <a:r>
              <a:rPr lang="it-IT" baseline="0" dirty="0" smtClean="0"/>
              <a:t> boarding time (</a:t>
            </a:r>
            <a:r>
              <a:rPr lang="it-IT" i="1" baseline="0" dirty="0" smtClean="0"/>
              <a:t>t</a:t>
            </a:r>
            <a:r>
              <a:rPr lang="it-IT" i="1" baseline="-25000" dirty="0" smtClean="0"/>
              <a:t>a|h</a:t>
            </a:r>
            <a:r>
              <a:rPr lang="it-IT" dirty="0" smtClean="0"/>
              <a:t>(</a:t>
            </a:r>
            <a:r>
              <a:rPr lang="el-GR" i="1" dirty="0" smtClean="0"/>
              <a:t>τ</a:t>
            </a:r>
            <a:r>
              <a:rPr lang="it-IT" dirty="0" smtClean="0"/>
              <a:t>)</a:t>
            </a:r>
            <a:r>
              <a:rPr lang="it-IT" i="1" dirty="0" smtClean="0"/>
              <a:t>= </a:t>
            </a:r>
            <a:r>
              <a:rPr lang="el-GR" i="1" dirty="0"/>
              <a:t>τ </a:t>
            </a:r>
            <a:r>
              <a:rPr lang="it-IT" i="1" smtClean="0"/>
              <a:t>+ </a:t>
            </a:r>
            <a:r>
              <a:rPr lang="it-IT" i="1"/>
              <a:t>w</a:t>
            </a:r>
            <a:r>
              <a:rPr lang="it-IT" i="1" baseline="-25000" smtClean="0"/>
              <a:t>a|h</a:t>
            </a:r>
            <a:r>
              <a:rPr lang="it-IT" smtClean="0"/>
              <a:t>(</a:t>
            </a:r>
            <a:r>
              <a:rPr lang="el-GR" i="1" dirty="0"/>
              <a:t>τ</a:t>
            </a:r>
            <a:r>
              <a:rPr lang="it-IT" dirty="0"/>
              <a:t>)</a:t>
            </a:r>
            <a:r>
              <a:rPr lang="it-IT" baseline="0" dirty="0" smtClean="0"/>
              <a:t>) depend on the distribution of the total waiting time before boarding one specific line </a:t>
            </a:r>
            <a:r>
              <a:rPr lang="it-IT" i="1" baseline="0" dirty="0" smtClean="0"/>
              <a:t>a</a:t>
            </a:r>
            <a:r>
              <a:rPr lang="it-IT" baseline="0" dirty="0" smtClean="0"/>
              <a:t>.</a:t>
            </a:r>
          </a:p>
          <a:p>
            <a:endParaRPr lang="it-IT" baseline="0" dirty="0" smtClean="0"/>
          </a:p>
          <a:p>
            <a:r>
              <a:rPr lang="it-IT" dirty="0" smtClean="0"/>
              <a:t>When the </a:t>
            </a:r>
            <a:r>
              <a:rPr lang="it-IT" u="sng" dirty="0" smtClean="0"/>
              <a:t>usual assumtions about passenger and vehicle arrivals</a:t>
            </a:r>
            <a:r>
              <a:rPr lang="it-IT" dirty="0" smtClean="0"/>
              <a:t> are accepted (passengers do not time their arrival</a:t>
            </a:r>
            <a:r>
              <a:rPr lang="it-IT" baseline="0" dirty="0" smtClean="0"/>
              <a:t> at the stop with the service time-table annd vehicle arrivals follow a poisson distribution), but it further assumed that overcrowding leads to the formation dispersion of </a:t>
            </a:r>
            <a:r>
              <a:rPr lang="it-IT" u="sng" baseline="0" dirty="0" smtClean="0"/>
              <a:t>FIFO queues of passenger at the stop</a:t>
            </a:r>
            <a:r>
              <a:rPr lang="it-IT" baseline="0" dirty="0" smtClean="0"/>
              <a:t>, then the waiting time before boarding line a is Erlang distributed with parametres:</a:t>
            </a:r>
          </a:p>
          <a:p>
            <a:r>
              <a:rPr lang="el-GR" i="1" baseline="0" dirty="0" smtClean="0">
                <a:latin typeface="Times New Roman" pitchFamily="18" charset="0"/>
                <a:cs typeface="Times New Roman" pitchFamily="18" charset="0"/>
              </a:rPr>
              <a:t>φ</a:t>
            </a:r>
            <a:r>
              <a:rPr lang="it-IT" baseline="0" dirty="0" smtClean="0"/>
              <a:t>: </a:t>
            </a:r>
            <a:r>
              <a:rPr lang="it-IT" i="1" baseline="0" dirty="0" smtClean="0"/>
              <a:t>instantenous frequency </a:t>
            </a:r>
            <a:r>
              <a:rPr lang="it-IT" baseline="0" dirty="0" smtClean="0"/>
              <a:t>of the line at the time of the day when the stop is reached</a:t>
            </a:r>
          </a:p>
          <a:p>
            <a:pPr marL="0" marR="0" indent="0" algn="l" defTabSz="914400" rtl="0" eaLnBrk="0" fontAlgn="base" latinLnBrk="0" hangingPunct="0">
              <a:lnSpc>
                <a:spcPct val="100000"/>
              </a:lnSpc>
              <a:spcBef>
                <a:spcPct val="30000"/>
              </a:spcBef>
              <a:spcAft>
                <a:spcPct val="0"/>
              </a:spcAft>
              <a:buClrTx/>
              <a:buSzTx/>
              <a:buFontTx/>
              <a:buNone/>
              <a:tabLst/>
              <a:defRPr/>
            </a:pPr>
            <a:r>
              <a:rPr lang="el-GR" i="1" baseline="0" dirty="0" smtClean="0"/>
              <a:t>κ</a:t>
            </a:r>
            <a:r>
              <a:rPr lang="it-IT" baseline="0" dirty="0" smtClean="0"/>
              <a:t>: </a:t>
            </a:r>
            <a:r>
              <a:rPr lang="it-IT" i="1" baseline="0" dirty="0" smtClean="0"/>
              <a:t>congestion parameter </a:t>
            </a:r>
            <a:r>
              <a:rPr lang="it-IT" baseline="0" dirty="0" smtClean="0"/>
              <a:t>of the line at the time of the day when the stop is reached (number of vehicle of the same line that one must wait before boarding)</a:t>
            </a:r>
          </a:p>
          <a:p>
            <a:endParaRPr lang="it-IT" dirty="0" smtClean="0"/>
          </a:p>
          <a:p>
            <a:r>
              <a:rPr lang="it-IT" dirty="0" smtClean="0"/>
              <a:t>The congestion parameter is the results of the Network Flow propagation Model and, then, Arc Performance Function on queuing arcs</a:t>
            </a:r>
            <a:endParaRPr lang="en-US" dirty="0" smtClean="0"/>
          </a:p>
          <a:p>
            <a:endParaRPr lang="en-US"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16</a:t>
            </a:fld>
            <a:endParaRPr lang="da-DK"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it-IT" dirty="0" smtClean="0"/>
              <a:t>Some more details about the equation:</a:t>
            </a:r>
          </a:p>
          <a:p>
            <a:r>
              <a:rPr lang="it-IT" dirty="0" smtClean="0"/>
              <a:t>The definition of: total waiting time (</a:t>
            </a:r>
            <a:r>
              <a:rPr lang="it-IT" i="1" dirty="0" smtClean="0"/>
              <a:t>w</a:t>
            </a:r>
            <a:r>
              <a:rPr lang="it-IT" i="1" baseline="-25000" dirty="0" smtClean="0"/>
              <a:t>h</a:t>
            </a:r>
            <a:r>
              <a:rPr lang="it-IT" dirty="0" smtClean="0"/>
              <a:t>), conditional</a:t>
            </a:r>
            <a:r>
              <a:rPr lang="it-IT" baseline="0" dirty="0" smtClean="0"/>
              <a:t> </a:t>
            </a:r>
            <a:r>
              <a:rPr lang="it-IT" dirty="0" smtClean="0"/>
              <a:t>probability (</a:t>
            </a:r>
            <a:r>
              <a:rPr lang="it-IT" i="1" dirty="0" smtClean="0"/>
              <a:t>p</a:t>
            </a:r>
            <a:r>
              <a:rPr lang="it-IT" i="1" baseline="-25000" dirty="0" smtClean="0"/>
              <a:t>a|h</a:t>
            </a:r>
            <a:r>
              <a:rPr lang="it-IT" dirty="0" smtClean="0"/>
              <a:t>) and conditional</a:t>
            </a:r>
            <a:r>
              <a:rPr lang="it-IT" baseline="0" dirty="0" smtClean="0"/>
              <a:t> boarding time (</a:t>
            </a:r>
            <a:r>
              <a:rPr lang="it-IT" i="1" baseline="0" dirty="0" smtClean="0"/>
              <a:t>t</a:t>
            </a:r>
            <a:r>
              <a:rPr lang="it-IT" i="1" baseline="-25000" dirty="0" smtClean="0"/>
              <a:t>a|h</a:t>
            </a:r>
            <a:r>
              <a:rPr lang="it-IT" dirty="0" smtClean="0"/>
              <a:t>(</a:t>
            </a:r>
            <a:r>
              <a:rPr lang="el-GR" i="1" dirty="0" smtClean="0"/>
              <a:t>τ</a:t>
            </a:r>
            <a:r>
              <a:rPr lang="it-IT" dirty="0" smtClean="0"/>
              <a:t>)</a:t>
            </a:r>
            <a:r>
              <a:rPr lang="it-IT" i="1" dirty="0" smtClean="0"/>
              <a:t>= </a:t>
            </a:r>
            <a:r>
              <a:rPr lang="el-GR" i="1" dirty="0"/>
              <a:t>τ </a:t>
            </a:r>
            <a:r>
              <a:rPr lang="it-IT" i="1" smtClean="0"/>
              <a:t>+ </a:t>
            </a:r>
            <a:r>
              <a:rPr lang="it-IT" i="1"/>
              <a:t>w</a:t>
            </a:r>
            <a:r>
              <a:rPr lang="it-IT" i="1" baseline="-25000" smtClean="0"/>
              <a:t>a|h</a:t>
            </a:r>
            <a:r>
              <a:rPr lang="it-IT" smtClean="0"/>
              <a:t>(</a:t>
            </a:r>
            <a:r>
              <a:rPr lang="el-GR" i="1" dirty="0"/>
              <a:t>τ</a:t>
            </a:r>
            <a:r>
              <a:rPr lang="it-IT" dirty="0"/>
              <a:t>)</a:t>
            </a:r>
            <a:r>
              <a:rPr lang="it-IT" baseline="0" dirty="0" smtClean="0"/>
              <a:t>) depend on the distribution of the total waiting time before boarding one specific line </a:t>
            </a:r>
            <a:r>
              <a:rPr lang="it-IT" i="1" baseline="0" dirty="0" smtClean="0"/>
              <a:t>a</a:t>
            </a:r>
            <a:r>
              <a:rPr lang="it-IT" baseline="0" dirty="0" smtClean="0"/>
              <a:t>.</a:t>
            </a:r>
          </a:p>
          <a:p>
            <a:endParaRPr lang="it-IT" baseline="0" dirty="0" smtClean="0"/>
          </a:p>
          <a:p>
            <a:r>
              <a:rPr lang="it-IT" dirty="0" smtClean="0"/>
              <a:t>When the </a:t>
            </a:r>
            <a:r>
              <a:rPr lang="it-IT" u="sng" dirty="0" smtClean="0"/>
              <a:t>usual assumtions about passenger and vehicle arrivals</a:t>
            </a:r>
            <a:r>
              <a:rPr lang="it-IT" dirty="0" smtClean="0"/>
              <a:t> are accepted (passengers do not time their arrival</a:t>
            </a:r>
            <a:r>
              <a:rPr lang="it-IT" baseline="0" dirty="0" smtClean="0"/>
              <a:t> at the stop with the service time-table annd vehicle arrivals follow a poisson distribution), but it further assumed that overcrowding leads to the formation dispersion of </a:t>
            </a:r>
            <a:r>
              <a:rPr lang="it-IT" u="sng" baseline="0" dirty="0" smtClean="0"/>
              <a:t>FIFO queues of passenger at the stop</a:t>
            </a:r>
            <a:r>
              <a:rPr lang="it-IT" baseline="0" dirty="0" smtClean="0"/>
              <a:t>, then the waiting time before boarding line a is Erlang distributed with parametres:</a:t>
            </a:r>
          </a:p>
          <a:p>
            <a:r>
              <a:rPr lang="el-GR" i="1" baseline="0" dirty="0" smtClean="0">
                <a:latin typeface="Times New Roman" pitchFamily="18" charset="0"/>
                <a:cs typeface="Times New Roman" pitchFamily="18" charset="0"/>
              </a:rPr>
              <a:t>φ</a:t>
            </a:r>
            <a:r>
              <a:rPr lang="it-IT" baseline="0" dirty="0" smtClean="0"/>
              <a:t>: </a:t>
            </a:r>
            <a:r>
              <a:rPr lang="it-IT" i="1" baseline="0" dirty="0" smtClean="0"/>
              <a:t>instantenous frequency </a:t>
            </a:r>
            <a:r>
              <a:rPr lang="it-IT" baseline="0" dirty="0" smtClean="0"/>
              <a:t>of the line at the time of the day when the stop is reached</a:t>
            </a:r>
          </a:p>
          <a:p>
            <a:pPr marL="0" marR="0" indent="0" algn="l" defTabSz="914400" rtl="0" eaLnBrk="0" fontAlgn="base" latinLnBrk="0" hangingPunct="0">
              <a:lnSpc>
                <a:spcPct val="100000"/>
              </a:lnSpc>
              <a:spcBef>
                <a:spcPct val="30000"/>
              </a:spcBef>
              <a:spcAft>
                <a:spcPct val="0"/>
              </a:spcAft>
              <a:buClrTx/>
              <a:buSzTx/>
              <a:buFontTx/>
              <a:buNone/>
              <a:tabLst/>
              <a:defRPr/>
            </a:pPr>
            <a:r>
              <a:rPr lang="el-GR" i="1" baseline="0" dirty="0" smtClean="0"/>
              <a:t>κ</a:t>
            </a:r>
            <a:r>
              <a:rPr lang="it-IT" baseline="0" dirty="0" smtClean="0"/>
              <a:t>: </a:t>
            </a:r>
            <a:r>
              <a:rPr lang="it-IT" i="1" baseline="0" dirty="0" smtClean="0"/>
              <a:t>congestion parameter </a:t>
            </a:r>
            <a:r>
              <a:rPr lang="it-IT" baseline="0" dirty="0" smtClean="0"/>
              <a:t>of the line at the time of the day when the stop is reached (number of vehicle of the same line that one must wait before boarding)</a:t>
            </a:r>
          </a:p>
          <a:p>
            <a:endParaRPr lang="it-IT" dirty="0" smtClean="0"/>
          </a:p>
          <a:p>
            <a:r>
              <a:rPr lang="it-IT" dirty="0" smtClean="0"/>
              <a:t>The congestion parameter is the results of the Network Flow propagation Model and, then, Arc Performance Function on queuing arcs</a:t>
            </a:r>
            <a:endParaRPr lang="en-US" dirty="0" smtClean="0"/>
          </a:p>
          <a:p>
            <a:endParaRPr lang="en-US"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17</a:t>
            </a:fld>
            <a:endParaRPr lang="da-DK"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en-US" dirty="0" smtClean="0"/>
              <a:t>Once the </a:t>
            </a:r>
            <a:r>
              <a:rPr lang="en-US" i="0" dirty="0" smtClean="0"/>
              <a:t>Route Choice Model is solved, for each arc and </a:t>
            </a:r>
            <a:r>
              <a:rPr lang="en-US" i="0" dirty="0" err="1" smtClean="0"/>
              <a:t>hyperarc</a:t>
            </a:r>
            <a:r>
              <a:rPr lang="en-US" i="0" dirty="0" smtClean="0"/>
              <a:t> of the network it is known its diversion probability, namely, the probability that the arc/</a:t>
            </a:r>
            <a:r>
              <a:rPr lang="en-US" i="0" dirty="0" err="1" smtClean="0"/>
              <a:t>hyperarc</a:t>
            </a:r>
            <a:r>
              <a:rPr lang="en-US" i="0" dirty="0" smtClean="0"/>
              <a:t> will be traversed to reach the destination</a:t>
            </a:r>
            <a:r>
              <a:rPr lang="en-US" dirty="0" smtClean="0"/>
              <a:t>. </a:t>
            </a:r>
          </a:p>
          <a:p>
            <a:endParaRPr lang="en-US" dirty="0" smtClean="0"/>
          </a:p>
          <a:p>
            <a:r>
              <a:rPr lang="en-US" dirty="0" smtClean="0"/>
              <a:t>This result is used in turns by the Network Flow Propagation Model to obtain </a:t>
            </a:r>
            <a:r>
              <a:rPr lang="en-GB" dirty="0" smtClean="0">
                <a:latin typeface="Times New Roman"/>
                <a:ea typeface="SimSun"/>
              </a:rPr>
              <a:t>the temporal profile of inflow for each arc.</a:t>
            </a:r>
            <a:endParaRPr lang="en-US" dirty="0" smtClean="0"/>
          </a:p>
          <a:p>
            <a:r>
              <a:rPr lang="en-US" dirty="0" smtClean="0"/>
              <a:t> </a:t>
            </a:r>
            <a:endParaRPr lang="en-GB" dirty="0" smtClean="0"/>
          </a:p>
          <a:p>
            <a:r>
              <a:rPr lang="en-GB" dirty="0" smtClean="0">
                <a:latin typeface="Times New Roman"/>
                <a:ea typeface="SimSun"/>
              </a:rPr>
              <a:t>The </a:t>
            </a:r>
            <a:r>
              <a:rPr lang="en-GB" dirty="0">
                <a:latin typeface="Times New Roman"/>
                <a:ea typeface="SimSun"/>
              </a:rPr>
              <a:t>flow propagates forward across the network, starting from the origin node(s). Once the intermediate node </a:t>
            </a:r>
            <a:r>
              <a:rPr lang="en-GB" i="1" dirty="0" err="1">
                <a:latin typeface="Times New Roman"/>
                <a:ea typeface="SimSun"/>
              </a:rPr>
              <a:t>i</a:t>
            </a:r>
            <a:r>
              <a:rPr lang="en-GB" dirty="0">
                <a:latin typeface="Times New Roman"/>
                <a:ea typeface="SimSun"/>
              </a:rPr>
              <a:t> is reached, the flow propagates along its forward star, according </a:t>
            </a:r>
            <a:r>
              <a:rPr lang="en-GB" dirty="0" smtClean="0">
                <a:latin typeface="Times New Roman"/>
                <a:ea typeface="SimSun"/>
              </a:rPr>
              <a:t>to its arc diversion probabilities. </a:t>
            </a:r>
            <a:endParaRPr lang="en-US" dirty="0" smtClean="0">
              <a:latin typeface="Times New Roman"/>
              <a:ea typeface="SimSun"/>
            </a:endParaRPr>
          </a:p>
          <a:p>
            <a:endParaRPr lang="en-US" dirty="0" smtClean="0">
              <a:latin typeface="Times New Roman"/>
              <a:ea typeface="SimSun"/>
            </a:endParaRPr>
          </a:p>
          <a:p>
            <a:r>
              <a:rPr lang="en-US" dirty="0" smtClean="0">
                <a:latin typeface="Times New Roman"/>
                <a:ea typeface="SimSun"/>
              </a:rPr>
              <a:t>More</a:t>
            </a:r>
            <a:r>
              <a:rPr lang="en-US" baseline="0" dirty="0" smtClean="0">
                <a:latin typeface="Times New Roman"/>
                <a:ea typeface="SimSun"/>
              </a:rPr>
              <a:t> specifically, t</a:t>
            </a:r>
            <a:r>
              <a:rPr lang="en-GB" dirty="0" smtClean="0">
                <a:latin typeface="Times New Roman"/>
                <a:ea typeface="SimSun"/>
              </a:rPr>
              <a:t>he </a:t>
            </a:r>
            <a:r>
              <a:rPr lang="en-GB" dirty="0">
                <a:latin typeface="Times New Roman"/>
                <a:ea typeface="SimSun"/>
              </a:rPr>
              <a:t>inflow </a:t>
            </a:r>
            <a:r>
              <a:rPr lang="en-US" dirty="0">
                <a:latin typeface="Times New Roman"/>
                <a:ea typeface="SimSun"/>
              </a:rPr>
              <a:t> </a:t>
            </a:r>
            <a:r>
              <a:rPr lang="en-GB" dirty="0">
                <a:latin typeface="Times New Roman"/>
                <a:ea typeface="SimSun"/>
              </a:rPr>
              <a:t>on arc </a:t>
            </a:r>
            <a:r>
              <a:rPr lang="en-GB" i="1" dirty="0" err="1" smtClean="0">
                <a:latin typeface="Times New Roman"/>
                <a:ea typeface="SimSun"/>
              </a:rPr>
              <a:t>a</a:t>
            </a:r>
            <a:r>
              <a:rPr lang="en-GB" dirty="0" err="1" smtClean="0">
                <a:latin typeface="Cambria Math"/>
                <a:ea typeface="SimSun"/>
                <a:cs typeface="Cambria Math"/>
              </a:rPr>
              <a:t>∈</a:t>
            </a:r>
            <a:r>
              <a:rPr lang="en-GB" i="1" dirty="0" err="1" smtClean="0">
                <a:latin typeface="Times New Roman"/>
                <a:ea typeface="SimSun"/>
              </a:rPr>
              <a:t>FS</a:t>
            </a:r>
            <a:r>
              <a:rPr lang="en-GB" i="1" baseline="-25000" dirty="0" err="1" smtClean="0">
                <a:latin typeface="Times New Roman"/>
                <a:ea typeface="SimSun"/>
              </a:rPr>
              <a:t>i</a:t>
            </a:r>
            <a:r>
              <a:rPr lang="en-GB" baseline="-25000" dirty="0" smtClean="0">
                <a:latin typeface="Times New Roman"/>
                <a:ea typeface="SimSun"/>
              </a:rPr>
              <a:t> </a:t>
            </a:r>
            <a:r>
              <a:rPr lang="en-GB" baseline="0" dirty="0" smtClean="0">
                <a:latin typeface="Times New Roman"/>
                <a:ea typeface="SimSun"/>
              </a:rPr>
              <a:t> (forward star of </a:t>
            </a:r>
            <a:r>
              <a:rPr lang="en-GB" i="1" baseline="0" dirty="0" err="1" smtClean="0">
                <a:latin typeface="Times New Roman"/>
                <a:ea typeface="SimSun"/>
              </a:rPr>
              <a:t>i</a:t>
            </a:r>
            <a:r>
              <a:rPr lang="en-GB" baseline="0" dirty="0" smtClean="0">
                <a:latin typeface="Times New Roman"/>
                <a:ea typeface="SimSun"/>
              </a:rPr>
              <a:t>) </a:t>
            </a:r>
            <a:r>
              <a:rPr lang="en-GB" dirty="0" smtClean="0">
                <a:latin typeface="Times New Roman"/>
                <a:ea typeface="SimSun"/>
              </a:rPr>
              <a:t>at </a:t>
            </a:r>
            <a:r>
              <a:rPr lang="en-GB" dirty="0">
                <a:latin typeface="Times New Roman"/>
                <a:ea typeface="SimSun"/>
              </a:rPr>
              <a:t>time </a:t>
            </a:r>
            <a:r>
              <a:rPr lang="en-GB" i="1" dirty="0">
                <a:latin typeface="Times New Roman"/>
                <a:ea typeface="SimSun"/>
                <a:sym typeface="Symbol"/>
              </a:rPr>
              <a:t></a:t>
            </a:r>
            <a:r>
              <a:rPr lang="en-GB" dirty="0">
                <a:latin typeface="Times New Roman"/>
                <a:ea typeface="SimSun"/>
              </a:rPr>
              <a:t> directed to destination </a:t>
            </a:r>
            <a:r>
              <a:rPr lang="en-GB" i="1" dirty="0" err="1">
                <a:latin typeface="Times New Roman"/>
                <a:ea typeface="SimSun"/>
              </a:rPr>
              <a:t>d</a:t>
            </a:r>
            <a:r>
              <a:rPr lang="en-GB" dirty="0" err="1">
                <a:latin typeface="Times New Roman"/>
                <a:ea typeface="SimSun"/>
                <a:sym typeface="Symbol"/>
              </a:rPr>
              <a:t></a:t>
            </a:r>
            <a:r>
              <a:rPr lang="en-GB" i="1" dirty="0" err="1">
                <a:latin typeface="Times New Roman"/>
                <a:ea typeface="SimSun"/>
              </a:rPr>
              <a:t>N</a:t>
            </a:r>
            <a:r>
              <a:rPr lang="en-GB" i="1" baseline="30000" dirty="0" err="1">
                <a:latin typeface="Times New Roman"/>
                <a:ea typeface="SimSun"/>
              </a:rPr>
              <a:t>C</a:t>
            </a:r>
            <a:r>
              <a:rPr lang="en-GB" i="1" dirty="0">
                <a:latin typeface="Times New Roman"/>
                <a:ea typeface="SimSun"/>
              </a:rPr>
              <a:t> </a:t>
            </a:r>
            <a:r>
              <a:rPr lang="en-GB" dirty="0">
                <a:latin typeface="Times New Roman"/>
                <a:ea typeface="SimSun"/>
              </a:rPr>
              <a:t>is given by the arc </a:t>
            </a:r>
            <a:r>
              <a:rPr lang="en-GB" i="1" dirty="0">
                <a:latin typeface="Times New Roman"/>
                <a:ea typeface="SimSun"/>
              </a:rPr>
              <a:t>conditional probability</a:t>
            </a:r>
            <a:r>
              <a:rPr lang="en-GB" dirty="0">
                <a:latin typeface="Times New Roman"/>
                <a:ea typeface="SimSun"/>
              </a:rPr>
              <a:t> </a:t>
            </a:r>
            <a:r>
              <a:rPr lang="en-GB" i="1" dirty="0" err="1">
                <a:latin typeface="Times New Roman"/>
                <a:ea typeface="SimSun"/>
              </a:rPr>
              <a:t>r</a:t>
            </a:r>
            <a:r>
              <a:rPr lang="en-GB" i="1" baseline="-25000" dirty="0" err="1">
                <a:latin typeface="Times New Roman"/>
                <a:ea typeface="SimSun"/>
              </a:rPr>
              <a:t>a,d</a:t>
            </a:r>
            <a:r>
              <a:rPr lang="en-GB" dirty="0">
                <a:latin typeface="Times New Roman"/>
                <a:ea typeface="SimSun"/>
              </a:rPr>
              <a:t>(</a:t>
            </a:r>
            <a:r>
              <a:rPr lang="en-GB" i="1" dirty="0">
                <a:latin typeface="Times New Roman"/>
                <a:ea typeface="SimSun"/>
                <a:sym typeface="Symbol"/>
              </a:rPr>
              <a:t></a:t>
            </a:r>
            <a:r>
              <a:rPr lang="en-GB" dirty="0">
                <a:latin typeface="Times New Roman"/>
                <a:ea typeface="SimSun"/>
              </a:rPr>
              <a:t>) multiplied by the flow on node </a:t>
            </a:r>
            <a:r>
              <a:rPr lang="en-GB" i="1" dirty="0" err="1">
                <a:latin typeface="Times New Roman"/>
                <a:ea typeface="SimSun"/>
              </a:rPr>
              <a:t>i</a:t>
            </a:r>
            <a:r>
              <a:rPr lang="en-GB" dirty="0">
                <a:latin typeface="Times New Roman"/>
                <a:ea typeface="SimSun"/>
              </a:rPr>
              <a:t> </a:t>
            </a:r>
            <a:r>
              <a:rPr lang="en-GB" dirty="0" smtClean="0">
                <a:latin typeface="Times New Roman"/>
                <a:ea typeface="SimSun"/>
              </a:rPr>
              <a:t> </a:t>
            </a:r>
            <a:r>
              <a:rPr lang="en-GB" dirty="0">
                <a:latin typeface="Times New Roman"/>
                <a:ea typeface="SimSun"/>
              </a:rPr>
              <a:t>at time </a:t>
            </a:r>
            <a:r>
              <a:rPr lang="en-GB" i="1" dirty="0">
                <a:latin typeface="Times New Roman"/>
                <a:ea typeface="SimSun"/>
                <a:sym typeface="Symbol"/>
              </a:rPr>
              <a:t></a:t>
            </a:r>
            <a:r>
              <a:rPr lang="en-GB" dirty="0">
                <a:latin typeface="Times New Roman"/>
                <a:ea typeface="SimSun"/>
              </a:rPr>
              <a:t>. </a:t>
            </a:r>
            <a:endParaRPr lang="en-GB" dirty="0" smtClean="0">
              <a:latin typeface="Times New Roman"/>
              <a:ea typeface="SimSun"/>
            </a:endParaRPr>
          </a:p>
          <a:p>
            <a:endParaRPr lang="en-GB" dirty="0" smtClean="0">
              <a:latin typeface="Times New Roman"/>
              <a:ea typeface="SimSun"/>
            </a:endParaRPr>
          </a:p>
          <a:p>
            <a:r>
              <a:rPr lang="en-GB" dirty="0" smtClean="0">
                <a:latin typeface="Times New Roman"/>
                <a:ea typeface="SimSun"/>
              </a:rPr>
              <a:t>In the example of the slide, the diversion probability of arc </a:t>
            </a:r>
            <a:r>
              <a:rPr lang="en-GB" i="1" dirty="0" smtClean="0">
                <a:latin typeface="Times New Roman"/>
                <a:ea typeface="SimSun"/>
              </a:rPr>
              <a:t>a</a:t>
            </a:r>
            <a:r>
              <a:rPr lang="en-GB" i="1" baseline="-25000" dirty="0" smtClean="0">
                <a:latin typeface="Times New Roman"/>
                <a:ea typeface="SimSun"/>
              </a:rPr>
              <a:t>1</a:t>
            </a:r>
            <a:r>
              <a:rPr lang="en-GB" dirty="0" smtClean="0">
                <a:latin typeface="Times New Roman"/>
                <a:ea typeface="SimSun"/>
              </a:rPr>
              <a:t> is 60%, while for </a:t>
            </a:r>
            <a:r>
              <a:rPr lang="en-GB" i="1" dirty="0" smtClean="0">
                <a:latin typeface="Times New Roman"/>
                <a:ea typeface="SimSun"/>
              </a:rPr>
              <a:t>a</a:t>
            </a:r>
            <a:r>
              <a:rPr lang="en-GB" i="1" baseline="-25000" dirty="0" smtClean="0">
                <a:latin typeface="Times New Roman"/>
                <a:ea typeface="SimSun"/>
              </a:rPr>
              <a:t>2</a:t>
            </a:r>
            <a:r>
              <a:rPr lang="en-GB" dirty="0" smtClean="0">
                <a:latin typeface="Times New Roman"/>
                <a:ea typeface="SimSun"/>
              </a:rPr>
              <a:t> it is 40%.</a:t>
            </a:r>
          </a:p>
          <a:p>
            <a:endParaRPr lang="en-GB" dirty="0" smtClean="0">
              <a:latin typeface="Times New Roman"/>
              <a:ea typeface="SimSun"/>
            </a:endParaRPr>
          </a:p>
          <a:p>
            <a:r>
              <a:rPr lang="en-GB" dirty="0" smtClean="0">
                <a:latin typeface="Times New Roman"/>
                <a:ea typeface="SimSun"/>
              </a:rPr>
              <a:t>Finally, the flow on node </a:t>
            </a:r>
            <a:r>
              <a:rPr lang="en-GB" i="1" dirty="0" err="1" smtClean="0">
                <a:latin typeface="Times New Roman"/>
                <a:ea typeface="SimSun"/>
              </a:rPr>
              <a:t>i</a:t>
            </a:r>
            <a:r>
              <a:rPr lang="en-GB" dirty="0" smtClean="0">
                <a:latin typeface="Times New Roman"/>
                <a:ea typeface="SimSun"/>
              </a:rPr>
              <a:t>  at time </a:t>
            </a:r>
            <a:r>
              <a:rPr lang="en-GB" i="1" dirty="0" smtClean="0">
                <a:latin typeface="Times New Roman"/>
                <a:ea typeface="SimSun"/>
                <a:sym typeface="Symbol"/>
              </a:rPr>
              <a:t></a:t>
            </a:r>
            <a:r>
              <a:rPr lang="en-GB" dirty="0" smtClean="0">
                <a:latin typeface="Times New Roman"/>
                <a:ea typeface="SimSun"/>
              </a:rPr>
              <a:t> (in the slide 5 passengers per minute) </a:t>
            </a:r>
            <a:r>
              <a:rPr lang="en-GB" dirty="0">
                <a:latin typeface="Times New Roman"/>
                <a:ea typeface="SimSun"/>
              </a:rPr>
              <a:t>is </a:t>
            </a:r>
            <a:r>
              <a:rPr lang="en-GB" dirty="0" smtClean="0">
                <a:latin typeface="Times New Roman"/>
                <a:ea typeface="SimSun"/>
              </a:rPr>
              <a:t>given by </a:t>
            </a:r>
            <a:r>
              <a:rPr lang="en-GB" dirty="0">
                <a:latin typeface="Times New Roman"/>
                <a:ea typeface="SimSun"/>
              </a:rPr>
              <a:t>the sum of: the flows that enter each arc </a:t>
            </a:r>
            <a:r>
              <a:rPr lang="en-GB" dirty="0" smtClean="0">
                <a:latin typeface="Times New Roman"/>
                <a:ea typeface="SimSun"/>
              </a:rPr>
              <a:t>of its backward star (</a:t>
            </a:r>
            <a:r>
              <a:rPr lang="en-GB" i="1" dirty="0" err="1" smtClean="0">
                <a:latin typeface="Times New Roman"/>
                <a:ea typeface="SimSun"/>
              </a:rPr>
              <a:t>BS</a:t>
            </a:r>
            <a:r>
              <a:rPr lang="en-GB" i="1" baseline="-25000" dirty="0" err="1" smtClean="0">
                <a:latin typeface="Times New Roman"/>
                <a:ea typeface="SimSun"/>
              </a:rPr>
              <a:t>i</a:t>
            </a:r>
            <a:r>
              <a:rPr lang="en-GB" dirty="0" smtClean="0">
                <a:latin typeface="Times New Roman"/>
                <a:ea typeface="SimSun"/>
              </a:rPr>
              <a:t>) </a:t>
            </a:r>
            <a:r>
              <a:rPr lang="en-GB" dirty="0">
                <a:latin typeface="Times New Roman"/>
                <a:ea typeface="SimSun"/>
              </a:rPr>
              <a:t>at time , and reach </a:t>
            </a:r>
            <a:r>
              <a:rPr lang="en-GB" i="1" dirty="0" err="1" smtClean="0">
                <a:latin typeface="Times New Roman"/>
                <a:ea typeface="SimSun"/>
              </a:rPr>
              <a:t>i</a:t>
            </a:r>
            <a:r>
              <a:rPr lang="en-GB" i="1" dirty="0" smtClean="0">
                <a:latin typeface="Times New Roman"/>
                <a:ea typeface="SimSun"/>
              </a:rPr>
              <a:t> </a:t>
            </a:r>
            <a:r>
              <a:rPr lang="en-GB" dirty="0">
                <a:latin typeface="Times New Roman"/>
                <a:ea typeface="SimSun"/>
              </a:rPr>
              <a:t>at time </a:t>
            </a:r>
            <a:r>
              <a:rPr lang="en-GB" i="1" dirty="0">
                <a:latin typeface="Times New Roman"/>
                <a:ea typeface="SimSun"/>
                <a:sym typeface="Symbol"/>
              </a:rPr>
              <a:t></a:t>
            </a:r>
            <a:r>
              <a:rPr lang="en-GB" sz="800" i="1" baseline="-25000" dirty="0">
                <a:latin typeface="Times New Roman"/>
                <a:ea typeface="SimSun"/>
              </a:rPr>
              <a:t> </a:t>
            </a:r>
            <a:r>
              <a:rPr lang="en-GB" dirty="0">
                <a:latin typeface="Times New Roman"/>
                <a:ea typeface="SimSun"/>
              </a:rPr>
              <a:t>; and of the demand flow at the same time. </a:t>
            </a:r>
            <a:endParaRPr lang="en-US" dirty="0">
              <a:effectLst/>
              <a:latin typeface="Times New Roman"/>
              <a:ea typeface="SimSun"/>
            </a:endParaRPr>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18</a:t>
            </a:fld>
            <a:endParaRPr lang="da-DK"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smtClean="0"/>
              <a:t>This is the very well known network originally conceived by Spiess and Florian in 1989 of which characteristics (frequencies and in-vehicle travel times) shold be known.</a:t>
            </a:r>
          </a:p>
          <a:p>
            <a:r>
              <a:rPr lang="it-IT" dirty="0" smtClean="0"/>
              <a:t>Let’s study an example of dnamic assignment ot this network oer the analysis period [07:30 – 09:00]</a:t>
            </a:r>
          </a:p>
          <a:p>
            <a:r>
              <a:rPr lang="it-IT" dirty="0" smtClean="0"/>
              <a:t>Only one destination considered – Stop 4</a:t>
            </a:r>
          </a:p>
          <a:p>
            <a:r>
              <a:rPr lang="it-IT" dirty="0" smtClean="0"/>
              <a:t>Passengers who are at Stop 1 may</a:t>
            </a:r>
            <a:r>
              <a:rPr lang="it-IT" baseline="0" dirty="0" smtClean="0"/>
              <a:t> board Line 2 or Line 1 and, then transfer at Stop3. </a:t>
            </a:r>
          </a:p>
          <a:p>
            <a:r>
              <a:rPr lang="it-IT" baseline="0" dirty="0" smtClean="0"/>
              <a:t>Passengers who are at Stop 2 may board Line 3 or Line 1 and, then, transfer at Stop 3</a:t>
            </a:r>
          </a:p>
          <a:p>
            <a:r>
              <a:rPr lang="it-IT" dirty="0" smtClean="0"/>
              <a:t>Passengers </a:t>
            </a:r>
            <a:r>
              <a:rPr lang="it-IT" dirty="0"/>
              <a:t>who are at Stop </a:t>
            </a:r>
            <a:r>
              <a:rPr lang="it-IT" dirty="0" smtClean="0"/>
              <a:t>3 </a:t>
            </a:r>
            <a:r>
              <a:rPr lang="it-IT" dirty="0"/>
              <a:t>may board Line </a:t>
            </a:r>
            <a:r>
              <a:rPr lang="it-IT" dirty="0" smtClean="0"/>
              <a:t>3 </a:t>
            </a:r>
            <a:r>
              <a:rPr lang="it-IT" dirty="0"/>
              <a:t>or Line </a:t>
            </a:r>
            <a:r>
              <a:rPr lang="it-IT" dirty="0" smtClean="0"/>
              <a:t>4.</a:t>
            </a:r>
          </a:p>
          <a:p>
            <a:endParaRPr lang="it-IT" baseline="0" dirty="0"/>
          </a:p>
          <a:p>
            <a:r>
              <a:rPr lang="it-IT" dirty="0" smtClean="0"/>
              <a:t>Let’s now consider the most relevant dynamic effects that have been outlined in the example, starting with:</a:t>
            </a:r>
          </a:p>
          <a:p>
            <a:r>
              <a:rPr lang="it-IT" dirty="0" smtClean="0"/>
              <a:t>‘forward effects’ that the model can reproduce, </a:t>
            </a:r>
            <a:r>
              <a:rPr lang="en-US" dirty="0" smtClean="0"/>
              <a:t>i.e</a:t>
            </a:r>
            <a:r>
              <a:rPr lang="en-US" dirty="0"/>
              <a:t>. effects produced by what happened upstream in the network at an earlier time of the </a:t>
            </a:r>
            <a:r>
              <a:rPr lang="en-US" dirty="0" smtClean="0"/>
              <a:t>day </a:t>
            </a:r>
            <a:r>
              <a:rPr lang="en-US" dirty="0"/>
              <a:t>on what happens downstream at a later </a:t>
            </a:r>
            <a:r>
              <a:rPr lang="en-US" dirty="0" smtClean="0"/>
              <a:t>time.</a:t>
            </a:r>
            <a:endParaRPr lang="it-IT" baseline="0" dirty="0" smtClean="0"/>
          </a:p>
          <a:p>
            <a:endParaRPr lang="it-IT" dirty="0" smtClean="0"/>
          </a:p>
          <a:p>
            <a:endParaRPr lang="en-US" dirty="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19</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it-IT" dirty="0" smtClean="0"/>
              <a:t>What are travel strategies and why do we use them?</a:t>
            </a:r>
          </a:p>
          <a:p>
            <a:endParaRPr lang="it-IT"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Times New Roman" pitchFamily="18" charset="0"/>
                <a:ea typeface="+mn-ea"/>
                <a:cs typeface="+mn-cs"/>
              </a:rPr>
              <a:t>In densely connected</a:t>
            </a:r>
            <a:r>
              <a:rPr lang="en-GB" sz="1200" kern="1200" baseline="0" dirty="0" smtClean="0">
                <a:solidFill>
                  <a:schemeClr val="tx1"/>
                </a:solidFill>
                <a:effectLst/>
                <a:latin typeface="Times New Roman" pitchFamily="18" charset="0"/>
                <a:ea typeface="+mn-ea"/>
                <a:cs typeface="+mn-cs"/>
              </a:rPr>
              <a:t> urban networks with highly frequent services, passengers do not normally consider the lines’ timetable even when those are published</a:t>
            </a:r>
            <a:r>
              <a:rPr lang="en-GB" sz="1200" kern="1200" dirty="0" smtClean="0">
                <a:solidFill>
                  <a:schemeClr val="tx1"/>
                </a:solidFill>
                <a:effectLst/>
                <a:latin typeface="Times New Roman" pitchFamily="18" charset="0"/>
                <a:ea typeface="+mn-ea"/>
                <a:cs typeface="+mn-cs"/>
              </a:rPr>
              <a:t>.</a:t>
            </a:r>
          </a:p>
          <a:p>
            <a:pPr marL="0" marR="0" indent="0" algn="l" defTabSz="914400" rtl="0" eaLnBrk="0" fontAlgn="base" latinLnBrk="0" hangingPunct="0">
              <a:lnSpc>
                <a:spcPct val="100000"/>
              </a:lnSpc>
              <a:spcBef>
                <a:spcPct val="30000"/>
              </a:spcBef>
              <a:spcAft>
                <a:spcPct val="0"/>
              </a:spcAft>
              <a:buClrTx/>
              <a:buSzTx/>
              <a:buFontTx/>
              <a:buNone/>
              <a:tabLst/>
              <a:defRPr/>
            </a:pPr>
            <a:r>
              <a:rPr lang="it-IT" sz="1200" kern="1200" dirty="0" smtClean="0">
                <a:solidFill>
                  <a:schemeClr val="tx1"/>
                </a:solidFill>
                <a:effectLst/>
                <a:latin typeface="Times New Roman" pitchFamily="18" charset="0"/>
                <a:ea typeface="+mn-ea"/>
                <a:cs typeface="+mn-cs"/>
              </a:rPr>
              <a:t>Therefore, it is reasonable to assumed (and this is the usual assumption of Frequency-based models) that passengers make their travel choices considering average frequencies</a:t>
            </a:r>
            <a:r>
              <a:rPr lang="it-IT" sz="1200" kern="1200" baseline="0" dirty="0" smtClean="0">
                <a:solidFill>
                  <a:schemeClr val="tx1"/>
                </a:solidFill>
                <a:effectLst/>
                <a:latin typeface="Times New Roman" pitchFamily="18" charset="0"/>
                <a:ea typeface="+mn-ea"/>
                <a:cs typeface="+mn-cs"/>
              </a:rPr>
              <a:t> and in-vehicle travel times only.</a:t>
            </a:r>
            <a:endParaRPr lang="it-IT" sz="1200" kern="1200" dirty="0" smtClean="0">
              <a:solidFill>
                <a:schemeClr val="tx1"/>
              </a:solidFill>
              <a:effectLst/>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effectLst/>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Times New Roman" pitchFamily="18" charset="0"/>
                <a:ea typeface="+mn-ea"/>
                <a:cs typeface="+mn-cs"/>
              </a:rPr>
              <a:t>However, when 2 or more lines with partially overlapping itineraries (</a:t>
            </a:r>
            <a:r>
              <a:rPr lang="en-GB" sz="1200" i="1" kern="1200" dirty="0" smtClean="0">
                <a:solidFill>
                  <a:schemeClr val="tx1"/>
                </a:solidFill>
                <a:effectLst/>
                <a:latin typeface="Times New Roman" pitchFamily="18" charset="0"/>
                <a:ea typeface="+mn-ea"/>
                <a:cs typeface="+mn-cs"/>
              </a:rPr>
              <a:t>common lines</a:t>
            </a:r>
            <a:r>
              <a:rPr lang="en-GB" sz="1200" kern="1200" dirty="0" smtClean="0">
                <a:solidFill>
                  <a:schemeClr val="tx1"/>
                </a:solidFill>
                <a:effectLst/>
                <a:latin typeface="Times New Roman" pitchFamily="18" charset="0"/>
                <a:ea typeface="+mn-ea"/>
                <a:cs typeface="+mn-cs"/>
              </a:rPr>
              <a:t> ) are available from the same stop, passengers do not know if it is better to board the first line approaching a bus stop or keep waiting for a more convenient service. What is the best option?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effectLst/>
              <a:latin typeface="Times New Roman" pitchFamily="18" charset="0"/>
              <a:ea typeface="+mn-ea"/>
              <a:cs typeface="+mn-cs"/>
            </a:endParaRPr>
          </a:p>
          <a:p>
            <a:endParaRPr lang="en-GB"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2</a:t>
            </a:fld>
            <a:endParaRPr lang="da-DK"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baseline="0" dirty="0" smtClean="0"/>
              <a:t>From </a:t>
            </a:r>
            <a:r>
              <a:rPr lang="it-IT" u="sng" baseline="0" dirty="0" smtClean="0"/>
              <a:t>Stop 1</a:t>
            </a:r>
            <a:r>
              <a:rPr lang="it-IT" baseline="0" dirty="0" smtClean="0"/>
              <a:t>: t</a:t>
            </a:r>
            <a:r>
              <a:rPr lang="it-IT" dirty="0" smtClean="0"/>
              <a:t>hose who board Line 1 at 07:30 transfer at 07:55 at Stop 3.</a:t>
            </a:r>
          </a:p>
          <a:p>
            <a:endParaRPr lang="it-IT" dirty="0" smtClean="0"/>
          </a:p>
          <a:p>
            <a:r>
              <a:rPr lang="it-IT" dirty="0" smtClean="0"/>
              <a:t>From </a:t>
            </a:r>
            <a:r>
              <a:rPr lang="it-IT" u="sng" dirty="0" smtClean="0"/>
              <a:t>Stop 2</a:t>
            </a:r>
            <a:r>
              <a:rPr lang="it-IT" dirty="0" smtClean="0"/>
              <a:t>: those who </a:t>
            </a:r>
            <a:r>
              <a:rPr lang="it-IT" baseline="0" dirty="0" smtClean="0"/>
              <a:t>board Line 3 arrive at Stop 3 at 08:00 (they stay</a:t>
            </a:r>
            <a:r>
              <a:rPr lang="it-IT" dirty="0" smtClean="0"/>
              <a:t> on board)</a:t>
            </a:r>
            <a:r>
              <a:rPr lang="it-IT" baseline="0" dirty="0" smtClean="0"/>
              <a:t>. </a:t>
            </a:r>
            <a:endParaRPr lang="it-IT" dirty="0" smtClean="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20</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effectLst/>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Times New Roman" pitchFamily="18" charset="0"/>
                <a:ea typeface="+mn-ea"/>
                <a:cs typeface="+mn-cs"/>
              </a:rPr>
              <a:t>Because from 07:55 onwards some extra demand arrives at Stop 3 (namely, those who boarded Line 1 at Stop 1 at 07:30), Line</a:t>
            </a:r>
            <a:r>
              <a:rPr lang="en-GB" sz="1200" kern="1200" baseline="0" dirty="0" smtClean="0">
                <a:solidFill>
                  <a:schemeClr val="tx1"/>
                </a:solidFill>
                <a:effectLst/>
                <a:latin typeface="Times New Roman" pitchFamily="18" charset="0"/>
                <a:ea typeface="+mn-ea"/>
                <a:cs typeface="+mn-cs"/>
              </a:rPr>
              <a:t> 4 gets congested (</a:t>
            </a:r>
            <a:r>
              <a:rPr lang="el-GR" sz="1200" kern="1200" baseline="0" dirty="0" smtClean="0">
                <a:solidFill>
                  <a:schemeClr val="tx1"/>
                </a:solidFill>
                <a:effectLst/>
                <a:latin typeface="Times New Roman" pitchFamily="18" charset="0"/>
                <a:ea typeface="+mn-ea"/>
                <a:cs typeface="+mn-cs"/>
              </a:rPr>
              <a:t>κ</a:t>
            </a:r>
            <a:r>
              <a:rPr lang="it-IT" sz="1200" kern="1200" baseline="0" dirty="0" smtClean="0">
                <a:solidFill>
                  <a:schemeClr val="tx1"/>
                </a:solidFill>
                <a:effectLst/>
                <a:latin typeface="Times New Roman" pitchFamily="18" charset="0"/>
                <a:ea typeface="+mn-ea"/>
                <a:cs typeface="+mn-cs"/>
              </a:rPr>
              <a:t> &gt;1)</a:t>
            </a:r>
            <a:r>
              <a:rPr lang="en-GB" sz="1200" kern="1200" dirty="0" smtClean="0">
                <a:solidFill>
                  <a:schemeClr val="tx1"/>
                </a:solidFill>
                <a:effectLst/>
                <a:latin typeface="Times New Roman" pitchFamily="18" charset="0"/>
                <a:ea typeface="+mn-ea"/>
                <a:cs typeface="+mn-cs"/>
              </a:rPr>
              <a:t> </a:t>
            </a:r>
            <a:br>
              <a:rPr lang="en-GB" sz="1200" kern="1200" dirty="0" smtClean="0">
                <a:solidFill>
                  <a:schemeClr val="tx1"/>
                </a:solidFill>
                <a:effectLst/>
                <a:latin typeface="Times New Roman" pitchFamily="18" charset="0"/>
                <a:ea typeface="+mn-ea"/>
                <a:cs typeface="+mn-cs"/>
              </a:rPr>
            </a:br>
            <a:r>
              <a:rPr lang="en-GB" sz="1200" kern="1200" dirty="0" smtClean="0">
                <a:solidFill>
                  <a:schemeClr val="tx1"/>
                </a:solidFill>
                <a:effectLst/>
                <a:latin typeface="Times New Roman" pitchFamily="18" charset="0"/>
                <a:ea typeface="+mn-ea"/>
                <a:cs typeface="+mn-cs"/>
              </a:rPr>
              <a:t>(Click here to show blue circle and harrow)</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effectLst/>
              <a:latin typeface="Times New Roman" pitchFamily="18" charset="0"/>
              <a:ea typeface="+mn-ea"/>
              <a:cs typeface="+mn-cs"/>
            </a:endParaRPr>
          </a:p>
          <a:p>
            <a:pPr>
              <a:defRPr/>
            </a:pPr>
            <a:r>
              <a:rPr lang="en-GB" dirty="0"/>
              <a:t>(Click here to </a:t>
            </a:r>
            <a:r>
              <a:rPr lang="en-GB" dirty="0" smtClean="0"/>
              <a:t>hide </a:t>
            </a:r>
            <a:r>
              <a:rPr lang="en-GB" dirty="0"/>
              <a:t>blue circle and harrow) </a:t>
            </a:r>
            <a:br>
              <a:rPr lang="en-GB" dirty="0"/>
            </a:br>
            <a:r>
              <a:rPr lang="en-GB" dirty="0" smtClean="0"/>
              <a:t>Afterwards</a:t>
            </a:r>
            <a:r>
              <a:rPr lang="en-GB" sz="1200" kern="1200" dirty="0" smtClean="0">
                <a:solidFill>
                  <a:schemeClr val="tx1"/>
                </a:solidFill>
                <a:effectLst/>
                <a:latin typeface="Times New Roman" pitchFamily="18" charset="0"/>
                <a:ea typeface="+mn-ea"/>
                <a:cs typeface="+mn-cs"/>
              </a:rPr>
              <a:t>, because those who boarded Line 3</a:t>
            </a:r>
            <a:r>
              <a:rPr lang="en-GB" sz="1200" kern="1200" baseline="0" dirty="0" smtClean="0">
                <a:solidFill>
                  <a:schemeClr val="tx1"/>
                </a:solidFill>
                <a:effectLst/>
                <a:latin typeface="Times New Roman" pitchFamily="18" charset="0"/>
                <a:ea typeface="+mn-ea"/>
                <a:cs typeface="+mn-cs"/>
              </a:rPr>
              <a:t> at Stop 2 at </a:t>
            </a:r>
            <a:r>
              <a:rPr lang="en-GB" sz="1200" kern="1200" dirty="0" smtClean="0">
                <a:solidFill>
                  <a:schemeClr val="tx1"/>
                </a:solidFill>
                <a:effectLst/>
                <a:latin typeface="Times New Roman" pitchFamily="18" charset="0"/>
                <a:ea typeface="+mn-ea"/>
                <a:cs typeface="+mn-cs"/>
              </a:rPr>
              <a:t>07:30</a:t>
            </a:r>
            <a:r>
              <a:rPr lang="en-GB" sz="1200" kern="1200" baseline="0" dirty="0" smtClean="0">
                <a:solidFill>
                  <a:schemeClr val="tx1"/>
                </a:solidFill>
                <a:effectLst/>
                <a:latin typeface="Times New Roman" pitchFamily="18" charset="0"/>
                <a:ea typeface="+mn-ea"/>
                <a:cs typeface="+mn-cs"/>
              </a:rPr>
              <a:t> arrive at Stop 3 at 8:00, from this moment onwards</a:t>
            </a:r>
            <a:r>
              <a:rPr lang="en-GB" sz="1200" kern="1200" dirty="0" smtClean="0">
                <a:solidFill>
                  <a:schemeClr val="tx1"/>
                </a:solidFill>
                <a:effectLst/>
                <a:latin typeface="Times New Roman" pitchFamily="18" charset="0"/>
                <a:ea typeface="+mn-ea"/>
                <a:cs typeface="+mn-cs"/>
              </a:rPr>
              <a:t> the available capacity on Line 3 (</a:t>
            </a:r>
            <a:r>
              <a:rPr lang="en-GB" sz="1200" i="1" kern="1200" dirty="0" err="1" smtClean="0">
                <a:solidFill>
                  <a:schemeClr val="tx1"/>
                </a:solidFill>
                <a:effectLst/>
                <a:latin typeface="Times New Roman" pitchFamily="18" charset="0"/>
                <a:ea typeface="+mn-ea"/>
                <a:cs typeface="+mn-cs"/>
              </a:rPr>
              <a:t>e</a:t>
            </a:r>
            <a:r>
              <a:rPr lang="en-GB" sz="1200" i="1" kern="1200" baseline="-25000" dirty="0" err="1" smtClean="0">
                <a:solidFill>
                  <a:schemeClr val="tx1"/>
                </a:solidFill>
                <a:effectLst/>
                <a:latin typeface="Times New Roman" pitchFamily="18" charset="0"/>
                <a:ea typeface="+mn-ea"/>
                <a:cs typeface="+mn-cs"/>
              </a:rPr>
              <a:t>QAa</a:t>
            </a:r>
            <a:r>
              <a:rPr lang="en-GB" sz="1200" kern="1200" dirty="0" smtClean="0">
                <a:solidFill>
                  <a:schemeClr val="tx1"/>
                </a:solidFill>
                <a:effectLst/>
                <a:latin typeface="Times New Roman" pitchFamily="18" charset="0"/>
                <a:ea typeface="+mn-ea"/>
                <a:cs typeface="+mn-cs"/>
              </a:rPr>
              <a:t>) decreases and, therefore,</a:t>
            </a:r>
            <a:r>
              <a:rPr lang="en-GB" sz="1200" kern="1200" baseline="0" dirty="0" smtClean="0">
                <a:solidFill>
                  <a:schemeClr val="tx1"/>
                </a:solidFill>
                <a:effectLst/>
                <a:latin typeface="Times New Roman" pitchFamily="18" charset="0"/>
                <a:ea typeface="+mn-ea"/>
                <a:cs typeface="+mn-cs"/>
              </a:rPr>
              <a:t> from the following bus arrival (after 15 minutes – at 08:15) onwards c</a:t>
            </a:r>
            <a:r>
              <a:rPr lang="en-GB" sz="1200" kern="1200" dirty="0" smtClean="0">
                <a:solidFill>
                  <a:schemeClr val="tx1"/>
                </a:solidFill>
                <a:effectLst/>
                <a:latin typeface="Times New Roman" pitchFamily="18" charset="0"/>
                <a:ea typeface="+mn-ea"/>
                <a:cs typeface="+mn-cs"/>
              </a:rPr>
              <a:t>ongestion occurs also on Line 3 </a:t>
            </a:r>
            <a:r>
              <a:rPr lang="en-GB" sz="1200" kern="1200" baseline="0" dirty="0" smtClean="0">
                <a:solidFill>
                  <a:schemeClr val="tx1"/>
                </a:solidFill>
                <a:effectLst/>
                <a:latin typeface="Times New Roman" pitchFamily="18" charset="0"/>
                <a:ea typeface="+mn-ea"/>
                <a:cs typeface="+mn-cs"/>
              </a:rPr>
              <a:t>(</a:t>
            </a:r>
            <a:r>
              <a:rPr lang="el-GR" sz="1200" kern="1200" baseline="0" dirty="0" smtClean="0">
                <a:solidFill>
                  <a:schemeClr val="tx1"/>
                </a:solidFill>
                <a:effectLst/>
                <a:latin typeface="Times New Roman" pitchFamily="18" charset="0"/>
                <a:ea typeface="+mn-ea"/>
                <a:cs typeface="+mn-cs"/>
              </a:rPr>
              <a:t>κ</a:t>
            </a:r>
            <a:r>
              <a:rPr lang="it-IT" sz="1200" kern="1200" baseline="0" dirty="0" smtClean="0">
                <a:solidFill>
                  <a:schemeClr val="tx1"/>
                </a:solidFill>
                <a:effectLst/>
                <a:latin typeface="Times New Roman" pitchFamily="18" charset="0"/>
                <a:ea typeface="+mn-ea"/>
                <a:cs typeface="+mn-cs"/>
              </a:rPr>
              <a:t> &gt;1)</a:t>
            </a:r>
            <a:r>
              <a:rPr lang="en-GB" sz="1200" kern="1200" dirty="0" smtClean="0">
                <a:solidFill>
                  <a:schemeClr val="tx1"/>
                </a:solidFill>
                <a:effectLst/>
                <a:latin typeface="Times New Roman" pitchFamily="18" charset="0"/>
                <a:ea typeface="+mn-ea"/>
                <a:cs typeface="+mn-cs"/>
              </a:rPr>
              <a:t> </a:t>
            </a:r>
            <a:r>
              <a:rPr lang="en-GB" dirty="0"/>
              <a:t/>
            </a:r>
            <a:br>
              <a:rPr lang="en-GB" dirty="0"/>
            </a:br>
            <a:r>
              <a:rPr lang="en-GB" dirty="0"/>
              <a:t>(Click here to show </a:t>
            </a:r>
            <a:r>
              <a:rPr lang="en-GB" dirty="0" smtClean="0"/>
              <a:t>red </a:t>
            </a:r>
            <a:r>
              <a:rPr lang="en-GB" dirty="0"/>
              <a:t>circle and harrow)</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a:p>
          <a:p>
            <a:pPr>
              <a:defRPr/>
            </a:pPr>
            <a:r>
              <a:rPr lang="en-GB" dirty="0" smtClean="0"/>
              <a:t>‘</a:t>
            </a:r>
            <a:r>
              <a:rPr lang="en-GB" sz="1200" kern="1200" dirty="0" smtClean="0">
                <a:solidFill>
                  <a:schemeClr val="tx1"/>
                </a:solidFill>
                <a:effectLst/>
                <a:latin typeface="Times New Roman" pitchFamily="18" charset="0"/>
                <a:ea typeface="+mn-ea"/>
                <a:cs typeface="+mn-cs"/>
              </a:rPr>
              <a:t>Forward effect’: </a:t>
            </a:r>
            <a:r>
              <a:rPr lang="en-GB" dirty="0"/>
              <a:t>i.e. effects produced by what happened upstream in the network at an earlier time of the day (passengers boarding Line 1 at 07:30), on what happens downstream at a later time (queue of passengers, wishing to board Line 3, that occurs at stop 3 at 07:55).</a:t>
            </a:r>
            <a:endParaRPr lang="en-GB" sz="1200" kern="1200" dirty="0" smtClean="0">
              <a:solidFill>
                <a:schemeClr val="tx1"/>
              </a:solidFill>
              <a:effectLst/>
              <a:latin typeface="Times New Roman" pitchFamily="18"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21</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analysis of Line 1 helps to clarify this concept. Line 1 never becomes congested at Stop 1 or 2. However, the expectation of a long queue at the transfer point </a:t>
            </a:r>
            <a:r>
              <a:rPr lang="en-GB" dirty="0" smtClean="0"/>
              <a:t>(Stop 3) determines </a:t>
            </a:r>
            <a:r>
              <a:rPr lang="en-GB" dirty="0"/>
              <a:t>the decrease of its conditional </a:t>
            </a:r>
            <a:r>
              <a:rPr lang="en-GB" dirty="0" smtClean="0"/>
              <a:t>probability at Stop 1 and Stop 2.</a:t>
            </a:r>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22</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specifically:</a:t>
            </a:r>
          </a:p>
          <a:p>
            <a:pPr marL="171450" indent="-171450">
              <a:buFontTx/>
              <a:buChar char="-"/>
            </a:pPr>
            <a:r>
              <a:rPr lang="en-GB" dirty="0"/>
              <a:t>at 08:12 a long queue forms at Stop 3 for Line 3, </a:t>
            </a:r>
          </a:p>
          <a:p>
            <a:pPr marL="171450" indent="-171450">
              <a:buFontTx/>
              <a:buChar char="-"/>
            </a:pPr>
            <a:r>
              <a:rPr lang="en-GB" dirty="0"/>
              <a:t> at 08:44 congestion on Line 3 will have dissipated.</a:t>
            </a:r>
            <a:endParaRPr lang="en-US" dirty="0"/>
          </a:p>
          <a:p>
            <a:r>
              <a:rPr lang="it-IT" dirty="0"/>
              <a:t> </a:t>
            </a:r>
          </a:p>
          <a:p>
            <a:r>
              <a:rPr lang="it-IT" dirty="0"/>
              <a:t>Let’s now analyse the effect of the formation and dispersion of queues at Stop 3 on the route choice at Stop 1 and 2 and the conditional probability of Line 1</a:t>
            </a:r>
            <a:endParaRPr lang="en-US" dirty="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23</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Because of the queue that arises at </a:t>
            </a:r>
            <a:r>
              <a:rPr lang="en-GB" dirty="0"/>
              <a:t>08:12 </a:t>
            </a:r>
            <a:r>
              <a:rPr lang="en-GB" dirty="0" smtClean="0"/>
              <a:t>at </a:t>
            </a:r>
            <a:r>
              <a:rPr lang="en-GB" dirty="0"/>
              <a:t>Stop </a:t>
            </a:r>
            <a:r>
              <a:rPr lang="en-GB" dirty="0" smtClean="0"/>
              <a:t>3, since 07:53, the travel time upon boarding Line 1 from Stop 1 increases to such an extent that this line is </a:t>
            </a:r>
            <a:r>
              <a:rPr lang="en-GB" b="1" dirty="0" smtClean="0"/>
              <a:t>excluded from the attractive set of Stop 1</a:t>
            </a:r>
            <a:r>
              <a:rPr lang="en-GB" dirty="0" smtClean="0"/>
              <a:t>. </a:t>
            </a:r>
            <a:br>
              <a:rPr lang="en-GB" dirty="0" smtClean="0"/>
            </a:br>
            <a:r>
              <a:rPr lang="en-GB" dirty="0" smtClean="0"/>
              <a:t>(Click to hide green circles and harrows)</a:t>
            </a:r>
          </a:p>
          <a:p>
            <a:pPr marL="171450" indent="-171450">
              <a:buFontTx/>
              <a:buChar char="-"/>
            </a:pPr>
            <a:r>
              <a:rPr lang="en-GB" dirty="0" smtClean="0"/>
              <a:t>(Click to show orange circles and harrows)</a:t>
            </a:r>
            <a:br>
              <a:rPr lang="en-GB" dirty="0" smtClean="0"/>
            </a:br>
            <a:r>
              <a:rPr lang="en-GB" dirty="0" smtClean="0"/>
              <a:t>Line </a:t>
            </a:r>
            <a:r>
              <a:rPr lang="en-GB" dirty="0"/>
              <a:t>1 is included again from 08:25 onwards, when the travel time upon boarding decreases again because, by the time Stop 3 will be reached (08:44), congestion on Line 3 will have dissipated.</a:t>
            </a:r>
            <a:endParaRPr lang="en-US" dirty="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24</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Therefore, the application of such a dynamic model may produce a temporal profile of line loads (as those depicted in this slide) as well as a temporal profile of queuing, waiting times and diversion probabilities. </a:t>
            </a:r>
            <a:endParaRPr lang="en-US" dirty="0"/>
          </a:p>
        </p:txBody>
      </p:sp>
      <p:sp>
        <p:nvSpPr>
          <p:cNvPr id="4" name="Slide Number Placeholder 3"/>
          <p:cNvSpPr>
            <a:spLocks noGrp="1"/>
          </p:cNvSpPr>
          <p:nvPr>
            <p:ph type="sldNum" sz="quarter" idx="10"/>
          </p:nvPr>
        </p:nvSpPr>
        <p:spPr/>
        <p:txBody>
          <a:bodyPr/>
          <a:lstStyle/>
          <a:p>
            <a:pPr>
              <a:defRPr/>
            </a:pPr>
            <a:fld id="{0C27A48E-5BB4-4BA7-8864-82CF5C03CDF0}" type="slidenum">
              <a:rPr lang="da-DK" smtClean="0"/>
              <a:pPr>
                <a:defRPr/>
              </a:pPr>
              <a:t>25</a:t>
            </a:fld>
            <a:endParaRPr lang="da-DK"/>
          </a:p>
        </p:txBody>
      </p:sp>
    </p:spTree>
    <p:extLst>
      <p:ext uri="{BB962C8B-B14F-4D97-AF65-F5344CB8AC3E}">
        <p14:creationId xmlns:p14="http://schemas.microsoft.com/office/powerpoint/2010/main" val="26157888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Compare </a:t>
            </a:r>
            <a:r>
              <a:rPr lang="it-IT" dirty="0" err="1" smtClean="0"/>
              <a:t>hyperpaths</a:t>
            </a:r>
            <a:r>
              <a:rPr lang="it-IT" dirty="0" smtClean="0"/>
              <a:t> on the </a:t>
            </a:r>
            <a:r>
              <a:rPr lang="it-IT" dirty="0" err="1" smtClean="0"/>
              <a:t>same</a:t>
            </a:r>
            <a:r>
              <a:rPr lang="it-IT" dirty="0" smtClean="0"/>
              <a:t> slide.</a:t>
            </a:r>
          </a:p>
          <a:p>
            <a:r>
              <a:rPr lang="it-IT" dirty="0" err="1" smtClean="0"/>
              <a:t>Disregard</a:t>
            </a:r>
            <a:r>
              <a:rPr lang="it-IT" dirty="0" smtClean="0"/>
              <a:t> </a:t>
            </a:r>
            <a:r>
              <a:rPr lang="it-IT" dirty="0" err="1" smtClean="0"/>
              <a:t>numbers</a:t>
            </a:r>
            <a:endParaRPr lang="en-GB" dirty="0"/>
          </a:p>
        </p:txBody>
      </p:sp>
      <p:sp>
        <p:nvSpPr>
          <p:cNvPr id="4" name="Segnaposto numero diapositiva 3"/>
          <p:cNvSpPr>
            <a:spLocks noGrp="1"/>
          </p:cNvSpPr>
          <p:nvPr>
            <p:ph type="sldNum" sz="quarter" idx="10"/>
          </p:nvPr>
        </p:nvSpPr>
        <p:spPr/>
        <p:txBody>
          <a:bodyPr/>
          <a:lstStyle/>
          <a:p>
            <a:pPr>
              <a:defRPr/>
            </a:pPr>
            <a:fld id="{0C27A48E-5BB4-4BA7-8864-82CF5C03CDF0}" type="slidenum">
              <a:rPr lang="da-DK" smtClean="0"/>
              <a:pPr>
                <a:defRPr/>
              </a:pPr>
              <a:t>26</a:t>
            </a:fld>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FB383E72-5446-4860-9EAA-7DDAD3265839}" type="slidenum">
              <a:rPr lang="da-DK" smtClean="0"/>
              <a:pPr/>
              <a:t>27</a:t>
            </a:fld>
            <a:endParaRPr lang="da-DK"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Times New Roman" pitchFamily="18" charset="0"/>
                <a:ea typeface="+mn-ea"/>
                <a:cs typeface="+mn-cs"/>
              </a:rPr>
              <a:t>Since the seminal works of </a:t>
            </a:r>
            <a:r>
              <a:rPr lang="en-GB" sz="1200" kern="1200" dirty="0" err="1" smtClean="0">
                <a:solidFill>
                  <a:schemeClr val="tx1"/>
                </a:solidFill>
                <a:effectLst/>
                <a:latin typeface="Times New Roman" pitchFamily="18" charset="0"/>
                <a:ea typeface="+mn-ea"/>
                <a:cs typeface="+mn-cs"/>
              </a:rPr>
              <a:t>Spiess</a:t>
            </a:r>
            <a:r>
              <a:rPr lang="en-GB" sz="1200" kern="1200" baseline="0" dirty="0" smtClean="0">
                <a:solidFill>
                  <a:schemeClr val="tx1"/>
                </a:solidFill>
                <a:effectLst/>
                <a:latin typeface="Times New Roman" pitchFamily="18" charset="0"/>
                <a:ea typeface="+mn-ea"/>
                <a:cs typeface="+mn-cs"/>
              </a:rPr>
              <a:t> and Florian (early eighties) it has been proved that, in this setting, the time to destination can be minimized by considering a bundle of potentially optimal itineraries, collectively referred to as “hyperpath” or “travel strategy”</a:t>
            </a:r>
          </a:p>
          <a:p>
            <a:endParaRPr lang="en-GB"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3</a:t>
            </a:fld>
            <a:endParaRPr lang="da-DK"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it-IT" dirty="0" smtClean="0"/>
              <a:t>This works extends the Frequency-Based transit assignment developed by Spiess and Florian to the case where </a:t>
            </a:r>
            <a:r>
              <a:rPr lang="it-IT" i="1" u="sng" dirty="0" smtClean="0"/>
              <a:t>recurring</a:t>
            </a:r>
            <a:r>
              <a:rPr lang="it-IT" dirty="0" smtClean="0"/>
              <a:t> passenger congestion leads </a:t>
            </a:r>
            <a:r>
              <a:rPr lang="it-IT" baseline="0" dirty="0" smtClean="0"/>
              <a:t>the formation and dispersion of First In First Out queues of passengers at the stop.</a:t>
            </a:r>
          </a:p>
          <a:p>
            <a:endParaRPr lang="it-IT" baseline="0" dirty="0" smtClean="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4</a:t>
            </a:fld>
            <a:endParaRPr lang="da-DK"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proposed DUE, formulated as a fixed point </a:t>
            </a:r>
            <a:r>
              <a:rPr lang="en-US" dirty="0" smtClean="0"/>
              <a:t>problem, is obtained</a:t>
            </a:r>
            <a:r>
              <a:rPr lang="en-GB" sz="1200" kern="1200" dirty="0" smtClean="0">
                <a:solidFill>
                  <a:schemeClr val="tx1"/>
                </a:solidFill>
                <a:effectLst/>
                <a:latin typeface="Times New Roman" pitchFamily="18" charset="0"/>
                <a:ea typeface="+mn-ea"/>
                <a:cs typeface="+mn-cs"/>
              </a:rPr>
              <a:t> combining the supply and demand models or, equivalently, the </a:t>
            </a:r>
            <a:r>
              <a:rPr lang="en-GB" sz="1200" i="1" kern="1200" dirty="0" smtClean="0">
                <a:solidFill>
                  <a:schemeClr val="tx1"/>
                </a:solidFill>
                <a:effectLst/>
                <a:latin typeface="Times New Roman" pitchFamily="18" charset="0"/>
                <a:ea typeface="+mn-ea"/>
                <a:cs typeface="+mn-cs"/>
              </a:rPr>
              <a:t>Uncongested Network Assignment Map</a:t>
            </a:r>
            <a:r>
              <a:rPr lang="en-GB" sz="1200" kern="1200" dirty="0" smtClean="0">
                <a:solidFill>
                  <a:schemeClr val="tx1"/>
                </a:solidFill>
                <a:effectLst/>
                <a:latin typeface="Times New Roman" pitchFamily="18" charset="0"/>
                <a:ea typeface="+mn-ea"/>
                <a:cs typeface="+mn-cs"/>
              </a:rPr>
              <a:t> (which combines the results of the RCM and the NFPM) and APF. </a:t>
            </a:r>
            <a:endParaRPr lang="en-US" dirty="0" smtClean="0"/>
          </a:p>
          <a:p>
            <a:endParaRPr lang="en-US" dirty="0" smtClean="0"/>
          </a:p>
          <a:p>
            <a:r>
              <a:rPr lang="en-US" dirty="0" smtClean="0"/>
              <a:t>In order</a:t>
            </a:r>
            <a:r>
              <a:rPr lang="en-US" baseline="0" dirty="0" smtClean="0"/>
              <a:t> to specify the Assignment models the following </a:t>
            </a:r>
            <a:r>
              <a:rPr lang="en-US" dirty="0" smtClean="0"/>
              <a:t>four </a:t>
            </a:r>
            <a:r>
              <a:rPr lang="en-US" dirty="0"/>
              <a:t>components </a:t>
            </a:r>
            <a:r>
              <a:rPr lang="en-US" dirty="0" smtClean="0"/>
              <a:t>need to be specified: </a:t>
            </a:r>
            <a:endParaRPr lang="en-US" dirty="0"/>
          </a:p>
          <a:p>
            <a:pPr lvl="0"/>
            <a:r>
              <a:rPr lang="en-GB" dirty="0" smtClean="0"/>
              <a:t>the </a:t>
            </a:r>
            <a:r>
              <a:rPr lang="en-GB" i="1" dirty="0"/>
              <a:t>Stop Model</a:t>
            </a:r>
            <a:r>
              <a:rPr lang="en-GB" dirty="0"/>
              <a:t> (SM), which yields for any given </a:t>
            </a:r>
            <a:r>
              <a:rPr lang="en-GB" i="1" dirty="0"/>
              <a:t>attractive line set</a:t>
            </a:r>
            <a:r>
              <a:rPr lang="en-GB" dirty="0"/>
              <a:t> </a:t>
            </a:r>
            <a:r>
              <a:rPr lang="en-GB" dirty="0" smtClean="0"/>
              <a:t> </a:t>
            </a:r>
            <a:r>
              <a:rPr lang="en-GB" dirty="0"/>
              <a:t>the probability of boarding each line as well as the expected waiting time, depending on: transit lines characteristics and on passenger congestion;</a:t>
            </a:r>
            <a:endParaRPr lang="it-IT" dirty="0"/>
          </a:p>
          <a:p>
            <a:pPr lvl="0"/>
            <a:r>
              <a:rPr lang="en-GB" dirty="0"/>
              <a:t>the </a:t>
            </a:r>
            <a:r>
              <a:rPr lang="en-GB" i="1" dirty="0"/>
              <a:t>Route Choice Model</a:t>
            </a:r>
            <a:r>
              <a:rPr lang="en-GB" dirty="0"/>
              <a:t> (RCM), which reflects the behaviour of a rational passenger travelling from an origin to a destination of the transit network for given arc performances</a:t>
            </a:r>
            <a:r>
              <a:rPr lang="en-GB" i="1" dirty="0"/>
              <a:t> </a:t>
            </a:r>
            <a:r>
              <a:rPr lang="en-GB" dirty="0"/>
              <a:t>(i.e. time-varying travel times and costs). The route choice in this paper is assumed deterministic and thus is modelled through a dynamic shortest </a:t>
            </a:r>
            <a:r>
              <a:rPr lang="en-GB" dirty="0" err="1"/>
              <a:t>hyperpath</a:t>
            </a:r>
            <a:r>
              <a:rPr lang="en-GB" dirty="0"/>
              <a:t> search;</a:t>
            </a:r>
            <a:endParaRPr lang="it-IT" dirty="0"/>
          </a:p>
          <a:p>
            <a:pPr lvl="0"/>
            <a:r>
              <a:rPr lang="en-GB" dirty="0"/>
              <a:t>the </a:t>
            </a:r>
            <a:r>
              <a:rPr lang="en-GB" i="1" dirty="0"/>
              <a:t>Network Flow Propagation Model</a:t>
            </a:r>
            <a:r>
              <a:rPr lang="en-GB" dirty="0"/>
              <a:t> (NFPM), which aims at finding time-varying arc flows that are consistent with the arc travel times for given route choices, but not consistent with line capacities. (this is the main difference between the NFPM and the Dynamic Network Loading Problem, where instead mutual consistence of flows and times through the APF is sought for given route choices</a:t>
            </a:r>
            <a:r>
              <a:rPr lang="en-GB"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the </a:t>
            </a:r>
            <a:r>
              <a:rPr lang="en-GB" i="1" dirty="0" smtClean="0"/>
              <a:t>Arc Performance Function</a:t>
            </a:r>
            <a:r>
              <a:rPr lang="en-GB" dirty="0" smtClean="0"/>
              <a:t> (APF), which yields the exit time at any given entry time for each arc, depending on the transit lines characteristics and the passenger flows over the network.</a:t>
            </a:r>
            <a:endParaRPr lang="it-IT" dirty="0" smtClean="0"/>
          </a:p>
          <a:p>
            <a:pPr lvl="0"/>
            <a:endParaRPr lang="it-IT" dirty="0"/>
          </a:p>
          <a:p>
            <a:endParaRPr lang="en-GB" dirty="0"/>
          </a:p>
        </p:txBody>
      </p:sp>
      <p:sp>
        <p:nvSpPr>
          <p:cNvPr id="4" name="Slide Number Placeholder 3"/>
          <p:cNvSpPr>
            <a:spLocks noGrp="1"/>
          </p:cNvSpPr>
          <p:nvPr>
            <p:ph type="sldNum" sz="quarter" idx="10"/>
          </p:nvPr>
        </p:nvSpPr>
        <p:spPr/>
        <p:txBody>
          <a:bodyPr/>
          <a:lstStyle/>
          <a:p>
            <a:fld id="{7AB1F7D9-AA1F-4775-9AA7-DB1B1B24082F}" type="slidenum">
              <a:rPr lang="en-GB" smtClean="0">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3029049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it-IT" dirty="0" smtClean="0"/>
              <a:t>When the Network Flow Propagation Model determines the inflow on each arc of the network, Arc Performance functions are aplied to obtain </a:t>
            </a:r>
            <a:r>
              <a:rPr lang="en-GB" sz="1200" i="0" kern="1200" dirty="0" smtClean="0">
                <a:solidFill>
                  <a:schemeClr val="tx1"/>
                </a:solidFill>
                <a:latin typeface="Times New Roman" pitchFamily="18" charset="0"/>
                <a:ea typeface="+mn-ea"/>
                <a:cs typeface="+mn-cs"/>
              </a:rPr>
              <a:t>the temporal profile of the exit time for any arc and entry time </a:t>
            </a:r>
            <a:r>
              <a:rPr lang="en-GB" sz="1400" dirty="0" smtClean="0">
                <a:latin typeface="Times New Roman" pitchFamily="18" charset="0"/>
                <a:sym typeface="Symbol"/>
              </a:rPr>
              <a:t></a:t>
            </a:r>
            <a:r>
              <a:rPr lang="en-GB" sz="1200" dirty="0" smtClean="0"/>
              <a:t>.</a:t>
            </a:r>
            <a:endParaRPr lang="en-US" sz="1200" i="0" kern="1200" dirty="0" smtClean="0">
              <a:solidFill>
                <a:schemeClr val="tx1"/>
              </a:solidFill>
              <a:latin typeface="Times New Roman" pitchFamily="18" charset="0"/>
              <a:ea typeface="+mn-ea"/>
              <a:cs typeface="+mn-cs"/>
            </a:endParaRPr>
          </a:p>
          <a:p>
            <a:endParaRPr lang="it-IT" dirty="0" smtClean="0"/>
          </a:p>
          <a:p>
            <a:r>
              <a:rPr lang="it-IT" dirty="0" smtClean="0"/>
              <a:t>For pedestrian arcs,</a:t>
            </a:r>
            <a:r>
              <a:rPr lang="it-IT" baseline="0" dirty="0" smtClean="0"/>
              <a:t> line arcs and waiting arcs, the value only depends on network characteristics, such as phyical lenght of the arcs, or supply characteristics, such as service frequency.</a:t>
            </a:r>
          </a:p>
          <a:p>
            <a:endParaRPr lang="it-IT" baseline="0" dirty="0" smtClean="0"/>
          </a:p>
          <a:p>
            <a:pPr marL="0" indent="0">
              <a:buNone/>
            </a:pPr>
            <a:endParaRPr lang="it-IT" dirty="0" smtClean="0"/>
          </a:p>
          <a:p>
            <a:pPr marL="0" indent="0">
              <a:buNone/>
            </a:pPr>
            <a:r>
              <a:rPr lang="it-IT" u="sng" dirty="0" smtClean="0"/>
              <a:t>In</a:t>
            </a:r>
            <a:r>
              <a:rPr lang="it-IT" u="sng" baseline="0" dirty="0" smtClean="0"/>
              <a:t> this model it is assumed that the only Arc performance Function that also dpend on transit flows is the APF of queuing arcs.</a:t>
            </a:r>
            <a:endParaRPr lang="en-US" u="sng" dirty="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6</a:t>
            </a:fld>
            <a:endParaRPr lang="da-DK"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it-IT" dirty="0" smtClean="0"/>
              <a:t>When the Network Flow Propagation Model determines the inflow on each arc of the network, Arc Performance functions are aplied to obtain </a:t>
            </a:r>
            <a:r>
              <a:rPr lang="en-GB" sz="1200" i="0" kern="1200" dirty="0" smtClean="0">
                <a:solidFill>
                  <a:schemeClr val="tx1"/>
                </a:solidFill>
                <a:latin typeface="Times New Roman" pitchFamily="18" charset="0"/>
                <a:ea typeface="+mn-ea"/>
                <a:cs typeface="+mn-cs"/>
              </a:rPr>
              <a:t>the temporal profile of the exit time for any arc and entry time </a:t>
            </a:r>
            <a:r>
              <a:rPr lang="en-GB" sz="1400" dirty="0" smtClean="0">
                <a:latin typeface="Times New Roman" pitchFamily="18" charset="0"/>
                <a:sym typeface="Symbol"/>
              </a:rPr>
              <a:t></a:t>
            </a:r>
            <a:r>
              <a:rPr lang="en-GB" sz="1200" dirty="0" smtClean="0"/>
              <a:t>.</a:t>
            </a:r>
            <a:endParaRPr lang="en-US" sz="1200" i="0" kern="1200" dirty="0" smtClean="0">
              <a:solidFill>
                <a:schemeClr val="tx1"/>
              </a:solidFill>
              <a:latin typeface="Times New Roman" pitchFamily="18" charset="0"/>
              <a:ea typeface="+mn-ea"/>
              <a:cs typeface="+mn-cs"/>
            </a:endParaRPr>
          </a:p>
          <a:p>
            <a:endParaRPr lang="it-IT" dirty="0" smtClean="0"/>
          </a:p>
          <a:p>
            <a:r>
              <a:rPr lang="it-IT" dirty="0" smtClean="0"/>
              <a:t>For pedestrian arcs,</a:t>
            </a:r>
            <a:r>
              <a:rPr lang="it-IT" baseline="0" dirty="0" smtClean="0"/>
              <a:t> line arcs and waiting arcs, the value only depends on network characteristics, such as phyical lenght of the arcs, or supply characteristics, such as service frequency.</a:t>
            </a:r>
          </a:p>
          <a:p>
            <a:endParaRPr lang="it-IT" baseline="0" dirty="0" smtClean="0"/>
          </a:p>
          <a:p>
            <a:pPr marL="0" indent="0">
              <a:buNone/>
            </a:pPr>
            <a:endParaRPr lang="it-IT" dirty="0" smtClean="0"/>
          </a:p>
          <a:p>
            <a:pPr marL="0" indent="0">
              <a:buNone/>
            </a:pPr>
            <a:r>
              <a:rPr lang="it-IT" u="sng" dirty="0" smtClean="0"/>
              <a:t>In</a:t>
            </a:r>
            <a:r>
              <a:rPr lang="it-IT" u="sng" baseline="0" dirty="0" smtClean="0"/>
              <a:t> this model it is assumed that the only Arc performance Function that also dpend on transit flows is the APF of queuing arcs.</a:t>
            </a:r>
            <a:endParaRPr lang="en-US" u="sng" dirty="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7</a:t>
            </a:fld>
            <a:endParaRPr lang="da-DK"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lvl="0" indent="150813" eaLnBrk="1" hangingPunct="1">
              <a:spcBef>
                <a:spcPct val="0"/>
              </a:spcBef>
            </a:pPr>
            <a:r>
              <a:rPr lang="en-GB" dirty="0">
                <a:solidFill>
                  <a:srgbClr val="000000"/>
                </a:solidFill>
                <a:ea typeface="SimSun"/>
                <a:cs typeface="Times New Roman" pitchFamily="18" charset="0"/>
              </a:rPr>
              <a:t>The contribution due to overcrowding is considered in the </a:t>
            </a:r>
            <a:r>
              <a:rPr lang="en-GB" b="1" dirty="0">
                <a:solidFill>
                  <a:srgbClr val="000000"/>
                </a:solidFill>
                <a:ea typeface="SimSun"/>
                <a:cs typeface="Times New Roman" pitchFamily="18" charset="0"/>
              </a:rPr>
              <a:t>Performance Function of queuing arcs</a:t>
            </a:r>
            <a:r>
              <a:rPr lang="en-GB" dirty="0">
                <a:solidFill>
                  <a:srgbClr val="000000"/>
                </a:solidFill>
                <a:ea typeface="SimSun"/>
                <a:cs typeface="Times New Roman" pitchFamily="18" charset="0"/>
              </a:rPr>
              <a:t>, which in turn depends on the current length of the queue at the stop by means of a </a:t>
            </a:r>
            <a:r>
              <a:rPr lang="en-GB" i="1" dirty="0">
                <a:solidFill>
                  <a:srgbClr val="000000"/>
                </a:solidFill>
                <a:ea typeface="SimSun"/>
                <a:cs typeface="Times New Roman" pitchFamily="18" charset="0"/>
              </a:rPr>
              <a:t>Bottleneck Queuing Model </a:t>
            </a:r>
            <a:r>
              <a:rPr lang="en-GB" dirty="0">
                <a:solidFill>
                  <a:srgbClr val="000000"/>
                </a:solidFill>
                <a:ea typeface="SimSun"/>
                <a:cs typeface="Times New Roman" pitchFamily="18" charset="0"/>
              </a:rPr>
              <a:t>with time-varying exit capacity. </a:t>
            </a:r>
            <a:endParaRPr lang="en-GB" dirty="0" smtClean="0">
              <a:solidFill>
                <a:srgbClr val="000000"/>
              </a:solidFill>
              <a:ea typeface="SimSun"/>
              <a:cs typeface="Times New Roman" pitchFamily="18" charset="0"/>
            </a:endParaRPr>
          </a:p>
          <a:p>
            <a:pPr lvl="0" indent="150813" eaLnBrk="1" hangingPunct="1">
              <a:spcBef>
                <a:spcPct val="0"/>
              </a:spcBef>
            </a:pPr>
            <a:endParaRPr lang="en-GB" dirty="0">
              <a:solidFill>
                <a:srgbClr val="000000"/>
              </a:solidFill>
              <a:ea typeface="SimSun"/>
              <a:cs typeface="Times New Roman" pitchFamily="18" charset="0"/>
            </a:endParaRPr>
          </a:p>
          <a:p>
            <a:endParaRPr lang="en-US" dirty="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8</a:t>
            </a:fld>
            <a:endParaRPr lang="da-DK"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lvl="0"/>
            <a:endParaRPr lang="en-GB" dirty="0" smtClean="0">
              <a:ea typeface="SimSun"/>
              <a:cs typeface="Times New Roman" pitchFamily="18" charset="0"/>
            </a:endParaRPr>
          </a:p>
          <a:p>
            <a:pPr lvl="0"/>
            <a:r>
              <a:rPr lang="en-GB" i="0" dirty="0" smtClean="0">
                <a:latin typeface="Arial" pitchFamily="34" charset="0"/>
                <a:cs typeface="Times New Roman" pitchFamily="18" charset="0"/>
              </a:rPr>
              <a:t>Description of the drawing:</a:t>
            </a:r>
            <a:br>
              <a:rPr lang="en-GB" i="0" dirty="0" smtClean="0">
                <a:latin typeface="Arial" pitchFamily="34" charset="0"/>
                <a:cs typeface="Times New Roman" pitchFamily="18" charset="0"/>
              </a:rPr>
            </a:br>
            <a:r>
              <a:rPr lang="en-GB" i="0" dirty="0" smtClean="0">
                <a:latin typeface="Arial" pitchFamily="34" charset="0"/>
                <a:cs typeface="Times New Roman" pitchFamily="18" charset="0"/>
              </a:rPr>
              <a:t>The square is a stop node – the hexagons are waiting node and the circles are boarding nodes</a:t>
            </a:r>
          </a:p>
          <a:p>
            <a:pPr lvl="0"/>
            <a:r>
              <a:rPr lang="en-GB" i="0" dirty="0" smtClean="0">
                <a:latin typeface="Arial" pitchFamily="34" charset="0"/>
                <a:cs typeface="Times New Roman" pitchFamily="18" charset="0"/>
              </a:rPr>
              <a:t>Dotted lines are queuing arcs – dashed lines are waiting arcs – full lines are (in-vehicle) line arcs</a:t>
            </a:r>
          </a:p>
          <a:p>
            <a:pPr lvl="0"/>
            <a:endParaRPr lang="en-GB" i="1" dirty="0" smtClean="0">
              <a:latin typeface="Arial" pitchFamily="34" charset="0"/>
              <a:cs typeface="Times New Roman" pitchFamily="18" charset="0"/>
            </a:endParaRPr>
          </a:p>
          <a:p>
            <a:pPr lvl="0"/>
            <a:r>
              <a:rPr lang="en-GB" i="1" dirty="0" err="1" smtClean="0">
                <a:latin typeface="Arial" pitchFamily="34" charset="0"/>
                <a:cs typeface="Times New Roman" pitchFamily="18" charset="0"/>
              </a:rPr>
              <a:t>LA</a:t>
            </a:r>
            <a:r>
              <a:rPr lang="en-GB" i="1" baseline="-25000" dirty="0" err="1" smtClean="0">
                <a:latin typeface="Arial" pitchFamily="34" charset="0"/>
                <a:cs typeface="Times New Roman" pitchFamily="18" charset="0"/>
              </a:rPr>
              <a:t>a</a:t>
            </a:r>
            <a:r>
              <a:rPr lang="en-GB" dirty="0" smtClean="0">
                <a:latin typeface="Arial" pitchFamily="34" charset="0"/>
                <a:cs typeface="Times New Roman" pitchFamily="18" charset="0"/>
              </a:rPr>
              <a:t> is the line corresponding to</a:t>
            </a:r>
            <a:r>
              <a:rPr lang="en-GB" baseline="0" dirty="0" smtClean="0">
                <a:latin typeface="Arial" pitchFamily="34" charset="0"/>
                <a:cs typeface="Times New Roman" pitchFamily="18" charset="0"/>
              </a:rPr>
              <a:t> the waiting arc </a:t>
            </a:r>
            <a:r>
              <a:rPr lang="en-GB" i="1" dirty="0" err="1" smtClean="0">
                <a:latin typeface="Arial" pitchFamily="34" charset="0"/>
                <a:cs typeface="Times New Roman" pitchFamily="18" charset="0"/>
              </a:rPr>
              <a:t>WA</a:t>
            </a:r>
            <a:r>
              <a:rPr lang="en-GB" i="1" baseline="-25000" dirty="0" err="1" smtClean="0">
                <a:latin typeface="Arial" pitchFamily="34" charset="0"/>
                <a:cs typeface="Times New Roman" pitchFamily="18" charset="0"/>
              </a:rPr>
              <a:t>a</a:t>
            </a:r>
            <a:r>
              <a:rPr lang="it-IT" baseline="0" dirty="0" smtClean="0">
                <a:latin typeface="Arial" pitchFamily="34" charset="0"/>
                <a:cs typeface="Times New Roman" pitchFamily="18" charset="0"/>
              </a:rPr>
              <a:t>,</a:t>
            </a:r>
          </a:p>
          <a:p>
            <a:pPr lvl="0"/>
            <a:r>
              <a:rPr lang="it-IT" baseline="0" dirty="0" smtClean="0">
                <a:latin typeface="Arial" pitchFamily="34" charset="0"/>
                <a:cs typeface="Times New Roman" pitchFamily="18" charset="0"/>
              </a:rPr>
              <a:t>The,  APF of this arc may be calculated using the equation in slide 6 </a:t>
            </a:r>
            <a:endParaRPr lang="en-GB" dirty="0">
              <a:latin typeface="Arial" pitchFamily="34" charset="0"/>
              <a:cs typeface="Times New Roman" pitchFamily="18" charset="0"/>
            </a:endParaRPr>
          </a:p>
          <a:p>
            <a:pPr lvl="0"/>
            <a:endParaRPr lang="it-IT" dirty="0" smtClean="0">
              <a:latin typeface="Arial" pitchFamily="34" charset="0"/>
            </a:endParaRPr>
          </a:p>
          <a:p>
            <a:pPr lvl="0"/>
            <a:endParaRPr lang="it-IT" dirty="0" smtClean="0">
              <a:latin typeface="Arial" pitchFamily="34" charset="0"/>
            </a:endParaRPr>
          </a:p>
          <a:p>
            <a:pPr lvl="0"/>
            <a:r>
              <a:rPr lang="it-IT" dirty="0" smtClean="0">
                <a:latin typeface="Arial" pitchFamily="34" charset="0"/>
              </a:rPr>
              <a:t>However, for the corresponding queuing arc </a:t>
            </a:r>
            <a:r>
              <a:rPr lang="it-IT" i="1" dirty="0" smtClean="0">
                <a:latin typeface="Arial" pitchFamily="34" charset="0"/>
              </a:rPr>
              <a:t>QA</a:t>
            </a:r>
            <a:r>
              <a:rPr lang="it-IT" i="1" baseline="-25000" dirty="0" smtClean="0">
                <a:latin typeface="Arial" pitchFamily="34" charset="0"/>
              </a:rPr>
              <a:t>a</a:t>
            </a:r>
            <a:r>
              <a:rPr lang="it-IT" dirty="0" smtClean="0">
                <a:latin typeface="Arial" pitchFamily="34" charset="0"/>
              </a:rPr>
              <a:t>, the exit time </a:t>
            </a:r>
            <a:r>
              <a:rPr lang="it-IT" baseline="0" dirty="0" smtClean="0">
                <a:latin typeface="Arial" pitchFamily="34" charset="0"/>
              </a:rPr>
              <a:t>is obtained by applying a Dynamic Bottleneck Queuing Model with time-varying exit capacity.</a:t>
            </a:r>
            <a:endParaRPr lang="en-US" dirty="0">
              <a:latin typeface="Arial" pitchFamily="34" charset="0"/>
            </a:endParaRPr>
          </a:p>
          <a:p>
            <a:endParaRPr lang="en-US" dirty="0"/>
          </a:p>
        </p:txBody>
      </p:sp>
      <p:sp>
        <p:nvSpPr>
          <p:cNvPr id="21508" name="Slide Number Placeholder 3"/>
          <p:cNvSpPr>
            <a:spLocks noGrp="1"/>
          </p:cNvSpPr>
          <p:nvPr>
            <p:ph type="sldNum" sz="quarter" idx="5"/>
          </p:nvPr>
        </p:nvSpPr>
        <p:spPr>
          <a:noFill/>
        </p:spPr>
        <p:txBody>
          <a:bodyPr/>
          <a:lstStyle/>
          <a:p>
            <a:fld id="{DA3CB9F4-EB03-4864-8963-84B44BA76FC4}" type="slidenum">
              <a:rPr lang="da-DK" smtClean="0"/>
              <a:pPr/>
              <a:t>9</a:t>
            </a:fld>
            <a:endParaRPr lang="da-DK" smtClean="0"/>
          </a:p>
        </p:txBody>
      </p:sp>
      <p:graphicFrame>
        <p:nvGraphicFramePr>
          <p:cNvPr id="2" name="Object 1"/>
          <p:cNvGraphicFramePr>
            <a:graphicFrameLocks noChangeAspect="1"/>
          </p:cNvGraphicFramePr>
          <p:nvPr>
            <p:extLst>
              <p:ext uri="{D42A27DB-BD31-4B8C-83A1-F6EECF244321}">
                <p14:modId xmlns:p14="http://schemas.microsoft.com/office/powerpoint/2010/main" val="3796685959"/>
              </p:ext>
            </p:extLst>
          </p:nvPr>
        </p:nvGraphicFramePr>
        <p:xfrm>
          <a:off x="1029370" y="6917506"/>
          <a:ext cx="850404" cy="345822"/>
        </p:xfrm>
        <a:graphic>
          <a:graphicData uri="http://schemas.openxmlformats.org/presentationml/2006/ole">
            <mc:AlternateContent xmlns:mc="http://schemas.openxmlformats.org/markup-compatibility/2006">
              <mc:Choice xmlns:v="urn:schemas-microsoft-com:vml" Requires="v">
                <p:oleObj spid="_x0000_s342090" r:id="rId4" imgW="1028700" imgH="419100" progId="Equation.DSMT4">
                  <p:embed/>
                </p:oleObj>
              </mc:Choice>
              <mc:Fallback>
                <p:oleObj r:id="rId4" imgW="1028700" imgH="419100" progId="Equation.DSMT4">
                  <p:embed/>
                  <p:pic>
                    <p:nvPicPr>
                      <p:cNvPr id="0" name="Object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9370" y="6917506"/>
                        <a:ext cx="850404" cy="345822"/>
                      </a:xfrm>
                      <a:prstGeom prst="rect">
                        <a:avLst/>
                      </a:prstGeom>
                      <a:noFill/>
                      <a:ln>
                        <a:noFill/>
                      </a:ln>
                    </p:spPr>
                  </p:pic>
                </p:oleObj>
              </mc:Fallback>
            </mc:AlternateContent>
          </a:graphicData>
        </a:graphic>
      </p:graphicFrame>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p:cNvSpPr/>
          <p:nvPr userDrawn="1"/>
        </p:nvSpPr>
        <p:spPr bwMode="auto">
          <a:xfrm>
            <a:off x="-19050" y="1479550"/>
            <a:ext cx="9163050" cy="43728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6" name="Rectangle 22"/>
          <p:cNvSpPr>
            <a:spLocks noChangeArrowheads="1"/>
          </p:cNvSpPr>
          <p:nvPr userDrawn="1"/>
        </p:nvSpPr>
        <p:spPr bwMode="auto">
          <a:xfrm>
            <a:off x="857250" y="4119563"/>
            <a:ext cx="7524750" cy="533400"/>
          </a:xfrm>
          <a:prstGeom prst="rect">
            <a:avLst/>
          </a:prstGeom>
          <a:noFill/>
          <a:ln w="9525">
            <a:noFill/>
            <a:miter lim="800000"/>
            <a:headEnd/>
            <a:tailEnd/>
          </a:ln>
          <a:effectLst/>
        </p:spPr>
        <p:txBody>
          <a:bodyPr lIns="0" tIns="0" rIns="0" bIns="0"/>
          <a:lstStyle/>
          <a:p>
            <a:pPr>
              <a:defRPr/>
            </a:pPr>
            <a:endParaRPr lang="en-US" sz="3900" i="0">
              <a:solidFill>
                <a:srgbClr val="C51538"/>
              </a:solidFill>
              <a:latin typeface="Impact" pitchFamily="34" charset="0"/>
            </a:endParaRPr>
          </a:p>
        </p:txBody>
      </p:sp>
      <p:sp>
        <p:nvSpPr>
          <p:cNvPr id="7" name="Text Box 26"/>
          <p:cNvSpPr txBox="1">
            <a:spLocks noChangeArrowheads="1"/>
          </p:cNvSpPr>
          <p:nvPr userDrawn="1"/>
        </p:nvSpPr>
        <p:spPr bwMode="auto">
          <a:xfrm>
            <a:off x="838200" y="3048000"/>
            <a:ext cx="7543800" cy="334963"/>
          </a:xfrm>
          <a:prstGeom prst="rect">
            <a:avLst/>
          </a:prstGeom>
          <a:noFill/>
          <a:ln w="9525">
            <a:noFill/>
            <a:miter lim="800000"/>
            <a:headEnd/>
            <a:tailEnd/>
          </a:ln>
          <a:effectLst/>
        </p:spPr>
        <p:txBody>
          <a:bodyPr lIns="0" tIns="0" rIns="0" bIns="0">
            <a:spAutoFit/>
          </a:bodyPr>
          <a:lstStyle/>
          <a:p>
            <a:pPr>
              <a:defRPr/>
            </a:pPr>
            <a:endParaRPr lang="en-US" sz="2200" b="1" i="0">
              <a:solidFill>
                <a:srgbClr val="003866"/>
              </a:solidFill>
            </a:endParaRPr>
          </a:p>
        </p:txBody>
      </p:sp>
      <p:sp>
        <p:nvSpPr>
          <p:cNvPr id="10244" name="Rectangle 4"/>
          <p:cNvSpPr>
            <a:spLocks noGrp="1" noChangeArrowheads="1"/>
          </p:cNvSpPr>
          <p:nvPr>
            <p:ph type="ctrTitle"/>
          </p:nvPr>
        </p:nvSpPr>
        <p:spPr>
          <a:xfrm>
            <a:off x="838200" y="2420938"/>
            <a:ext cx="7543800" cy="533400"/>
          </a:xfrm>
        </p:spPr>
        <p:txBody>
          <a:bodyPr anchor="t"/>
          <a:lstStyle>
            <a:lvl1pPr>
              <a:defRPr sz="3900"/>
            </a:lvl1pPr>
          </a:lstStyle>
          <a:p>
            <a:r>
              <a:rPr lang="da-DK" dirty="0"/>
              <a:t>Click to edit Master title style</a:t>
            </a:r>
          </a:p>
        </p:txBody>
      </p:sp>
      <p:sp>
        <p:nvSpPr>
          <p:cNvPr id="10250" name="Rectangle 10"/>
          <p:cNvSpPr>
            <a:spLocks noGrp="1" noChangeArrowheads="1"/>
          </p:cNvSpPr>
          <p:nvPr>
            <p:ph type="subTitle" sz="quarter" idx="1"/>
          </p:nvPr>
        </p:nvSpPr>
        <p:spPr>
          <a:xfrm>
            <a:off x="800100" y="4784725"/>
            <a:ext cx="7543800" cy="228600"/>
          </a:xfrm>
        </p:spPr>
        <p:txBody>
          <a:bodyPr/>
          <a:lstStyle>
            <a:lvl1pPr>
              <a:defRPr sz="1600"/>
            </a:lvl1pPr>
          </a:lstStyle>
          <a:p>
            <a:r>
              <a:rPr lang="da-DK" dirty="0"/>
              <a:t>Click to edit Master subtitle style</a:t>
            </a:r>
          </a:p>
        </p:txBody>
      </p:sp>
      <p:sp>
        <p:nvSpPr>
          <p:cNvPr id="9" name="Rectangle 9"/>
          <p:cNvSpPr>
            <a:spLocks noGrp="1" noChangeArrowheads="1"/>
          </p:cNvSpPr>
          <p:nvPr>
            <p:ph type="ftr" sz="quarter" idx="10"/>
          </p:nvPr>
        </p:nvSpPr>
        <p:spPr>
          <a:xfrm>
            <a:off x="838200" y="6309320"/>
            <a:ext cx="7543800" cy="228600"/>
          </a:xfrm>
          <a:prstGeom prst="rect">
            <a:avLst/>
          </a:prstGeom>
        </p:spPr>
        <p:txBody>
          <a:bodyPr lIns="0" tIns="0" rIns="0" bIns="0"/>
          <a:lstStyle>
            <a:lvl1pPr marL="0" marR="0" indent="0" algn="l" defTabSz="914400" rtl="0" eaLnBrk="1" fontAlgn="base" latinLnBrk="0" hangingPunct="1">
              <a:lnSpc>
                <a:spcPct val="100000"/>
              </a:lnSpc>
              <a:spcBef>
                <a:spcPct val="0"/>
              </a:spcBef>
              <a:spcAft>
                <a:spcPct val="0"/>
              </a:spcAft>
              <a:buClrTx/>
              <a:buSzTx/>
              <a:buFontTx/>
              <a:buNone/>
              <a:tabLst/>
              <a:defRPr lang="en-GB" sz="1100"/>
            </a:lvl1pPr>
          </a:lstStyle>
          <a:p>
            <a:pPr>
              <a:defRPr/>
            </a:pPr>
            <a:r>
              <a:rPr lang="en-US" dirty="0" smtClean="0">
                <a:latin typeface="Calibri"/>
                <a:ea typeface="Calibri"/>
                <a:cs typeface="Times New Roman"/>
              </a:rPr>
              <a:t>Michael G H Bell and </a:t>
            </a:r>
            <a:r>
              <a:rPr lang="en-US" dirty="0" err="1" smtClean="0">
                <a:latin typeface="Calibri"/>
                <a:ea typeface="Calibri"/>
                <a:cs typeface="Times New Roman"/>
              </a:rPr>
              <a:t>Valentina</a:t>
            </a:r>
            <a:r>
              <a:rPr lang="en-US" dirty="0" smtClean="0">
                <a:latin typeface="Calibri"/>
                <a:ea typeface="Calibri"/>
                <a:cs typeface="Times New Roman"/>
              </a:rPr>
              <a:t> </a:t>
            </a:r>
            <a:r>
              <a:rPr lang="en-US" dirty="0" err="1" smtClean="0">
                <a:latin typeface="Calibri"/>
                <a:ea typeface="Calibri"/>
                <a:cs typeface="Times New Roman"/>
              </a:rPr>
              <a:t>Trozzi</a:t>
            </a:r>
            <a:r>
              <a:rPr lang="en-US" dirty="0" smtClean="0">
                <a:latin typeface="Calibri"/>
                <a:ea typeface="Calibri"/>
                <a:cs typeface="Times New Roman"/>
              </a:rPr>
              <a:t> - Centre for Transport Studies, Imperial College London</a:t>
            </a:r>
          </a:p>
          <a:p>
            <a:pPr>
              <a:defRPr/>
            </a:pPr>
            <a:r>
              <a:rPr lang="en-US" dirty="0" smtClean="0">
                <a:latin typeface="Calibri"/>
                <a:cs typeface="Times New Roman"/>
              </a:rPr>
              <a:t>Guido Gentile – DICEA </a:t>
            </a:r>
            <a:r>
              <a:rPr lang="en-US" dirty="0" err="1" smtClean="0">
                <a:latin typeface="Calibri"/>
                <a:cs typeface="Times New Roman"/>
              </a:rPr>
              <a:t>Università</a:t>
            </a:r>
            <a:r>
              <a:rPr lang="en-US" dirty="0" smtClean="0">
                <a:latin typeface="Calibri"/>
                <a:cs typeface="Times New Roman"/>
              </a:rPr>
              <a:t> La </a:t>
            </a:r>
            <a:r>
              <a:rPr lang="en-US" dirty="0" err="1" smtClean="0">
                <a:latin typeface="Calibri"/>
                <a:cs typeface="Times New Roman"/>
              </a:rPr>
              <a:t>Sapienza</a:t>
            </a:r>
            <a:r>
              <a:rPr lang="en-US" dirty="0" smtClean="0">
                <a:latin typeface="Calibri"/>
                <a:cs typeface="Times New Roman"/>
              </a:rPr>
              <a:t> Roma</a:t>
            </a:r>
            <a:endParaRPr lang="en-US" dirty="0"/>
          </a:p>
        </p:txBody>
      </p:sp>
      <p:sp>
        <p:nvSpPr>
          <p:cNvPr id="10" name="Rectangle 11"/>
          <p:cNvSpPr>
            <a:spLocks noGrp="1" noChangeArrowheads="1"/>
          </p:cNvSpPr>
          <p:nvPr>
            <p:ph type="sldNum" sz="quarter" idx="11"/>
          </p:nvPr>
        </p:nvSpPr>
        <p:spPr>
          <a:xfrm>
            <a:off x="8610600" y="6648450"/>
            <a:ext cx="419100" cy="152400"/>
          </a:xfrm>
        </p:spPr>
        <p:txBody>
          <a:bodyPr lIns="0" tIns="0" rIns="0" bIns="0"/>
          <a:lstStyle>
            <a:lvl1pPr>
              <a:defRPr sz="600">
                <a:latin typeface="Verdana" pitchFamily="34" charset="0"/>
              </a:defRPr>
            </a:lvl1pPr>
          </a:lstStyle>
          <a:p>
            <a:pPr>
              <a:defRPr/>
            </a:pPr>
            <a:fld id="{740B2959-1EEB-48BA-AC20-13CBCB6C92EF}" type="slidenum">
              <a:rPr lang="da-DK"/>
              <a:pPr>
                <a:defRPr/>
              </a:pPr>
              <a:t>‹#›</a:t>
            </a:fld>
            <a:endParaRPr lang="da-DK"/>
          </a:p>
        </p:txBody>
      </p:sp>
      <p:sp>
        <p:nvSpPr>
          <p:cNvPr id="11" name="Rectangle 10"/>
          <p:cNvSpPr/>
          <p:nvPr userDrawn="1"/>
        </p:nvSpPr>
        <p:spPr bwMode="auto">
          <a:xfrm>
            <a:off x="0" y="-2"/>
            <a:ext cx="9144000" cy="1772817"/>
          </a:xfrm>
          <a:prstGeom prst="rect">
            <a:avLst/>
          </a:prstGeom>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4"/>
          <p:cNvSpPr>
            <a:spLocks noGrp="1" noChangeArrowheads="1"/>
          </p:cNvSpPr>
          <p:nvPr>
            <p:ph type="sldNum" sz="quarter" idx="11"/>
          </p:nvPr>
        </p:nvSpPr>
        <p:spPr>
          <a:ln/>
        </p:spPr>
        <p:txBody>
          <a:bodyPr/>
          <a:lstStyle>
            <a:lvl1pPr>
              <a:defRPr/>
            </a:lvl1pPr>
          </a:lstStyle>
          <a:p>
            <a:pPr>
              <a:defRPr/>
            </a:pPr>
            <a:fld id="{46E1D004-901B-456B-8E62-E8F12F252F67}"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4938" y="609600"/>
            <a:ext cx="1885950" cy="56927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27088" y="609600"/>
            <a:ext cx="5505450" cy="5692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4"/>
          <p:cNvSpPr>
            <a:spLocks noGrp="1" noChangeArrowheads="1"/>
          </p:cNvSpPr>
          <p:nvPr>
            <p:ph type="sldNum" sz="quarter" idx="11"/>
          </p:nvPr>
        </p:nvSpPr>
        <p:spPr>
          <a:ln/>
        </p:spPr>
        <p:txBody>
          <a:bodyPr/>
          <a:lstStyle>
            <a:lvl1pPr>
              <a:defRPr/>
            </a:lvl1pPr>
          </a:lstStyle>
          <a:p>
            <a:pPr>
              <a:defRPr/>
            </a:pPr>
            <a:fld id="{53E68CA4-5F87-484F-8863-A62731469B4F}"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it-IT" dirty="0" smtClean="0"/>
              <a:t>Trozzi, Gentile, Kaparias, Bell</a:t>
            </a:r>
            <a:endParaRPr lang="it-IT" dirty="0"/>
          </a:p>
        </p:txBody>
      </p:sp>
      <p:sp>
        <p:nvSpPr>
          <p:cNvPr id="5" name="Rectangle 44"/>
          <p:cNvSpPr>
            <a:spLocks noGrp="1" noChangeArrowheads="1"/>
          </p:cNvSpPr>
          <p:nvPr>
            <p:ph type="sldNum" sz="quarter" idx="11"/>
          </p:nvPr>
        </p:nvSpPr>
        <p:spPr>
          <a:ln/>
        </p:spPr>
        <p:txBody>
          <a:bodyPr/>
          <a:lstStyle>
            <a:lvl1pPr>
              <a:defRPr/>
            </a:lvl1pPr>
          </a:lstStyle>
          <a:p>
            <a:pPr>
              <a:defRPr/>
            </a:pPr>
            <a:fld id="{DD0CF719-BC4D-4B30-B881-2EF1E926EC9C}" type="slidenum">
              <a:rPr lang="it-IT">
                <a:solidFill>
                  <a:srgbClr val="6E6E6F"/>
                </a:solidFill>
              </a:rPr>
              <a:pPr>
                <a:defRPr/>
              </a:pPr>
              <a:t>‹#›</a:t>
            </a:fld>
            <a:endParaRPr lang="it-IT">
              <a:solidFill>
                <a:srgbClr val="6E6E6F"/>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5" name="Rectangle 44"/>
          <p:cNvSpPr>
            <a:spLocks noGrp="1" noChangeArrowheads="1"/>
          </p:cNvSpPr>
          <p:nvPr>
            <p:ph type="sldNum" sz="quarter" idx="11"/>
          </p:nvPr>
        </p:nvSpPr>
        <p:spPr>
          <a:ln/>
        </p:spPr>
        <p:txBody>
          <a:bodyPr/>
          <a:lstStyle>
            <a:lvl1pPr>
              <a:defRPr/>
            </a:lvl1pPr>
          </a:lstStyle>
          <a:p>
            <a:pPr>
              <a:defRPr/>
            </a:pPr>
            <a:fld id="{DD0CF719-BC4D-4B30-B881-2EF1E926EC9C}"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p>
          <a:p>
            <a:pPr>
              <a:defRPr/>
            </a:pPr>
            <a:endParaRPr lang="it-IT" dirty="0"/>
          </a:p>
        </p:txBody>
      </p:sp>
      <p:sp>
        <p:nvSpPr>
          <p:cNvPr id="5" name="Rectangle 44"/>
          <p:cNvSpPr>
            <a:spLocks noGrp="1" noChangeArrowheads="1"/>
          </p:cNvSpPr>
          <p:nvPr>
            <p:ph type="sldNum" sz="quarter" idx="11"/>
          </p:nvPr>
        </p:nvSpPr>
        <p:spPr>
          <a:ln/>
        </p:spPr>
        <p:txBody>
          <a:bodyPr/>
          <a:lstStyle>
            <a:lvl1pPr>
              <a:defRPr/>
            </a:lvl1pPr>
          </a:lstStyle>
          <a:p>
            <a:pPr>
              <a:defRPr/>
            </a:pPr>
            <a:fld id="{C7EF9D41-51BA-4AE7-8AE5-7CA2929384D0}"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27088" y="1844675"/>
            <a:ext cx="3695700" cy="445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5188" y="1844675"/>
            <a:ext cx="3695700" cy="445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6" name="Rectangle 44"/>
          <p:cNvSpPr>
            <a:spLocks noGrp="1" noChangeArrowheads="1"/>
          </p:cNvSpPr>
          <p:nvPr>
            <p:ph type="sldNum" sz="quarter" idx="11"/>
          </p:nvPr>
        </p:nvSpPr>
        <p:spPr>
          <a:ln/>
        </p:spPr>
        <p:txBody>
          <a:bodyPr/>
          <a:lstStyle>
            <a:lvl1pPr>
              <a:defRPr/>
            </a:lvl1pPr>
          </a:lstStyle>
          <a:p>
            <a:pPr>
              <a:defRPr/>
            </a:pPr>
            <a:fld id="{CDF7C47D-2EC1-422C-A0AF-7279E10B9729}"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11760" y="274638"/>
            <a:ext cx="627504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8" name="Rectangle 44"/>
          <p:cNvSpPr>
            <a:spLocks noGrp="1" noChangeArrowheads="1"/>
          </p:cNvSpPr>
          <p:nvPr>
            <p:ph type="sldNum" sz="quarter" idx="11"/>
          </p:nvPr>
        </p:nvSpPr>
        <p:spPr>
          <a:ln/>
        </p:spPr>
        <p:txBody>
          <a:bodyPr/>
          <a:lstStyle>
            <a:lvl1pPr>
              <a:defRPr/>
            </a:lvl1pPr>
          </a:lstStyle>
          <a:p>
            <a:pPr>
              <a:defRPr/>
            </a:pPr>
            <a:fld id="{58ED6349-CD59-4536-B50E-D31E53853C1E}"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4" name="Rectangle 44"/>
          <p:cNvSpPr>
            <a:spLocks noGrp="1" noChangeArrowheads="1"/>
          </p:cNvSpPr>
          <p:nvPr>
            <p:ph type="sldNum" sz="quarter" idx="11"/>
          </p:nvPr>
        </p:nvSpPr>
        <p:spPr>
          <a:ln/>
        </p:spPr>
        <p:txBody>
          <a:bodyPr/>
          <a:lstStyle>
            <a:lvl1pPr>
              <a:defRPr/>
            </a:lvl1pPr>
          </a:lstStyle>
          <a:p>
            <a:pPr>
              <a:defRPr/>
            </a:pPr>
            <a:fld id="{024DBC11-11F8-4912-B8D2-807816879C68}"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3" name="Rectangle 44"/>
          <p:cNvSpPr>
            <a:spLocks noGrp="1" noChangeArrowheads="1"/>
          </p:cNvSpPr>
          <p:nvPr>
            <p:ph type="sldNum" sz="quarter" idx="11"/>
          </p:nvPr>
        </p:nvSpPr>
        <p:spPr>
          <a:ln/>
        </p:spPr>
        <p:txBody>
          <a:bodyPr/>
          <a:lstStyle>
            <a:lvl1pPr>
              <a:defRPr/>
            </a:lvl1pPr>
          </a:lstStyle>
          <a:p>
            <a:pPr>
              <a:defRPr/>
            </a:pPr>
            <a:fld id="{41BEB6B6-221B-4ABA-910A-08613C56749A}"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6" name="Rectangle 44"/>
          <p:cNvSpPr>
            <a:spLocks noGrp="1" noChangeArrowheads="1"/>
          </p:cNvSpPr>
          <p:nvPr>
            <p:ph type="sldNum" sz="quarter" idx="11"/>
          </p:nvPr>
        </p:nvSpPr>
        <p:spPr>
          <a:ln/>
        </p:spPr>
        <p:txBody>
          <a:bodyPr/>
          <a:lstStyle>
            <a:lvl1pPr>
              <a:defRPr/>
            </a:lvl1pPr>
          </a:lstStyle>
          <a:p>
            <a:pPr>
              <a:defRPr/>
            </a:pPr>
            <a:fld id="{74813894-EE72-41A2-9CB8-564083D48FB5}" type="slidenum">
              <a:rPr lang="it-IT"/>
              <a:pPr>
                <a:defRPr/>
              </a:pPr>
              <a:t>‹#›</a:t>
            </a:fld>
            <a:endParaRPr lang="it-IT"/>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ftr" sz="quarter" idx="10"/>
          </p:nvPr>
        </p:nvSpPr>
        <p:spPr>
          <a:xfrm>
            <a:off x="827088" y="6381750"/>
            <a:ext cx="5192712" cy="339725"/>
          </a:xfrm>
          <a:prstGeom prst="rect">
            <a:avLst/>
          </a:prstGeom>
          <a:ln/>
        </p:spPr>
        <p:txBody>
          <a:bodyPr/>
          <a:lstStyle>
            <a:lvl1pPr>
              <a:defRPr/>
            </a:lvl1pPr>
          </a:lstStyle>
          <a:p>
            <a:pPr>
              <a:defRPr/>
            </a:pPr>
            <a:r>
              <a:rPr lang="en-GB" dirty="0" smtClean="0"/>
              <a:t>Michael G H Bell and </a:t>
            </a:r>
            <a:r>
              <a:rPr lang="it-IT" dirty="0" smtClean="0"/>
              <a:t>Valentina Trozzi</a:t>
            </a:r>
            <a:endParaRPr lang="it-IT" dirty="0"/>
          </a:p>
        </p:txBody>
      </p:sp>
      <p:sp>
        <p:nvSpPr>
          <p:cNvPr id="6" name="Rectangle 44"/>
          <p:cNvSpPr>
            <a:spLocks noGrp="1" noChangeArrowheads="1"/>
          </p:cNvSpPr>
          <p:nvPr>
            <p:ph type="sldNum" sz="quarter" idx="11"/>
          </p:nvPr>
        </p:nvSpPr>
        <p:spPr>
          <a:ln/>
        </p:spPr>
        <p:txBody>
          <a:bodyPr/>
          <a:lstStyle>
            <a:lvl1pPr>
              <a:defRPr/>
            </a:lvl1pPr>
          </a:lstStyle>
          <a:p>
            <a:pPr>
              <a:defRPr/>
            </a:pPr>
            <a:fld id="{D46A8E52-913D-4329-8490-BBD0ECCDCF5F}" type="slidenum">
              <a:rPr lang="it-IT"/>
              <a:pPr>
                <a:defRPr/>
              </a:pPr>
              <a:t>‹#›</a:t>
            </a:fld>
            <a:endParaRPr lang="it-IT"/>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userDrawn="1"/>
        </p:nvSpPr>
        <p:spPr bwMode="auto">
          <a:xfrm>
            <a:off x="0" y="0"/>
            <a:ext cx="9144000" cy="1340768"/>
          </a:xfrm>
          <a:prstGeom prst="rect">
            <a:avLst/>
          </a:prstGeom>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4099" name="Rectangle 25"/>
          <p:cNvSpPr>
            <a:spLocks noGrp="1" noChangeArrowheads="1"/>
          </p:cNvSpPr>
          <p:nvPr>
            <p:ph type="title"/>
          </p:nvPr>
        </p:nvSpPr>
        <p:spPr bwMode="auto">
          <a:xfrm>
            <a:off x="2483768" y="332656"/>
            <a:ext cx="5256882" cy="6381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da-DK" dirty="0" smtClean="0"/>
              <a:t>Click to edit Master title style</a:t>
            </a:r>
          </a:p>
        </p:txBody>
      </p:sp>
      <p:sp>
        <p:nvSpPr>
          <p:cNvPr id="4100" name="Rectangle 26"/>
          <p:cNvSpPr>
            <a:spLocks noGrp="1" noChangeArrowheads="1"/>
          </p:cNvSpPr>
          <p:nvPr>
            <p:ph type="body" idx="1"/>
          </p:nvPr>
        </p:nvSpPr>
        <p:spPr bwMode="auto">
          <a:xfrm>
            <a:off x="827088" y="1844675"/>
            <a:ext cx="7543800" cy="4457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a-DK" dirty="0" smtClean="0"/>
              <a:t>Click to edit Master text styles</a:t>
            </a:r>
          </a:p>
          <a:p>
            <a:pPr lvl="1"/>
            <a:r>
              <a:rPr lang="da-DK" dirty="0" smtClean="0"/>
              <a:t>Second level</a:t>
            </a:r>
          </a:p>
          <a:p>
            <a:pPr lvl="2"/>
            <a:r>
              <a:rPr lang="da-DK" dirty="0" smtClean="0"/>
              <a:t>Third level</a:t>
            </a:r>
          </a:p>
          <a:p>
            <a:pPr lvl="3"/>
            <a:r>
              <a:rPr lang="da-DK" dirty="0" smtClean="0"/>
              <a:t>Fourth level</a:t>
            </a:r>
          </a:p>
          <a:p>
            <a:pPr lvl="4"/>
            <a:r>
              <a:rPr lang="da-DK" dirty="0" smtClean="0"/>
              <a:t>Fifth level</a:t>
            </a:r>
          </a:p>
        </p:txBody>
      </p:sp>
      <p:sp>
        <p:nvSpPr>
          <p:cNvPr id="1068" name="Rectangle 44"/>
          <p:cNvSpPr>
            <a:spLocks noGrp="1" noChangeArrowheads="1"/>
          </p:cNvSpPr>
          <p:nvPr>
            <p:ph type="sldNum" sz="quarter" idx="4"/>
          </p:nvPr>
        </p:nvSpPr>
        <p:spPr bwMode="auto">
          <a:xfrm>
            <a:off x="6234113" y="6381750"/>
            <a:ext cx="2133600" cy="336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solidFill>
                  <a:schemeClr val="tx1"/>
                </a:solidFill>
                <a:latin typeface="+mn-lt"/>
              </a:defRPr>
            </a:lvl1pPr>
          </a:lstStyle>
          <a:p>
            <a:pPr>
              <a:defRPr/>
            </a:pPr>
            <a:fld id="{D9574AE5-17C7-4A33-BA67-739E373BA257}" type="slidenum">
              <a:rPr lang="it-IT"/>
              <a:pPr>
                <a:defRPr/>
              </a:pPr>
              <a:t>‹#›</a:t>
            </a:fld>
            <a:endParaRPr lang="it-IT"/>
          </a:p>
        </p:txBody>
      </p:sp>
      <p:sp>
        <p:nvSpPr>
          <p:cNvPr id="6" name="Rectangle 5"/>
          <p:cNvSpPr/>
          <p:nvPr userDrawn="1"/>
        </p:nvSpPr>
        <p:spPr bwMode="auto">
          <a:xfrm>
            <a:off x="-19050" y="1169714"/>
            <a:ext cx="9163050" cy="18000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58" r:id="rId12"/>
  </p:sldLayoutIdLst>
  <p:timing>
    <p:tnLst>
      <p:par>
        <p:cTn id="1" dur="indefinite" restart="never" nodeType="tmRoot"/>
      </p:par>
    </p:tnLst>
  </p:timing>
  <p:hf hdr="0" dt="0"/>
  <p:txStyles>
    <p:title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p:titleStyle>
    <p:bodyStyle>
      <a:lvl1pPr marL="342900" indent="-342900" algn="l" rtl="0" eaLnBrk="0" fontAlgn="base" hangingPunct="0">
        <a:spcBef>
          <a:spcPct val="20000"/>
        </a:spcBef>
        <a:spcAft>
          <a:spcPct val="0"/>
        </a:spcAft>
        <a:defRPr b="1">
          <a:solidFill>
            <a:srgbClr val="4B4F55"/>
          </a:solidFill>
          <a:latin typeface="+mn-lt"/>
          <a:ea typeface="+mn-ea"/>
          <a:cs typeface="+mn-cs"/>
        </a:defRPr>
      </a:lvl1pPr>
      <a:lvl2pPr marL="571500" indent="-190500" algn="l" rtl="0" eaLnBrk="0" fontAlgn="base" hangingPunct="0">
        <a:spcBef>
          <a:spcPct val="20000"/>
        </a:spcBef>
        <a:spcAft>
          <a:spcPct val="0"/>
        </a:spcAft>
        <a:buChar char="•"/>
        <a:defRPr sz="1600">
          <a:solidFill>
            <a:srgbClr val="4B4F55"/>
          </a:solidFill>
          <a:latin typeface="+mn-lt"/>
        </a:defRPr>
      </a:lvl2pPr>
      <a:lvl3pPr marL="952500" indent="-190500" algn="l" rtl="0" eaLnBrk="0" fontAlgn="base" hangingPunct="0">
        <a:spcBef>
          <a:spcPct val="20000"/>
        </a:spcBef>
        <a:spcAft>
          <a:spcPct val="0"/>
        </a:spcAft>
        <a:buChar char="»"/>
        <a:defRPr sz="1600">
          <a:solidFill>
            <a:srgbClr val="4B4F55"/>
          </a:solidFill>
          <a:latin typeface="+mn-lt"/>
        </a:defRPr>
      </a:lvl3pPr>
      <a:lvl4pPr marL="1333500" indent="-190500" algn="l" rtl="0" eaLnBrk="0" fontAlgn="base" hangingPunct="0">
        <a:spcBef>
          <a:spcPct val="20000"/>
        </a:spcBef>
        <a:spcAft>
          <a:spcPct val="0"/>
        </a:spcAft>
        <a:buFont typeface="Wingdings" pitchFamily="2" charset="2"/>
        <a:buChar char="§"/>
        <a:defRPr sz="1400">
          <a:solidFill>
            <a:srgbClr val="4B4F55"/>
          </a:solidFill>
          <a:latin typeface="+mn-lt"/>
        </a:defRPr>
      </a:lvl4pPr>
      <a:lvl5pPr marL="1727200" indent="-203200" algn="l" rtl="0" eaLnBrk="0" fontAlgn="base" hangingPunct="0">
        <a:spcBef>
          <a:spcPct val="20000"/>
        </a:spcBef>
        <a:spcAft>
          <a:spcPct val="0"/>
        </a:spcAft>
        <a:buChar char="°"/>
        <a:defRPr sz="1400">
          <a:solidFill>
            <a:srgbClr val="4B4F55"/>
          </a:solidFill>
          <a:latin typeface="+mn-lt"/>
        </a:defRPr>
      </a:lvl5pPr>
      <a:lvl6pPr marL="2184400" indent="-203200" algn="l" rtl="0" fontAlgn="base">
        <a:spcBef>
          <a:spcPct val="20000"/>
        </a:spcBef>
        <a:spcAft>
          <a:spcPct val="0"/>
        </a:spcAft>
        <a:buChar char="°"/>
        <a:defRPr sz="1400">
          <a:solidFill>
            <a:srgbClr val="4B4F55"/>
          </a:solidFill>
          <a:latin typeface="+mn-lt"/>
        </a:defRPr>
      </a:lvl6pPr>
      <a:lvl7pPr marL="2641600" indent="-203200" algn="l" rtl="0" fontAlgn="base">
        <a:spcBef>
          <a:spcPct val="20000"/>
        </a:spcBef>
        <a:spcAft>
          <a:spcPct val="0"/>
        </a:spcAft>
        <a:buChar char="°"/>
        <a:defRPr sz="1400">
          <a:solidFill>
            <a:srgbClr val="4B4F55"/>
          </a:solidFill>
          <a:latin typeface="+mn-lt"/>
        </a:defRPr>
      </a:lvl7pPr>
      <a:lvl8pPr marL="3098800" indent="-203200" algn="l" rtl="0" fontAlgn="base">
        <a:spcBef>
          <a:spcPct val="20000"/>
        </a:spcBef>
        <a:spcAft>
          <a:spcPct val="0"/>
        </a:spcAft>
        <a:buChar char="°"/>
        <a:defRPr sz="1400">
          <a:solidFill>
            <a:srgbClr val="4B4F55"/>
          </a:solidFill>
          <a:latin typeface="+mn-lt"/>
        </a:defRPr>
      </a:lvl8pPr>
      <a:lvl9pPr marL="3556000" indent="-203200" algn="l" rtl="0" fontAlgn="base">
        <a:spcBef>
          <a:spcPct val="20000"/>
        </a:spcBef>
        <a:spcAft>
          <a:spcPct val="0"/>
        </a:spcAft>
        <a:buChar char="°"/>
        <a:defRPr sz="1400">
          <a:solidFill>
            <a:srgbClr val="4B4F5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15.wmf"/><Relationship Id="rId4" Type="http://schemas.openxmlformats.org/officeDocument/2006/relationships/oleObject" Target="../embeddings/oleObject8.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8.wmf"/><Relationship Id="rId4" Type="http://schemas.openxmlformats.org/officeDocument/2006/relationships/oleObject" Target="../embeddings/oleObject1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4.bin"/><Relationship Id="rId5" Type="http://schemas.openxmlformats.org/officeDocument/2006/relationships/image" Target="../media/image20.wmf"/><Relationship Id="rId4" Type="http://schemas.openxmlformats.org/officeDocument/2006/relationships/oleObject" Target="../embeddings/oleObject1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14.xml"/><Relationship Id="rId7" Type="http://schemas.openxmlformats.org/officeDocument/2006/relationships/image" Target="../media/image23.wmf"/><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oleObject" Target="../embeddings/oleObject16.bin"/><Relationship Id="rId11" Type="http://schemas.openxmlformats.org/officeDocument/2006/relationships/image" Target="../media/image25.wmf"/><Relationship Id="rId5" Type="http://schemas.openxmlformats.org/officeDocument/2006/relationships/image" Target="../media/image22.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4.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6.wmf"/><Relationship Id="rId4" Type="http://schemas.openxmlformats.org/officeDocument/2006/relationships/oleObject" Target="../embeddings/oleObject19.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1.bin"/><Relationship Id="rId5" Type="http://schemas.openxmlformats.org/officeDocument/2006/relationships/image" Target="../media/image27.wmf"/><Relationship Id="rId4" Type="http://schemas.openxmlformats.org/officeDocument/2006/relationships/oleObject" Target="../embeddings/oleObject20.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4.wmf"/><Relationship Id="rId3" Type="http://schemas.openxmlformats.org/officeDocument/2006/relationships/notesSlide" Target="../notesSlides/notesSlide17.xml"/><Relationship Id="rId7" Type="http://schemas.openxmlformats.org/officeDocument/2006/relationships/image" Target="../media/image28.wmf"/><Relationship Id="rId12"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3.bin"/><Relationship Id="rId11" Type="http://schemas.openxmlformats.org/officeDocument/2006/relationships/image" Target="../media/image23.wmf"/><Relationship Id="rId5" Type="http://schemas.openxmlformats.org/officeDocument/2006/relationships/image" Target="../media/image27.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2.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ValentinaTrozzi@tfl.gov.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mailto:Kaparias@city.ac.uk" TargetMode="External"/><Relationship Id="rId5" Type="http://schemas.openxmlformats.org/officeDocument/2006/relationships/hyperlink" Target="mailto:Michael.Bell@sydney.edu.au" TargetMode="External"/><Relationship Id="rId4" Type="http://schemas.openxmlformats.org/officeDocument/2006/relationships/hyperlink" Target="mailto:Guido.Gentile@u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7.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8.wmf"/><Relationship Id="rId4" Type="http://schemas.openxmlformats.org/officeDocument/2006/relationships/oleObject" Target="../embeddings/oleObject1.bin"/><Relationship Id="rId9" Type="http://schemas.openxmlformats.org/officeDocument/2006/relationships/image" Target="../media/image10.wmf"/></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9.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11.wmf"/><Relationship Id="rId4" Type="http://schemas.openxmlformats.org/officeDocument/2006/relationships/oleObject" Target="../embeddings/oleObject4.bin"/><Relationship Id="rId9"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ctrTitle"/>
          </p:nvPr>
        </p:nvSpPr>
        <p:spPr/>
        <p:txBody>
          <a:bodyPr/>
          <a:lstStyle/>
          <a:p>
            <a:pPr algn="ctr"/>
            <a:r>
              <a:rPr lang="en-GB" dirty="0">
                <a:solidFill>
                  <a:srgbClr val="C00000"/>
                </a:solidFill>
              </a:rPr>
              <a:t>Dynamic User Equilibrium in Public Transport Networks with Passenger Congestion and Hyperpaths</a:t>
            </a:r>
            <a:endParaRPr lang="en-GB" cap="all" dirty="0">
              <a:solidFill>
                <a:srgbClr val="C00000"/>
              </a:solidFill>
            </a:endParaRPr>
          </a:p>
        </p:txBody>
      </p:sp>
      <p:sp>
        <p:nvSpPr>
          <p:cNvPr id="2" name="Sottotitolo 1"/>
          <p:cNvSpPr>
            <a:spLocks noGrp="1"/>
          </p:cNvSpPr>
          <p:nvPr>
            <p:ph type="subTitle" sz="quarter" idx="1"/>
          </p:nvPr>
        </p:nvSpPr>
        <p:spPr>
          <a:xfrm>
            <a:off x="800100" y="4653136"/>
            <a:ext cx="7543800" cy="228600"/>
          </a:xfrm>
        </p:spPr>
        <p:txBody>
          <a:bodyPr/>
          <a:lstStyle/>
          <a:p>
            <a:r>
              <a:rPr lang="it-IT" dirty="0" smtClean="0">
                <a:solidFill>
                  <a:srgbClr val="FF0000"/>
                </a:solidFill>
              </a:rPr>
              <a:t>V. Trozzi </a:t>
            </a:r>
            <a:r>
              <a:rPr lang="it-IT" baseline="30000" dirty="0" smtClean="0"/>
              <a:t>1</a:t>
            </a:r>
            <a:r>
              <a:rPr lang="it-IT" dirty="0" smtClean="0"/>
              <a:t>, G. Gentile</a:t>
            </a:r>
            <a:r>
              <a:rPr lang="it-IT" baseline="30000" dirty="0" smtClean="0"/>
              <a:t>2</a:t>
            </a:r>
            <a:r>
              <a:rPr lang="it-IT" dirty="0" smtClean="0"/>
              <a:t>, </a:t>
            </a:r>
            <a:r>
              <a:rPr lang="it-IT" dirty="0"/>
              <a:t>M. G. H.  </a:t>
            </a:r>
            <a:r>
              <a:rPr lang="it-IT" dirty="0" smtClean="0"/>
              <a:t>Bell</a:t>
            </a:r>
            <a:r>
              <a:rPr lang="it-IT" baseline="30000" dirty="0" smtClean="0"/>
              <a:t>3</a:t>
            </a:r>
            <a:r>
              <a:rPr lang="it-IT" dirty="0" smtClean="0"/>
              <a:t> </a:t>
            </a:r>
            <a:r>
              <a:rPr lang="it-IT" dirty="0"/>
              <a:t>, I. </a:t>
            </a:r>
            <a:r>
              <a:rPr lang="it-IT" dirty="0" smtClean="0"/>
              <a:t>Kaparias</a:t>
            </a:r>
            <a:r>
              <a:rPr lang="it-IT" baseline="30000" dirty="0" smtClean="0"/>
              <a:t>4</a:t>
            </a:r>
            <a:r>
              <a:rPr lang="it-IT" dirty="0" smtClean="0"/>
              <a:t> </a:t>
            </a:r>
          </a:p>
          <a:p>
            <a:pPr marL="0" indent="0"/>
            <a:endParaRPr lang="it-IT" baseline="30000" dirty="0" smtClean="0"/>
          </a:p>
          <a:p>
            <a:pPr marL="0" indent="0"/>
            <a:r>
              <a:rPr lang="it-IT" baseline="30000" dirty="0" smtClean="0"/>
              <a:t>1</a:t>
            </a:r>
            <a:r>
              <a:rPr lang="it-IT" dirty="0" smtClean="0"/>
              <a:t> CTS Imperial College London</a:t>
            </a:r>
            <a:br>
              <a:rPr lang="it-IT" dirty="0" smtClean="0"/>
            </a:br>
            <a:r>
              <a:rPr lang="it-IT" baseline="30000" dirty="0" smtClean="0"/>
              <a:t>2</a:t>
            </a:r>
            <a:r>
              <a:rPr lang="it-IT" dirty="0" smtClean="0"/>
              <a:t> DICEA Università La Sapienza Roma</a:t>
            </a:r>
            <a:br>
              <a:rPr lang="it-IT" dirty="0" smtClean="0"/>
            </a:br>
            <a:r>
              <a:rPr lang="it-IT" baseline="30000" dirty="0" smtClean="0"/>
              <a:t>3</a:t>
            </a:r>
            <a:r>
              <a:rPr lang="it-IT" dirty="0"/>
              <a:t> </a:t>
            </a:r>
            <a:r>
              <a:rPr lang="it-IT" dirty="0" smtClean="0"/>
              <a:t>Sydney University </a:t>
            </a:r>
            <a:br>
              <a:rPr lang="it-IT" dirty="0" smtClean="0"/>
            </a:br>
            <a:r>
              <a:rPr lang="it-IT" baseline="30000" dirty="0" smtClean="0"/>
              <a:t>4</a:t>
            </a:r>
            <a:r>
              <a:rPr lang="it-IT" dirty="0" smtClean="0"/>
              <a:t> </a:t>
            </a:r>
            <a:r>
              <a:rPr lang="it-IT" dirty="0"/>
              <a:t>City University </a:t>
            </a:r>
            <a:r>
              <a:rPr lang="it-IT" dirty="0" smtClean="0"/>
              <a:t>London</a:t>
            </a:r>
            <a:endParaRPr lang="it-IT" dirty="0"/>
          </a:p>
          <a:p>
            <a:pPr marL="0" indent="0"/>
            <a:endParaRPr lang="it-IT" dirty="0" smtClean="0"/>
          </a:p>
          <a:p>
            <a:pPr>
              <a:buAutoNum type="arabicPlain" startAt="2"/>
            </a:pPr>
            <a:endParaRPr lang="it-IT" dirty="0"/>
          </a:p>
        </p:txBody>
      </p:sp>
      <p:sp>
        <p:nvSpPr>
          <p:cNvPr id="3" name="CasellaDiTesto 2"/>
          <p:cNvSpPr txBox="1"/>
          <p:nvPr/>
        </p:nvSpPr>
        <p:spPr>
          <a:xfrm>
            <a:off x="467544" y="397113"/>
            <a:ext cx="8424936" cy="1631216"/>
          </a:xfrm>
          <a:prstGeom prst="rect">
            <a:avLst/>
          </a:prstGeom>
          <a:noFill/>
        </p:spPr>
        <p:txBody>
          <a:bodyPr wrap="square" rtlCol="0">
            <a:spAutoFit/>
          </a:bodyPr>
          <a:lstStyle/>
          <a:p>
            <a:r>
              <a:rPr lang="it-IT" sz="2000" b="1" i="0" dirty="0" smtClean="0">
                <a:solidFill>
                  <a:srgbClr val="FFFFFF"/>
                </a:solidFill>
                <a:latin typeface="+mn-lt"/>
              </a:rPr>
              <a:t>Imperial College London</a:t>
            </a:r>
          </a:p>
          <a:p>
            <a:r>
              <a:rPr lang="it-IT" sz="2000" b="1" i="0" dirty="0" smtClean="0">
                <a:solidFill>
                  <a:srgbClr val="FFFFFF"/>
                </a:solidFill>
                <a:latin typeface="+mn-lt"/>
              </a:rPr>
              <a:t>Università La Sapienza – Roma</a:t>
            </a:r>
          </a:p>
          <a:p>
            <a:r>
              <a:rPr lang="it-IT" sz="2000" b="1" i="0" dirty="0" smtClean="0">
                <a:solidFill>
                  <a:srgbClr val="FFFFFF"/>
                </a:solidFill>
                <a:latin typeface="+mn-lt"/>
              </a:rPr>
              <a:t>Sydney University</a:t>
            </a:r>
          </a:p>
          <a:p>
            <a:r>
              <a:rPr lang="it-IT" sz="2000" b="1" i="0" dirty="0">
                <a:solidFill>
                  <a:srgbClr val="FFFFFF"/>
                </a:solidFill>
                <a:latin typeface="+mn-lt"/>
              </a:rPr>
              <a:t>City </a:t>
            </a:r>
            <a:r>
              <a:rPr lang="it-IT" sz="2000" b="1" i="0" dirty="0" smtClean="0">
                <a:solidFill>
                  <a:srgbClr val="FFFFFF"/>
                </a:solidFill>
                <a:latin typeface="+mn-lt"/>
              </a:rPr>
              <a:t>University </a:t>
            </a:r>
            <a:r>
              <a:rPr lang="it-IT" sz="2000" b="1" i="0" dirty="0">
                <a:solidFill>
                  <a:srgbClr val="FFFFFF"/>
                </a:solidFill>
                <a:latin typeface="+mn-lt"/>
              </a:rPr>
              <a:t>London</a:t>
            </a:r>
          </a:p>
          <a:p>
            <a:endParaRPr lang="it-IT" sz="2000" b="1" i="0" dirty="0" smtClean="0">
              <a:solidFill>
                <a:srgbClr val="FFFFFF"/>
              </a:solidFill>
              <a:latin typeface="+mn-lt"/>
            </a:endParaRPr>
          </a:p>
        </p:txBody>
      </p:sp>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3207025994"/>
              </p:ext>
            </p:extLst>
          </p:nvPr>
        </p:nvGraphicFramePr>
        <p:xfrm>
          <a:off x="323527" y="3717032"/>
          <a:ext cx="4183619" cy="864096"/>
        </p:xfrm>
        <a:graphic>
          <a:graphicData uri="http://schemas.openxmlformats.org/presentationml/2006/ole">
            <mc:AlternateContent xmlns:mc="http://schemas.openxmlformats.org/markup-compatibility/2006">
              <mc:Choice xmlns:v="urn:schemas-microsoft-com:vml" Requires="v">
                <p:oleObj spid="_x0000_s338137" name="Equation" r:id="rId4" imgW="1104840" imgH="228600" progId="Equation.DSMT4">
                  <p:embed/>
                </p:oleObj>
              </mc:Choice>
              <mc:Fallback>
                <p:oleObj name="Equation" r:id="rId4" imgW="1104840" imgH="228600" progId="Equation.DSMT4">
                  <p:embed/>
                  <p:pic>
                    <p:nvPicPr>
                      <p:cNvPr id="0" name="Object 113"/>
                      <p:cNvPicPr>
                        <a:picLocks noChangeAspect="1" noChangeArrowheads="1"/>
                      </p:cNvPicPr>
                      <p:nvPr/>
                    </p:nvPicPr>
                    <p:blipFill>
                      <a:blip r:embed="rId5"/>
                      <a:srcRect/>
                      <a:stretch>
                        <a:fillRect/>
                      </a:stretch>
                    </p:blipFill>
                    <p:spPr bwMode="auto">
                      <a:xfrm>
                        <a:off x="323527" y="3717032"/>
                        <a:ext cx="4183619" cy="864096"/>
                      </a:xfrm>
                      <a:prstGeom prst="rect">
                        <a:avLst/>
                      </a:prstGeom>
                      <a:noFill/>
                    </p:spPr>
                  </p:pic>
                </p:oleObj>
              </mc:Fallback>
            </mc:AlternateContent>
          </a:graphicData>
        </a:graphic>
      </p:graphicFrame>
      <p:sp>
        <p:nvSpPr>
          <p:cNvPr id="33" name="Title 5"/>
          <p:cNvSpPr txBox="1">
            <a:spLocks/>
          </p:cNvSpPr>
          <p:nvPr/>
        </p:nvSpPr>
        <p:spPr bwMode="auto">
          <a:xfrm>
            <a:off x="838200" y="60640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t/>
            </a:r>
            <a:br>
              <a:rPr lang="en-GB" i="0" kern="0" dirty="0" smtClean="0"/>
            </a:br>
            <a:r>
              <a:rPr lang="en-GB" i="0" kern="0" dirty="0" smtClean="0"/>
              <a:t> 4.	Arc Performance Functions</a:t>
            </a:r>
            <a:br>
              <a:rPr lang="en-GB" i="0" kern="0" dirty="0" smtClean="0"/>
            </a:br>
            <a:r>
              <a:rPr lang="en-GB" i="0" kern="0" dirty="0" smtClean="0"/>
              <a:t>	bottleneck queue model</a:t>
            </a:r>
            <a:br>
              <a:rPr lang="en-GB" i="0" kern="0" dirty="0" smtClean="0"/>
            </a:br>
            <a:endParaRPr lang="en-GB" i="0" kern="0" dirty="0" smtClean="0"/>
          </a:p>
        </p:txBody>
      </p:sp>
      <p:sp>
        <p:nvSpPr>
          <p:cNvPr id="6" name="Rectangle 17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8" name="Object 7"/>
          <p:cNvGraphicFramePr>
            <a:graphicFrameLocks noChangeAspect="1"/>
          </p:cNvGraphicFramePr>
          <p:nvPr>
            <p:extLst>
              <p:ext uri="{D42A27DB-BD31-4B8C-83A1-F6EECF244321}">
                <p14:modId xmlns:p14="http://schemas.microsoft.com/office/powerpoint/2010/main" val="265293431"/>
              </p:ext>
            </p:extLst>
          </p:nvPr>
        </p:nvGraphicFramePr>
        <p:xfrm>
          <a:off x="219868" y="2420888"/>
          <a:ext cx="8704263" cy="838200"/>
        </p:xfrm>
        <a:graphic>
          <a:graphicData uri="http://schemas.openxmlformats.org/presentationml/2006/ole">
            <mc:AlternateContent xmlns:mc="http://schemas.openxmlformats.org/markup-compatibility/2006">
              <mc:Choice xmlns:v="urn:schemas-microsoft-com:vml" Requires="v">
                <p:oleObj spid="_x0000_s338138" name="Equation" r:id="rId6" imgW="2946240" imgH="279360" progId="Equation.DSMT4">
                  <p:embed/>
                </p:oleObj>
              </mc:Choice>
              <mc:Fallback>
                <p:oleObj name="Equation" r:id="rId6" imgW="2946240" imgH="279360" progId="Equation.DSMT4">
                  <p:embed/>
                  <p:pic>
                    <p:nvPicPr>
                      <p:cNvPr id="0" name="Object 177"/>
                      <p:cNvPicPr>
                        <a:picLocks noChangeAspect="1" noChangeArrowheads="1"/>
                      </p:cNvPicPr>
                      <p:nvPr/>
                    </p:nvPicPr>
                    <p:blipFill>
                      <a:blip r:embed="rId7"/>
                      <a:srcRect/>
                      <a:stretch>
                        <a:fillRect/>
                      </a:stretch>
                    </p:blipFill>
                    <p:spPr bwMode="auto">
                      <a:xfrm>
                        <a:off x="219868" y="2420888"/>
                        <a:ext cx="8704263" cy="838200"/>
                      </a:xfrm>
                      <a:prstGeom prst="rect">
                        <a:avLst/>
                      </a:prstGeom>
                      <a:noFill/>
                    </p:spPr>
                  </p:pic>
                </p:oleObj>
              </mc:Fallback>
            </mc:AlternateContent>
          </a:graphicData>
        </a:graphic>
      </p:graphicFrame>
      <p:sp>
        <p:nvSpPr>
          <p:cNvPr id="34" name="Rectangle 6"/>
          <p:cNvSpPr>
            <a:spLocks noChangeArrowheads="1"/>
          </p:cNvSpPr>
          <p:nvPr/>
        </p:nvSpPr>
        <p:spPr bwMode="auto">
          <a:xfrm>
            <a:off x="322304" y="1787624"/>
            <a:ext cx="518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lang="en-GB" sz="2400" i="0" dirty="0" smtClean="0">
                <a:solidFill>
                  <a:schemeClr val="tx1"/>
                </a:solidFill>
                <a:latin typeface="+mn-lt"/>
                <a:ea typeface="SimSun" charset="-122"/>
              </a:rPr>
              <a:t>Time varying bottleneck</a:t>
            </a:r>
            <a:endParaRPr lang="en-GB" sz="2400" i="0" dirty="0" smtClean="0">
              <a:solidFill>
                <a:schemeClr val="tx1"/>
              </a:solidFill>
              <a:latin typeface="+mn-lt"/>
              <a:ea typeface="SimSun" charset="-122"/>
            </a:endParaRPr>
          </a:p>
        </p:txBody>
      </p:sp>
      <p:sp>
        <p:nvSpPr>
          <p:cNvPr id="39" name="Rectangle 6"/>
          <p:cNvSpPr>
            <a:spLocks noChangeArrowheads="1"/>
          </p:cNvSpPr>
          <p:nvPr/>
        </p:nvSpPr>
        <p:spPr bwMode="auto">
          <a:xfrm>
            <a:off x="322304" y="3212976"/>
            <a:ext cx="518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lang="en-GB" sz="2400" i="0" dirty="0" smtClean="0">
                <a:solidFill>
                  <a:schemeClr val="tx1"/>
                </a:solidFill>
                <a:latin typeface="+mn-lt"/>
                <a:ea typeface="SimSun" charset="-122"/>
              </a:rPr>
              <a:t>FIFO</a:t>
            </a:r>
          </a:p>
        </p:txBody>
      </p:sp>
      <p:sp>
        <p:nvSpPr>
          <p:cNvPr id="40" name="Rectangle 6"/>
          <p:cNvSpPr>
            <a:spLocks noChangeArrowheads="1"/>
          </p:cNvSpPr>
          <p:nvPr/>
        </p:nvSpPr>
        <p:spPr bwMode="auto">
          <a:xfrm>
            <a:off x="1187624" y="5363924"/>
            <a:ext cx="712879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lang="en-GB" sz="2400" i="0" dirty="0" smtClean="0">
                <a:solidFill>
                  <a:schemeClr val="tx1"/>
                </a:solidFill>
                <a:latin typeface="+mn-lt"/>
                <a:ea typeface="SimSun" charset="-122"/>
              </a:rPr>
              <a:t>The above </a:t>
            </a:r>
            <a:r>
              <a:rPr lang="en-GB" sz="2400" i="0" dirty="0" err="1" smtClean="0">
                <a:solidFill>
                  <a:schemeClr val="tx1"/>
                </a:solidFill>
                <a:latin typeface="+mn-lt"/>
                <a:ea typeface="SimSun" charset="-122"/>
              </a:rPr>
              <a:t>Qout</a:t>
            </a:r>
            <a:r>
              <a:rPr lang="en-GB" sz="2400" i="0" dirty="0" smtClean="0">
                <a:solidFill>
                  <a:schemeClr val="tx1"/>
                </a:solidFill>
                <a:latin typeface="+mn-lt"/>
                <a:ea typeface="SimSun" charset="-122"/>
              </a:rPr>
              <a:t> is different from that resulting from network propagation: this is not a DNL</a:t>
            </a:r>
          </a:p>
          <a:p>
            <a:pPr marL="0" marR="0" lvl="0" algn="ctr" defTabSz="914400" rtl="0" eaLnBrk="1" fontAlgn="base" latinLnBrk="0" hangingPunct="1">
              <a:lnSpc>
                <a:spcPct val="100000"/>
              </a:lnSpc>
              <a:spcBef>
                <a:spcPct val="0"/>
              </a:spcBef>
              <a:spcAft>
                <a:spcPct val="0"/>
              </a:spcAft>
              <a:buClrTx/>
              <a:buSzTx/>
              <a:buFontTx/>
              <a:buNone/>
              <a:tabLst/>
            </a:pPr>
            <a:r>
              <a:rPr lang="en-GB" sz="2400" i="0" dirty="0">
                <a:solidFill>
                  <a:srgbClr val="FF0000"/>
                </a:solidFill>
                <a:latin typeface="+mn-lt"/>
                <a:ea typeface="SimSun" charset="-122"/>
              </a:rPr>
              <a:t>t</a:t>
            </a:r>
            <a:r>
              <a:rPr lang="en-GB" sz="2400" i="0" dirty="0" smtClean="0">
                <a:solidFill>
                  <a:srgbClr val="FF0000"/>
                </a:solidFill>
                <a:latin typeface="+mn-lt"/>
                <a:ea typeface="SimSun" charset="-122"/>
              </a:rPr>
              <a:t>hey are the same only at the fixed point</a:t>
            </a:r>
          </a:p>
        </p:txBody>
      </p:sp>
    </p:spTree>
    <p:extLst>
      <p:ext uri="{BB962C8B-B14F-4D97-AF65-F5344CB8AC3E}">
        <p14:creationId xmlns:p14="http://schemas.microsoft.com/office/powerpoint/2010/main" val="4204257831"/>
      </p:ext>
    </p:extLst>
  </p:cSld>
  <p:clrMapOvr>
    <a:masterClrMapping/>
  </p:clrMapOvr>
  <p:transition>
    <p:spli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748791674"/>
              </p:ext>
            </p:extLst>
          </p:nvPr>
        </p:nvGraphicFramePr>
        <p:xfrm>
          <a:off x="1474788" y="3044825"/>
          <a:ext cx="6688137" cy="2039938"/>
        </p:xfrm>
        <a:graphic>
          <a:graphicData uri="http://schemas.openxmlformats.org/presentationml/2006/ole">
            <mc:AlternateContent xmlns:mc="http://schemas.openxmlformats.org/markup-compatibility/2006">
              <mc:Choice xmlns:v="urn:schemas-microsoft-com:vml" Requires="v">
                <p:oleObj spid="_x0000_s348238" name="Equation" r:id="rId4" imgW="1739880" imgH="533160" progId="Equation.DSMT4">
                  <p:embed/>
                </p:oleObj>
              </mc:Choice>
              <mc:Fallback>
                <p:oleObj name="Equation" r:id="rId4" imgW="1739880" imgH="533160" progId="Equation.DSMT4">
                  <p:embed/>
                  <p:pic>
                    <p:nvPicPr>
                      <p:cNvPr id="0" name=""/>
                      <p:cNvPicPr>
                        <a:picLocks noChangeAspect="1" noChangeArrowheads="1"/>
                      </p:cNvPicPr>
                      <p:nvPr/>
                    </p:nvPicPr>
                    <p:blipFill>
                      <a:blip r:embed="rId5"/>
                      <a:srcRect/>
                      <a:stretch>
                        <a:fillRect/>
                      </a:stretch>
                    </p:blipFill>
                    <p:spPr bwMode="auto">
                      <a:xfrm>
                        <a:off x="1474788" y="3044825"/>
                        <a:ext cx="6688137" cy="2039938"/>
                      </a:xfrm>
                      <a:prstGeom prst="rect">
                        <a:avLst/>
                      </a:prstGeom>
                      <a:noFill/>
                    </p:spPr>
                  </p:pic>
                </p:oleObj>
              </mc:Fallback>
            </mc:AlternateContent>
          </a:graphicData>
        </a:graphic>
      </p:graphicFrame>
      <p:sp>
        <p:nvSpPr>
          <p:cNvPr id="3"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8" name="Title 5"/>
          <p:cNvSpPr txBox="1">
            <a:spLocks/>
          </p:cNvSpPr>
          <p:nvPr/>
        </p:nvSpPr>
        <p:spPr bwMode="auto">
          <a:xfrm>
            <a:off x="838200" y="60640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t/>
            </a:r>
            <a:br>
              <a:rPr lang="en-GB" i="0" kern="0" dirty="0" smtClean="0"/>
            </a:br>
            <a:r>
              <a:rPr lang="en-GB" i="0" kern="0" dirty="0" smtClean="0"/>
              <a:t> 4.	Arc Performance Functions</a:t>
            </a:r>
            <a:br>
              <a:rPr lang="en-GB" i="0" kern="0" dirty="0" smtClean="0"/>
            </a:br>
            <a:r>
              <a:rPr lang="en-GB" i="0" kern="0" dirty="0" smtClean="0"/>
              <a:t>	</a:t>
            </a:r>
            <a:r>
              <a:rPr lang="en-GB" i="0" kern="0" dirty="0" err="1"/>
              <a:t>n</a:t>
            </a:r>
            <a:r>
              <a:rPr lang="en-GB" i="0" kern="0" dirty="0" err="1" smtClean="0"/>
              <a:t>umbur</a:t>
            </a:r>
            <a:r>
              <a:rPr lang="en-GB" i="0" kern="0" dirty="0" smtClean="0"/>
              <a:t> of arrivals to wait before boarding</a:t>
            </a:r>
            <a:br>
              <a:rPr lang="en-GB" i="0" kern="0" dirty="0" smtClean="0"/>
            </a:br>
            <a:endParaRPr lang="en-GB" i="0" kern="0" dirty="0" smtClean="0"/>
          </a:p>
        </p:txBody>
      </p:sp>
      <p:sp>
        <p:nvSpPr>
          <p:cNvPr id="39" name="Rectangle 6"/>
          <p:cNvSpPr>
            <a:spLocks noChangeArrowheads="1"/>
          </p:cNvSpPr>
          <p:nvPr/>
        </p:nvSpPr>
        <p:spPr bwMode="auto">
          <a:xfrm>
            <a:off x="322304" y="1787624"/>
            <a:ext cx="61939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lang="en-GB" sz="2400" i="0" dirty="0" smtClean="0">
                <a:solidFill>
                  <a:schemeClr val="tx1"/>
                </a:solidFill>
                <a:latin typeface="+mn-lt"/>
                <a:ea typeface="SimSun" charset="-122"/>
              </a:rPr>
              <a:t>While queuing some busses pass at the stop</a:t>
            </a:r>
          </a:p>
        </p:txBody>
      </p:sp>
    </p:spTree>
    <p:extLst>
      <p:ext uri="{BB962C8B-B14F-4D97-AF65-F5344CB8AC3E}">
        <p14:creationId xmlns:p14="http://schemas.microsoft.com/office/powerpoint/2010/main" val="3788984464"/>
      </p:ext>
    </p:extLst>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16080"/>
            <a:ext cx="7478216" cy="731168"/>
          </a:xfrm>
        </p:spPr>
        <p:txBody>
          <a:bodyPr/>
          <a:lstStyle/>
          <a:p>
            <a:r>
              <a:rPr lang="en-GB" dirty="0" smtClean="0"/>
              <a:t/>
            </a:r>
            <a:br>
              <a:rPr lang="en-GB" dirty="0" smtClean="0"/>
            </a:br>
            <a:r>
              <a:rPr lang="en-GB" dirty="0" err="1" smtClean="0"/>
              <a:t>Hypergraph</a:t>
            </a:r>
            <a:r>
              <a:rPr lang="en-GB" dirty="0" smtClean="0"/>
              <a:t> and Model Graph</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12</a:t>
            </a:fld>
            <a:endParaRPr lang="it-IT" dirty="0"/>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9" name="Group 18"/>
          <p:cNvGrpSpPr>
            <a:grpSpLocks noChangeAspect="1"/>
          </p:cNvGrpSpPr>
          <p:nvPr/>
        </p:nvGrpSpPr>
        <p:grpSpPr>
          <a:xfrm>
            <a:off x="6367754" y="2899334"/>
            <a:ext cx="5333038" cy="3698018"/>
            <a:chOff x="2086886" y="3237483"/>
            <a:chExt cx="2666519" cy="1849009"/>
          </a:xfrm>
        </p:grpSpPr>
        <p:cxnSp>
          <p:nvCxnSpPr>
            <p:cNvPr id="20" name="Straight Arrow Connector 19"/>
            <p:cNvCxnSpPr>
              <a:endCxn id="29" idx="4"/>
            </p:cNvCxnSpPr>
            <p:nvPr/>
          </p:nvCxnSpPr>
          <p:spPr>
            <a:xfrm flipV="1">
              <a:off x="2339752" y="3451722"/>
              <a:ext cx="121042" cy="461862"/>
            </a:xfrm>
            <a:prstGeom prst="straightConnector1">
              <a:avLst/>
            </a:prstGeom>
            <a:noFill/>
            <a:ln w="38100" cap="flat" cmpd="sng" algn="ctr">
              <a:solidFill>
                <a:srgbClr val="FF0000"/>
              </a:solidFill>
              <a:prstDash val="lgDash"/>
              <a:tailEnd type="arrow"/>
            </a:ln>
            <a:effectLst/>
          </p:spPr>
        </p:cxnSp>
        <p:grpSp>
          <p:nvGrpSpPr>
            <p:cNvPr id="21" name="Gruppo 82"/>
            <p:cNvGrpSpPr/>
            <p:nvPr/>
          </p:nvGrpSpPr>
          <p:grpSpPr>
            <a:xfrm>
              <a:off x="2086886" y="3237483"/>
              <a:ext cx="2666519" cy="1849009"/>
              <a:chOff x="1881757" y="3317920"/>
              <a:chExt cx="2785032" cy="1808539"/>
            </a:xfrm>
          </p:grpSpPr>
          <p:cxnSp>
            <p:nvCxnSpPr>
              <p:cNvPr id="26" name="AutoShape 13"/>
              <p:cNvCxnSpPr>
                <a:cxnSpLocks noChangeShapeType="1"/>
              </p:cNvCxnSpPr>
              <p:nvPr/>
            </p:nvCxnSpPr>
            <p:spPr bwMode="auto">
              <a:xfrm>
                <a:off x="3123569" y="3755646"/>
                <a:ext cx="1543220" cy="11142"/>
              </a:xfrm>
              <a:prstGeom prst="straightConnector1">
                <a:avLst/>
              </a:prstGeom>
              <a:noFill/>
              <a:ln w="9525">
                <a:solidFill>
                  <a:srgbClr val="969696"/>
                </a:solidFill>
                <a:round/>
                <a:headEnd/>
                <a:tailEnd type="triangle" w="med" len="med"/>
              </a:ln>
            </p:spPr>
          </p:cxnSp>
          <p:cxnSp>
            <p:nvCxnSpPr>
              <p:cNvPr id="27" name="AutoShape 14"/>
              <p:cNvCxnSpPr>
                <a:cxnSpLocks noChangeShapeType="1"/>
              </p:cNvCxnSpPr>
              <p:nvPr/>
            </p:nvCxnSpPr>
            <p:spPr bwMode="auto">
              <a:xfrm>
                <a:off x="2358007" y="3441596"/>
                <a:ext cx="1974850" cy="651"/>
              </a:xfrm>
              <a:prstGeom prst="straightConnector1">
                <a:avLst/>
              </a:prstGeom>
              <a:noFill/>
              <a:ln w="9525">
                <a:solidFill>
                  <a:srgbClr val="969696"/>
                </a:solidFill>
                <a:round/>
                <a:headEnd/>
                <a:tailEnd type="triangle" w="med" len="med"/>
              </a:ln>
            </p:spPr>
          </p:cxnSp>
          <p:sp>
            <p:nvSpPr>
              <p:cNvPr id="28" name="Freeform 38"/>
              <p:cNvSpPr>
                <a:spLocks/>
              </p:cNvSpPr>
              <p:nvPr/>
            </p:nvSpPr>
            <p:spPr bwMode="auto">
              <a:xfrm>
                <a:off x="1967483" y="4262858"/>
                <a:ext cx="347662" cy="641351"/>
              </a:xfrm>
              <a:custGeom>
                <a:avLst/>
                <a:gdLst/>
                <a:ahLst/>
                <a:cxnLst>
                  <a:cxn ang="0">
                    <a:pos x="19" y="1005"/>
                  </a:cxn>
                  <a:cxn ang="0">
                    <a:pos x="179" y="255"/>
                  </a:cxn>
                  <a:cxn ang="0">
                    <a:pos x="1094" y="0"/>
                  </a:cxn>
                </a:cxnLst>
                <a:rect l="0" t="0" r="r" b="b"/>
                <a:pathLst>
                  <a:path w="1094" h="1005">
                    <a:moveTo>
                      <a:pt x="19" y="1005"/>
                    </a:moveTo>
                    <a:cubicBezTo>
                      <a:pt x="9" y="713"/>
                      <a:pt x="0" y="422"/>
                      <a:pt x="179" y="255"/>
                    </a:cubicBezTo>
                    <a:cubicBezTo>
                      <a:pt x="358" y="88"/>
                      <a:pt x="726" y="44"/>
                      <a:pt x="1094" y="0"/>
                    </a:cubicBezTo>
                  </a:path>
                </a:pathLst>
              </a:custGeom>
              <a:noFill/>
              <a:ln w="38100" cap="rnd">
                <a:solidFill>
                  <a:schemeClr val="bg1">
                    <a:lumMod val="10000"/>
                  </a:schemeClr>
                </a:solidFill>
                <a:prstDash val="sys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29" name="Oval 40"/>
              <p:cNvSpPr>
                <a:spLocks noChangeArrowheads="1"/>
              </p:cNvSpPr>
              <p:nvPr/>
            </p:nvSpPr>
            <p:spPr bwMode="auto">
              <a:xfrm>
                <a:off x="2167507" y="3317920"/>
                <a:ext cx="209550" cy="209550"/>
              </a:xfrm>
              <a:prstGeom prst="ellipse">
                <a:avLst/>
              </a:prstGeom>
              <a:solidFill>
                <a:srgbClr val="FFFFFF"/>
              </a:solidFill>
              <a:ln w="28575">
                <a:solidFill>
                  <a:srgbClr val="FF0000"/>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0" name="Oval 41"/>
              <p:cNvSpPr>
                <a:spLocks noChangeArrowheads="1"/>
              </p:cNvSpPr>
              <p:nvPr/>
            </p:nvSpPr>
            <p:spPr bwMode="auto">
              <a:xfrm>
                <a:off x="2908757" y="3646109"/>
                <a:ext cx="213761" cy="209550"/>
              </a:xfrm>
              <a:prstGeom prst="ellipse">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1" name="Rectangle 42"/>
              <p:cNvSpPr>
                <a:spLocks noChangeArrowheads="1"/>
              </p:cNvSpPr>
              <p:nvPr/>
            </p:nvSpPr>
            <p:spPr bwMode="auto">
              <a:xfrm>
                <a:off x="1881757" y="4924847"/>
                <a:ext cx="200025" cy="2016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2" name="Freeform 43"/>
              <p:cNvSpPr>
                <a:spLocks/>
              </p:cNvSpPr>
              <p:nvPr/>
            </p:nvSpPr>
            <p:spPr bwMode="auto">
              <a:xfrm>
                <a:off x="1948432" y="4158083"/>
                <a:ext cx="133349" cy="700089"/>
              </a:xfrm>
              <a:custGeom>
                <a:avLst/>
                <a:gdLst/>
                <a:ahLst/>
                <a:cxnLst>
                  <a:cxn ang="0">
                    <a:pos x="49" y="1755"/>
                  </a:cxn>
                  <a:cxn ang="0">
                    <a:pos x="49" y="825"/>
                  </a:cxn>
                  <a:cxn ang="0">
                    <a:pos x="344" y="0"/>
                  </a:cxn>
                </a:cxnLst>
                <a:rect l="0" t="0" r="r" b="b"/>
                <a:pathLst>
                  <a:path w="344" h="1755">
                    <a:moveTo>
                      <a:pt x="49" y="1755"/>
                    </a:moveTo>
                    <a:cubicBezTo>
                      <a:pt x="24" y="1436"/>
                      <a:pt x="0" y="1117"/>
                      <a:pt x="49" y="825"/>
                    </a:cubicBezTo>
                    <a:cubicBezTo>
                      <a:pt x="98" y="533"/>
                      <a:pt x="221" y="266"/>
                      <a:pt x="344" y="0"/>
                    </a:cubicBezTo>
                  </a:path>
                </a:pathLst>
              </a:custGeom>
              <a:noFill/>
              <a:ln w="38100" cap="rnd">
                <a:solidFill>
                  <a:srgbClr val="FF0000"/>
                </a:solidFill>
                <a:prstDash val="sys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pSp>
        <p:sp>
          <p:nvSpPr>
            <p:cNvPr id="22" name="Oval 40"/>
            <p:cNvSpPr>
              <a:spLocks noChangeArrowheads="1"/>
            </p:cNvSpPr>
            <p:nvPr/>
          </p:nvSpPr>
          <p:spPr bwMode="auto">
            <a:xfrm>
              <a:off x="2519741" y="4081061"/>
              <a:ext cx="216000" cy="214239"/>
            </a:xfrm>
            <a:prstGeom prst="hexagon">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23" name="Oval 40"/>
            <p:cNvSpPr>
              <a:spLocks noChangeArrowheads="1"/>
            </p:cNvSpPr>
            <p:nvPr/>
          </p:nvSpPr>
          <p:spPr bwMode="auto">
            <a:xfrm>
              <a:off x="2214561" y="3882209"/>
              <a:ext cx="216000" cy="214239"/>
            </a:xfrm>
            <a:prstGeom prst="hexagon">
              <a:avLst/>
            </a:prstGeom>
            <a:solidFill>
              <a:srgbClr val="FFFFFF"/>
            </a:solidFill>
            <a:ln w="38100">
              <a:solidFill>
                <a:srgbClr val="FF0000"/>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cxnSp>
          <p:nvCxnSpPr>
            <p:cNvPr id="24" name="Straight Arrow Connector 23"/>
            <p:cNvCxnSpPr>
              <a:endCxn id="30" idx="3"/>
            </p:cNvCxnSpPr>
            <p:nvPr/>
          </p:nvCxnSpPr>
          <p:spPr>
            <a:xfrm flipV="1">
              <a:off x="2690993" y="3755880"/>
              <a:ext cx="409164" cy="356556"/>
            </a:xfrm>
            <a:prstGeom prst="straightConnector1">
              <a:avLst/>
            </a:prstGeom>
            <a:noFill/>
            <a:ln w="38100" cap="flat" cmpd="sng" algn="ctr">
              <a:solidFill>
                <a:schemeClr val="bg1">
                  <a:lumMod val="10000"/>
                </a:schemeClr>
              </a:solidFill>
              <a:prstDash val="lgDash"/>
              <a:tailEnd type="arrow"/>
            </a:ln>
            <a:effectLst/>
          </p:spPr>
        </p:cxnSp>
      </p:grpSp>
      <p:sp>
        <p:nvSpPr>
          <p:cNvPr id="35" name="Rectangle 6"/>
          <p:cNvSpPr>
            <a:spLocks noChangeArrowheads="1"/>
          </p:cNvSpPr>
          <p:nvPr/>
        </p:nvSpPr>
        <p:spPr bwMode="auto">
          <a:xfrm>
            <a:off x="6367755" y="3560569"/>
            <a:ext cx="4713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err="1" smtClean="0">
                <a:solidFill>
                  <a:srgbClr val="FF0000"/>
                </a:solidFill>
                <a:latin typeface="Times New Roman" pitchFamily="18" charset="0"/>
                <a:ea typeface="SimSun" charset="-122"/>
              </a:rPr>
              <a:t>WA</a:t>
            </a:r>
            <a:r>
              <a:rPr lang="en-GB" sz="2000" b="1" baseline="-25000" dirty="0" err="1"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sp>
        <p:nvSpPr>
          <p:cNvPr id="36" name="Rectangle 6"/>
          <p:cNvSpPr>
            <a:spLocks noChangeArrowheads="1"/>
          </p:cNvSpPr>
          <p:nvPr/>
        </p:nvSpPr>
        <p:spPr bwMode="auto">
          <a:xfrm>
            <a:off x="5899792" y="5314756"/>
            <a:ext cx="48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err="1" smtClean="0">
                <a:solidFill>
                  <a:srgbClr val="FF0000"/>
                </a:solidFill>
                <a:latin typeface="Times New Roman" pitchFamily="18" charset="0"/>
                <a:ea typeface="SimSun" charset="-122"/>
              </a:rPr>
              <a:t>QA</a:t>
            </a:r>
            <a:r>
              <a:rPr lang="en-GB" sz="2000" b="1" baseline="-25000" dirty="0" err="1"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sp>
        <p:nvSpPr>
          <p:cNvPr id="3"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7" name="Rectangle 6"/>
          <p:cNvSpPr>
            <a:spLocks noChangeArrowheads="1"/>
          </p:cNvSpPr>
          <p:nvPr/>
        </p:nvSpPr>
        <p:spPr bwMode="auto">
          <a:xfrm>
            <a:off x="7418313" y="3120928"/>
            <a:ext cx="97598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err="1" smtClean="0">
                <a:solidFill>
                  <a:srgbClr val="FF0000"/>
                </a:solidFill>
                <a:latin typeface="Times New Roman" pitchFamily="18" charset="0"/>
                <a:ea typeface="SimSun" charset="-122"/>
              </a:rPr>
              <a:t>LA</a:t>
            </a:r>
            <a:r>
              <a:rPr lang="en-GB" sz="2000" b="1" baseline="-25000" dirty="0" err="1"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grpSp>
        <p:nvGrpSpPr>
          <p:cNvPr id="9" name="Group 8"/>
          <p:cNvGrpSpPr/>
          <p:nvPr/>
        </p:nvGrpSpPr>
        <p:grpSpPr>
          <a:xfrm>
            <a:off x="428589" y="2889103"/>
            <a:ext cx="3210527" cy="3698018"/>
            <a:chOff x="2513601" y="2920655"/>
            <a:chExt cx="3210527" cy="3698018"/>
          </a:xfrm>
        </p:grpSpPr>
        <p:grpSp>
          <p:nvGrpSpPr>
            <p:cNvPr id="40" name="Gruppo 82"/>
            <p:cNvGrpSpPr/>
            <p:nvPr/>
          </p:nvGrpSpPr>
          <p:grpSpPr>
            <a:xfrm>
              <a:off x="2804494" y="2920655"/>
              <a:ext cx="2919634" cy="3698018"/>
              <a:chOff x="1881757" y="3317920"/>
              <a:chExt cx="1524698" cy="1808539"/>
            </a:xfrm>
          </p:grpSpPr>
          <p:cxnSp>
            <p:nvCxnSpPr>
              <p:cNvPr id="44" name="AutoShape 13"/>
              <p:cNvCxnSpPr>
                <a:cxnSpLocks noChangeShapeType="1"/>
              </p:cNvCxnSpPr>
              <p:nvPr/>
            </p:nvCxnSpPr>
            <p:spPr bwMode="auto">
              <a:xfrm>
                <a:off x="3123569" y="3755646"/>
                <a:ext cx="282886" cy="5571"/>
              </a:xfrm>
              <a:prstGeom prst="straightConnector1">
                <a:avLst/>
              </a:prstGeom>
              <a:noFill/>
              <a:ln w="9525">
                <a:solidFill>
                  <a:srgbClr val="969696"/>
                </a:solidFill>
                <a:round/>
                <a:headEnd/>
                <a:tailEnd type="triangle" w="med" len="med"/>
              </a:ln>
            </p:spPr>
          </p:cxnSp>
          <p:cxnSp>
            <p:nvCxnSpPr>
              <p:cNvPr id="45" name="AutoShape 14"/>
              <p:cNvCxnSpPr>
                <a:cxnSpLocks noChangeShapeType="1"/>
              </p:cNvCxnSpPr>
              <p:nvPr/>
            </p:nvCxnSpPr>
            <p:spPr bwMode="auto">
              <a:xfrm flipV="1">
                <a:off x="2358007" y="3436708"/>
                <a:ext cx="1048448" cy="4888"/>
              </a:xfrm>
              <a:prstGeom prst="straightConnector1">
                <a:avLst/>
              </a:prstGeom>
              <a:noFill/>
              <a:ln w="9525">
                <a:solidFill>
                  <a:srgbClr val="969696"/>
                </a:solidFill>
                <a:round/>
                <a:headEnd/>
                <a:tailEnd type="triangle" w="med" len="med"/>
              </a:ln>
            </p:spPr>
          </p:cxnSp>
          <p:sp>
            <p:nvSpPr>
              <p:cNvPr id="46" name="Freeform 38"/>
              <p:cNvSpPr>
                <a:spLocks/>
              </p:cNvSpPr>
              <p:nvPr/>
            </p:nvSpPr>
            <p:spPr bwMode="auto">
              <a:xfrm>
                <a:off x="1967482" y="3836978"/>
                <a:ext cx="941274" cy="1067231"/>
              </a:xfrm>
              <a:custGeom>
                <a:avLst/>
                <a:gdLst/>
                <a:ahLst/>
                <a:cxnLst>
                  <a:cxn ang="0">
                    <a:pos x="19" y="1005"/>
                  </a:cxn>
                  <a:cxn ang="0">
                    <a:pos x="179" y="255"/>
                  </a:cxn>
                  <a:cxn ang="0">
                    <a:pos x="1094" y="0"/>
                  </a:cxn>
                </a:cxnLst>
                <a:rect l="0" t="0" r="r" b="b"/>
                <a:pathLst>
                  <a:path w="1094" h="1005">
                    <a:moveTo>
                      <a:pt x="19" y="1005"/>
                    </a:moveTo>
                    <a:cubicBezTo>
                      <a:pt x="9" y="713"/>
                      <a:pt x="0" y="422"/>
                      <a:pt x="179" y="255"/>
                    </a:cubicBezTo>
                    <a:cubicBezTo>
                      <a:pt x="358" y="88"/>
                      <a:pt x="726" y="44"/>
                      <a:pt x="1094" y="0"/>
                    </a:cubicBezTo>
                  </a:path>
                </a:pathLst>
              </a:custGeom>
              <a:noFill/>
              <a:ln w="38100" cap="rnd">
                <a:solidFill>
                  <a:schemeClr val="bg1">
                    <a:lumMod val="10000"/>
                  </a:schemeClr>
                </a:solidFill>
                <a:prstDash val="dash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7" name="Oval 40"/>
              <p:cNvSpPr>
                <a:spLocks noChangeArrowheads="1"/>
              </p:cNvSpPr>
              <p:nvPr/>
            </p:nvSpPr>
            <p:spPr bwMode="auto">
              <a:xfrm>
                <a:off x="2167507" y="3317920"/>
                <a:ext cx="209550" cy="209550"/>
              </a:xfrm>
              <a:prstGeom prst="ellipse">
                <a:avLst/>
              </a:prstGeom>
              <a:solidFill>
                <a:srgbClr val="FFFFFF"/>
              </a:solidFill>
              <a:ln w="28575">
                <a:solidFill>
                  <a:srgbClr val="FF0000"/>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8" name="Oval 41"/>
              <p:cNvSpPr>
                <a:spLocks noChangeArrowheads="1"/>
              </p:cNvSpPr>
              <p:nvPr/>
            </p:nvSpPr>
            <p:spPr bwMode="auto">
              <a:xfrm>
                <a:off x="2908757" y="3646109"/>
                <a:ext cx="213761" cy="209550"/>
              </a:xfrm>
              <a:prstGeom prst="ellipse">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9" name="Rectangle 42"/>
              <p:cNvSpPr>
                <a:spLocks noChangeArrowheads="1"/>
              </p:cNvSpPr>
              <p:nvPr/>
            </p:nvSpPr>
            <p:spPr bwMode="auto">
              <a:xfrm>
                <a:off x="1881757" y="4924847"/>
                <a:ext cx="200025" cy="2016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50" name="Freeform 43"/>
              <p:cNvSpPr>
                <a:spLocks/>
              </p:cNvSpPr>
              <p:nvPr/>
            </p:nvSpPr>
            <p:spPr bwMode="auto">
              <a:xfrm>
                <a:off x="1948432" y="3532473"/>
                <a:ext cx="323850" cy="1325699"/>
              </a:xfrm>
              <a:custGeom>
                <a:avLst/>
                <a:gdLst/>
                <a:ahLst/>
                <a:cxnLst>
                  <a:cxn ang="0">
                    <a:pos x="49" y="1755"/>
                  </a:cxn>
                  <a:cxn ang="0">
                    <a:pos x="49" y="825"/>
                  </a:cxn>
                  <a:cxn ang="0">
                    <a:pos x="344" y="0"/>
                  </a:cxn>
                </a:cxnLst>
                <a:rect l="0" t="0" r="r" b="b"/>
                <a:pathLst>
                  <a:path w="344" h="1755">
                    <a:moveTo>
                      <a:pt x="49" y="1755"/>
                    </a:moveTo>
                    <a:cubicBezTo>
                      <a:pt x="24" y="1436"/>
                      <a:pt x="0" y="1117"/>
                      <a:pt x="49" y="825"/>
                    </a:cubicBezTo>
                    <a:cubicBezTo>
                      <a:pt x="98" y="533"/>
                      <a:pt x="221" y="266"/>
                      <a:pt x="344" y="0"/>
                    </a:cubicBezTo>
                  </a:path>
                </a:pathLst>
              </a:custGeom>
              <a:noFill/>
              <a:ln w="38100" cap="rnd">
                <a:solidFill>
                  <a:srgbClr val="FF0000"/>
                </a:solidFill>
                <a:prstDash val="dash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pSp>
        <p:sp>
          <p:nvSpPr>
            <p:cNvPr id="52" name="Rectangle 6"/>
            <p:cNvSpPr>
              <a:spLocks noChangeArrowheads="1"/>
            </p:cNvSpPr>
            <p:nvPr/>
          </p:nvSpPr>
          <p:spPr bwMode="auto">
            <a:xfrm>
              <a:off x="2513601" y="4283088"/>
              <a:ext cx="48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sp>
          <p:nvSpPr>
            <p:cNvPr id="53" name="Rectangle 6"/>
            <p:cNvSpPr>
              <a:spLocks noChangeArrowheads="1"/>
            </p:cNvSpPr>
            <p:nvPr/>
          </p:nvSpPr>
          <p:spPr bwMode="auto">
            <a:xfrm>
              <a:off x="3855053" y="3142249"/>
              <a:ext cx="97598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err="1" smtClean="0">
                  <a:solidFill>
                    <a:srgbClr val="FF0000"/>
                  </a:solidFill>
                  <a:latin typeface="Times New Roman" pitchFamily="18" charset="0"/>
                  <a:ea typeface="SimSun" charset="-122"/>
                </a:rPr>
                <a:t>LA</a:t>
              </a:r>
              <a:r>
                <a:rPr lang="en-GB" sz="2000" b="1" baseline="-25000" dirty="0" err="1"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grpSp>
      <p:graphicFrame>
        <p:nvGraphicFramePr>
          <p:cNvPr id="18" name="Object 17"/>
          <p:cNvGraphicFramePr>
            <a:graphicFrameLocks noChangeAspect="1"/>
          </p:cNvGraphicFramePr>
          <p:nvPr>
            <p:extLst>
              <p:ext uri="{D42A27DB-BD31-4B8C-83A1-F6EECF244321}">
                <p14:modId xmlns:p14="http://schemas.microsoft.com/office/powerpoint/2010/main" val="1204755225"/>
              </p:ext>
            </p:extLst>
          </p:nvPr>
        </p:nvGraphicFramePr>
        <p:xfrm>
          <a:off x="827584" y="1906199"/>
          <a:ext cx="2254250" cy="554037"/>
        </p:xfrm>
        <a:graphic>
          <a:graphicData uri="http://schemas.openxmlformats.org/presentationml/2006/ole">
            <mc:AlternateContent xmlns:mc="http://schemas.openxmlformats.org/markup-compatibility/2006">
              <mc:Choice xmlns:v="urn:schemas-microsoft-com:vml" Requires="v">
                <p:oleObj spid="_x0000_s346259" name="Equation" r:id="rId4" imgW="1028520" imgH="253800" progId="Equation.DSMT4">
                  <p:embed/>
                </p:oleObj>
              </mc:Choice>
              <mc:Fallback>
                <p:oleObj name="Equation" r:id="rId4" imgW="1028520" imgH="253800" progId="Equation.DSMT4">
                  <p:embed/>
                  <p:pic>
                    <p:nvPicPr>
                      <p:cNvPr id="0" name="Object 5"/>
                      <p:cNvPicPr>
                        <a:picLocks noChangeAspect="1" noChangeArrowheads="1"/>
                      </p:cNvPicPr>
                      <p:nvPr/>
                    </p:nvPicPr>
                    <p:blipFill>
                      <a:blip r:embed="rId5"/>
                      <a:srcRect/>
                      <a:stretch>
                        <a:fillRect/>
                      </a:stretch>
                    </p:blipFill>
                    <p:spPr bwMode="auto">
                      <a:xfrm>
                        <a:off x="827584" y="1906199"/>
                        <a:ext cx="22542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82983368"/>
              </p:ext>
            </p:extLst>
          </p:nvPr>
        </p:nvGraphicFramePr>
        <p:xfrm>
          <a:off x="5076825" y="1704975"/>
          <a:ext cx="3959225" cy="1111250"/>
        </p:xfrm>
        <a:graphic>
          <a:graphicData uri="http://schemas.openxmlformats.org/presentationml/2006/ole">
            <mc:AlternateContent xmlns:mc="http://schemas.openxmlformats.org/markup-compatibility/2006">
              <mc:Choice xmlns:v="urn:schemas-microsoft-com:vml" Requires="v">
                <p:oleObj spid="_x0000_s346260" name="Equation" r:id="rId6" imgW="1981080" imgH="558720" progId="Equation.DSMT4">
                  <p:embed/>
                </p:oleObj>
              </mc:Choice>
              <mc:Fallback>
                <p:oleObj name="Equation" r:id="rId6" imgW="1981080" imgH="55872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76825" y="1704975"/>
                        <a:ext cx="3959225"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45556560"/>
      </p:ext>
    </p:extLst>
  </p:cSld>
  <p:clrMapOvr>
    <a:masterClrMapping/>
  </p:clrMapOvr>
  <p:transition>
    <p:spli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p:nvPr>
        </p:nvSpPr>
        <p:spPr>
          <a:xfrm>
            <a:off x="838200" y="577256"/>
            <a:ext cx="7767638" cy="731168"/>
          </a:xfrm>
        </p:spPr>
        <p:txBody>
          <a:bodyPr/>
          <a:lstStyle/>
          <a:p>
            <a:r>
              <a:rPr lang="en-GB" dirty="0"/>
              <a:t>1.	Stop </a:t>
            </a:r>
            <a:r>
              <a:rPr lang="en-GB" dirty="0" smtClean="0"/>
              <a:t>model</a:t>
            </a:r>
            <a:br>
              <a:rPr lang="en-GB" dirty="0" smtClean="0"/>
            </a:br>
            <a:endParaRPr lang="en-GB" dirty="0" smtClean="0"/>
          </a:p>
        </p:txBody>
      </p:sp>
      <p:grpSp>
        <p:nvGrpSpPr>
          <p:cNvPr id="68" name="Group 70"/>
          <p:cNvGrpSpPr/>
          <p:nvPr/>
        </p:nvGrpSpPr>
        <p:grpSpPr>
          <a:xfrm>
            <a:off x="226606" y="3191864"/>
            <a:ext cx="2857006" cy="2981824"/>
            <a:chOff x="2176908" y="3039464"/>
            <a:chExt cx="2857006" cy="2981824"/>
          </a:xfrm>
        </p:grpSpPr>
        <p:grpSp>
          <p:nvGrpSpPr>
            <p:cNvPr id="69" name="Gruppo 60"/>
            <p:cNvGrpSpPr/>
            <p:nvPr/>
          </p:nvGrpSpPr>
          <p:grpSpPr>
            <a:xfrm>
              <a:off x="2176908" y="3039464"/>
              <a:ext cx="2857006" cy="2920235"/>
              <a:chOff x="2170822" y="3039464"/>
              <a:chExt cx="2857006" cy="2920235"/>
            </a:xfrm>
          </p:grpSpPr>
          <p:grpSp>
            <p:nvGrpSpPr>
              <p:cNvPr id="74" name="Group 100"/>
              <p:cNvGrpSpPr/>
              <p:nvPr/>
            </p:nvGrpSpPr>
            <p:grpSpPr>
              <a:xfrm>
                <a:off x="2170822" y="3039464"/>
                <a:ext cx="2857006" cy="2822173"/>
                <a:chOff x="2119536" y="3501666"/>
                <a:chExt cx="2789511" cy="3145990"/>
              </a:xfrm>
            </p:grpSpPr>
            <p:grpSp>
              <p:nvGrpSpPr>
                <p:cNvPr id="81" name="Gruppo 25"/>
                <p:cNvGrpSpPr>
                  <a:grpSpLocks noChangeAspect="1"/>
                </p:cNvGrpSpPr>
                <p:nvPr/>
              </p:nvGrpSpPr>
              <p:grpSpPr>
                <a:xfrm>
                  <a:off x="3861900" y="3592067"/>
                  <a:ext cx="163312" cy="707687"/>
                  <a:chOff x="5436096" y="1588418"/>
                  <a:chExt cx="216024" cy="936104"/>
                </a:xfrm>
              </p:grpSpPr>
              <p:sp>
                <p:nvSpPr>
                  <p:cNvPr id="124" name="Oval 123"/>
                  <p:cNvSpPr/>
                  <p:nvPr/>
                </p:nvSpPr>
                <p:spPr>
                  <a:xfrm>
                    <a:off x="5436096" y="158841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5" name="Oval 124"/>
                  <p:cNvSpPr/>
                  <p:nvPr/>
                </p:nvSpPr>
                <p:spPr>
                  <a:xfrm>
                    <a:off x="5436096" y="230849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grpSp>
            <p:sp>
              <p:nvSpPr>
                <p:cNvPr id="88" name="Rettangolo 223"/>
                <p:cNvSpPr/>
                <p:nvPr/>
              </p:nvSpPr>
              <p:spPr bwMode="auto">
                <a:xfrm>
                  <a:off x="2195736" y="3861048"/>
                  <a:ext cx="69480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nvGrpSpPr>
                <p:cNvPr id="89" name="Gruppo 226"/>
                <p:cNvGrpSpPr/>
                <p:nvPr/>
              </p:nvGrpSpPr>
              <p:grpSpPr>
                <a:xfrm>
                  <a:off x="2195736" y="3933056"/>
                  <a:ext cx="694800" cy="432048"/>
                  <a:chOff x="5004048" y="4293096"/>
                  <a:chExt cx="694800" cy="432048"/>
                </a:xfrm>
              </p:grpSpPr>
              <p:sp>
                <p:nvSpPr>
                  <p:cNvPr id="116" name="Oval 115"/>
                  <p:cNvSpPr>
                    <a:spLocks noChangeAspect="1"/>
                  </p:cNvSpPr>
                  <p:nvPr/>
                </p:nvSpPr>
                <p:spPr>
                  <a:xfrm>
                    <a:off x="5148064"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7" name="Rettangolo 228"/>
                  <p:cNvSpPr/>
                  <p:nvPr/>
                </p:nvSpPr>
                <p:spPr bwMode="auto">
                  <a:xfrm>
                    <a:off x="5004048" y="4435145"/>
                    <a:ext cx="694800" cy="180000"/>
                  </a:xfrm>
                  <a:prstGeom prst="rect">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850" b="1" i="0" u="none" strike="noStrike" cap="none" normalizeH="0" baseline="0" dirty="0" smtClean="0">
                      <a:ln>
                        <a:noFill/>
                      </a:ln>
                      <a:solidFill>
                        <a:srgbClr val="FFFFFF"/>
                      </a:solidFill>
                      <a:effectLst/>
                      <a:latin typeface="Comic Sans MS" pitchFamily="66" charset="0"/>
                    </a:endParaRPr>
                  </a:p>
                </p:txBody>
              </p:sp>
            </p:grpSp>
            <p:sp>
              <p:nvSpPr>
                <p:cNvPr id="94" name="CasellaDiTesto 229"/>
                <p:cNvSpPr txBox="1"/>
                <p:nvPr/>
              </p:nvSpPr>
              <p:spPr>
                <a:xfrm>
                  <a:off x="2119536" y="4065076"/>
                  <a:ext cx="864096" cy="240164"/>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sz="800" b="1" i="0" dirty="0" smtClean="0">
                      <a:solidFill>
                        <a:schemeClr val="bg1"/>
                      </a:solidFill>
                      <a:latin typeface="Comic Sans MS" pitchFamily="66" charset="0"/>
                    </a:rPr>
                    <a:t>BUS STOP 1</a:t>
                  </a:r>
                  <a:endParaRPr lang="en-GB" sz="800" b="1" i="0" dirty="0">
                    <a:solidFill>
                      <a:schemeClr val="bg1"/>
                    </a:solidFill>
                    <a:latin typeface="Comic Sans MS" pitchFamily="66" charset="0"/>
                  </a:endParaRPr>
                </a:p>
              </p:txBody>
            </p:sp>
            <p:sp>
              <p:nvSpPr>
                <p:cNvPr id="95" name="CasellaDiTesto 230"/>
                <p:cNvSpPr txBox="1"/>
                <p:nvPr/>
              </p:nvSpPr>
              <p:spPr>
                <a:xfrm>
                  <a:off x="2195736" y="4437111"/>
                  <a:ext cx="864096" cy="789109"/>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2</a:t>
                  </a:r>
                </a:p>
                <a:p>
                  <a:r>
                    <a:rPr lang="it-IT" sz="800" b="1" i="0" dirty="0" smtClean="0">
                      <a:solidFill>
                        <a:srgbClr val="040404"/>
                      </a:solidFill>
                      <a:latin typeface="Comic Sans MS" pitchFamily="66" charset="0"/>
                    </a:rPr>
                    <a:t>1</a:t>
                  </a:r>
                </a:p>
                <a:p>
                  <a:r>
                    <a:rPr lang="it-IT" sz="800" b="1" i="0" dirty="0" smtClean="0">
                      <a:solidFill>
                        <a:srgbClr val="040404"/>
                      </a:solidFill>
                      <a:latin typeface="Comic Sans MS" pitchFamily="66" charset="0"/>
                    </a:rPr>
                    <a:t>23 </a:t>
                  </a:r>
                </a:p>
                <a:p>
                  <a:endParaRPr lang="it-IT" sz="800" b="1" i="0" dirty="0" smtClean="0">
                    <a:solidFill>
                      <a:srgbClr val="040404"/>
                    </a:solidFill>
                    <a:latin typeface="Comic Sans MS" pitchFamily="66" charset="0"/>
                  </a:endParaRPr>
                </a:p>
                <a:p>
                  <a:endParaRPr lang="en-GB" sz="800" b="1" i="0" dirty="0">
                    <a:solidFill>
                      <a:srgbClr val="040404"/>
                    </a:solidFill>
                    <a:latin typeface="Comic Sans MS" pitchFamily="66" charset="0"/>
                  </a:endParaRPr>
                </a:p>
              </p:txBody>
            </p:sp>
            <p:cxnSp>
              <p:nvCxnSpPr>
                <p:cNvPr id="98" name="Connettore 2 236"/>
                <p:cNvCxnSpPr/>
                <p:nvPr/>
              </p:nvCxnSpPr>
              <p:spPr bwMode="auto">
                <a:xfrm>
                  <a:off x="3851920" y="573325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99" name="Connettore 2 241"/>
                <p:cNvCxnSpPr/>
                <p:nvPr/>
              </p:nvCxnSpPr>
              <p:spPr bwMode="auto">
                <a:xfrm flipV="1">
                  <a:off x="2483768" y="4365104"/>
                  <a:ext cx="1224136" cy="288032"/>
                </a:xfrm>
                <a:prstGeom prst="straightConnector1">
                  <a:avLst/>
                </a:prstGeom>
                <a:solidFill>
                  <a:schemeClr val="accent1"/>
                </a:solidFill>
                <a:ln w="9525" cap="flat" cmpd="sng" algn="ctr">
                  <a:noFill/>
                  <a:prstDash val="solid"/>
                  <a:round/>
                  <a:headEnd type="none" w="med" len="med"/>
                  <a:tailEnd type="arrow"/>
                </a:ln>
                <a:effectLst/>
              </p:spPr>
            </p:cxnSp>
            <p:cxnSp>
              <p:nvCxnSpPr>
                <p:cNvPr id="102" name="Connettore 2 243"/>
                <p:cNvCxnSpPr/>
                <p:nvPr/>
              </p:nvCxnSpPr>
              <p:spPr bwMode="auto">
                <a:xfrm>
                  <a:off x="2483768" y="465313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105" name="Connettore 2 245"/>
                <p:cNvCxnSpPr>
                  <a:endCxn id="125" idx="3"/>
                </p:cNvCxnSpPr>
                <p:nvPr/>
              </p:nvCxnSpPr>
              <p:spPr bwMode="auto">
                <a:xfrm flipV="1">
                  <a:off x="2483768" y="4275835"/>
                  <a:ext cx="1402045" cy="377301"/>
                </a:xfrm>
                <a:prstGeom prst="straightConnector1">
                  <a:avLst/>
                </a:prstGeom>
                <a:noFill/>
                <a:ln w="25400">
                  <a:solidFill>
                    <a:schemeClr val="accent3">
                      <a:lumMod val="50000"/>
                    </a:schemeClr>
                  </a:solidFill>
                  <a:round/>
                  <a:headEnd/>
                  <a:tailEnd type="triangle" w="lg" len="lg"/>
                </a:ln>
                <a:effectLst/>
              </p:spPr>
            </p:cxnSp>
            <p:cxnSp>
              <p:nvCxnSpPr>
                <p:cNvPr id="106" name="Connettore 2 246"/>
                <p:cNvCxnSpPr>
                  <a:endCxn id="124" idx="3"/>
                </p:cNvCxnSpPr>
                <p:nvPr/>
              </p:nvCxnSpPr>
              <p:spPr bwMode="auto">
                <a:xfrm flipV="1">
                  <a:off x="2483768" y="3731462"/>
                  <a:ext cx="1402045" cy="794920"/>
                </a:xfrm>
                <a:prstGeom prst="straightConnector1">
                  <a:avLst/>
                </a:prstGeom>
                <a:noFill/>
                <a:ln w="25400">
                  <a:solidFill>
                    <a:schemeClr val="accent3">
                      <a:lumMod val="50000"/>
                    </a:schemeClr>
                  </a:solidFill>
                  <a:round/>
                  <a:headEnd/>
                  <a:tailEnd type="triangle" w="lg" len="lg"/>
                </a:ln>
                <a:effectLst/>
              </p:spPr>
            </p:cxnSp>
            <p:sp>
              <p:nvSpPr>
                <p:cNvPr id="107" name="CasellaDiTesto 248"/>
                <p:cNvSpPr txBox="1"/>
                <p:nvPr/>
              </p:nvSpPr>
              <p:spPr>
                <a:xfrm>
                  <a:off x="4044950" y="3501666"/>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2</a:t>
                  </a:r>
                </a:p>
              </p:txBody>
            </p:sp>
            <p:sp>
              <p:nvSpPr>
                <p:cNvPr id="108" name="CasellaDiTesto 249"/>
                <p:cNvSpPr txBox="1"/>
                <p:nvPr/>
              </p:nvSpPr>
              <p:spPr>
                <a:xfrm>
                  <a:off x="4044951" y="4088105"/>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grpSp>
          <p:sp>
            <p:nvSpPr>
              <p:cNvPr id="76" name="Figura a mano libera 63"/>
              <p:cNvSpPr/>
              <p:nvPr/>
            </p:nvSpPr>
            <p:spPr bwMode="auto">
              <a:xfrm>
                <a:off x="2298879" y="4588099"/>
                <a:ext cx="128789" cy="988453"/>
              </a:xfrm>
              <a:custGeom>
                <a:avLst/>
                <a:gdLst>
                  <a:gd name="connsiteX0" fmla="*/ 41856 w 128789"/>
                  <a:gd name="connsiteY0" fmla="*/ 0 h 988453"/>
                  <a:gd name="connsiteX1" fmla="*/ 106251 w 128789"/>
                  <a:gd name="connsiteY1" fmla="*/ 212501 h 988453"/>
                  <a:gd name="connsiteX2" fmla="*/ 77273 w 128789"/>
                  <a:gd name="connsiteY2" fmla="*/ 264016 h 988453"/>
                  <a:gd name="connsiteX3" fmla="*/ 61175 w 128789"/>
                  <a:gd name="connsiteY3" fmla="*/ 354169 h 988453"/>
                  <a:gd name="connsiteX4" fmla="*/ 83713 w 128789"/>
                  <a:gd name="connsiteY4" fmla="*/ 447540 h 988453"/>
                  <a:gd name="connsiteX5" fmla="*/ 90152 w 128789"/>
                  <a:gd name="connsiteY5" fmla="*/ 492616 h 988453"/>
                  <a:gd name="connsiteX6" fmla="*/ 83713 w 128789"/>
                  <a:gd name="connsiteY6" fmla="*/ 711557 h 988453"/>
                  <a:gd name="connsiteX7" fmla="*/ 122349 w 128789"/>
                  <a:gd name="connsiteY7" fmla="*/ 717997 h 988453"/>
                  <a:gd name="connsiteX8" fmla="*/ 128789 w 128789"/>
                  <a:gd name="connsiteY8" fmla="*/ 827467 h 988453"/>
                  <a:gd name="connsiteX9" fmla="*/ 90152 w 128789"/>
                  <a:gd name="connsiteY9" fmla="*/ 850005 h 988453"/>
                  <a:gd name="connsiteX10" fmla="*/ 93372 w 128789"/>
                  <a:gd name="connsiteY10" fmla="*/ 988453 h 988453"/>
                  <a:gd name="connsiteX11" fmla="*/ 57955 w 128789"/>
                  <a:gd name="connsiteY11" fmla="*/ 988453 h 988453"/>
                  <a:gd name="connsiteX12" fmla="*/ 0 w 128789"/>
                  <a:gd name="connsiteY12" fmla="*/ 975574 h 988453"/>
                  <a:gd name="connsiteX13" fmla="*/ 41856 w 128789"/>
                  <a:gd name="connsiteY13" fmla="*/ 0 h 988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8789" h="988453">
                    <a:moveTo>
                      <a:pt x="41856" y="0"/>
                    </a:moveTo>
                    <a:lnTo>
                      <a:pt x="106251" y="212501"/>
                    </a:lnTo>
                    <a:lnTo>
                      <a:pt x="77273" y="264016"/>
                    </a:lnTo>
                    <a:lnTo>
                      <a:pt x="61175" y="354169"/>
                    </a:lnTo>
                    <a:lnTo>
                      <a:pt x="83713" y="447540"/>
                    </a:lnTo>
                    <a:lnTo>
                      <a:pt x="90152" y="492616"/>
                    </a:lnTo>
                    <a:lnTo>
                      <a:pt x="83713" y="711557"/>
                    </a:lnTo>
                    <a:lnTo>
                      <a:pt x="122349" y="717997"/>
                    </a:lnTo>
                    <a:lnTo>
                      <a:pt x="128789" y="827467"/>
                    </a:lnTo>
                    <a:lnTo>
                      <a:pt x="90152" y="850005"/>
                    </a:lnTo>
                    <a:cubicBezTo>
                      <a:pt x="91225" y="896154"/>
                      <a:pt x="92299" y="942304"/>
                      <a:pt x="93372" y="988453"/>
                    </a:cubicBezTo>
                    <a:lnTo>
                      <a:pt x="57955" y="988453"/>
                    </a:lnTo>
                    <a:lnTo>
                      <a:pt x="0" y="975574"/>
                    </a:lnTo>
                    <a:lnTo>
                      <a:pt x="41856" y="0"/>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7" name="Figura a mano libera 64"/>
              <p:cNvSpPr/>
              <p:nvPr/>
            </p:nvSpPr>
            <p:spPr bwMode="auto">
              <a:xfrm>
                <a:off x="2321417" y="5566893"/>
                <a:ext cx="186744" cy="392806"/>
              </a:xfrm>
              <a:custGeom>
                <a:avLst/>
                <a:gdLst>
                  <a:gd name="connsiteX0" fmla="*/ 12879 w 186744"/>
                  <a:gd name="connsiteY0" fmla="*/ 9659 h 392806"/>
                  <a:gd name="connsiteX1" fmla="*/ 12879 w 186744"/>
                  <a:gd name="connsiteY1" fmla="*/ 9659 h 392806"/>
                  <a:gd name="connsiteX2" fmla="*/ 0 w 186744"/>
                  <a:gd name="connsiteY2" fmla="*/ 392806 h 392806"/>
                  <a:gd name="connsiteX3" fmla="*/ 103031 w 186744"/>
                  <a:gd name="connsiteY3" fmla="*/ 376707 h 392806"/>
                  <a:gd name="connsiteX4" fmla="*/ 186744 w 186744"/>
                  <a:gd name="connsiteY4" fmla="*/ 264017 h 392806"/>
                  <a:gd name="connsiteX5" fmla="*/ 148107 w 186744"/>
                  <a:gd name="connsiteY5" fmla="*/ 225380 h 392806"/>
                  <a:gd name="connsiteX6" fmla="*/ 96591 w 186744"/>
                  <a:gd name="connsiteY6" fmla="*/ 215721 h 392806"/>
                  <a:gd name="connsiteX7" fmla="*/ 83713 w 186744"/>
                  <a:gd name="connsiteY7" fmla="*/ 93372 h 392806"/>
                  <a:gd name="connsiteX8" fmla="*/ 77273 w 186744"/>
                  <a:gd name="connsiteY8" fmla="*/ 0 h 392806"/>
                  <a:gd name="connsiteX9" fmla="*/ 12879 w 186744"/>
                  <a:gd name="connsiteY9" fmla="*/ 9659 h 39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6744" h="392806">
                    <a:moveTo>
                      <a:pt x="12879" y="9659"/>
                    </a:moveTo>
                    <a:lnTo>
                      <a:pt x="12879" y="9659"/>
                    </a:lnTo>
                    <a:lnTo>
                      <a:pt x="0" y="392806"/>
                    </a:lnTo>
                    <a:lnTo>
                      <a:pt x="103031" y="376707"/>
                    </a:lnTo>
                    <a:lnTo>
                      <a:pt x="186744" y="264017"/>
                    </a:lnTo>
                    <a:lnTo>
                      <a:pt x="148107" y="225380"/>
                    </a:lnTo>
                    <a:lnTo>
                      <a:pt x="96591" y="215721"/>
                    </a:lnTo>
                    <a:lnTo>
                      <a:pt x="83713" y="93372"/>
                    </a:lnTo>
                    <a:lnTo>
                      <a:pt x="77273" y="0"/>
                    </a:lnTo>
                    <a:lnTo>
                      <a:pt x="12879" y="9659"/>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sp>
          <p:nvSpPr>
            <p:cNvPr id="70" name="Rettangolo 61"/>
            <p:cNvSpPr/>
            <p:nvPr/>
          </p:nvSpPr>
          <p:spPr bwMode="auto">
            <a:xfrm>
              <a:off x="2339752" y="4581128"/>
              <a:ext cx="504056" cy="144016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2" name="Figura a mano libera 65"/>
            <p:cNvSpPr/>
            <p:nvPr/>
          </p:nvSpPr>
          <p:spPr bwMode="auto">
            <a:xfrm>
              <a:off x="2696029" y="5101771"/>
              <a:ext cx="239485" cy="747486"/>
            </a:xfrm>
            <a:custGeom>
              <a:avLst/>
              <a:gdLst>
                <a:gd name="connsiteX0" fmla="*/ 152400 w 239485"/>
                <a:gd name="connsiteY0" fmla="*/ 0 h 747486"/>
                <a:gd name="connsiteX1" fmla="*/ 239485 w 239485"/>
                <a:gd name="connsiteY1" fmla="*/ 424543 h 747486"/>
                <a:gd name="connsiteX2" fmla="*/ 239485 w 239485"/>
                <a:gd name="connsiteY2" fmla="*/ 693058 h 747486"/>
                <a:gd name="connsiteX3" fmla="*/ 228600 w 239485"/>
                <a:gd name="connsiteY3" fmla="*/ 747486 h 747486"/>
                <a:gd name="connsiteX4" fmla="*/ 0 w 239485"/>
                <a:gd name="connsiteY4" fmla="*/ 685800 h 747486"/>
                <a:gd name="connsiteX5" fmla="*/ 90714 w 239485"/>
                <a:gd name="connsiteY5" fmla="*/ 47172 h 74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485" h="747486">
                  <a:moveTo>
                    <a:pt x="152400" y="0"/>
                  </a:moveTo>
                  <a:lnTo>
                    <a:pt x="239485" y="424543"/>
                  </a:lnTo>
                  <a:lnTo>
                    <a:pt x="239485" y="693058"/>
                  </a:lnTo>
                  <a:lnTo>
                    <a:pt x="228600" y="747486"/>
                  </a:lnTo>
                  <a:lnTo>
                    <a:pt x="0" y="685800"/>
                  </a:lnTo>
                  <a:lnTo>
                    <a:pt x="90714" y="47172"/>
                  </a:lnTo>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3" name="Rettangolo 66"/>
            <p:cNvSpPr/>
            <p:nvPr/>
          </p:nvSpPr>
          <p:spPr bwMode="auto">
            <a:xfrm>
              <a:off x="2843808" y="5877272"/>
              <a:ext cx="72008" cy="144016"/>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sp>
        <p:nvSpPr>
          <p:cNvPr id="65" name="Segnaposto contenuto 2"/>
          <p:cNvSpPr>
            <a:spLocks noGrp="1"/>
          </p:cNvSpPr>
          <p:nvPr>
            <p:ph idx="1"/>
          </p:nvPr>
        </p:nvSpPr>
        <p:spPr>
          <a:xfrm>
            <a:off x="457200" y="1772816"/>
            <a:ext cx="8229600" cy="576064"/>
          </a:xfrm>
          <a:solidFill>
            <a:srgbClr val="FFFFFF"/>
          </a:solidFill>
        </p:spPr>
        <p:txBody>
          <a:bodyPr/>
          <a:lstStyle/>
          <a:p>
            <a:pPr marL="0" indent="0" algn="ctr"/>
            <a:r>
              <a:rPr lang="it-IT" sz="2400" dirty="0" smtClean="0">
                <a:cs typeface="Arial" pitchFamily="34" charset="0"/>
              </a:rPr>
              <a:t>Assumption:</a:t>
            </a:r>
          </a:p>
          <a:p>
            <a:pPr marL="0" indent="0" algn="ctr"/>
            <a:r>
              <a:rPr lang="it-IT" sz="2400" dirty="0" smtClean="0">
                <a:cs typeface="Arial" pitchFamily="34" charset="0"/>
              </a:rPr>
              <a:t>Board the first “attractive line” that becomes available.</a:t>
            </a:r>
            <a:endParaRPr lang="en-GB" sz="2400" b="0" dirty="0" smtClean="0">
              <a:ea typeface="Times New Roman" pitchFamily="18" charset="0"/>
              <a:cs typeface="Arial" pitchFamily="34" charset="0"/>
            </a:endParaRPr>
          </a:p>
        </p:txBody>
      </p:sp>
      <p:grpSp>
        <p:nvGrpSpPr>
          <p:cNvPr id="101" name="Group 100"/>
          <p:cNvGrpSpPr/>
          <p:nvPr/>
        </p:nvGrpSpPr>
        <p:grpSpPr>
          <a:xfrm>
            <a:off x="3390951" y="4725144"/>
            <a:ext cx="1995905" cy="1944216"/>
            <a:chOff x="1991310" y="5026506"/>
            <a:chExt cx="1995905" cy="1944216"/>
          </a:xfrm>
        </p:grpSpPr>
        <p:grpSp>
          <p:nvGrpSpPr>
            <p:cNvPr id="103" name="Gruppo 76"/>
            <p:cNvGrpSpPr/>
            <p:nvPr/>
          </p:nvGrpSpPr>
          <p:grpSpPr>
            <a:xfrm>
              <a:off x="2377231" y="5026506"/>
              <a:ext cx="1609984" cy="1944216"/>
              <a:chOff x="5689599" y="1652607"/>
              <a:chExt cx="1609984" cy="1944216"/>
            </a:xfrm>
          </p:grpSpPr>
          <p:sp>
            <p:nvSpPr>
              <p:cNvPr id="137" name="Oval 37"/>
              <p:cNvSpPr>
                <a:spLocks noChangeAspect="1" noChangeArrowheads="1"/>
              </p:cNvSpPr>
              <p:nvPr/>
            </p:nvSpPr>
            <p:spPr bwMode="auto">
              <a:xfrm>
                <a:off x="6948264" y="1652607"/>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2</a:t>
                </a:r>
                <a:endParaRPr lang="it-IT" i="0" dirty="0">
                  <a:latin typeface="Times New Roman" pitchFamily="18" charset="0"/>
                </a:endParaRPr>
              </a:p>
            </p:txBody>
          </p:sp>
          <p:sp>
            <p:nvSpPr>
              <p:cNvPr id="138" name="Oval 37"/>
              <p:cNvSpPr>
                <a:spLocks noChangeAspect="1" noChangeArrowheads="1"/>
              </p:cNvSpPr>
              <p:nvPr/>
            </p:nvSpPr>
            <p:spPr bwMode="auto">
              <a:xfrm>
                <a:off x="6952873" y="3250113"/>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23</a:t>
                </a:r>
                <a:endParaRPr lang="it-IT" i="0" dirty="0">
                  <a:latin typeface="Times New Roman" pitchFamily="18" charset="0"/>
                </a:endParaRPr>
              </a:p>
            </p:txBody>
          </p:sp>
          <p:sp>
            <p:nvSpPr>
              <p:cNvPr id="140" name="Freeform 13"/>
              <p:cNvSpPr/>
              <p:nvPr/>
            </p:nvSpPr>
            <p:spPr>
              <a:xfrm>
                <a:off x="5689600" y="1998158"/>
                <a:ext cx="1332089" cy="474133"/>
              </a:xfrm>
              <a:custGeom>
                <a:avLst/>
                <a:gdLst>
                  <a:gd name="connsiteX0" fmla="*/ 0 w 1332089"/>
                  <a:gd name="connsiteY0" fmla="*/ 474133 h 474133"/>
                  <a:gd name="connsiteX1" fmla="*/ 1004711 w 1332089"/>
                  <a:gd name="connsiteY1" fmla="*/ 293511 h 474133"/>
                  <a:gd name="connsiteX2" fmla="*/ 1332089 w 1332089"/>
                  <a:gd name="connsiteY2" fmla="*/ 0 h 474133"/>
                </a:gdLst>
                <a:ahLst/>
                <a:cxnLst>
                  <a:cxn ang="0">
                    <a:pos x="connsiteX0" y="connsiteY0"/>
                  </a:cxn>
                  <a:cxn ang="0">
                    <a:pos x="connsiteX1" y="connsiteY1"/>
                  </a:cxn>
                  <a:cxn ang="0">
                    <a:pos x="connsiteX2" y="connsiteY2"/>
                  </a:cxn>
                </a:cxnLst>
                <a:rect l="l" t="t" r="r" b="b"/>
                <a:pathLst>
                  <a:path w="1332089" h="474133">
                    <a:moveTo>
                      <a:pt x="0" y="474133"/>
                    </a:moveTo>
                    <a:cubicBezTo>
                      <a:pt x="391348" y="423333"/>
                      <a:pt x="782696" y="372533"/>
                      <a:pt x="1004711" y="293511"/>
                    </a:cubicBezTo>
                    <a:cubicBezTo>
                      <a:pt x="1226726" y="214489"/>
                      <a:pt x="1279407" y="107244"/>
                      <a:pt x="1332089" y="0"/>
                    </a:cubicBezTo>
                  </a:path>
                </a:pathLst>
              </a:custGeom>
              <a:ln w="38100">
                <a:solidFill>
                  <a:srgbClr val="FF33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sp>
            <p:nvSpPr>
              <p:cNvPr id="141" name="Freeform 15"/>
              <p:cNvSpPr/>
              <p:nvPr/>
            </p:nvSpPr>
            <p:spPr>
              <a:xfrm>
                <a:off x="5689599" y="2483580"/>
                <a:ext cx="1314789" cy="766534"/>
              </a:xfrm>
              <a:custGeom>
                <a:avLst/>
                <a:gdLst>
                  <a:gd name="connsiteX0" fmla="*/ 0 w 1286933"/>
                  <a:gd name="connsiteY0" fmla="*/ 0 h 428978"/>
                  <a:gd name="connsiteX1" fmla="*/ 1027289 w 1286933"/>
                  <a:gd name="connsiteY1" fmla="*/ 203200 h 428978"/>
                  <a:gd name="connsiteX2" fmla="*/ 1286933 w 1286933"/>
                  <a:gd name="connsiteY2" fmla="*/ 428978 h 428978"/>
                </a:gdLst>
                <a:ahLst/>
                <a:cxnLst>
                  <a:cxn ang="0">
                    <a:pos x="connsiteX0" y="connsiteY0"/>
                  </a:cxn>
                  <a:cxn ang="0">
                    <a:pos x="connsiteX1" y="connsiteY1"/>
                  </a:cxn>
                  <a:cxn ang="0">
                    <a:pos x="connsiteX2" y="connsiteY2"/>
                  </a:cxn>
                </a:cxnLst>
                <a:rect l="l" t="t" r="r" b="b"/>
                <a:pathLst>
                  <a:path w="1286933" h="428978">
                    <a:moveTo>
                      <a:pt x="0" y="0"/>
                    </a:moveTo>
                    <a:cubicBezTo>
                      <a:pt x="406400" y="65852"/>
                      <a:pt x="812800" y="131704"/>
                      <a:pt x="1027289" y="203200"/>
                    </a:cubicBezTo>
                    <a:cubicBezTo>
                      <a:pt x="1241778" y="274696"/>
                      <a:pt x="1264355" y="351837"/>
                      <a:pt x="1286933" y="428978"/>
                    </a:cubicBezTo>
                  </a:path>
                </a:pathLst>
              </a:custGeom>
              <a:ln w="19050">
                <a:solidFill>
                  <a:srgbClr val="FF33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grpSp>
        <p:sp>
          <p:nvSpPr>
            <p:cNvPr id="104" name="Rectangle 103"/>
            <p:cNvSpPr/>
            <p:nvPr/>
          </p:nvSpPr>
          <p:spPr bwMode="auto">
            <a:xfrm>
              <a:off x="1991310" y="5618391"/>
              <a:ext cx="396000" cy="396000"/>
            </a:xfrm>
            <a:prstGeom prst="rect">
              <a:avLst/>
            </a:prstGeom>
            <a:solidFill>
              <a:schemeClr val="tx1">
                <a:lumMod val="20000"/>
                <a:lumOff val="80000"/>
              </a:schemeClr>
            </a:solidFill>
            <a:ln w="9525" cap="flat" cmpd="sng" algn="ctr">
              <a:solidFill>
                <a:schemeClr val="bg1">
                  <a:lumMod val="50000"/>
                </a:schemeClr>
              </a:solidFill>
              <a:prstDash val="solid"/>
              <a:round/>
              <a:headEnd type="none" w="med" len="med"/>
              <a:tailEnd type="none" w="med" len="med"/>
            </a:ln>
            <a:effectLst/>
          </p:spPr>
          <p:txBody>
            <a:bodyPr vert="horz" wrap="square" lIns="91440" tIns="7200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it-IT" sz="1600" i="0" u="none" strike="noStrike" normalizeH="0" baseline="0" dirty="0" smtClean="0">
                  <a:solidFill>
                    <a:schemeClr val="tx1"/>
                  </a:solidFill>
                  <a:latin typeface="Times New Roman" pitchFamily="18" charset="0"/>
                </a:rPr>
                <a:t> </a:t>
              </a:r>
              <a:r>
                <a:rPr kumimoji="0" lang="it-IT" sz="1800" b="1" i="0" u="none" strike="noStrike" normalizeH="0" baseline="0" dirty="0" smtClean="0">
                  <a:solidFill>
                    <a:schemeClr val="tx1"/>
                  </a:solidFill>
                  <a:latin typeface="Times New Roman" pitchFamily="18" charset="0"/>
                </a:rPr>
                <a:t>1</a:t>
              </a:r>
            </a:p>
          </p:txBody>
        </p:sp>
      </p:grpSp>
      <p:cxnSp>
        <p:nvCxnSpPr>
          <p:cNvPr id="54" name="Connettore 2 245"/>
          <p:cNvCxnSpPr/>
          <p:nvPr/>
        </p:nvCxnSpPr>
        <p:spPr bwMode="auto">
          <a:xfrm>
            <a:off x="641478" y="4377213"/>
            <a:ext cx="1359429" cy="229173"/>
          </a:xfrm>
          <a:prstGeom prst="straightConnector1">
            <a:avLst/>
          </a:prstGeom>
          <a:noFill/>
          <a:ln w="25400">
            <a:solidFill>
              <a:schemeClr val="accent3">
                <a:lumMod val="50000"/>
              </a:schemeClr>
            </a:solidFill>
            <a:round/>
            <a:headEnd/>
            <a:tailEnd type="triangle" w="lg" len="lg"/>
          </a:ln>
          <a:effectLst/>
        </p:spPr>
      </p:cxnSp>
      <p:sp>
        <p:nvSpPr>
          <p:cNvPr id="57" name="Oval 56"/>
          <p:cNvSpPr/>
          <p:nvPr/>
        </p:nvSpPr>
        <p:spPr>
          <a:xfrm>
            <a:off x="2011128" y="4561701"/>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58" name="CasellaDiTesto 248"/>
          <p:cNvSpPr txBox="1"/>
          <p:nvPr/>
        </p:nvSpPr>
        <p:spPr>
          <a:xfrm>
            <a:off x="1964456" y="4757317"/>
            <a:ext cx="885004" cy="276999"/>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23</a:t>
            </a:r>
          </a:p>
        </p:txBody>
      </p:sp>
      <p:grpSp>
        <p:nvGrpSpPr>
          <p:cNvPr id="2" name="Group 1"/>
          <p:cNvGrpSpPr/>
          <p:nvPr/>
        </p:nvGrpSpPr>
        <p:grpSpPr>
          <a:xfrm>
            <a:off x="2885038" y="3140968"/>
            <a:ext cx="5672403" cy="3114563"/>
            <a:chOff x="2885038" y="3140968"/>
            <a:chExt cx="5672403" cy="3114563"/>
          </a:xfrm>
        </p:grpSpPr>
        <p:grpSp>
          <p:nvGrpSpPr>
            <p:cNvPr id="66" name="Group 65"/>
            <p:cNvGrpSpPr/>
            <p:nvPr/>
          </p:nvGrpSpPr>
          <p:grpSpPr>
            <a:xfrm>
              <a:off x="2885038" y="3140968"/>
              <a:ext cx="5672403" cy="2520280"/>
              <a:chOff x="1502698" y="5026506"/>
              <a:chExt cx="5672403" cy="2520280"/>
            </a:xfrm>
          </p:grpSpPr>
          <p:grpSp>
            <p:nvGrpSpPr>
              <p:cNvPr id="67" name="Gruppo 76"/>
              <p:cNvGrpSpPr/>
              <p:nvPr/>
            </p:nvGrpSpPr>
            <p:grpSpPr>
              <a:xfrm>
                <a:off x="1502698" y="5026506"/>
                <a:ext cx="5672403" cy="2520280"/>
                <a:chOff x="4815066" y="1652607"/>
                <a:chExt cx="5672403" cy="2520280"/>
              </a:xfrm>
            </p:grpSpPr>
            <p:sp>
              <p:nvSpPr>
                <p:cNvPr id="90" name="Oval 37"/>
                <p:cNvSpPr>
                  <a:spLocks noChangeAspect="1" noChangeArrowheads="1"/>
                </p:cNvSpPr>
                <p:nvPr/>
              </p:nvSpPr>
              <p:spPr bwMode="auto">
                <a:xfrm>
                  <a:off x="6948264" y="1652607"/>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2</a:t>
                  </a:r>
                  <a:endParaRPr lang="it-IT" i="0" dirty="0">
                    <a:latin typeface="Times New Roman" pitchFamily="18" charset="0"/>
                  </a:endParaRPr>
                </a:p>
              </p:txBody>
            </p:sp>
            <p:sp>
              <p:nvSpPr>
                <p:cNvPr id="91" name="Oval 37"/>
                <p:cNvSpPr>
                  <a:spLocks noChangeAspect="1" noChangeArrowheads="1"/>
                </p:cNvSpPr>
                <p:nvPr/>
              </p:nvSpPr>
              <p:spPr bwMode="auto">
                <a:xfrm>
                  <a:off x="6952873" y="2660719"/>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1</a:t>
                  </a:r>
                  <a:endParaRPr lang="it-IT" i="0" dirty="0">
                    <a:latin typeface="Times New Roman" pitchFamily="18" charset="0"/>
                  </a:endParaRPr>
                </a:p>
              </p:txBody>
            </p:sp>
            <p:sp>
              <p:nvSpPr>
                <p:cNvPr id="92" name="TextBox 24"/>
                <p:cNvSpPr txBox="1"/>
                <p:nvPr/>
              </p:nvSpPr>
              <p:spPr>
                <a:xfrm rot="16200000">
                  <a:off x="3964993" y="2922704"/>
                  <a:ext cx="2100256" cy="400110"/>
                </a:xfrm>
                <a:prstGeom prst="rect">
                  <a:avLst/>
                </a:prstGeom>
                <a:noFill/>
              </p:spPr>
              <p:txBody>
                <a:bodyPr wrap="square" rtlCol="0">
                  <a:spAutoFit/>
                </a:bodyPr>
                <a:lstStyle/>
                <a:p>
                  <a:pPr algn="r"/>
                  <a:r>
                    <a:rPr lang="en-GB" sz="2000" dirty="0" smtClean="0"/>
                    <a:t>Stop node 1</a:t>
                  </a:r>
                  <a:endParaRPr lang="en-GB" sz="2000" dirty="0"/>
                </a:p>
              </p:txBody>
            </p:sp>
            <p:sp>
              <p:nvSpPr>
                <p:cNvPr id="93" name="TextBox 26"/>
                <p:cNvSpPr txBox="1"/>
                <p:nvPr/>
              </p:nvSpPr>
              <p:spPr>
                <a:xfrm rot="16200000">
                  <a:off x="6693310" y="2828061"/>
                  <a:ext cx="1972213" cy="400110"/>
                </a:xfrm>
                <a:prstGeom prst="rect">
                  <a:avLst/>
                </a:prstGeom>
                <a:noFill/>
              </p:spPr>
              <p:txBody>
                <a:bodyPr wrap="square" rtlCol="0">
                  <a:spAutoFit/>
                </a:bodyPr>
                <a:lstStyle/>
                <a:p>
                  <a:r>
                    <a:rPr lang="en-GB" sz="2000" dirty="0" smtClean="0"/>
                    <a:t>Line nodes</a:t>
                  </a:r>
                  <a:endParaRPr lang="en-GB" sz="2000" dirty="0"/>
                </a:p>
              </p:txBody>
            </p:sp>
            <p:sp>
              <p:nvSpPr>
                <p:cNvPr id="96" name="Freeform 13"/>
                <p:cNvSpPr/>
                <p:nvPr/>
              </p:nvSpPr>
              <p:spPr>
                <a:xfrm>
                  <a:off x="5689600" y="1998158"/>
                  <a:ext cx="1332089" cy="474133"/>
                </a:xfrm>
                <a:custGeom>
                  <a:avLst/>
                  <a:gdLst>
                    <a:gd name="connsiteX0" fmla="*/ 0 w 1332089"/>
                    <a:gd name="connsiteY0" fmla="*/ 474133 h 474133"/>
                    <a:gd name="connsiteX1" fmla="*/ 1004711 w 1332089"/>
                    <a:gd name="connsiteY1" fmla="*/ 293511 h 474133"/>
                    <a:gd name="connsiteX2" fmla="*/ 1332089 w 1332089"/>
                    <a:gd name="connsiteY2" fmla="*/ 0 h 474133"/>
                  </a:gdLst>
                  <a:ahLst/>
                  <a:cxnLst>
                    <a:cxn ang="0">
                      <a:pos x="connsiteX0" y="connsiteY0"/>
                    </a:cxn>
                    <a:cxn ang="0">
                      <a:pos x="connsiteX1" y="connsiteY1"/>
                    </a:cxn>
                    <a:cxn ang="0">
                      <a:pos x="connsiteX2" y="connsiteY2"/>
                    </a:cxn>
                  </a:cxnLst>
                  <a:rect l="l" t="t" r="r" b="b"/>
                  <a:pathLst>
                    <a:path w="1332089" h="474133">
                      <a:moveTo>
                        <a:pt x="0" y="474133"/>
                      </a:moveTo>
                      <a:cubicBezTo>
                        <a:pt x="391348" y="423333"/>
                        <a:pt x="782696" y="372533"/>
                        <a:pt x="1004711" y="293511"/>
                      </a:cubicBezTo>
                      <a:cubicBezTo>
                        <a:pt x="1226726" y="214489"/>
                        <a:pt x="1279407" y="107244"/>
                        <a:pt x="1332089" y="0"/>
                      </a:cubicBezTo>
                    </a:path>
                  </a:pathLst>
                </a:custGeom>
                <a:ln w="38100">
                  <a:solidFill>
                    <a:srgbClr val="6600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sp>
              <p:nvSpPr>
                <p:cNvPr id="97" name="Freeform 15"/>
                <p:cNvSpPr/>
                <p:nvPr/>
              </p:nvSpPr>
              <p:spPr>
                <a:xfrm>
                  <a:off x="5689600" y="2483580"/>
                  <a:ext cx="1258664" cy="282520"/>
                </a:xfrm>
                <a:custGeom>
                  <a:avLst/>
                  <a:gdLst>
                    <a:gd name="connsiteX0" fmla="*/ 0 w 1286933"/>
                    <a:gd name="connsiteY0" fmla="*/ 0 h 428978"/>
                    <a:gd name="connsiteX1" fmla="*/ 1027289 w 1286933"/>
                    <a:gd name="connsiteY1" fmla="*/ 203200 h 428978"/>
                    <a:gd name="connsiteX2" fmla="*/ 1286933 w 1286933"/>
                    <a:gd name="connsiteY2" fmla="*/ 428978 h 428978"/>
                  </a:gdLst>
                  <a:ahLst/>
                  <a:cxnLst>
                    <a:cxn ang="0">
                      <a:pos x="connsiteX0" y="connsiteY0"/>
                    </a:cxn>
                    <a:cxn ang="0">
                      <a:pos x="connsiteX1" y="connsiteY1"/>
                    </a:cxn>
                    <a:cxn ang="0">
                      <a:pos x="connsiteX2" y="connsiteY2"/>
                    </a:cxn>
                  </a:cxnLst>
                  <a:rect l="l" t="t" r="r" b="b"/>
                  <a:pathLst>
                    <a:path w="1286933" h="428978">
                      <a:moveTo>
                        <a:pt x="0" y="0"/>
                      </a:moveTo>
                      <a:cubicBezTo>
                        <a:pt x="406400" y="65852"/>
                        <a:pt x="812800" y="131704"/>
                        <a:pt x="1027289" y="203200"/>
                      </a:cubicBezTo>
                      <a:cubicBezTo>
                        <a:pt x="1241778" y="274696"/>
                        <a:pt x="1264355" y="351837"/>
                        <a:pt x="1286933" y="428978"/>
                      </a:cubicBezTo>
                    </a:path>
                  </a:pathLst>
                </a:custGeom>
                <a:ln w="19050">
                  <a:solidFill>
                    <a:srgbClr val="6600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sp>
              <p:nvSpPr>
                <p:cNvPr id="100" name="CasellaDiTesto 18"/>
                <p:cNvSpPr txBox="1"/>
                <p:nvPr/>
              </p:nvSpPr>
              <p:spPr>
                <a:xfrm>
                  <a:off x="8298445" y="2110645"/>
                  <a:ext cx="2189024"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rPr>
                    <a:t>h = a</a:t>
                  </a:r>
                  <a:r>
                    <a:rPr lang="en-GB" sz="2400" b="1" i="1" baseline="-25000" dirty="0" smtClean="0">
                      <a:solidFill>
                        <a:srgbClr val="6600CC"/>
                      </a:solidFill>
                      <a:latin typeface="Times New Roman" pitchFamily="18" charset="0"/>
                    </a:rPr>
                    <a:t>1</a:t>
                  </a:r>
                  <a:r>
                    <a:rPr lang="en-GB" sz="2400" b="1" i="1" dirty="0" smtClean="0">
                      <a:solidFill>
                        <a:srgbClr val="6600CC"/>
                      </a:solidFill>
                      <a:latin typeface="Times New Roman" pitchFamily="18" charset="0"/>
                    </a:rPr>
                    <a:t> </a:t>
                  </a:r>
                  <a:r>
                    <a:rPr lang="en-GB" sz="2400" b="1" i="0" dirty="0" smtClean="0">
                      <a:solidFill>
                        <a:srgbClr val="6600CC"/>
                      </a:solidFill>
                      <a:latin typeface="Times New Roman" pitchFamily="18" charset="0"/>
                      <a:sym typeface="Symbol"/>
                    </a:rPr>
                    <a:t></a:t>
                  </a:r>
                  <a:r>
                    <a:rPr lang="en-GB" sz="2400" b="1" i="1" dirty="0" smtClean="0">
                      <a:solidFill>
                        <a:srgbClr val="6600CC"/>
                      </a:solidFill>
                      <a:latin typeface="Times New Roman" pitchFamily="18" charset="0"/>
                      <a:sym typeface="Symbol"/>
                    </a:rPr>
                    <a:t> </a:t>
                  </a:r>
                  <a:r>
                    <a:rPr lang="en-GB" sz="2400" b="1" dirty="0">
                      <a:solidFill>
                        <a:srgbClr val="6600CC"/>
                      </a:solidFill>
                      <a:latin typeface="Times New Roman" pitchFamily="18" charset="0"/>
                    </a:rPr>
                    <a:t>a</a:t>
                  </a:r>
                  <a:r>
                    <a:rPr lang="en-GB" sz="2400" b="1" baseline="-25000" dirty="0">
                      <a:solidFill>
                        <a:srgbClr val="6600CC"/>
                      </a:solidFill>
                      <a:latin typeface="Times New Roman" pitchFamily="18" charset="0"/>
                    </a:rPr>
                    <a:t>2</a:t>
                  </a:r>
                  <a:endParaRPr lang="en-GB" sz="2400" b="1" i="1" dirty="0" smtClean="0">
                    <a:solidFill>
                      <a:srgbClr val="6600CC"/>
                    </a:solidFill>
                    <a:latin typeface="Times New Roman" pitchFamily="18" charset="0"/>
                  </a:endParaRPr>
                </a:p>
              </p:txBody>
            </p:sp>
          </p:grpSp>
          <p:sp>
            <p:nvSpPr>
              <p:cNvPr id="71" name="Rectangle 70"/>
              <p:cNvSpPr/>
              <p:nvPr/>
            </p:nvSpPr>
            <p:spPr bwMode="auto">
              <a:xfrm>
                <a:off x="1991310" y="5618391"/>
                <a:ext cx="396000" cy="396000"/>
              </a:xfrm>
              <a:prstGeom prst="rect">
                <a:avLst/>
              </a:prstGeom>
              <a:solidFill>
                <a:schemeClr val="tx1">
                  <a:lumMod val="20000"/>
                  <a:lumOff val="80000"/>
                </a:schemeClr>
              </a:solidFill>
              <a:ln w="9525" cap="flat" cmpd="sng" algn="ctr">
                <a:solidFill>
                  <a:schemeClr val="bg1">
                    <a:lumMod val="50000"/>
                  </a:schemeClr>
                </a:solidFill>
                <a:prstDash val="solid"/>
                <a:round/>
                <a:headEnd type="none" w="med" len="med"/>
                <a:tailEnd type="none" w="med" len="med"/>
              </a:ln>
              <a:effectLst/>
            </p:spPr>
            <p:txBody>
              <a:bodyPr vert="horz" wrap="square" lIns="91440" tIns="7200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it-IT" sz="1600" i="0" u="none" strike="noStrike" normalizeH="0" baseline="0" dirty="0" smtClean="0">
                    <a:solidFill>
                      <a:schemeClr val="tx1"/>
                    </a:solidFill>
                    <a:latin typeface="Times New Roman" pitchFamily="18" charset="0"/>
                  </a:rPr>
                  <a:t> </a:t>
                </a:r>
                <a:r>
                  <a:rPr kumimoji="0" lang="it-IT" sz="1800" b="1" i="0" u="none" strike="noStrike" normalizeH="0" baseline="0" dirty="0" smtClean="0">
                    <a:solidFill>
                      <a:schemeClr val="tx1"/>
                    </a:solidFill>
                    <a:latin typeface="Times New Roman" pitchFamily="18" charset="0"/>
                  </a:rPr>
                  <a:t>1</a:t>
                </a:r>
              </a:p>
            </p:txBody>
          </p:sp>
        </p:grpSp>
        <p:sp>
          <p:nvSpPr>
            <p:cNvPr id="143" name="CasellaDiTesto 18"/>
            <p:cNvSpPr txBox="1"/>
            <p:nvPr/>
          </p:nvSpPr>
          <p:spPr>
            <a:xfrm>
              <a:off x="4161690" y="3140968"/>
              <a:ext cx="527852"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cs typeface="Times New Roman" pitchFamily="18" charset="0"/>
                </a:rPr>
                <a:t>a</a:t>
              </a:r>
              <a:r>
                <a:rPr lang="en-GB" sz="2400" b="1" i="1" baseline="-25000" dirty="0" smtClean="0">
                  <a:solidFill>
                    <a:srgbClr val="6600CC"/>
                  </a:solidFill>
                  <a:latin typeface="Times New Roman" pitchFamily="18" charset="0"/>
                  <a:cs typeface="Times New Roman" pitchFamily="18" charset="0"/>
                </a:rPr>
                <a:t>2</a:t>
              </a:r>
            </a:p>
          </p:txBody>
        </p:sp>
        <p:sp>
          <p:nvSpPr>
            <p:cNvPr id="53" name="CasellaDiTesto 18"/>
            <p:cNvSpPr txBox="1"/>
            <p:nvPr/>
          </p:nvSpPr>
          <p:spPr>
            <a:xfrm>
              <a:off x="4196105" y="4050766"/>
              <a:ext cx="527852"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cs typeface="Times New Roman" pitchFamily="18" charset="0"/>
                </a:rPr>
                <a:t>a</a:t>
              </a:r>
              <a:r>
                <a:rPr lang="en-GB" sz="2400" b="1" i="1" baseline="-25000" dirty="0" smtClean="0">
                  <a:solidFill>
                    <a:srgbClr val="6600CC"/>
                  </a:solidFill>
                  <a:latin typeface="Times New Roman" pitchFamily="18" charset="0"/>
                  <a:cs typeface="Times New Roman" pitchFamily="18" charset="0"/>
                </a:rPr>
                <a:t>1</a:t>
              </a:r>
            </a:p>
          </p:txBody>
        </p:sp>
        <p:sp>
          <p:nvSpPr>
            <p:cNvPr id="59" name="CasellaDiTesto 18"/>
            <p:cNvSpPr txBox="1"/>
            <p:nvPr/>
          </p:nvSpPr>
          <p:spPr>
            <a:xfrm>
              <a:off x="4196105" y="4900153"/>
              <a:ext cx="527852"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FF3300"/>
                  </a:solidFill>
                  <a:latin typeface="Times New Roman" pitchFamily="18" charset="0"/>
                  <a:cs typeface="Times New Roman" pitchFamily="18" charset="0"/>
                </a:rPr>
                <a:t>a</a:t>
              </a:r>
              <a:r>
                <a:rPr lang="en-GB" sz="2400" b="1" i="1" baseline="-25000" dirty="0" smtClean="0">
                  <a:solidFill>
                    <a:srgbClr val="FF3300"/>
                  </a:solidFill>
                  <a:latin typeface="Times New Roman" pitchFamily="18" charset="0"/>
                  <a:cs typeface="Times New Roman" pitchFamily="18" charset="0"/>
                </a:rPr>
                <a:t>2</a:t>
              </a:r>
            </a:p>
          </p:txBody>
        </p:sp>
        <p:sp>
          <p:nvSpPr>
            <p:cNvPr id="60" name="CasellaDiTesto 18"/>
            <p:cNvSpPr txBox="1"/>
            <p:nvPr/>
          </p:nvSpPr>
          <p:spPr>
            <a:xfrm>
              <a:off x="4202810" y="5793866"/>
              <a:ext cx="657221"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FF3300"/>
                  </a:solidFill>
                  <a:latin typeface="Times New Roman" pitchFamily="18" charset="0"/>
                  <a:cs typeface="Times New Roman" pitchFamily="18" charset="0"/>
                </a:rPr>
                <a:t>a</a:t>
              </a:r>
              <a:r>
                <a:rPr lang="en-GB" sz="2400" b="1" i="1" baseline="-25000" dirty="0" smtClean="0">
                  <a:solidFill>
                    <a:srgbClr val="FF3300"/>
                  </a:solidFill>
                  <a:latin typeface="Times New Roman" pitchFamily="18" charset="0"/>
                  <a:cs typeface="Times New Roman" pitchFamily="18" charset="0"/>
                </a:rPr>
                <a:t>23</a:t>
              </a:r>
            </a:p>
          </p:txBody>
        </p:sp>
      </p:grpSp>
      <p:sp>
        <p:nvSpPr>
          <p:cNvPr id="61" name="CasellaDiTesto 18"/>
          <p:cNvSpPr txBox="1"/>
          <p:nvPr/>
        </p:nvSpPr>
        <p:spPr>
          <a:xfrm>
            <a:off x="6368417" y="4839543"/>
            <a:ext cx="2189024"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FF3300"/>
                </a:solidFill>
                <a:latin typeface="Times New Roman" pitchFamily="18" charset="0"/>
              </a:rPr>
              <a:t>h = a</a:t>
            </a:r>
            <a:r>
              <a:rPr lang="en-GB" sz="2400" b="1" i="1" baseline="-25000" dirty="0" smtClean="0">
                <a:solidFill>
                  <a:srgbClr val="FF3300"/>
                </a:solidFill>
                <a:latin typeface="Times New Roman" pitchFamily="18" charset="0"/>
              </a:rPr>
              <a:t>2</a:t>
            </a:r>
            <a:r>
              <a:rPr lang="en-GB" sz="2400" b="1" i="1" dirty="0" smtClean="0">
                <a:solidFill>
                  <a:srgbClr val="FF3300"/>
                </a:solidFill>
                <a:latin typeface="Times New Roman" pitchFamily="18" charset="0"/>
              </a:rPr>
              <a:t> </a:t>
            </a:r>
            <a:r>
              <a:rPr lang="en-GB" sz="2400" b="1" i="0" dirty="0" smtClean="0">
                <a:solidFill>
                  <a:srgbClr val="FF3300"/>
                </a:solidFill>
                <a:latin typeface="Times New Roman" pitchFamily="18" charset="0"/>
                <a:sym typeface="Symbol"/>
              </a:rPr>
              <a:t></a:t>
            </a:r>
            <a:r>
              <a:rPr lang="en-GB" sz="2400" b="1" i="1" dirty="0" smtClean="0">
                <a:solidFill>
                  <a:srgbClr val="FF3300"/>
                </a:solidFill>
                <a:latin typeface="Times New Roman" pitchFamily="18" charset="0"/>
                <a:sym typeface="Symbol"/>
              </a:rPr>
              <a:t> </a:t>
            </a:r>
            <a:r>
              <a:rPr lang="en-GB" sz="2400" b="1" dirty="0" smtClean="0">
                <a:solidFill>
                  <a:srgbClr val="FF3300"/>
                </a:solidFill>
                <a:latin typeface="Times New Roman" pitchFamily="18" charset="0"/>
              </a:rPr>
              <a:t>a</a:t>
            </a:r>
            <a:r>
              <a:rPr lang="en-GB" sz="2400" b="1" baseline="-25000" dirty="0" smtClean="0">
                <a:solidFill>
                  <a:srgbClr val="FF3300"/>
                </a:solidFill>
                <a:latin typeface="Times New Roman" pitchFamily="18" charset="0"/>
              </a:rPr>
              <a:t>23</a:t>
            </a:r>
            <a:endParaRPr lang="en-GB" sz="2400" b="1" i="1" dirty="0" smtClean="0">
              <a:solidFill>
                <a:srgbClr val="FF3300"/>
              </a:solidFill>
              <a:latin typeface="Times New Roman" pitchFamily="18" charset="0"/>
            </a:endParaRPr>
          </a:p>
        </p:txBody>
      </p:sp>
    </p:spTree>
    <p:extLst>
      <p:ext uri="{BB962C8B-B14F-4D97-AF65-F5344CB8AC3E}">
        <p14:creationId xmlns:p14="http://schemas.microsoft.com/office/powerpoint/2010/main" val="3091056488"/>
      </p:ext>
    </p:extLst>
  </p:cSld>
  <p:clrMapOvr>
    <a:masterClrMapping/>
  </p:clrMapOvr>
  <p:transition>
    <p:spli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p:nvPr>
        </p:nvSpPr>
        <p:spPr>
          <a:xfrm>
            <a:off x="838200" y="577256"/>
            <a:ext cx="7767638" cy="731168"/>
          </a:xfrm>
        </p:spPr>
        <p:txBody>
          <a:bodyPr/>
          <a:lstStyle/>
          <a:p>
            <a:r>
              <a:rPr lang="en-GB" dirty="0"/>
              <a:t>1.	Stop </a:t>
            </a:r>
            <a:r>
              <a:rPr lang="en-GB" dirty="0" smtClean="0"/>
              <a:t>model</a:t>
            </a:r>
            <a:br>
              <a:rPr lang="en-GB" dirty="0" smtClean="0"/>
            </a:br>
            <a:endParaRPr lang="en-GB"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val="1353328496"/>
              </p:ext>
            </p:extLst>
          </p:nvPr>
        </p:nvGraphicFramePr>
        <p:xfrm>
          <a:off x="1043608" y="2636912"/>
          <a:ext cx="4025094" cy="1800200"/>
        </p:xfrm>
        <a:graphic>
          <a:graphicData uri="http://schemas.openxmlformats.org/presentationml/2006/ole">
            <mc:AlternateContent xmlns:mc="http://schemas.openxmlformats.org/markup-compatibility/2006">
              <mc:Choice xmlns:v="urn:schemas-microsoft-com:vml" Requires="v">
                <p:oleObj spid="_x0000_s352275" name="Equation" r:id="rId4" imgW="1536033" imgH="672808" progId="Equation.DSMT4">
                  <p:embed/>
                </p:oleObj>
              </mc:Choice>
              <mc:Fallback>
                <p:oleObj name="Equation" r:id="rId4" imgW="1536033" imgH="672808"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3608" y="2636912"/>
                        <a:ext cx="4025094" cy="1800200"/>
                      </a:xfrm>
                      <a:prstGeom prst="rect">
                        <a:avLst/>
                      </a:prstGeom>
                      <a:noFill/>
                      <a:ln>
                        <a:noFill/>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670853639"/>
              </p:ext>
            </p:extLst>
          </p:nvPr>
        </p:nvGraphicFramePr>
        <p:xfrm>
          <a:off x="323528" y="4149080"/>
          <a:ext cx="4958372" cy="1424930"/>
        </p:xfrm>
        <a:graphic>
          <a:graphicData uri="http://schemas.openxmlformats.org/presentationml/2006/ole">
            <mc:AlternateContent xmlns:mc="http://schemas.openxmlformats.org/markup-compatibility/2006">
              <mc:Choice xmlns:v="urn:schemas-microsoft-com:vml" Requires="v">
                <p:oleObj spid="_x0000_s352276" name="Equation" r:id="rId6" imgW="1586811" imgH="444307" progId="Equation.DSMT4">
                  <p:embed/>
                </p:oleObj>
              </mc:Choice>
              <mc:Fallback>
                <p:oleObj name="Equation" r:id="rId6" imgW="1586811" imgH="444307"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8" y="4149080"/>
                        <a:ext cx="4958372" cy="1424930"/>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140014873"/>
              </p:ext>
            </p:extLst>
          </p:nvPr>
        </p:nvGraphicFramePr>
        <p:xfrm>
          <a:off x="3491880" y="5517232"/>
          <a:ext cx="3697221" cy="1152128"/>
        </p:xfrm>
        <a:graphic>
          <a:graphicData uri="http://schemas.openxmlformats.org/presentationml/2006/ole">
            <mc:AlternateContent xmlns:mc="http://schemas.openxmlformats.org/markup-compatibility/2006">
              <mc:Choice xmlns:v="urn:schemas-microsoft-com:vml" Requires="v">
                <p:oleObj spid="_x0000_s352277" name="Equation" r:id="rId8" imgW="1346200" imgH="330200" progId="Equation.DSMT4">
                  <p:embed/>
                </p:oleObj>
              </mc:Choice>
              <mc:Fallback>
                <p:oleObj name="Equation" r:id="rId8" imgW="1346200" imgH="330200" progId="Equation.DSMT4">
                  <p:embed/>
                  <p:pic>
                    <p:nvPicPr>
                      <p:cNvPr id="0" name="Object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1880" y="5517232"/>
                        <a:ext cx="3697221" cy="1152128"/>
                      </a:xfrm>
                      <a:prstGeom prst="rect">
                        <a:avLst/>
                      </a:prstGeom>
                      <a:noFill/>
                      <a:ln>
                        <a:noFill/>
                      </a:ln>
                    </p:spPr>
                  </p:pic>
                </p:oleObj>
              </mc:Fallback>
            </mc:AlternateContent>
          </a:graphicData>
        </a:graphic>
      </p:graphicFrame>
      <p:sp>
        <p:nvSpPr>
          <p:cNvPr id="7"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8" name="Object 7"/>
          <p:cNvGraphicFramePr>
            <a:graphicFrameLocks noChangeAspect="1"/>
          </p:cNvGraphicFramePr>
          <p:nvPr>
            <p:extLst>
              <p:ext uri="{D42A27DB-BD31-4B8C-83A1-F6EECF244321}">
                <p14:modId xmlns:p14="http://schemas.microsoft.com/office/powerpoint/2010/main" val="4296164"/>
              </p:ext>
            </p:extLst>
          </p:nvPr>
        </p:nvGraphicFramePr>
        <p:xfrm>
          <a:off x="-1" y="1484784"/>
          <a:ext cx="5838486" cy="1080120"/>
        </p:xfrm>
        <a:graphic>
          <a:graphicData uri="http://schemas.openxmlformats.org/presentationml/2006/ole">
            <mc:AlternateContent xmlns:mc="http://schemas.openxmlformats.org/markup-compatibility/2006">
              <mc:Choice xmlns:v="urn:schemas-microsoft-com:vml" Requires="v">
                <p:oleObj spid="_x0000_s352278" name="Equation" r:id="rId10" imgW="1905000" imgH="342900" progId="Equation.DSMT4">
                  <p:embed/>
                </p:oleObj>
              </mc:Choice>
              <mc:Fallback>
                <p:oleObj name="Equation" r:id="rId10" imgW="1905000" imgH="342900"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 y="1484784"/>
                        <a:ext cx="5838486" cy="1080120"/>
                      </a:xfrm>
                      <a:prstGeom prst="rect">
                        <a:avLst/>
                      </a:prstGeom>
                      <a:noFill/>
                    </p:spPr>
                  </p:pic>
                </p:oleObj>
              </mc:Fallback>
            </mc:AlternateContent>
          </a:graphicData>
        </a:graphic>
      </p:graphicFrame>
      <p:sp>
        <p:nvSpPr>
          <p:cNvPr id="9" name="Rectangle 10"/>
          <p:cNvSpPr>
            <a:spLocks noChangeArrowheads="1"/>
          </p:cNvSpPr>
          <p:nvPr/>
        </p:nvSpPr>
        <p:spPr bwMode="auto">
          <a:xfrm>
            <a:off x="0" y="352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Tree>
    <p:extLst>
      <p:ext uri="{BB962C8B-B14F-4D97-AF65-F5344CB8AC3E}">
        <p14:creationId xmlns:p14="http://schemas.microsoft.com/office/powerpoint/2010/main" val="742172277"/>
      </p:ext>
    </p:extLst>
  </p:cSld>
  <p:clrMapOvr>
    <a:masterClrMapping/>
  </p:clrMapOvr>
  <p:transition>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591544"/>
            <a:ext cx="7334200" cy="731168"/>
          </a:xfrm>
        </p:spPr>
        <p:txBody>
          <a:bodyPr/>
          <a:lstStyle/>
          <a:p>
            <a:r>
              <a:rPr lang="en-GB" dirty="0" smtClean="0"/>
              <a:t/>
            </a:r>
            <a:br>
              <a:rPr lang="en-GB" dirty="0" smtClean="0"/>
            </a:br>
            <a:r>
              <a:rPr lang="en-GB" dirty="0" smtClean="0"/>
              <a:t>2.	Route Choice Model:</a:t>
            </a:r>
            <a:br>
              <a:rPr lang="en-GB" dirty="0" smtClean="0"/>
            </a:br>
            <a:r>
              <a:rPr lang="en-GB" dirty="0"/>
              <a:t>	</a:t>
            </a:r>
            <a:r>
              <a:rPr lang="en-GB" dirty="0" smtClean="0"/>
              <a:t>Dynamic shortest </a:t>
            </a:r>
            <a:r>
              <a:rPr lang="en-GB" dirty="0" err="1" smtClean="0"/>
              <a:t>hyperpath</a:t>
            </a:r>
            <a:r>
              <a:rPr lang="en-GB" dirty="0" smtClean="0"/>
              <a:t> search</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15</a:t>
            </a:fld>
            <a:endParaRPr lang="it-IT"/>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grpSp>
        <p:nvGrpSpPr>
          <p:cNvPr id="6" name="Group 5"/>
          <p:cNvGrpSpPr/>
          <p:nvPr/>
        </p:nvGrpSpPr>
        <p:grpSpPr>
          <a:xfrm>
            <a:off x="1658938" y="4416986"/>
            <a:ext cx="7485062" cy="1400739"/>
            <a:chOff x="249908" y="1828785"/>
            <a:chExt cx="8343077" cy="1641234"/>
          </a:xfrm>
        </p:grpSpPr>
        <p:sp>
          <p:nvSpPr>
            <p:cNvPr id="91" name="CasellaDiTesto 90"/>
            <p:cNvSpPr txBox="1"/>
            <p:nvPr/>
          </p:nvSpPr>
          <p:spPr>
            <a:xfrm>
              <a:off x="2921931" y="3014955"/>
              <a:ext cx="5671054" cy="396681"/>
            </a:xfrm>
            <a:prstGeom prst="rect">
              <a:avLst/>
            </a:prstGeom>
            <a:noFill/>
          </p:spPr>
          <p:txBody>
            <a:bodyPr wrap="square" rtlCol="0">
              <a:spAutoFit/>
            </a:bodyPr>
            <a:lstStyle/>
            <a:p>
              <a:r>
                <a:rPr lang="it-IT" b="1" i="0" dirty="0" smtClean="0">
                  <a:solidFill>
                    <a:srgbClr val="6600CC"/>
                  </a:solidFill>
                  <a:latin typeface="+mn-lt"/>
                </a:rPr>
                <a:t>  Waiting   +   Travel time after boarding</a:t>
              </a:r>
              <a:endParaRPr lang="en-GB" b="1" i="0" dirty="0">
                <a:solidFill>
                  <a:srgbClr val="6600CC"/>
                </a:solidFill>
                <a:latin typeface="+mn-lt"/>
              </a:endParaRPr>
            </a:p>
          </p:txBody>
        </p:sp>
        <p:graphicFrame>
          <p:nvGraphicFramePr>
            <p:cNvPr id="258053" name="Object 5"/>
            <p:cNvGraphicFramePr>
              <a:graphicFrameLocks noChangeAspect="1"/>
            </p:cNvGraphicFramePr>
            <p:nvPr>
              <p:extLst>
                <p:ext uri="{D42A27DB-BD31-4B8C-83A1-F6EECF244321}">
                  <p14:modId xmlns:p14="http://schemas.microsoft.com/office/powerpoint/2010/main" val="99714181"/>
                </p:ext>
              </p:extLst>
            </p:nvPr>
          </p:nvGraphicFramePr>
          <p:xfrm>
            <a:off x="249908" y="1860001"/>
            <a:ext cx="8223250" cy="1143000"/>
          </p:xfrm>
          <a:graphic>
            <a:graphicData uri="http://schemas.openxmlformats.org/presentationml/2006/ole">
              <mc:AlternateContent xmlns:mc="http://schemas.openxmlformats.org/markup-compatibility/2006">
                <mc:Choice xmlns:v="urn:schemas-microsoft-com:vml" Requires="v">
                  <p:oleObj spid="_x0000_s258200" name="Equation" r:id="rId4" imgW="3288960" imgH="457200" progId="Equation.DSMT4">
                    <p:embed/>
                  </p:oleObj>
                </mc:Choice>
                <mc:Fallback>
                  <p:oleObj name="Equation" r:id="rId4" imgW="3288960" imgH="457200" progId="Equation.DSMT4">
                    <p:embed/>
                    <p:pic>
                      <p:nvPicPr>
                        <p:cNvPr id="0" name="Picture 5"/>
                        <p:cNvPicPr>
                          <a:picLocks noChangeAspect="1" noChangeArrowheads="1"/>
                        </p:cNvPicPr>
                        <p:nvPr/>
                      </p:nvPicPr>
                      <p:blipFill>
                        <a:blip r:embed="rId5"/>
                        <a:srcRect/>
                        <a:stretch>
                          <a:fillRect/>
                        </a:stretch>
                      </p:blipFill>
                      <p:spPr bwMode="auto">
                        <a:xfrm>
                          <a:off x="249908" y="1860001"/>
                          <a:ext cx="822325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p:cNvSpPr/>
            <p:nvPr/>
          </p:nvSpPr>
          <p:spPr bwMode="auto">
            <a:xfrm>
              <a:off x="2711276" y="1828785"/>
              <a:ext cx="1267193" cy="1562690"/>
            </a:xfrm>
            <a:prstGeom prst="rect">
              <a:avLst/>
            </a:prstGeom>
            <a:noFill/>
            <a:ln w="28575"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9" name="Rectangle 18"/>
            <p:cNvSpPr/>
            <p:nvPr/>
          </p:nvSpPr>
          <p:spPr bwMode="auto">
            <a:xfrm>
              <a:off x="4299518" y="1907329"/>
              <a:ext cx="4013115" cy="1562690"/>
            </a:xfrm>
            <a:prstGeom prst="rect">
              <a:avLst/>
            </a:prstGeom>
            <a:noFill/>
            <a:ln w="28575"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grpSp>
      <p:grpSp>
        <p:nvGrpSpPr>
          <p:cNvPr id="21" name="Group 20"/>
          <p:cNvGrpSpPr/>
          <p:nvPr/>
        </p:nvGrpSpPr>
        <p:grpSpPr>
          <a:xfrm>
            <a:off x="179512" y="4180437"/>
            <a:ext cx="2189024" cy="2168520"/>
            <a:chOff x="1912052" y="5026506"/>
            <a:chExt cx="2189024" cy="2168520"/>
          </a:xfrm>
        </p:grpSpPr>
        <p:grpSp>
          <p:nvGrpSpPr>
            <p:cNvPr id="22" name="Gruppo 76"/>
            <p:cNvGrpSpPr/>
            <p:nvPr/>
          </p:nvGrpSpPr>
          <p:grpSpPr>
            <a:xfrm>
              <a:off x="1912052" y="5026506"/>
              <a:ext cx="2189024" cy="2168520"/>
              <a:chOff x="5224420" y="1652607"/>
              <a:chExt cx="2189024" cy="2168520"/>
            </a:xfrm>
          </p:grpSpPr>
          <p:sp>
            <p:nvSpPr>
              <p:cNvPr id="24" name="Oval 37"/>
              <p:cNvSpPr>
                <a:spLocks noChangeAspect="1" noChangeArrowheads="1"/>
              </p:cNvSpPr>
              <p:nvPr/>
            </p:nvSpPr>
            <p:spPr bwMode="auto">
              <a:xfrm>
                <a:off x="6948264" y="1652607"/>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2</a:t>
                </a:r>
                <a:endParaRPr lang="it-IT" i="0" dirty="0">
                  <a:latin typeface="Times New Roman" pitchFamily="18" charset="0"/>
                </a:endParaRPr>
              </a:p>
            </p:txBody>
          </p:sp>
          <p:sp>
            <p:nvSpPr>
              <p:cNvPr id="25" name="Oval 37"/>
              <p:cNvSpPr>
                <a:spLocks noChangeAspect="1" noChangeArrowheads="1"/>
              </p:cNvSpPr>
              <p:nvPr/>
            </p:nvSpPr>
            <p:spPr bwMode="auto">
              <a:xfrm>
                <a:off x="6952873" y="2660719"/>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i="0" dirty="0" smtClean="0">
                    <a:latin typeface="Times New Roman" pitchFamily="18" charset="0"/>
                  </a:rPr>
                  <a:t>1</a:t>
                </a:r>
                <a:endParaRPr lang="it-IT" i="0" dirty="0">
                  <a:latin typeface="Times New Roman" pitchFamily="18" charset="0"/>
                </a:endParaRPr>
              </a:p>
            </p:txBody>
          </p:sp>
          <p:sp>
            <p:nvSpPr>
              <p:cNvPr id="28" name="Freeform 13"/>
              <p:cNvSpPr/>
              <p:nvPr/>
            </p:nvSpPr>
            <p:spPr>
              <a:xfrm>
                <a:off x="5689600" y="1998158"/>
                <a:ext cx="1332089" cy="474133"/>
              </a:xfrm>
              <a:custGeom>
                <a:avLst/>
                <a:gdLst>
                  <a:gd name="connsiteX0" fmla="*/ 0 w 1332089"/>
                  <a:gd name="connsiteY0" fmla="*/ 474133 h 474133"/>
                  <a:gd name="connsiteX1" fmla="*/ 1004711 w 1332089"/>
                  <a:gd name="connsiteY1" fmla="*/ 293511 h 474133"/>
                  <a:gd name="connsiteX2" fmla="*/ 1332089 w 1332089"/>
                  <a:gd name="connsiteY2" fmla="*/ 0 h 474133"/>
                </a:gdLst>
                <a:ahLst/>
                <a:cxnLst>
                  <a:cxn ang="0">
                    <a:pos x="connsiteX0" y="connsiteY0"/>
                  </a:cxn>
                  <a:cxn ang="0">
                    <a:pos x="connsiteX1" y="connsiteY1"/>
                  </a:cxn>
                  <a:cxn ang="0">
                    <a:pos x="connsiteX2" y="connsiteY2"/>
                  </a:cxn>
                </a:cxnLst>
                <a:rect l="l" t="t" r="r" b="b"/>
                <a:pathLst>
                  <a:path w="1332089" h="474133">
                    <a:moveTo>
                      <a:pt x="0" y="474133"/>
                    </a:moveTo>
                    <a:cubicBezTo>
                      <a:pt x="391348" y="423333"/>
                      <a:pt x="782696" y="372533"/>
                      <a:pt x="1004711" y="293511"/>
                    </a:cubicBezTo>
                    <a:cubicBezTo>
                      <a:pt x="1226726" y="214489"/>
                      <a:pt x="1279407" y="107244"/>
                      <a:pt x="1332089" y="0"/>
                    </a:cubicBezTo>
                  </a:path>
                </a:pathLst>
              </a:custGeom>
              <a:ln w="38100">
                <a:solidFill>
                  <a:srgbClr val="6600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sp>
            <p:nvSpPr>
              <p:cNvPr id="29" name="Freeform 15"/>
              <p:cNvSpPr/>
              <p:nvPr/>
            </p:nvSpPr>
            <p:spPr>
              <a:xfrm>
                <a:off x="5689600" y="2483580"/>
                <a:ext cx="1258664" cy="282520"/>
              </a:xfrm>
              <a:custGeom>
                <a:avLst/>
                <a:gdLst>
                  <a:gd name="connsiteX0" fmla="*/ 0 w 1286933"/>
                  <a:gd name="connsiteY0" fmla="*/ 0 h 428978"/>
                  <a:gd name="connsiteX1" fmla="*/ 1027289 w 1286933"/>
                  <a:gd name="connsiteY1" fmla="*/ 203200 h 428978"/>
                  <a:gd name="connsiteX2" fmla="*/ 1286933 w 1286933"/>
                  <a:gd name="connsiteY2" fmla="*/ 428978 h 428978"/>
                </a:gdLst>
                <a:ahLst/>
                <a:cxnLst>
                  <a:cxn ang="0">
                    <a:pos x="connsiteX0" y="connsiteY0"/>
                  </a:cxn>
                  <a:cxn ang="0">
                    <a:pos x="connsiteX1" y="connsiteY1"/>
                  </a:cxn>
                  <a:cxn ang="0">
                    <a:pos x="connsiteX2" y="connsiteY2"/>
                  </a:cxn>
                </a:cxnLst>
                <a:rect l="l" t="t" r="r" b="b"/>
                <a:pathLst>
                  <a:path w="1286933" h="428978">
                    <a:moveTo>
                      <a:pt x="0" y="0"/>
                    </a:moveTo>
                    <a:cubicBezTo>
                      <a:pt x="406400" y="65852"/>
                      <a:pt x="812800" y="131704"/>
                      <a:pt x="1027289" y="203200"/>
                    </a:cubicBezTo>
                    <a:cubicBezTo>
                      <a:pt x="1241778" y="274696"/>
                      <a:pt x="1264355" y="351837"/>
                      <a:pt x="1286933" y="428978"/>
                    </a:cubicBezTo>
                  </a:path>
                </a:pathLst>
              </a:custGeom>
              <a:ln w="19050">
                <a:solidFill>
                  <a:srgbClr val="6600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6600CC"/>
                  </a:solidFill>
                </a:endParaRPr>
              </a:p>
            </p:txBody>
          </p:sp>
          <p:sp>
            <p:nvSpPr>
              <p:cNvPr id="30" name="CasellaDiTesto 18"/>
              <p:cNvSpPr txBox="1"/>
              <p:nvPr/>
            </p:nvSpPr>
            <p:spPr>
              <a:xfrm>
                <a:off x="5224420" y="3359462"/>
                <a:ext cx="2189024"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rPr>
                  <a:t>h = a</a:t>
                </a:r>
                <a:r>
                  <a:rPr lang="en-GB" sz="2400" b="1" i="1" baseline="-25000" dirty="0" smtClean="0">
                    <a:solidFill>
                      <a:srgbClr val="6600CC"/>
                    </a:solidFill>
                    <a:latin typeface="Times New Roman" pitchFamily="18" charset="0"/>
                  </a:rPr>
                  <a:t>1</a:t>
                </a:r>
                <a:r>
                  <a:rPr lang="en-GB" sz="2400" b="1" i="1" dirty="0" smtClean="0">
                    <a:solidFill>
                      <a:srgbClr val="6600CC"/>
                    </a:solidFill>
                    <a:latin typeface="Times New Roman" pitchFamily="18" charset="0"/>
                  </a:rPr>
                  <a:t> </a:t>
                </a:r>
                <a:r>
                  <a:rPr lang="en-GB" sz="2400" b="1" i="0" dirty="0" smtClean="0">
                    <a:solidFill>
                      <a:srgbClr val="6600CC"/>
                    </a:solidFill>
                    <a:latin typeface="Times New Roman" pitchFamily="18" charset="0"/>
                    <a:sym typeface="Symbol"/>
                  </a:rPr>
                  <a:t></a:t>
                </a:r>
                <a:r>
                  <a:rPr lang="en-GB" sz="2400" b="1" i="1" dirty="0" smtClean="0">
                    <a:solidFill>
                      <a:srgbClr val="6600CC"/>
                    </a:solidFill>
                    <a:latin typeface="Times New Roman" pitchFamily="18" charset="0"/>
                    <a:sym typeface="Symbol"/>
                  </a:rPr>
                  <a:t> </a:t>
                </a:r>
                <a:r>
                  <a:rPr lang="en-GB" sz="2400" b="1" dirty="0">
                    <a:solidFill>
                      <a:srgbClr val="6600CC"/>
                    </a:solidFill>
                    <a:latin typeface="Times New Roman" pitchFamily="18" charset="0"/>
                  </a:rPr>
                  <a:t>a</a:t>
                </a:r>
                <a:r>
                  <a:rPr lang="en-GB" sz="2400" b="1" baseline="-25000" dirty="0">
                    <a:solidFill>
                      <a:srgbClr val="6600CC"/>
                    </a:solidFill>
                    <a:latin typeface="Times New Roman" pitchFamily="18" charset="0"/>
                  </a:rPr>
                  <a:t>2</a:t>
                </a:r>
                <a:endParaRPr lang="en-GB" sz="2400" b="1" i="1" dirty="0" smtClean="0">
                  <a:solidFill>
                    <a:srgbClr val="6600CC"/>
                  </a:solidFill>
                  <a:latin typeface="Times New Roman" pitchFamily="18" charset="0"/>
                </a:endParaRPr>
              </a:p>
            </p:txBody>
          </p:sp>
        </p:grpSp>
        <p:sp>
          <p:nvSpPr>
            <p:cNvPr id="23" name="Rectangle 22"/>
            <p:cNvSpPr/>
            <p:nvPr/>
          </p:nvSpPr>
          <p:spPr bwMode="auto">
            <a:xfrm>
              <a:off x="1991310" y="5618391"/>
              <a:ext cx="396000" cy="396000"/>
            </a:xfrm>
            <a:prstGeom prst="rect">
              <a:avLst/>
            </a:prstGeom>
            <a:solidFill>
              <a:schemeClr val="tx1">
                <a:lumMod val="20000"/>
                <a:lumOff val="80000"/>
              </a:schemeClr>
            </a:solidFill>
            <a:ln w="9525" cap="flat" cmpd="sng" algn="ctr">
              <a:solidFill>
                <a:schemeClr val="bg1">
                  <a:lumMod val="50000"/>
                </a:schemeClr>
              </a:solidFill>
              <a:prstDash val="solid"/>
              <a:round/>
              <a:headEnd type="none" w="med" len="med"/>
              <a:tailEnd type="none" w="med" len="med"/>
            </a:ln>
            <a:effectLst/>
          </p:spPr>
          <p:txBody>
            <a:bodyPr vert="horz" wrap="square" lIns="91440" tIns="7200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it-IT" sz="1600" i="0" u="none" strike="noStrike" normalizeH="0" baseline="0" dirty="0" smtClean="0">
                  <a:solidFill>
                    <a:schemeClr val="tx1"/>
                  </a:solidFill>
                  <a:latin typeface="Times New Roman" pitchFamily="18" charset="0"/>
                </a:rPr>
                <a:t> </a:t>
              </a:r>
              <a:r>
                <a:rPr kumimoji="0" lang="it-IT" sz="1800" b="1" u="none" strike="noStrike" normalizeH="0" baseline="0" dirty="0" smtClean="0">
                  <a:solidFill>
                    <a:schemeClr val="tx1"/>
                  </a:solidFill>
                  <a:latin typeface="Times New Roman" pitchFamily="18" charset="0"/>
                </a:rPr>
                <a:t>i</a:t>
              </a:r>
            </a:p>
          </p:txBody>
        </p:sp>
      </p:grpSp>
      <p:sp>
        <p:nvSpPr>
          <p:cNvPr id="31" name="CasellaDiTesto 18"/>
          <p:cNvSpPr txBox="1"/>
          <p:nvPr/>
        </p:nvSpPr>
        <p:spPr>
          <a:xfrm>
            <a:off x="1167153" y="4353792"/>
            <a:ext cx="562267"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cs typeface="Times New Roman" pitchFamily="18" charset="0"/>
              </a:rPr>
              <a:t>a</a:t>
            </a:r>
            <a:r>
              <a:rPr lang="en-GB" sz="2400" b="1" i="1" baseline="-25000" dirty="0" smtClean="0">
                <a:solidFill>
                  <a:srgbClr val="6600CC"/>
                </a:solidFill>
                <a:latin typeface="Times New Roman" pitchFamily="18" charset="0"/>
                <a:cs typeface="Times New Roman" pitchFamily="18" charset="0"/>
              </a:rPr>
              <a:t>2</a:t>
            </a:r>
          </a:p>
        </p:txBody>
      </p:sp>
      <p:sp>
        <p:nvSpPr>
          <p:cNvPr id="32" name="CasellaDiTesto 18"/>
          <p:cNvSpPr txBox="1"/>
          <p:nvPr/>
        </p:nvSpPr>
        <p:spPr>
          <a:xfrm>
            <a:off x="1163828" y="5199583"/>
            <a:ext cx="527852"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cs typeface="Times New Roman" pitchFamily="18" charset="0"/>
              </a:rPr>
              <a:t>a</a:t>
            </a:r>
            <a:r>
              <a:rPr lang="en-GB" sz="2400" b="1" i="1" baseline="-25000" dirty="0" smtClean="0">
                <a:solidFill>
                  <a:srgbClr val="6600CC"/>
                </a:solidFill>
                <a:latin typeface="Times New Roman" pitchFamily="18" charset="0"/>
                <a:cs typeface="Times New Roman" pitchFamily="18" charset="0"/>
              </a:rPr>
              <a:t>1</a:t>
            </a:r>
          </a:p>
        </p:txBody>
      </p:sp>
      <p:sp>
        <p:nvSpPr>
          <p:cNvPr id="4" name="TextBox 3"/>
          <p:cNvSpPr txBox="1"/>
          <p:nvPr/>
        </p:nvSpPr>
        <p:spPr>
          <a:xfrm>
            <a:off x="456770" y="1700808"/>
            <a:ext cx="8435710" cy="2308324"/>
          </a:xfrm>
          <a:prstGeom prst="rect">
            <a:avLst/>
          </a:prstGeom>
          <a:noFill/>
        </p:spPr>
        <p:txBody>
          <a:bodyPr wrap="square" rtlCol="0">
            <a:spAutoFit/>
          </a:bodyPr>
          <a:lstStyle/>
          <a:p>
            <a:pPr algn="ctr"/>
            <a:r>
              <a:rPr lang="en-US" sz="2400" i="0" dirty="0" smtClean="0">
                <a:latin typeface="+mn-lt"/>
              </a:rPr>
              <a:t>The Dynamic Shortest Hyperpath is solved recursively proceeding backwards from destination</a:t>
            </a:r>
            <a:endParaRPr lang="en-US" sz="2400" i="0" dirty="0">
              <a:latin typeface="+mn-lt"/>
            </a:endParaRPr>
          </a:p>
          <a:p>
            <a:pPr algn="ctr"/>
            <a:endParaRPr lang="en-US" sz="2400" i="0" dirty="0" smtClean="0">
              <a:latin typeface="+mn-lt"/>
            </a:endParaRPr>
          </a:p>
          <a:p>
            <a:pPr algn="ctr"/>
            <a:r>
              <a:rPr lang="en-US" sz="2400" i="0" dirty="0" smtClean="0">
                <a:latin typeface="+mn-lt"/>
              </a:rPr>
              <a:t>Temporal layers: </a:t>
            </a:r>
            <a:r>
              <a:rPr lang="en-US" sz="2400" i="0" dirty="0" err="1">
                <a:latin typeface="+mn-lt"/>
              </a:rPr>
              <a:t>C</a:t>
            </a:r>
            <a:r>
              <a:rPr lang="en-US" sz="2400" i="0" dirty="0" err="1" smtClean="0">
                <a:latin typeface="+mn-lt"/>
              </a:rPr>
              <a:t>habini</a:t>
            </a:r>
            <a:r>
              <a:rPr lang="en-US" sz="2400" i="0" dirty="0" smtClean="0">
                <a:latin typeface="+mn-lt"/>
              </a:rPr>
              <a:t> approach</a:t>
            </a:r>
          </a:p>
          <a:p>
            <a:pPr algn="ctr"/>
            <a:endParaRPr lang="en-US" sz="2400" i="0" dirty="0">
              <a:latin typeface="+mn-lt"/>
            </a:endParaRPr>
          </a:p>
          <a:p>
            <a:pPr algn="ctr"/>
            <a:r>
              <a:rPr lang="en-US" sz="2400" i="0" dirty="0" smtClean="0">
                <a:latin typeface="+mn-lt"/>
              </a:rPr>
              <a:t>For a stop node, the travel time to destination is : </a:t>
            </a:r>
            <a:endParaRPr lang="en-GB" sz="2400" i="0" dirty="0">
              <a:latin typeface="+mn-lt"/>
            </a:endParaRPr>
          </a:p>
        </p:txBody>
      </p:sp>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06400"/>
            <a:ext cx="7334200" cy="731168"/>
          </a:xfrm>
        </p:spPr>
        <p:txBody>
          <a:bodyPr/>
          <a:lstStyle/>
          <a:p>
            <a:r>
              <a:rPr lang="en-GB" dirty="0" smtClean="0"/>
              <a:t/>
            </a:r>
            <a:br>
              <a:rPr lang="en-GB" dirty="0" smtClean="0"/>
            </a:br>
            <a:r>
              <a:rPr lang="en-GB" dirty="0" smtClean="0"/>
              <a:t>2.</a:t>
            </a:r>
            <a:r>
              <a:rPr lang="en-GB" dirty="0"/>
              <a:t>	Route Choice Model:</a:t>
            </a:r>
            <a:br>
              <a:rPr lang="en-GB" dirty="0"/>
            </a:br>
            <a:r>
              <a:rPr lang="en-GB" dirty="0"/>
              <a:t>	</a:t>
            </a:r>
            <a:r>
              <a:rPr lang="en-GB" dirty="0" smtClean="0"/>
              <a:t>Dynamic </a:t>
            </a:r>
            <a:r>
              <a:rPr lang="en-GB" dirty="0"/>
              <a:t>shortest </a:t>
            </a:r>
            <a:r>
              <a:rPr lang="en-GB" dirty="0" err="1"/>
              <a:t>hyperpath</a:t>
            </a:r>
            <a:r>
              <a:rPr lang="en-GB" dirty="0"/>
              <a:t> </a:t>
            </a:r>
            <a:r>
              <a:rPr lang="en-GB" dirty="0" smtClean="0"/>
              <a:t>search</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16</a:t>
            </a:fld>
            <a:endParaRPr lang="it-IT" dirty="0"/>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258053" name="Object 5"/>
          <p:cNvGraphicFramePr>
            <a:graphicFrameLocks noChangeAspect="1"/>
          </p:cNvGraphicFramePr>
          <p:nvPr>
            <p:extLst>
              <p:ext uri="{D42A27DB-BD31-4B8C-83A1-F6EECF244321}">
                <p14:modId xmlns:p14="http://schemas.microsoft.com/office/powerpoint/2010/main" val="3831466791"/>
              </p:ext>
            </p:extLst>
          </p:nvPr>
        </p:nvGraphicFramePr>
        <p:xfrm>
          <a:off x="249238" y="1860550"/>
          <a:ext cx="8223250" cy="1143000"/>
        </p:xfrm>
        <a:graphic>
          <a:graphicData uri="http://schemas.openxmlformats.org/presentationml/2006/ole">
            <mc:AlternateContent xmlns:mc="http://schemas.openxmlformats.org/markup-compatibility/2006">
              <mc:Choice xmlns:v="urn:schemas-microsoft-com:vml" Requires="v">
                <p:oleObj spid="_x0000_s333118" name="Equation" r:id="rId4" imgW="3288960" imgH="457200" progId="Equation.DSMT4">
                  <p:embed/>
                </p:oleObj>
              </mc:Choice>
              <mc:Fallback>
                <p:oleObj name="Equation" r:id="rId4" imgW="3288960" imgH="457200" progId="Equation.DSMT4">
                  <p:embed/>
                  <p:pic>
                    <p:nvPicPr>
                      <p:cNvPr id="0" name=""/>
                      <p:cNvPicPr>
                        <a:picLocks noChangeAspect="1" noChangeArrowheads="1"/>
                      </p:cNvPicPr>
                      <p:nvPr/>
                    </p:nvPicPr>
                    <p:blipFill>
                      <a:blip r:embed="rId5"/>
                      <a:srcRect/>
                      <a:stretch>
                        <a:fillRect/>
                      </a:stretch>
                    </p:blipFill>
                    <p:spPr bwMode="auto">
                      <a:xfrm>
                        <a:off x="249238" y="1860550"/>
                        <a:ext cx="822325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Oval 1"/>
          <p:cNvSpPr/>
          <p:nvPr/>
        </p:nvSpPr>
        <p:spPr bwMode="auto">
          <a:xfrm>
            <a:off x="2771800"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20" name="Oval 19"/>
          <p:cNvSpPr/>
          <p:nvPr/>
        </p:nvSpPr>
        <p:spPr bwMode="auto">
          <a:xfrm>
            <a:off x="4788024"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3" name="Oval 32"/>
          <p:cNvSpPr/>
          <p:nvPr/>
        </p:nvSpPr>
        <p:spPr bwMode="auto">
          <a:xfrm>
            <a:off x="7020272"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7" name="Straight Arrow Connector 6"/>
          <p:cNvCxnSpPr>
            <a:stCxn id="2" idx="4"/>
          </p:cNvCxnSpPr>
          <p:nvPr/>
        </p:nvCxnSpPr>
        <p:spPr bwMode="auto">
          <a:xfrm>
            <a:off x="3275856" y="2780928"/>
            <a:ext cx="0" cy="108012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cxnSp>
        <p:nvCxnSpPr>
          <p:cNvPr id="34" name="Straight Arrow Connector 33"/>
          <p:cNvCxnSpPr/>
          <p:nvPr/>
        </p:nvCxnSpPr>
        <p:spPr bwMode="auto">
          <a:xfrm>
            <a:off x="5292080" y="2780928"/>
            <a:ext cx="0" cy="108012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cxnSp>
        <p:nvCxnSpPr>
          <p:cNvPr id="35" name="Straight Arrow Connector 34"/>
          <p:cNvCxnSpPr/>
          <p:nvPr/>
        </p:nvCxnSpPr>
        <p:spPr bwMode="auto">
          <a:xfrm>
            <a:off x="7596336" y="2780928"/>
            <a:ext cx="0" cy="108012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sp>
        <p:nvSpPr>
          <p:cNvPr id="36" name="Rectangle 35"/>
          <p:cNvSpPr/>
          <p:nvPr/>
        </p:nvSpPr>
        <p:spPr>
          <a:xfrm>
            <a:off x="0" y="5837202"/>
            <a:ext cx="9144000" cy="523220"/>
          </a:xfrm>
          <a:prstGeom prst="rect">
            <a:avLst/>
          </a:prstGeom>
        </p:spPr>
        <p:txBody>
          <a:bodyPr wrap="square">
            <a:spAutoFit/>
          </a:bodyPr>
          <a:lstStyle/>
          <a:p>
            <a:pPr algn="ctr"/>
            <a:r>
              <a:rPr lang="en-GB" sz="2800" b="1" dirty="0" err="1" smtClean="0">
                <a:solidFill>
                  <a:srgbClr val="6600CC"/>
                </a:solidFill>
                <a:latin typeface="Times New Roman"/>
                <a:ea typeface="SimSun"/>
              </a:rPr>
              <a:t>Erlang</a:t>
            </a:r>
            <a:r>
              <a:rPr lang="en-GB" sz="2800" b="1" dirty="0" smtClean="0">
                <a:solidFill>
                  <a:srgbClr val="6600CC"/>
                </a:solidFill>
                <a:latin typeface="Times New Roman"/>
                <a:ea typeface="SimSun"/>
              </a:rPr>
              <a:t> </a:t>
            </a:r>
            <a:r>
              <a:rPr lang="en-GB" sz="2800" b="1" dirty="0" err="1" smtClean="0">
                <a:solidFill>
                  <a:srgbClr val="6600CC"/>
                </a:solidFill>
                <a:latin typeface="Times New Roman"/>
                <a:ea typeface="SimSun"/>
              </a:rPr>
              <a:t>pdf</a:t>
            </a:r>
            <a:r>
              <a:rPr lang="en-GB" sz="2800" b="1" dirty="0" smtClean="0">
                <a:solidFill>
                  <a:srgbClr val="6600CC"/>
                </a:solidFill>
                <a:latin typeface="Times New Roman"/>
                <a:ea typeface="SimSun"/>
              </a:rPr>
              <a:t> for waiting times </a:t>
            </a:r>
            <a:endParaRPr lang="en-US" sz="2800" b="1" dirty="0">
              <a:solidFill>
                <a:srgbClr val="6600CC"/>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502540972"/>
              </p:ext>
            </p:extLst>
          </p:nvPr>
        </p:nvGraphicFramePr>
        <p:xfrm>
          <a:off x="1351086" y="4149080"/>
          <a:ext cx="6873875" cy="1541462"/>
        </p:xfrm>
        <a:graphic>
          <a:graphicData uri="http://schemas.openxmlformats.org/presentationml/2006/ole">
            <mc:AlternateContent xmlns:mc="http://schemas.openxmlformats.org/markup-compatibility/2006">
              <mc:Choice xmlns:v="urn:schemas-microsoft-com:vml" Requires="v">
                <p:oleObj spid="_x0000_s333119" name="Equation" r:id="rId6" imgW="3301920" imgH="736560" progId="Equation.DSMT4">
                  <p:embed/>
                </p:oleObj>
              </mc:Choice>
              <mc:Fallback>
                <p:oleObj name="Equation" r:id="rId6" imgW="3301920" imgH="736560" progId="Equation.DSMT4">
                  <p:embed/>
                  <p:pic>
                    <p:nvPicPr>
                      <p:cNvPr id="0" name="Object 2"/>
                      <p:cNvPicPr>
                        <a:picLocks noChangeAspect="1" noChangeArrowheads="1"/>
                      </p:cNvPicPr>
                      <p:nvPr/>
                    </p:nvPicPr>
                    <p:blipFill>
                      <a:blip r:embed="rId7"/>
                      <a:srcRect/>
                      <a:stretch>
                        <a:fillRect/>
                      </a:stretch>
                    </p:blipFill>
                    <p:spPr bwMode="auto">
                      <a:xfrm>
                        <a:off x="1351086" y="4149080"/>
                        <a:ext cx="6873875" cy="1541462"/>
                      </a:xfrm>
                      <a:prstGeom prst="rect">
                        <a:avLst/>
                      </a:prstGeom>
                      <a:noFill/>
                    </p:spPr>
                  </p:pic>
                </p:oleObj>
              </mc:Fallback>
            </mc:AlternateContent>
          </a:graphicData>
        </a:graphic>
      </p:graphicFrame>
      <p:sp>
        <p:nvSpPr>
          <p:cNvPr id="8" name="Oval 7"/>
          <p:cNvSpPr/>
          <p:nvPr/>
        </p:nvSpPr>
        <p:spPr bwMode="auto">
          <a:xfrm>
            <a:off x="3491880" y="4221088"/>
            <a:ext cx="432048"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lb-LU"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7" name="Oval 16"/>
          <p:cNvSpPr/>
          <p:nvPr/>
        </p:nvSpPr>
        <p:spPr bwMode="auto">
          <a:xfrm>
            <a:off x="6300192" y="4221088"/>
            <a:ext cx="432048"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lb-LU"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 name="Rectangle 2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15" name="Rectangle 242"/>
          <p:cNvSpPr>
            <a:spLocks noChangeArrowheads="1"/>
          </p:cNvSpPr>
          <p:nvPr/>
        </p:nvSpPr>
        <p:spPr bwMode="auto">
          <a:xfrm>
            <a:off x="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16" name="Rectangle 2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19" name="Rectangle 245"/>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21" name="Rectangle 24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23" name="Rectangle 248"/>
          <p:cNvSpPr>
            <a:spLocks noChangeArrowheads="1"/>
          </p:cNvSpPr>
          <p:nvPr/>
        </p:nvSpPr>
        <p:spPr bwMode="auto">
          <a:xfrm>
            <a:off x="0" y="342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Tree>
    <p:extLst>
      <p:ext uri="{BB962C8B-B14F-4D97-AF65-F5344CB8AC3E}">
        <p14:creationId xmlns:p14="http://schemas.microsoft.com/office/powerpoint/2010/main" val="4230768094"/>
      </p:ext>
    </p:extLst>
  </p:cSld>
  <p:clrMapOvr>
    <a:masterClrMapping/>
  </p:clrMapOvr>
  <p:transition>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06400"/>
            <a:ext cx="7334200" cy="731168"/>
          </a:xfrm>
        </p:spPr>
        <p:txBody>
          <a:bodyPr/>
          <a:lstStyle/>
          <a:p>
            <a:r>
              <a:rPr lang="en-GB" dirty="0" smtClean="0"/>
              <a:t/>
            </a:r>
            <a:br>
              <a:rPr lang="en-GB" dirty="0" smtClean="0"/>
            </a:br>
            <a:r>
              <a:rPr lang="en-GB" dirty="0" smtClean="0"/>
              <a:t>2.</a:t>
            </a:r>
            <a:r>
              <a:rPr lang="en-GB" dirty="0"/>
              <a:t>	Route Choice Model:</a:t>
            </a:r>
            <a:br>
              <a:rPr lang="en-GB" dirty="0"/>
            </a:br>
            <a:r>
              <a:rPr lang="en-GB" dirty="0"/>
              <a:t>	</a:t>
            </a:r>
            <a:r>
              <a:rPr lang="en-GB" dirty="0" smtClean="0"/>
              <a:t>Dynamic </a:t>
            </a:r>
            <a:r>
              <a:rPr lang="en-GB" dirty="0"/>
              <a:t>shortest </a:t>
            </a:r>
            <a:r>
              <a:rPr lang="en-GB" dirty="0" err="1"/>
              <a:t>hyperpath</a:t>
            </a:r>
            <a:r>
              <a:rPr lang="en-GB" dirty="0"/>
              <a:t> </a:t>
            </a:r>
            <a:r>
              <a:rPr lang="en-GB" dirty="0" smtClean="0"/>
              <a:t>search</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17</a:t>
            </a:fld>
            <a:endParaRPr lang="it-IT" dirty="0"/>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258053" name="Object 5"/>
          <p:cNvGraphicFramePr>
            <a:graphicFrameLocks noChangeAspect="1"/>
          </p:cNvGraphicFramePr>
          <p:nvPr>
            <p:extLst>
              <p:ext uri="{D42A27DB-BD31-4B8C-83A1-F6EECF244321}">
                <p14:modId xmlns:p14="http://schemas.microsoft.com/office/powerpoint/2010/main" val="3431596597"/>
              </p:ext>
            </p:extLst>
          </p:nvPr>
        </p:nvGraphicFramePr>
        <p:xfrm>
          <a:off x="249238" y="1860550"/>
          <a:ext cx="8223250" cy="1143000"/>
        </p:xfrm>
        <a:graphic>
          <a:graphicData uri="http://schemas.openxmlformats.org/presentationml/2006/ole">
            <mc:AlternateContent xmlns:mc="http://schemas.openxmlformats.org/markup-compatibility/2006">
              <mc:Choice xmlns:v="urn:schemas-microsoft-com:vml" Requires="v">
                <p:oleObj spid="_x0000_s353297" name="Equation" r:id="rId4" imgW="3288960" imgH="457200" progId="Equation.DSMT4">
                  <p:embed/>
                </p:oleObj>
              </mc:Choice>
              <mc:Fallback>
                <p:oleObj name="Equation" r:id="rId4" imgW="3288960" imgH="457200" progId="Equation.DSMT4">
                  <p:embed/>
                  <p:pic>
                    <p:nvPicPr>
                      <p:cNvPr id="0" name=""/>
                      <p:cNvPicPr>
                        <a:picLocks noChangeAspect="1" noChangeArrowheads="1"/>
                      </p:cNvPicPr>
                      <p:nvPr/>
                    </p:nvPicPr>
                    <p:blipFill>
                      <a:blip r:embed="rId5"/>
                      <a:srcRect/>
                      <a:stretch>
                        <a:fillRect/>
                      </a:stretch>
                    </p:blipFill>
                    <p:spPr bwMode="auto">
                      <a:xfrm>
                        <a:off x="249238" y="1860550"/>
                        <a:ext cx="822325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Oval 1"/>
          <p:cNvSpPr/>
          <p:nvPr/>
        </p:nvSpPr>
        <p:spPr bwMode="auto">
          <a:xfrm>
            <a:off x="2771800"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20" name="Oval 19"/>
          <p:cNvSpPr/>
          <p:nvPr/>
        </p:nvSpPr>
        <p:spPr bwMode="auto">
          <a:xfrm>
            <a:off x="4788024"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3" name="Oval 32"/>
          <p:cNvSpPr/>
          <p:nvPr/>
        </p:nvSpPr>
        <p:spPr bwMode="auto">
          <a:xfrm>
            <a:off x="7020272" y="1988840"/>
            <a:ext cx="1008112" cy="792088"/>
          </a:xfrm>
          <a:prstGeom prst="ellipse">
            <a:avLst/>
          </a:prstGeom>
          <a:noFill/>
          <a:ln w="38100"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7" name="Straight Arrow Connector 6"/>
          <p:cNvCxnSpPr>
            <a:stCxn id="2" idx="4"/>
          </p:cNvCxnSpPr>
          <p:nvPr/>
        </p:nvCxnSpPr>
        <p:spPr bwMode="auto">
          <a:xfrm>
            <a:off x="3275856" y="2780928"/>
            <a:ext cx="0" cy="54006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cxnSp>
        <p:nvCxnSpPr>
          <p:cNvPr id="34" name="Straight Arrow Connector 33"/>
          <p:cNvCxnSpPr/>
          <p:nvPr/>
        </p:nvCxnSpPr>
        <p:spPr bwMode="auto">
          <a:xfrm>
            <a:off x="5292080" y="2780928"/>
            <a:ext cx="0" cy="27003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cxnSp>
        <p:nvCxnSpPr>
          <p:cNvPr id="35" name="Straight Arrow Connector 34"/>
          <p:cNvCxnSpPr/>
          <p:nvPr/>
        </p:nvCxnSpPr>
        <p:spPr bwMode="auto">
          <a:xfrm flipH="1">
            <a:off x="7524328" y="2780928"/>
            <a:ext cx="72008" cy="270030"/>
          </a:xfrm>
          <a:prstGeom prst="straightConnector1">
            <a:avLst/>
          </a:prstGeom>
          <a:solidFill>
            <a:schemeClr val="accent1"/>
          </a:solidFill>
          <a:ln w="38100" cap="flat" cmpd="sng" algn="ctr">
            <a:solidFill>
              <a:srgbClr val="6600CC"/>
            </a:solidFill>
            <a:prstDash val="solid"/>
            <a:round/>
            <a:headEnd type="none" w="med" len="med"/>
            <a:tailEnd type="arrow"/>
          </a:ln>
          <a:effectLst/>
        </p:spPr>
      </p:cxnSp>
      <p:sp>
        <p:nvSpPr>
          <p:cNvPr id="36" name="Rectangle 35"/>
          <p:cNvSpPr/>
          <p:nvPr/>
        </p:nvSpPr>
        <p:spPr>
          <a:xfrm>
            <a:off x="0" y="5837202"/>
            <a:ext cx="9144000" cy="523220"/>
          </a:xfrm>
          <a:prstGeom prst="rect">
            <a:avLst/>
          </a:prstGeom>
        </p:spPr>
        <p:txBody>
          <a:bodyPr wrap="square">
            <a:spAutoFit/>
          </a:bodyPr>
          <a:lstStyle/>
          <a:p>
            <a:pPr algn="ctr"/>
            <a:r>
              <a:rPr lang="en-GB" sz="2800" b="1" dirty="0" err="1" smtClean="0">
                <a:solidFill>
                  <a:srgbClr val="6600CC"/>
                </a:solidFill>
                <a:latin typeface="Times New Roman"/>
                <a:ea typeface="SimSun"/>
              </a:rPr>
              <a:t>Erlang</a:t>
            </a:r>
            <a:r>
              <a:rPr lang="en-GB" sz="2800" b="1" dirty="0" smtClean="0">
                <a:solidFill>
                  <a:srgbClr val="6600CC"/>
                </a:solidFill>
                <a:latin typeface="Times New Roman"/>
                <a:ea typeface="SimSun"/>
              </a:rPr>
              <a:t> </a:t>
            </a:r>
            <a:r>
              <a:rPr lang="en-GB" sz="2800" b="1" dirty="0" err="1" smtClean="0">
                <a:solidFill>
                  <a:srgbClr val="6600CC"/>
                </a:solidFill>
                <a:latin typeface="Times New Roman"/>
                <a:ea typeface="SimSun"/>
              </a:rPr>
              <a:t>pdf</a:t>
            </a:r>
            <a:r>
              <a:rPr lang="en-GB" sz="2800" b="1" dirty="0" smtClean="0">
                <a:solidFill>
                  <a:srgbClr val="6600CC"/>
                </a:solidFill>
                <a:latin typeface="Times New Roman"/>
                <a:ea typeface="SimSun"/>
              </a:rPr>
              <a:t> for waiting times </a:t>
            </a:r>
            <a:endParaRPr lang="en-US" sz="2800" b="1" dirty="0">
              <a:solidFill>
                <a:srgbClr val="6600CC"/>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108000752"/>
              </p:ext>
            </p:extLst>
          </p:nvPr>
        </p:nvGraphicFramePr>
        <p:xfrm>
          <a:off x="1351086" y="4149080"/>
          <a:ext cx="6873875" cy="1541462"/>
        </p:xfrm>
        <a:graphic>
          <a:graphicData uri="http://schemas.openxmlformats.org/presentationml/2006/ole">
            <mc:AlternateContent xmlns:mc="http://schemas.openxmlformats.org/markup-compatibility/2006">
              <mc:Choice xmlns:v="urn:schemas-microsoft-com:vml" Requires="v">
                <p:oleObj spid="_x0000_s353298" name="Equation" r:id="rId6" imgW="3301920" imgH="736560" progId="Equation.DSMT4">
                  <p:embed/>
                </p:oleObj>
              </mc:Choice>
              <mc:Fallback>
                <p:oleObj name="Equation" r:id="rId6" imgW="3301920" imgH="736560" progId="Equation.DSMT4">
                  <p:embed/>
                  <p:pic>
                    <p:nvPicPr>
                      <p:cNvPr id="0" name=""/>
                      <p:cNvPicPr>
                        <a:picLocks noChangeAspect="1" noChangeArrowheads="1"/>
                      </p:cNvPicPr>
                      <p:nvPr/>
                    </p:nvPicPr>
                    <p:blipFill>
                      <a:blip r:embed="rId7"/>
                      <a:srcRect/>
                      <a:stretch>
                        <a:fillRect/>
                      </a:stretch>
                    </p:blipFill>
                    <p:spPr bwMode="auto">
                      <a:xfrm>
                        <a:off x="1351086" y="4149080"/>
                        <a:ext cx="6873875" cy="1541462"/>
                      </a:xfrm>
                      <a:prstGeom prst="rect">
                        <a:avLst/>
                      </a:prstGeom>
                      <a:noFill/>
                    </p:spPr>
                  </p:pic>
                </p:oleObj>
              </mc:Fallback>
            </mc:AlternateContent>
          </a:graphicData>
        </a:graphic>
      </p:graphicFrame>
      <p:sp>
        <p:nvSpPr>
          <p:cNvPr id="8" name="Oval 7"/>
          <p:cNvSpPr/>
          <p:nvPr/>
        </p:nvSpPr>
        <p:spPr bwMode="auto">
          <a:xfrm>
            <a:off x="3491880" y="4221088"/>
            <a:ext cx="432048"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lb-LU"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7" name="Oval 16"/>
          <p:cNvSpPr/>
          <p:nvPr/>
        </p:nvSpPr>
        <p:spPr bwMode="auto">
          <a:xfrm>
            <a:off x="6300192" y="4221088"/>
            <a:ext cx="432048"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lb-LU"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 name="Rectangle 2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14" name="Object 13"/>
          <p:cNvGraphicFramePr>
            <a:graphicFrameLocks noChangeAspect="1"/>
          </p:cNvGraphicFramePr>
          <p:nvPr>
            <p:extLst>
              <p:ext uri="{D42A27DB-BD31-4B8C-83A1-F6EECF244321}">
                <p14:modId xmlns:p14="http://schemas.microsoft.com/office/powerpoint/2010/main" val="2748253003"/>
              </p:ext>
            </p:extLst>
          </p:nvPr>
        </p:nvGraphicFramePr>
        <p:xfrm>
          <a:off x="4525317" y="3175248"/>
          <a:ext cx="2016579" cy="901824"/>
        </p:xfrm>
        <a:graphic>
          <a:graphicData uri="http://schemas.openxmlformats.org/presentationml/2006/ole">
            <mc:AlternateContent xmlns:mc="http://schemas.openxmlformats.org/markup-compatibility/2006">
              <mc:Choice xmlns:v="urn:schemas-microsoft-com:vml" Requires="v">
                <p:oleObj spid="_x0000_s353299" name="Equation" r:id="rId8" imgW="1536033" imgH="672808" progId="Equation.DSMT4">
                  <p:embed/>
                </p:oleObj>
              </mc:Choice>
              <mc:Fallback>
                <p:oleObj name="Equation" r:id="rId8" imgW="1536033" imgH="672808"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5317" y="3175248"/>
                        <a:ext cx="2016579" cy="901824"/>
                      </a:xfrm>
                      <a:prstGeom prst="rect">
                        <a:avLst/>
                      </a:prstGeom>
                      <a:noFill/>
                    </p:spPr>
                  </p:pic>
                </p:oleObj>
              </mc:Fallback>
            </mc:AlternateContent>
          </a:graphicData>
        </a:graphic>
      </p:graphicFrame>
      <p:sp>
        <p:nvSpPr>
          <p:cNvPr id="15" name="Rectangle 242"/>
          <p:cNvSpPr>
            <a:spLocks noChangeArrowheads="1"/>
          </p:cNvSpPr>
          <p:nvPr/>
        </p:nvSpPr>
        <p:spPr bwMode="auto">
          <a:xfrm>
            <a:off x="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16" name="Rectangle 2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18" name="Object 17"/>
          <p:cNvGraphicFramePr>
            <a:graphicFrameLocks noChangeAspect="1"/>
          </p:cNvGraphicFramePr>
          <p:nvPr>
            <p:extLst>
              <p:ext uri="{D42A27DB-BD31-4B8C-83A1-F6EECF244321}">
                <p14:modId xmlns:p14="http://schemas.microsoft.com/office/powerpoint/2010/main" val="2667851107"/>
              </p:ext>
            </p:extLst>
          </p:nvPr>
        </p:nvGraphicFramePr>
        <p:xfrm>
          <a:off x="6588224" y="3300078"/>
          <a:ext cx="2452764" cy="704986"/>
        </p:xfrm>
        <a:graphic>
          <a:graphicData uri="http://schemas.openxmlformats.org/presentationml/2006/ole">
            <mc:AlternateContent xmlns:mc="http://schemas.openxmlformats.org/markup-compatibility/2006">
              <mc:Choice xmlns:v="urn:schemas-microsoft-com:vml" Requires="v">
                <p:oleObj spid="_x0000_s353300" name="Equation" r:id="rId10" imgW="1586811" imgH="444307" progId="Equation.DSMT4">
                  <p:embed/>
                </p:oleObj>
              </mc:Choice>
              <mc:Fallback>
                <p:oleObj name="Equation" r:id="rId10" imgW="1586811" imgH="444307"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88224" y="3300078"/>
                        <a:ext cx="2452764" cy="704986"/>
                      </a:xfrm>
                      <a:prstGeom prst="rect">
                        <a:avLst/>
                      </a:prstGeom>
                      <a:noFill/>
                    </p:spPr>
                  </p:pic>
                </p:oleObj>
              </mc:Fallback>
            </mc:AlternateContent>
          </a:graphicData>
        </a:graphic>
      </p:graphicFrame>
      <p:sp>
        <p:nvSpPr>
          <p:cNvPr id="19" name="Rectangle 245"/>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
        <p:nvSpPr>
          <p:cNvPr id="21" name="Rectangle 24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22" name="Object 21"/>
          <p:cNvGraphicFramePr>
            <a:graphicFrameLocks noChangeAspect="1"/>
          </p:cNvGraphicFramePr>
          <p:nvPr>
            <p:extLst>
              <p:ext uri="{D42A27DB-BD31-4B8C-83A1-F6EECF244321}">
                <p14:modId xmlns:p14="http://schemas.microsoft.com/office/powerpoint/2010/main" val="46995043"/>
              </p:ext>
            </p:extLst>
          </p:nvPr>
        </p:nvGraphicFramePr>
        <p:xfrm>
          <a:off x="1907704" y="3420430"/>
          <a:ext cx="2238449" cy="567494"/>
        </p:xfrm>
        <a:graphic>
          <a:graphicData uri="http://schemas.openxmlformats.org/presentationml/2006/ole">
            <mc:AlternateContent xmlns:mc="http://schemas.openxmlformats.org/markup-compatibility/2006">
              <mc:Choice xmlns:v="urn:schemas-microsoft-com:vml" Requires="v">
                <p:oleObj spid="_x0000_s353301" name="Equation" r:id="rId12" imgW="1346200" imgH="330200" progId="Equation.DSMT4">
                  <p:embed/>
                </p:oleObj>
              </mc:Choice>
              <mc:Fallback>
                <p:oleObj name="Equation" r:id="rId12" imgW="1346200" imgH="330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07704" y="3420430"/>
                        <a:ext cx="2238449" cy="567494"/>
                      </a:xfrm>
                      <a:prstGeom prst="rect">
                        <a:avLst/>
                      </a:prstGeom>
                      <a:noFill/>
                    </p:spPr>
                  </p:pic>
                </p:oleObj>
              </mc:Fallback>
            </mc:AlternateContent>
          </a:graphicData>
        </a:graphic>
      </p:graphicFrame>
      <p:sp>
        <p:nvSpPr>
          <p:cNvPr id="23" name="Rectangle 248"/>
          <p:cNvSpPr>
            <a:spLocks noChangeArrowheads="1"/>
          </p:cNvSpPr>
          <p:nvPr/>
        </p:nvSpPr>
        <p:spPr bwMode="auto">
          <a:xfrm>
            <a:off x="0" y="342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Tree>
    <p:extLst>
      <p:ext uri="{BB962C8B-B14F-4D97-AF65-F5344CB8AC3E}">
        <p14:creationId xmlns:p14="http://schemas.microsoft.com/office/powerpoint/2010/main" val="850556268"/>
      </p:ext>
    </p:extLst>
  </p:cSld>
  <p:clrMapOvr>
    <a:masterClrMapping/>
  </p:clrMapOvr>
  <p:transition>
    <p:spli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16080"/>
            <a:ext cx="7478216" cy="731168"/>
          </a:xfrm>
        </p:spPr>
        <p:txBody>
          <a:bodyPr/>
          <a:lstStyle/>
          <a:p>
            <a:r>
              <a:rPr lang="en-GB" dirty="0" smtClean="0"/>
              <a:t/>
            </a:r>
            <a:br>
              <a:rPr lang="en-GB" dirty="0" smtClean="0"/>
            </a:br>
            <a:r>
              <a:rPr lang="en-GB" dirty="0" smtClean="0"/>
              <a:t> 3.	Network flow propagation model</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18</a:t>
            </a:fld>
            <a:endParaRPr lang="it-IT"/>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p:cNvSpPr/>
          <p:nvPr/>
        </p:nvSpPr>
        <p:spPr>
          <a:xfrm>
            <a:off x="719572" y="1484784"/>
            <a:ext cx="3204356" cy="4893647"/>
          </a:xfrm>
          <a:prstGeom prst="rect">
            <a:avLst/>
          </a:prstGeom>
        </p:spPr>
        <p:txBody>
          <a:bodyPr wrap="square">
            <a:spAutoFit/>
          </a:bodyPr>
          <a:lstStyle/>
          <a:p>
            <a:r>
              <a:rPr lang="en-GB" sz="2400" i="0" dirty="0" smtClean="0">
                <a:latin typeface="+mn-lt"/>
              </a:rPr>
              <a:t>The flow propagates forward across the network, starting from the origin node(s). </a:t>
            </a:r>
          </a:p>
          <a:p>
            <a:endParaRPr lang="en-GB" sz="2400" i="0" dirty="0">
              <a:latin typeface="+mn-lt"/>
            </a:endParaRPr>
          </a:p>
          <a:p>
            <a:endParaRPr lang="en-GB" sz="2400" i="0" dirty="0" smtClean="0">
              <a:latin typeface="+mn-lt"/>
            </a:endParaRPr>
          </a:p>
          <a:p>
            <a:r>
              <a:rPr lang="en-GB" sz="2400" i="0" dirty="0" smtClean="0">
                <a:latin typeface="+mn-lt"/>
              </a:rPr>
              <a:t>When the intermediate node </a:t>
            </a:r>
            <a:r>
              <a:rPr lang="en-GB" sz="2400" dirty="0" err="1" smtClean="0">
                <a:latin typeface="Times New Roman" pitchFamily="18" charset="0"/>
              </a:rPr>
              <a:t>i</a:t>
            </a:r>
            <a:r>
              <a:rPr lang="en-GB" sz="2400" i="0" dirty="0" smtClean="0">
                <a:latin typeface="+mn-lt"/>
              </a:rPr>
              <a:t> is reached, the flow proceeds along its forward star proportionally to </a:t>
            </a:r>
            <a:r>
              <a:rPr lang="en-GB" sz="2400" dirty="0" smtClean="0">
                <a:latin typeface="Times New Roman" pitchFamily="18" charset="0"/>
              </a:rPr>
              <a:t>diversion probabilities</a:t>
            </a:r>
            <a:r>
              <a:rPr lang="en-GB" sz="2400" i="0" dirty="0" smtClean="0">
                <a:latin typeface="+mn-lt"/>
              </a:rPr>
              <a:t>:</a:t>
            </a:r>
            <a:endParaRPr lang="en-US" sz="2400" i="0" dirty="0">
              <a:latin typeface="+mn-lt"/>
            </a:endParaRPr>
          </a:p>
        </p:txBody>
      </p:sp>
      <p:grpSp>
        <p:nvGrpSpPr>
          <p:cNvPr id="6" name="Group 5"/>
          <p:cNvGrpSpPr/>
          <p:nvPr/>
        </p:nvGrpSpPr>
        <p:grpSpPr>
          <a:xfrm>
            <a:off x="5799520" y="3513671"/>
            <a:ext cx="2827105" cy="2233233"/>
            <a:chOff x="6855058" y="4443545"/>
            <a:chExt cx="1971453" cy="1616964"/>
          </a:xfrm>
        </p:grpSpPr>
        <p:grpSp>
          <p:nvGrpSpPr>
            <p:cNvPr id="19" name="Gruppo 76"/>
            <p:cNvGrpSpPr/>
            <p:nvPr/>
          </p:nvGrpSpPr>
          <p:grpSpPr>
            <a:xfrm>
              <a:off x="8460432" y="4443545"/>
              <a:ext cx="366079" cy="1616964"/>
              <a:chOff x="6948264" y="1652607"/>
              <a:chExt cx="366079" cy="1616964"/>
            </a:xfrm>
          </p:grpSpPr>
          <p:sp>
            <p:nvSpPr>
              <p:cNvPr id="23" name="Oval 37"/>
              <p:cNvSpPr>
                <a:spLocks noChangeAspect="1" noChangeArrowheads="1"/>
              </p:cNvSpPr>
              <p:nvPr/>
            </p:nvSpPr>
            <p:spPr bwMode="auto">
              <a:xfrm>
                <a:off x="6967633" y="2922861"/>
                <a:ext cx="346710" cy="346710"/>
              </a:xfrm>
              <a:prstGeom prst="ellipse">
                <a:avLst/>
              </a:prstGeom>
              <a:solidFill>
                <a:schemeClr val="bg1"/>
              </a:solidFill>
              <a:ln w="9525">
                <a:solidFill>
                  <a:schemeClr val="tx1"/>
                </a:solidFill>
                <a:round/>
                <a:headEnd/>
                <a:tailEnd/>
              </a:ln>
              <a:effectLst/>
            </p:spPr>
            <p:txBody>
              <a:bodyPr wrap="none" anchor="ctr"/>
              <a:lstStyle/>
              <a:p>
                <a:pPr algn="ctr"/>
                <a:endParaRPr lang="it-IT" i="0" dirty="0">
                  <a:latin typeface="Times New Roman" pitchFamily="18" charset="0"/>
                </a:endParaRPr>
              </a:p>
            </p:txBody>
          </p:sp>
          <p:sp>
            <p:nvSpPr>
              <p:cNvPr id="22" name="Oval 37"/>
              <p:cNvSpPr>
                <a:spLocks noChangeAspect="1" noChangeArrowheads="1"/>
              </p:cNvSpPr>
              <p:nvPr/>
            </p:nvSpPr>
            <p:spPr bwMode="auto">
              <a:xfrm>
                <a:off x="6948264" y="1652607"/>
                <a:ext cx="346710" cy="346710"/>
              </a:xfrm>
              <a:prstGeom prst="ellipse">
                <a:avLst/>
              </a:prstGeom>
              <a:solidFill>
                <a:schemeClr val="bg1"/>
              </a:solidFill>
              <a:ln w="9525">
                <a:solidFill>
                  <a:schemeClr val="tx1"/>
                </a:solidFill>
                <a:round/>
                <a:headEnd/>
                <a:tailEnd/>
              </a:ln>
              <a:effectLst/>
            </p:spPr>
            <p:txBody>
              <a:bodyPr wrap="none" anchor="ctr"/>
              <a:lstStyle/>
              <a:p>
                <a:pPr algn="ctr"/>
                <a:endParaRPr lang="it-IT" i="0" dirty="0">
                  <a:latin typeface="Times New Roman" pitchFamily="18" charset="0"/>
                </a:endParaRPr>
              </a:p>
            </p:txBody>
          </p:sp>
        </p:grpSp>
        <p:sp>
          <p:nvSpPr>
            <p:cNvPr id="29" name="Oval 37"/>
            <p:cNvSpPr>
              <a:spLocks noChangeAspect="1" noChangeArrowheads="1"/>
            </p:cNvSpPr>
            <p:nvPr/>
          </p:nvSpPr>
          <p:spPr bwMode="auto">
            <a:xfrm>
              <a:off x="6855058" y="5089874"/>
              <a:ext cx="346710" cy="346710"/>
            </a:xfrm>
            <a:prstGeom prst="ellipse">
              <a:avLst/>
            </a:prstGeom>
            <a:solidFill>
              <a:schemeClr val="bg1"/>
            </a:solidFill>
            <a:ln w="9525">
              <a:solidFill>
                <a:schemeClr val="tx1"/>
              </a:solidFill>
              <a:round/>
              <a:headEnd/>
              <a:tailEnd/>
            </a:ln>
            <a:effectLst/>
          </p:spPr>
          <p:txBody>
            <a:bodyPr wrap="none" anchor="ctr"/>
            <a:lstStyle/>
            <a:p>
              <a:pPr algn="ctr"/>
              <a:r>
                <a:rPr lang="it-IT" dirty="0" smtClean="0">
                  <a:latin typeface="Times New Roman" pitchFamily="18" charset="0"/>
                </a:rPr>
                <a:t>i</a:t>
              </a:r>
              <a:endParaRPr lang="it-IT" dirty="0">
                <a:latin typeface="Times New Roman" pitchFamily="18" charset="0"/>
              </a:endParaRPr>
            </a:p>
          </p:txBody>
        </p:sp>
      </p:grpSp>
      <p:sp>
        <p:nvSpPr>
          <p:cNvPr id="11" name="Right Arrow 10"/>
          <p:cNvSpPr/>
          <p:nvPr/>
        </p:nvSpPr>
        <p:spPr bwMode="auto">
          <a:xfrm>
            <a:off x="4105275" y="4221088"/>
            <a:ext cx="1694245" cy="828000"/>
          </a:xfrm>
          <a:prstGeom prst="rightArrow">
            <a:avLst/>
          </a:prstGeom>
          <a:solidFill>
            <a:schemeClr val="bg1">
              <a:lumMod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40" name="Right Arrow 39"/>
          <p:cNvSpPr/>
          <p:nvPr/>
        </p:nvSpPr>
        <p:spPr bwMode="auto">
          <a:xfrm rot="1194635">
            <a:off x="6353436" y="4951509"/>
            <a:ext cx="1694245" cy="360000"/>
          </a:xfrm>
          <a:prstGeom prst="rightArrow">
            <a:avLst/>
          </a:prstGeom>
          <a:solidFill>
            <a:srgbClr val="FF33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41" name="Right Arrow 40"/>
          <p:cNvSpPr/>
          <p:nvPr/>
        </p:nvSpPr>
        <p:spPr bwMode="auto">
          <a:xfrm rot="20607664">
            <a:off x="6387070" y="3916938"/>
            <a:ext cx="1694245" cy="540000"/>
          </a:xfrm>
          <a:prstGeom prst="rightArrow">
            <a:avLst/>
          </a:prstGeom>
          <a:solidFill>
            <a:srgbClr val="6600CC"/>
          </a:solidFill>
          <a:ln w="9525" cap="flat" cmpd="sng" algn="ctr">
            <a:solidFill>
              <a:srgbClr val="6600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600CC"/>
              </a:solidFill>
              <a:effectLst/>
              <a:latin typeface="Verdana" pitchFamily="34" charset="0"/>
              <a:cs typeface="Times New Roman" pitchFamily="18" charset="0"/>
            </a:endParaRPr>
          </a:p>
        </p:txBody>
      </p:sp>
      <p:sp>
        <p:nvSpPr>
          <p:cNvPr id="30" name="CasellaDiTesto 18"/>
          <p:cNvSpPr txBox="1"/>
          <p:nvPr/>
        </p:nvSpPr>
        <p:spPr>
          <a:xfrm>
            <a:off x="5266942" y="3681768"/>
            <a:ext cx="1562344"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6600CC"/>
                </a:solidFill>
                <a:latin typeface="Times New Roman" pitchFamily="18" charset="0"/>
                <a:cs typeface="Times New Roman" pitchFamily="18" charset="0"/>
              </a:rPr>
              <a:t>a</a:t>
            </a:r>
            <a:r>
              <a:rPr lang="en-GB" sz="2400" b="1" i="1" baseline="-25000" dirty="0" smtClean="0">
                <a:solidFill>
                  <a:srgbClr val="6600CC"/>
                </a:solidFill>
                <a:latin typeface="Times New Roman" pitchFamily="18" charset="0"/>
                <a:cs typeface="Times New Roman" pitchFamily="18" charset="0"/>
              </a:rPr>
              <a:t>1  </a:t>
            </a:r>
            <a:r>
              <a:rPr lang="en-GB" sz="2400" b="1" i="1" dirty="0" smtClean="0">
                <a:solidFill>
                  <a:srgbClr val="6600CC"/>
                </a:solidFill>
                <a:latin typeface="Times New Roman" pitchFamily="18" charset="0"/>
                <a:cs typeface="Times New Roman" pitchFamily="18" charset="0"/>
              </a:rPr>
              <a:t>= 60%</a:t>
            </a:r>
            <a:endParaRPr lang="en-GB" sz="2400" b="1" i="1" baseline="-25000" dirty="0" smtClean="0">
              <a:solidFill>
                <a:srgbClr val="6600CC"/>
              </a:solidFill>
              <a:latin typeface="Times New Roman" pitchFamily="18" charset="0"/>
              <a:cs typeface="Times New Roman" pitchFamily="18" charset="0"/>
            </a:endParaRPr>
          </a:p>
        </p:txBody>
      </p:sp>
      <p:sp>
        <p:nvSpPr>
          <p:cNvPr id="31" name="CasellaDiTesto 18"/>
          <p:cNvSpPr txBox="1"/>
          <p:nvPr/>
        </p:nvSpPr>
        <p:spPr>
          <a:xfrm>
            <a:off x="5266427" y="5199583"/>
            <a:ext cx="1562344" cy="461665"/>
          </a:xfrm>
          <a:prstGeom prst="rect">
            <a:avLst/>
          </a:prstGeom>
          <a:noFill/>
          <a:ln>
            <a:noFill/>
          </a:ln>
          <a:effectLst>
            <a:glow rad="228600">
              <a:schemeClr val="accent3">
                <a:satMod val="175000"/>
                <a:alpha val="40000"/>
              </a:schemeClr>
            </a:glow>
          </a:effectLst>
        </p:spPr>
        <p:txBody>
          <a:bodyPr wrap="square" rtlCol="0">
            <a:spAutoFit/>
          </a:bodyPr>
          <a:lstStyle/>
          <a:p>
            <a:r>
              <a:rPr lang="en-GB" sz="2400" b="1" i="1" dirty="0" smtClean="0">
                <a:solidFill>
                  <a:srgbClr val="FF0000"/>
                </a:solidFill>
                <a:latin typeface="Times New Roman" pitchFamily="18" charset="0"/>
                <a:cs typeface="Times New Roman" pitchFamily="18" charset="0"/>
              </a:rPr>
              <a:t>a</a:t>
            </a:r>
            <a:r>
              <a:rPr lang="en-GB" sz="2400" b="1" i="1" baseline="-25000" dirty="0" smtClean="0">
                <a:solidFill>
                  <a:srgbClr val="FF0000"/>
                </a:solidFill>
                <a:latin typeface="Times New Roman" pitchFamily="18" charset="0"/>
                <a:cs typeface="Times New Roman" pitchFamily="18" charset="0"/>
              </a:rPr>
              <a:t>2  </a:t>
            </a:r>
            <a:r>
              <a:rPr lang="en-GB" sz="2400" b="1" i="1" dirty="0" smtClean="0">
                <a:solidFill>
                  <a:srgbClr val="FF0000"/>
                </a:solidFill>
                <a:latin typeface="Times New Roman" pitchFamily="18" charset="0"/>
                <a:cs typeface="Times New Roman" pitchFamily="18" charset="0"/>
              </a:rPr>
              <a:t>= 40%</a:t>
            </a:r>
            <a:endParaRPr lang="en-GB" sz="2400" b="1" i="1" baseline="-25000" dirty="0" smtClean="0">
              <a:solidFill>
                <a:srgbClr val="FF0000"/>
              </a:solidFill>
              <a:latin typeface="Times New Roman" pitchFamily="18" charset="0"/>
              <a:cs typeface="Times New Roman" pitchFamily="18" charset="0"/>
            </a:endParaRPr>
          </a:p>
        </p:txBody>
      </p:sp>
      <p:sp>
        <p:nvSpPr>
          <p:cNvPr id="32" name="CasellaDiTesto 18"/>
          <p:cNvSpPr txBox="1"/>
          <p:nvPr/>
        </p:nvSpPr>
        <p:spPr>
          <a:xfrm>
            <a:off x="4214883" y="1988840"/>
            <a:ext cx="573141" cy="2349361"/>
          </a:xfrm>
          <a:prstGeom prst="rect">
            <a:avLst/>
          </a:prstGeom>
          <a:noFill/>
          <a:ln>
            <a:noFill/>
          </a:ln>
          <a:effectLst>
            <a:glow rad="228600">
              <a:schemeClr val="accent3">
                <a:satMod val="175000"/>
                <a:alpha val="40000"/>
              </a:schemeClr>
            </a:glow>
          </a:effectLst>
        </p:spPr>
        <p:txBody>
          <a:bodyPr wrap="square" rtlCol="0">
            <a:spAutoFit/>
          </a:bodyPr>
          <a:lstStyle/>
          <a:p>
            <a:r>
              <a:rPr lang="en-GB" sz="4400" b="1" i="0" baseline="-25000" dirty="0">
                <a:solidFill>
                  <a:schemeClr val="bg1">
                    <a:lumMod val="50000"/>
                  </a:schemeClr>
                </a:solidFill>
                <a:latin typeface="Times New Roman" pitchFamily="18" charset="0"/>
                <a:sym typeface="Webdings"/>
              </a:rPr>
              <a:t></a:t>
            </a:r>
            <a:endParaRPr lang="en-GB" sz="4400" b="1" i="0" baseline="-25000" dirty="0">
              <a:solidFill>
                <a:schemeClr val="bg1">
                  <a:lumMod val="50000"/>
                </a:schemeClr>
              </a:solidFill>
              <a:latin typeface="Times New Roman" pitchFamily="18" charset="0"/>
            </a:endParaRPr>
          </a:p>
          <a:p>
            <a:r>
              <a:rPr lang="en-GB" sz="4400" b="1" i="0" baseline="-25000" dirty="0">
                <a:solidFill>
                  <a:schemeClr val="bg1">
                    <a:lumMod val="50000"/>
                  </a:schemeClr>
                </a:solidFill>
                <a:latin typeface="Times New Roman" pitchFamily="18" charset="0"/>
                <a:sym typeface="Webdings"/>
              </a:rPr>
              <a:t></a:t>
            </a:r>
            <a:endParaRPr lang="en-GB" sz="4400" b="1" i="0" baseline="-25000" dirty="0" smtClean="0">
              <a:solidFill>
                <a:schemeClr val="bg1">
                  <a:lumMod val="50000"/>
                </a:schemeClr>
              </a:solidFill>
              <a:latin typeface="Times New Roman" pitchFamily="18" charset="0"/>
              <a:cs typeface="Times New Roman" pitchFamily="18" charset="0"/>
            </a:endParaRPr>
          </a:p>
        </p:txBody>
      </p:sp>
      <p:sp>
        <p:nvSpPr>
          <p:cNvPr id="35" name="CasellaDiTesto 18"/>
          <p:cNvSpPr txBox="1"/>
          <p:nvPr/>
        </p:nvSpPr>
        <p:spPr>
          <a:xfrm>
            <a:off x="6706256" y="2466050"/>
            <a:ext cx="573141" cy="1446550"/>
          </a:xfrm>
          <a:prstGeom prst="rect">
            <a:avLst/>
          </a:prstGeom>
          <a:noFill/>
          <a:ln>
            <a:noFill/>
          </a:ln>
          <a:effectLst>
            <a:glow rad="228600">
              <a:schemeClr val="accent3">
                <a:satMod val="175000"/>
                <a:alpha val="40000"/>
              </a:schemeClr>
            </a:glow>
          </a:effectLst>
        </p:spPr>
        <p:txBody>
          <a:bodyPr wrap="square" rtlCol="0">
            <a:spAutoFit/>
          </a:bodyPr>
          <a:lstStyle/>
          <a:p>
            <a:r>
              <a:rPr lang="en-GB" sz="4400" b="1" i="0" baseline="-25000" dirty="0" smtClean="0">
                <a:solidFill>
                  <a:srgbClr val="6600CC"/>
                </a:solidFill>
                <a:latin typeface="Times New Roman" pitchFamily="18" charset="0"/>
                <a:sym typeface="Webdings"/>
              </a:rPr>
              <a:t></a:t>
            </a:r>
            <a:endParaRPr lang="en-GB" sz="4400" b="1" i="0" baseline="-25000" dirty="0">
              <a:solidFill>
                <a:srgbClr val="6600CC"/>
              </a:solidFill>
              <a:latin typeface="Times New Roman" pitchFamily="18" charset="0"/>
            </a:endParaRPr>
          </a:p>
          <a:p>
            <a:r>
              <a:rPr lang="en-GB" sz="4400" b="1" i="0" baseline="-25000" dirty="0">
                <a:solidFill>
                  <a:srgbClr val="6600CC"/>
                </a:solidFill>
                <a:latin typeface="Times New Roman" pitchFamily="18" charset="0"/>
                <a:sym typeface="Webdings"/>
              </a:rPr>
              <a:t></a:t>
            </a:r>
            <a:endParaRPr lang="en-GB" sz="4400" b="1" i="0" baseline="-25000" dirty="0" smtClean="0">
              <a:solidFill>
                <a:srgbClr val="6600CC"/>
              </a:solidFill>
              <a:latin typeface="Times New Roman" pitchFamily="18" charset="0"/>
            </a:endParaRPr>
          </a:p>
        </p:txBody>
      </p:sp>
      <p:sp>
        <p:nvSpPr>
          <p:cNvPr id="36" name="CasellaDiTesto 18"/>
          <p:cNvSpPr txBox="1"/>
          <p:nvPr/>
        </p:nvSpPr>
        <p:spPr>
          <a:xfrm>
            <a:off x="6706256" y="5242168"/>
            <a:ext cx="573141" cy="995144"/>
          </a:xfrm>
          <a:prstGeom prst="rect">
            <a:avLst/>
          </a:prstGeom>
          <a:noFill/>
          <a:ln>
            <a:noFill/>
          </a:ln>
          <a:effectLst>
            <a:glow rad="228600">
              <a:schemeClr val="accent3">
                <a:satMod val="175000"/>
                <a:alpha val="40000"/>
              </a:schemeClr>
            </a:glow>
          </a:effectLst>
        </p:spPr>
        <p:txBody>
          <a:bodyPr wrap="square" rtlCol="0">
            <a:spAutoFit/>
          </a:bodyPr>
          <a:lstStyle/>
          <a:p>
            <a:r>
              <a:rPr lang="en-GB" sz="4400" b="1" i="0" baseline="-25000" dirty="0" smtClean="0">
                <a:solidFill>
                  <a:srgbClr val="FF3300"/>
                </a:solidFill>
                <a:latin typeface="Times New Roman" pitchFamily="18" charset="0"/>
                <a:sym typeface="Webdings"/>
              </a:rPr>
              <a:t></a:t>
            </a:r>
            <a:endParaRPr lang="en-GB" sz="4400" b="1" i="0" baseline="-25000" dirty="0">
              <a:solidFill>
                <a:srgbClr val="FF3300"/>
              </a:solidFill>
              <a:latin typeface="Times New Roman" pitchFamily="18" charset="0"/>
            </a:endParaRPr>
          </a:p>
          <a:p>
            <a:r>
              <a:rPr lang="en-GB" sz="4400" b="1" i="0" baseline="-25000" dirty="0">
                <a:solidFill>
                  <a:srgbClr val="FF3300"/>
                </a:solidFill>
                <a:latin typeface="Times New Roman" pitchFamily="18" charset="0"/>
                <a:sym typeface="Webdings"/>
              </a:rPr>
              <a:t></a:t>
            </a:r>
            <a:endParaRPr lang="en-GB" sz="4400" b="1" i="0" baseline="-25000" dirty="0" smtClean="0">
              <a:solidFill>
                <a:srgbClr val="FF3300"/>
              </a:solidFill>
              <a:latin typeface="Times New Roman" pitchFamily="18" charset="0"/>
            </a:endParaRPr>
          </a:p>
        </p:txBody>
      </p:sp>
    </p:spTree>
  </p:cSld>
  <p:clrMapOvr>
    <a:masterClrMapping/>
  </p:clrMapOvr>
  <p:transition>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DD0CF719-BC4D-4B30-B881-2EF1E926EC9C}" type="slidenum">
              <a:rPr lang="it-IT" smtClean="0"/>
              <a:pPr>
                <a:defRPr/>
              </a:pPr>
              <a:t>19</a:t>
            </a:fld>
            <a:endParaRPr lang="it-IT"/>
          </a:p>
        </p:txBody>
      </p:sp>
      <p:sp>
        <p:nvSpPr>
          <p:cNvPr id="21"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‘forward effects’ on flows an queues</a:t>
            </a:r>
            <a:br>
              <a:rPr lang="en-GB" i="0" kern="0" dirty="0" smtClean="0">
                <a:solidFill>
                  <a:srgbClr val="FFFFFF"/>
                </a:solidFill>
              </a:rPr>
            </a:br>
            <a:endParaRPr lang="en-GB" i="0" kern="0" dirty="0" smtClean="0">
              <a:solidFill>
                <a:srgbClr val="FFFFFF"/>
              </a:solidFill>
            </a:endParaRPr>
          </a:p>
        </p:txBody>
      </p:sp>
      <p:sp>
        <p:nvSpPr>
          <p:cNvPr id="26" name="Text Box 45"/>
          <p:cNvSpPr txBox="1">
            <a:spLocks noChangeArrowheads="1"/>
          </p:cNvSpPr>
          <p:nvPr/>
        </p:nvSpPr>
        <p:spPr bwMode="auto">
          <a:xfrm>
            <a:off x="2283117" y="2187159"/>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fontAlgn="base">
              <a:spcAft>
                <a:spcPts val="1000"/>
              </a:spcAft>
            </a:pPr>
            <a:r>
              <a:rPr lang="en-GB" sz="1800" b="1" i="0" kern="1200" dirty="0" smtClean="0">
                <a:solidFill>
                  <a:srgbClr val="7030A0"/>
                </a:solidFill>
                <a:effectLst/>
                <a:latin typeface="Arial" pitchFamily="34" charset="0"/>
                <a:ea typeface="Times New Roman"/>
                <a:cs typeface="Arial" pitchFamily="34" charset="0"/>
              </a:rPr>
              <a:t>07:30</a:t>
            </a:r>
            <a:endParaRPr lang="en-GB" sz="1800" b="1" i="0" dirty="0">
              <a:solidFill>
                <a:srgbClr val="7030A0"/>
              </a:solidFill>
              <a:effectLst/>
              <a:latin typeface="Arial" pitchFamily="34" charset="0"/>
              <a:ea typeface="Times New Roman"/>
              <a:cs typeface="Arial" pitchFamily="34" charset="0"/>
            </a:endParaRPr>
          </a:p>
        </p:txBody>
      </p:sp>
      <p:sp>
        <p:nvSpPr>
          <p:cNvPr id="47" name="Oval 46"/>
          <p:cNvSpPr/>
          <p:nvPr/>
        </p:nvSpPr>
        <p:spPr bwMode="auto">
          <a:xfrm>
            <a:off x="3919867" y="2272103"/>
            <a:ext cx="216024" cy="207582"/>
          </a:xfrm>
          <a:prstGeom prst="ellipse">
            <a:avLst/>
          </a:prstGeom>
          <a:solidFill>
            <a:srgbClr val="6600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62" name="Oval 61"/>
          <p:cNvSpPr/>
          <p:nvPr/>
        </p:nvSpPr>
        <p:spPr bwMode="auto">
          <a:xfrm>
            <a:off x="4815003" y="3994398"/>
            <a:ext cx="216024" cy="207582"/>
          </a:xfrm>
          <a:prstGeom prst="ellipse">
            <a:avLst/>
          </a:prstGeom>
          <a:solidFill>
            <a:srgbClr val="FF33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46" name="Text Box 45"/>
          <p:cNvSpPr txBox="1">
            <a:spLocks noChangeArrowheads="1"/>
          </p:cNvSpPr>
          <p:nvPr/>
        </p:nvSpPr>
        <p:spPr bwMode="auto">
          <a:xfrm>
            <a:off x="3105370" y="3913523"/>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fontAlgn="base">
              <a:spcAft>
                <a:spcPts val="1000"/>
              </a:spcAft>
            </a:pPr>
            <a:r>
              <a:rPr lang="en-GB" sz="1800" b="1" i="0" kern="1200" dirty="0" smtClean="0">
                <a:solidFill>
                  <a:srgbClr val="FF0000"/>
                </a:solidFill>
                <a:effectLst/>
                <a:latin typeface="Arial" pitchFamily="34" charset="0"/>
                <a:ea typeface="Times New Roman"/>
                <a:cs typeface="Arial" pitchFamily="34" charset="0"/>
              </a:rPr>
              <a:t>07:30</a:t>
            </a:r>
            <a:endParaRPr lang="en-GB" sz="1800" b="1" i="0" dirty="0">
              <a:solidFill>
                <a:srgbClr val="FF0000"/>
              </a:solidFill>
              <a:effectLst/>
              <a:latin typeface="Arial" pitchFamily="34" charset="0"/>
              <a:ea typeface="Times New Roman"/>
              <a:cs typeface="Arial" pitchFamily="34" charset="0"/>
            </a:endParaRPr>
          </a:p>
        </p:txBody>
      </p:sp>
      <p:sp>
        <p:nvSpPr>
          <p:cNvPr id="48" name="Text Box 45"/>
          <p:cNvSpPr txBox="1">
            <a:spLocks noChangeArrowheads="1"/>
          </p:cNvSpPr>
          <p:nvPr/>
        </p:nvSpPr>
        <p:spPr bwMode="auto">
          <a:xfrm>
            <a:off x="611561" y="4427820"/>
            <a:ext cx="8198088" cy="15696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2400" b="1" i="0" kern="1200" dirty="0" smtClean="0">
                <a:solidFill>
                  <a:srgbClr val="000000"/>
                </a:solidFill>
                <a:effectLst/>
                <a:latin typeface="+mn-lt"/>
                <a:ea typeface="Times New Roman"/>
                <a:cs typeface="Arial" pitchFamily="34" charset="0"/>
              </a:rPr>
              <a:t>Dynamic </a:t>
            </a:r>
            <a:r>
              <a:rPr lang="en-GB" sz="2400" b="1" i="0" dirty="0">
                <a:solidFill>
                  <a:schemeClr val="bg1">
                    <a:lumMod val="10000"/>
                  </a:schemeClr>
                </a:solidFill>
                <a:latin typeface="+mn-lt"/>
              </a:rPr>
              <a:t>‘forward effects</a:t>
            </a:r>
            <a:r>
              <a:rPr lang="en-GB" sz="2400" b="1" i="0" dirty="0" smtClean="0">
                <a:solidFill>
                  <a:schemeClr val="bg1">
                    <a:lumMod val="10000"/>
                  </a:schemeClr>
                </a:solidFill>
                <a:latin typeface="+mn-lt"/>
              </a:rPr>
              <a:t>’:</a:t>
            </a:r>
            <a:br>
              <a:rPr lang="en-GB" sz="2400" b="1" i="0" dirty="0" smtClean="0">
                <a:solidFill>
                  <a:schemeClr val="bg1">
                    <a:lumMod val="10000"/>
                  </a:schemeClr>
                </a:solidFill>
                <a:latin typeface="+mn-lt"/>
              </a:rPr>
            </a:br>
            <a:r>
              <a:rPr lang="en-GB" sz="2400" b="1" i="0" dirty="0" smtClean="0">
                <a:solidFill>
                  <a:schemeClr val="bg1">
                    <a:lumMod val="10000"/>
                  </a:schemeClr>
                </a:solidFill>
                <a:latin typeface="+mn-lt"/>
              </a:rPr>
              <a:t/>
            </a:r>
            <a:br>
              <a:rPr lang="en-GB" sz="2400" b="1" i="0" dirty="0" smtClean="0">
                <a:solidFill>
                  <a:schemeClr val="bg1">
                    <a:lumMod val="10000"/>
                  </a:schemeClr>
                </a:solidFill>
                <a:latin typeface="+mn-lt"/>
              </a:rPr>
            </a:br>
            <a:r>
              <a:rPr lang="en-GB" sz="2400" i="0" dirty="0" smtClean="0">
                <a:latin typeface="+mn-lt"/>
              </a:rPr>
              <a:t>produced </a:t>
            </a:r>
            <a:r>
              <a:rPr lang="en-GB" sz="2400" i="0" dirty="0">
                <a:latin typeface="+mn-lt"/>
              </a:rPr>
              <a:t>by what happened upstream in the network at an earlier </a:t>
            </a:r>
            <a:r>
              <a:rPr lang="en-GB" sz="2400" i="0" dirty="0" smtClean="0">
                <a:latin typeface="+mn-lt"/>
              </a:rPr>
              <a:t>time, </a:t>
            </a:r>
            <a:r>
              <a:rPr lang="en-GB" sz="2400" i="0" dirty="0">
                <a:latin typeface="+mn-lt"/>
              </a:rPr>
              <a:t>on what happens downstream at a later </a:t>
            </a:r>
            <a:r>
              <a:rPr lang="en-GB" sz="2400" i="0" dirty="0" smtClean="0">
                <a:latin typeface="+mn-lt"/>
              </a:rPr>
              <a:t>time</a:t>
            </a:r>
            <a:endParaRPr lang="en-GB" sz="2400" b="1" i="0" dirty="0">
              <a:solidFill>
                <a:schemeClr val="bg1">
                  <a:lumMod val="10000"/>
                </a:schemeClr>
              </a:solidFill>
              <a:effectLst/>
              <a:latin typeface="+mn-lt"/>
              <a:ea typeface="Times New Roman"/>
              <a:cs typeface="Arial" pitchFamily="34" charset="0"/>
            </a:endParaRPr>
          </a:p>
        </p:txBody>
      </p:sp>
      <p:grpSp>
        <p:nvGrpSpPr>
          <p:cNvPr id="31" name="Group 30"/>
          <p:cNvGrpSpPr/>
          <p:nvPr/>
        </p:nvGrpSpPr>
        <p:grpSpPr>
          <a:xfrm>
            <a:off x="4283968" y="1628800"/>
            <a:ext cx="4731761" cy="2075366"/>
            <a:chOff x="4232727" y="1628800"/>
            <a:chExt cx="4731761" cy="2075366"/>
          </a:xfrm>
        </p:grpSpPr>
        <p:grpSp>
          <p:nvGrpSpPr>
            <p:cNvPr id="32" name="Group 31"/>
            <p:cNvGrpSpPr/>
            <p:nvPr/>
          </p:nvGrpSpPr>
          <p:grpSpPr>
            <a:xfrm>
              <a:off x="4232727" y="1628800"/>
              <a:ext cx="4731761" cy="2075366"/>
              <a:chOff x="4264974" y="1949984"/>
              <a:chExt cx="4097727" cy="1391022"/>
            </a:xfrm>
          </p:grpSpPr>
          <p:grpSp>
            <p:nvGrpSpPr>
              <p:cNvPr id="35" name="Group 34"/>
              <p:cNvGrpSpPr>
                <a:grpSpLocks noChangeAspect="1"/>
              </p:cNvGrpSpPr>
              <p:nvPr/>
            </p:nvGrpSpPr>
            <p:grpSpPr>
              <a:xfrm>
                <a:off x="4264974" y="1949984"/>
                <a:ext cx="4097727" cy="1349498"/>
                <a:chOff x="-64712" y="875347"/>
                <a:chExt cx="5876992" cy="1936142"/>
              </a:xfrm>
            </p:grpSpPr>
            <p:grpSp>
              <p:nvGrpSpPr>
                <p:cNvPr id="38" name="Gruppo 82"/>
                <p:cNvGrpSpPr/>
                <p:nvPr/>
              </p:nvGrpSpPr>
              <p:grpSpPr>
                <a:xfrm>
                  <a:off x="-25090" y="875347"/>
                  <a:ext cx="5581808" cy="1936142"/>
                  <a:chOff x="-28446" y="856189"/>
                  <a:chExt cx="5829881" cy="1893763"/>
                </a:xfrm>
              </p:grpSpPr>
              <p:sp>
                <p:nvSpPr>
                  <p:cNvPr id="72" name="Rectangle 71"/>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73" name="Rectangle 72"/>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74"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75"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76"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77" name="Rectangle 76"/>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78" name="Freeform 77"/>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39" name="Rectangle 38"/>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40"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41"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42"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43"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44"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45"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36"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37"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33"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34"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graphicFrame>
        <p:nvGraphicFramePr>
          <p:cNvPr id="2" name="Table 1"/>
          <p:cNvGraphicFramePr>
            <a:graphicFrameLocks noGrp="1"/>
          </p:cNvGraphicFramePr>
          <p:nvPr>
            <p:extLst>
              <p:ext uri="{D42A27DB-BD31-4B8C-83A1-F6EECF244321}">
                <p14:modId xmlns:p14="http://schemas.microsoft.com/office/powerpoint/2010/main" val="63470678"/>
              </p:ext>
            </p:extLst>
          </p:nvPr>
        </p:nvGraphicFramePr>
        <p:xfrm>
          <a:off x="95250" y="1498326"/>
          <a:ext cx="4104272" cy="1371600"/>
        </p:xfrm>
        <a:graphic>
          <a:graphicData uri="http://schemas.openxmlformats.org/drawingml/2006/table">
            <a:tbl>
              <a:tblPr firstRow="1" firstCol="1" bandRow="1">
                <a:tableStyleId>{5C22544A-7EE6-4342-B048-85BDC9FD1C3A}</a:tableStyleId>
              </a:tblPr>
              <a:tblGrid>
                <a:gridCol w="444302"/>
                <a:gridCol w="1095039"/>
                <a:gridCol w="743672"/>
                <a:gridCol w="880577"/>
                <a:gridCol w="940682"/>
              </a:tblGrid>
              <a:tr h="0">
                <a:tc>
                  <a:txBody>
                    <a:bodyPr/>
                    <a:lstStyle/>
                    <a:p>
                      <a:pPr marL="0" algn="just">
                        <a:lnSpc>
                          <a:spcPts val="1200"/>
                        </a:lnSpc>
                        <a:spcBef>
                          <a:spcPts val="0"/>
                        </a:spcBef>
                        <a:spcAft>
                          <a:spcPts val="0"/>
                        </a:spcAft>
                      </a:pPr>
                      <a:r>
                        <a:rPr lang="en-US" sz="900" dirty="0">
                          <a:effectLst/>
                        </a:rPr>
                        <a:t>Line </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Route section</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Frequency (vehicles/min)</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In-vehicle travel time (min)</a:t>
                      </a:r>
                      <a:endParaRPr lang="lb-LU" sz="900">
                        <a:effectLst/>
                        <a:latin typeface="Times New Roman"/>
                        <a:ea typeface="SimSun"/>
                      </a:endParaRPr>
                    </a:p>
                  </a:txBody>
                  <a:tcPr marL="68580" marR="68580" marT="0" marB="0"/>
                </a:tc>
                <a:tc>
                  <a:txBody>
                    <a:bodyPr/>
                    <a:lstStyle/>
                    <a:p>
                      <a:pPr marL="0" algn="l">
                        <a:lnSpc>
                          <a:spcPts val="1200"/>
                        </a:lnSpc>
                        <a:spcBef>
                          <a:spcPts val="0"/>
                        </a:spcBef>
                        <a:spcAft>
                          <a:spcPts val="0"/>
                        </a:spcAft>
                      </a:pPr>
                      <a:r>
                        <a:rPr lang="en-US" sz="900">
                          <a:effectLst/>
                        </a:rPr>
                        <a:t>Vehicle capacity (passengers)</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a:effectLst/>
                        </a:rPr>
                        <a:t>2</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1 – Stop 4</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1/6</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25</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50</a:t>
                      </a:r>
                      <a:endParaRPr lang="lb-LU" sz="900">
                        <a:effectLst/>
                        <a:latin typeface="Times New Roman"/>
                        <a:ea typeface="SimSun"/>
                      </a:endParaRPr>
                    </a:p>
                  </a:txBody>
                  <a:tcPr marL="68580" marR="68580" marT="0" marB="0"/>
                </a:tc>
              </a:tr>
              <a:tr h="114755">
                <a:tc>
                  <a:txBody>
                    <a:bodyPr/>
                    <a:lstStyle/>
                    <a:p>
                      <a:pPr marL="0" algn="just">
                        <a:lnSpc>
                          <a:spcPts val="1200"/>
                        </a:lnSpc>
                        <a:spcBef>
                          <a:spcPts val="0"/>
                        </a:spcBef>
                        <a:spcAft>
                          <a:spcPts val="0"/>
                        </a:spcAft>
                      </a:pPr>
                      <a:r>
                        <a:rPr lang="en-US" sz="900">
                          <a:effectLst/>
                        </a:rPr>
                        <a:t>1</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1 – Stop 2</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1/6</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7</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50</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a:effectLst/>
                        </a:rPr>
                        <a:t>1</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2 – Stop 3</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1/6</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6</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50</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a:effectLst/>
                        </a:rPr>
                        <a:t>3</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2 – Stop 3</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1/15</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4</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50</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a:effectLst/>
                        </a:rPr>
                        <a:t>3</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3 – Stop 4</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1/15</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4</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50</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dirty="0" smtClean="0">
                          <a:effectLst/>
                          <a:latin typeface="+mn-lt"/>
                          <a:ea typeface="+mn-ea"/>
                        </a:rPr>
                        <a:t>4</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1000">
                          <a:effectLst/>
                        </a:rPr>
                        <a:t>Stop 3 – Stop 4</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1/3</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10</a:t>
                      </a:r>
                      <a:endParaRPr lang="lb-LU" sz="90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a:effectLst/>
                        </a:rPr>
                        <a:t>25</a:t>
                      </a:r>
                      <a:endParaRPr lang="lb-LU" sz="900" dirty="0">
                        <a:effectLst/>
                        <a:latin typeface="Times New Roman"/>
                        <a:ea typeface="SimSun"/>
                      </a:endParaRPr>
                    </a:p>
                  </a:txBody>
                  <a:tcPr marL="68580" marR="68580" marT="0" marB="0"/>
                </a:tc>
              </a:tr>
            </a:tbl>
          </a:graphicData>
        </a:graphic>
      </p:graphicFrame>
      <p:sp>
        <p:nvSpPr>
          <p:cNvPr id="3" name="TextBox 2"/>
          <p:cNvSpPr txBox="1"/>
          <p:nvPr/>
        </p:nvSpPr>
        <p:spPr>
          <a:xfrm>
            <a:off x="755576" y="2973747"/>
            <a:ext cx="3096344" cy="830997"/>
          </a:xfrm>
          <a:prstGeom prst="rect">
            <a:avLst/>
          </a:prstGeom>
          <a:noFill/>
        </p:spPr>
        <p:txBody>
          <a:bodyPr wrap="square" rtlCol="0">
            <a:spAutoFit/>
          </a:bodyPr>
          <a:lstStyle/>
          <a:p>
            <a:r>
              <a:rPr lang="en-GB" dirty="0" smtClean="0"/>
              <a:t>Line 2 slow</a:t>
            </a:r>
          </a:p>
          <a:p>
            <a:r>
              <a:rPr lang="en-GB" dirty="0" smtClean="0"/>
              <a:t>Line 4 slow but frequent</a:t>
            </a:r>
          </a:p>
          <a:p>
            <a:r>
              <a:rPr lang="en-GB" dirty="0" smtClean="0"/>
              <a:t>Line 3 fast but infrequent</a:t>
            </a:r>
            <a:endParaRPr lang="lb-LU" dirty="0"/>
          </a:p>
        </p:txBody>
      </p:sp>
      <p:graphicFrame>
        <p:nvGraphicFramePr>
          <p:cNvPr id="5" name="Table 4"/>
          <p:cNvGraphicFramePr>
            <a:graphicFrameLocks noGrp="1"/>
          </p:cNvGraphicFramePr>
          <p:nvPr>
            <p:extLst>
              <p:ext uri="{D42A27DB-BD31-4B8C-83A1-F6EECF244321}">
                <p14:modId xmlns:p14="http://schemas.microsoft.com/office/powerpoint/2010/main" val="2769478835"/>
              </p:ext>
            </p:extLst>
          </p:nvPr>
        </p:nvGraphicFramePr>
        <p:xfrm>
          <a:off x="179512" y="4201980"/>
          <a:ext cx="3049792" cy="609600"/>
        </p:xfrm>
        <a:graphic>
          <a:graphicData uri="http://schemas.openxmlformats.org/drawingml/2006/table">
            <a:tbl>
              <a:tblPr firstRow="1" firstCol="1" bandRow="1">
                <a:tableStyleId>{5C22544A-7EE6-4342-B048-85BDC9FD1C3A}</a:tableStyleId>
              </a:tblPr>
              <a:tblGrid>
                <a:gridCol w="499237"/>
                <a:gridCol w="780703"/>
                <a:gridCol w="1769852"/>
              </a:tblGrid>
              <a:tr h="0">
                <a:tc>
                  <a:txBody>
                    <a:bodyPr/>
                    <a:lstStyle/>
                    <a:p>
                      <a:pPr marL="0" algn="just">
                        <a:lnSpc>
                          <a:spcPts val="1200"/>
                        </a:lnSpc>
                        <a:spcBef>
                          <a:spcPts val="0"/>
                        </a:spcBef>
                        <a:spcAft>
                          <a:spcPts val="0"/>
                        </a:spcAft>
                      </a:pPr>
                      <a:r>
                        <a:rPr lang="en-US" sz="900" dirty="0" smtClean="0">
                          <a:effectLst/>
                        </a:rPr>
                        <a:t>Origin</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smtClean="0">
                          <a:effectLst/>
                        </a:rPr>
                        <a:t>Destination</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smtClean="0">
                          <a:effectLst/>
                        </a:rPr>
                        <a:t>Demand </a:t>
                      </a:r>
                      <a:r>
                        <a:rPr lang="en-US" sz="900" dirty="0">
                          <a:effectLst/>
                        </a:rPr>
                        <a:t>(passengers/min)</a:t>
                      </a:r>
                      <a:endParaRPr lang="lb-LU" sz="900" dirty="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dirty="0" smtClean="0">
                          <a:effectLst/>
                          <a:latin typeface="+mn-lt"/>
                          <a:ea typeface="+mn-ea"/>
                        </a:rPr>
                        <a:t>1</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smtClean="0">
                          <a:effectLst/>
                          <a:latin typeface="+mn-lt"/>
                          <a:ea typeface="+mn-ea"/>
                        </a:rPr>
                        <a:t>4</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5</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dirty="0" smtClean="0">
                          <a:effectLst/>
                          <a:latin typeface="+mn-lt"/>
                          <a:ea typeface="+mn-ea"/>
                        </a:rPr>
                        <a:t>2</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smtClean="0">
                          <a:effectLst/>
                          <a:latin typeface="+mn-lt"/>
                          <a:ea typeface="+mn-ea"/>
                        </a:rPr>
                        <a:t>4</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a:effectLst/>
                        </a:rPr>
                        <a:t>7</a:t>
                      </a:r>
                      <a:endParaRPr lang="lb-LU" sz="900">
                        <a:effectLst/>
                        <a:latin typeface="Times New Roman"/>
                        <a:ea typeface="SimSun"/>
                      </a:endParaRPr>
                    </a:p>
                  </a:txBody>
                  <a:tcPr marL="68580" marR="68580" marT="0" marB="0"/>
                </a:tc>
              </a:tr>
              <a:tr h="0">
                <a:tc>
                  <a:txBody>
                    <a:bodyPr/>
                    <a:lstStyle/>
                    <a:p>
                      <a:pPr marL="0" algn="just">
                        <a:lnSpc>
                          <a:spcPts val="1200"/>
                        </a:lnSpc>
                        <a:spcBef>
                          <a:spcPts val="0"/>
                        </a:spcBef>
                        <a:spcAft>
                          <a:spcPts val="0"/>
                        </a:spcAft>
                      </a:pPr>
                      <a:r>
                        <a:rPr lang="en-US" sz="900" dirty="0" smtClean="0">
                          <a:effectLst/>
                          <a:latin typeface="+mn-lt"/>
                          <a:ea typeface="+mn-ea"/>
                        </a:rPr>
                        <a:t>3</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smtClean="0">
                          <a:effectLst/>
                          <a:latin typeface="+mn-lt"/>
                          <a:ea typeface="+mn-ea"/>
                        </a:rPr>
                        <a:t>4</a:t>
                      </a:r>
                      <a:endParaRPr lang="lb-LU" sz="900" dirty="0">
                        <a:effectLst/>
                        <a:latin typeface="Times New Roman"/>
                        <a:ea typeface="SimSun"/>
                      </a:endParaRPr>
                    </a:p>
                  </a:txBody>
                  <a:tcPr marL="68580" marR="68580" marT="0" marB="0"/>
                </a:tc>
                <a:tc>
                  <a:txBody>
                    <a:bodyPr/>
                    <a:lstStyle/>
                    <a:p>
                      <a:pPr marL="0" algn="just">
                        <a:lnSpc>
                          <a:spcPts val="1200"/>
                        </a:lnSpc>
                        <a:spcBef>
                          <a:spcPts val="0"/>
                        </a:spcBef>
                        <a:spcAft>
                          <a:spcPts val="0"/>
                        </a:spcAft>
                      </a:pPr>
                      <a:r>
                        <a:rPr lang="en-US" sz="900" dirty="0">
                          <a:effectLst/>
                        </a:rPr>
                        <a:t>7</a:t>
                      </a:r>
                      <a:endParaRPr lang="lb-LU" sz="900" dirty="0">
                        <a:effectLst/>
                        <a:latin typeface="Times New Roman"/>
                        <a:ea typeface="SimSun"/>
                      </a:endParaRPr>
                    </a:p>
                  </a:txBody>
                  <a:tcPr marL="68580" marR="68580" marT="0" marB="0"/>
                </a:tc>
              </a:tr>
            </a:tbl>
          </a:graphicData>
        </a:graphic>
      </p:graphicFrame>
    </p:spTree>
    <p:extLst>
      <p:ext uri="{BB962C8B-B14F-4D97-AF65-F5344CB8AC3E}">
        <p14:creationId xmlns:p14="http://schemas.microsoft.com/office/powerpoint/2010/main" val="1032763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p:nvPr>
        </p:nvSpPr>
        <p:spPr>
          <a:xfrm>
            <a:off x="838200" y="606400"/>
            <a:ext cx="7767638" cy="731168"/>
          </a:xfrm>
        </p:spPr>
        <p:txBody>
          <a:bodyPr/>
          <a:lstStyle/>
          <a:p>
            <a:r>
              <a:rPr lang="en-GB" sz="2800" dirty="0" err="1" smtClean="0"/>
              <a:t>Hyperpath</a:t>
            </a:r>
            <a:r>
              <a:rPr lang="en-GB" sz="2800" dirty="0" smtClean="0"/>
              <a:t> : what is this?</a:t>
            </a:r>
            <a:r>
              <a:rPr lang="en-GB" sz="2800" dirty="0"/>
              <a:t/>
            </a:r>
            <a:br>
              <a:rPr lang="en-GB" sz="2800" dirty="0"/>
            </a:br>
            <a:r>
              <a:rPr lang="en-GB" sz="2800" dirty="0" smtClean="0"/>
              <a:t>Strategy on Transit Network </a:t>
            </a:r>
            <a:br>
              <a:rPr lang="en-GB" sz="2800" dirty="0" smtClean="0"/>
            </a:br>
            <a:endParaRPr lang="en-GB" sz="2800"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2</a:t>
            </a:fld>
            <a:endParaRPr lang="it-IT"/>
          </a:p>
        </p:txBody>
      </p:sp>
      <p:pic>
        <p:nvPicPr>
          <p:cNvPr id="220163" name="Picture 3" descr="C:\Documents and Settings\valentina\Impostazioni locali\Temporary Internet Files\Content.IE5\8RDP8KCH\MM900323755[1].gif"/>
          <p:cNvPicPr>
            <a:picLocks noChangeAspect="1" noChangeArrowheads="1" noCrop="1"/>
          </p:cNvPicPr>
          <p:nvPr/>
        </p:nvPicPr>
        <p:blipFill>
          <a:blip r:embed="rId3" cstate="print"/>
          <a:srcRect/>
          <a:stretch>
            <a:fillRect/>
          </a:stretch>
        </p:blipFill>
        <p:spPr bwMode="auto">
          <a:xfrm>
            <a:off x="100170" y="2112449"/>
            <a:ext cx="937779" cy="1008112"/>
          </a:xfrm>
          <a:prstGeom prst="rect">
            <a:avLst/>
          </a:prstGeom>
          <a:noFill/>
        </p:spPr>
      </p:pic>
      <p:pic>
        <p:nvPicPr>
          <p:cNvPr id="220164" name="Picture 4" descr="C:\Documents and Settings\valentina\Impostazioni locali\Temporary Internet Files\Content.IE5\LNJOX7B5\MM900336396[1].gif"/>
          <p:cNvPicPr>
            <a:picLocks noChangeAspect="1" noChangeArrowheads="1" noCrop="1"/>
          </p:cNvPicPr>
          <p:nvPr/>
        </p:nvPicPr>
        <p:blipFill>
          <a:blip r:embed="rId4" cstate="print"/>
          <a:srcRect/>
          <a:stretch>
            <a:fillRect/>
          </a:stretch>
        </p:blipFill>
        <p:spPr bwMode="auto">
          <a:xfrm>
            <a:off x="733149" y="1700808"/>
            <a:ext cx="609600" cy="609600"/>
          </a:xfrm>
          <a:prstGeom prst="rect">
            <a:avLst/>
          </a:prstGeom>
          <a:noFill/>
        </p:spPr>
      </p:pic>
      <p:grpSp>
        <p:nvGrpSpPr>
          <p:cNvPr id="68" name="Group 70"/>
          <p:cNvGrpSpPr/>
          <p:nvPr/>
        </p:nvGrpSpPr>
        <p:grpSpPr>
          <a:xfrm>
            <a:off x="-266205" y="1935042"/>
            <a:ext cx="8758483" cy="4631525"/>
            <a:chOff x="445491" y="1782642"/>
            <a:chExt cx="8758483" cy="4631525"/>
          </a:xfrm>
        </p:grpSpPr>
        <p:grpSp>
          <p:nvGrpSpPr>
            <p:cNvPr id="69" name="Gruppo 60"/>
            <p:cNvGrpSpPr/>
            <p:nvPr/>
          </p:nvGrpSpPr>
          <p:grpSpPr>
            <a:xfrm>
              <a:off x="445491" y="1782642"/>
              <a:ext cx="8758483" cy="4631525"/>
              <a:chOff x="439405" y="1782642"/>
              <a:chExt cx="8758483" cy="4631525"/>
            </a:xfrm>
          </p:grpSpPr>
          <p:grpSp>
            <p:nvGrpSpPr>
              <p:cNvPr id="74" name="Group 100"/>
              <p:cNvGrpSpPr/>
              <p:nvPr/>
            </p:nvGrpSpPr>
            <p:grpSpPr>
              <a:xfrm>
                <a:off x="439405" y="1782642"/>
                <a:ext cx="8758483" cy="4631525"/>
                <a:chOff x="429024" y="2100635"/>
                <a:chExt cx="8551567" cy="5162947"/>
              </a:xfrm>
            </p:grpSpPr>
            <p:sp>
              <p:nvSpPr>
                <p:cNvPr id="78" name="Rettangolo 253"/>
                <p:cNvSpPr/>
                <p:nvPr/>
              </p:nvSpPr>
              <p:spPr bwMode="auto">
                <a:xfrm>
                  <a:off x="6550239" y="6183462"/>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9" name="Rettangolo 251"/>
                <p:cNvSpPr/>
                <p:nvPr/>
              </p:nvSpPr>
              <p:spPr bwMode="auto">
                <a:xfrm>
                  <a:off x="4540237" y="4158605"/>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pic>
              <p:nvPicPr>
                <p:cNvPr id="80" name="Picture 79" descr="http://www.michellehenry.fr/bus-queue.jpg"/>
                <p:cNvPicPr>
                  <a:picLocks noChangeAspect="1" noChangeArrowheads="1"/>
                </p:cNvPicPr>
                <p:nvPr/>
              </p:nvPicPr>
              <p:blipFill>
                <a:blip r:embed="rId5" cstate="print"/>
                <a:srcRect r="15497"/>
                <a:stretch>
                  <a:fillRect/>
                </a:stretch>
              </p:blipFill>
              <p:spPr bwMode="auto">
                <a:xfrm>
                  <a:off x="429024" y="3789039"/>
                  <a:ext cx="2630808" cy="3024336"/>
                </a:xfrm>
                <a:prstGeom prst="rect">
                  <a:avLst/>
                </a:prstGeom>
                <a:noFill/>
              </p:spPr>
            </p:pic>
            <p:grpSp>
              <p:nvGrpSpPr>
                <p:cNvPr id="81" name="Gruppo 25"/>
                <p:cNvGrpSpPr>
                  <a:grpSpLocks noChangeAspect="1"/>
                </p:cNvGrpSpPr>
                <p:nvPr/>
              </p:nvGrpSpPr>
              <p:grpSpPr>
                <a:xfrm>
                  <a:off x="1201023" y="3592067"/>
                  <a:ext cx="7779568" cy="1440704"/>
                  <a:chOff x="1916373" y="1588418"/>
                  <a:chExt cx="10290577" cy="1905715"/>
                </a:xfrm>
              </p:grpSpPr>
              <p:cxnSp>
                <p:nvCxnSpPr>
                  <p:cNvPr id="122" name="AutoShape 36"/>
                  <p:cNvCxnSpPr>
                    <a:cxnSpLocks noChangeShapeType="1"/>
                    <a:stCxn id="126" idx="6"/>
                    <a:endCxn id="95" idx="1"/>
                  </p:cNvCxnSpPr>
                  <p:nvPr/>
                </p:nvCxnSpPr>
                <p:spPr bwMode="auto">
                  <a:xfrm flipV="1">
                    <a:off x="2411675" y="3046587"/>
                    <a:ext cx="820475" cy="199896"/>
                  </a:xfrm>
                  <a:prstGeom prst="curvedConnector3">
                    <a:avLst>
                      <a:gd name="adj1" fmla="val 50000"/>
                    </a:avLst>
                  </a:prstGeom>
                  <a:noFill/>
                  <a:ln w="9525">
                    <a:solidFill>
                      <a:schemeClr val="tx1"/>
                    </a:solidFill>
                    <a:round/>
                    <a:headEnd/>
                    <a:tailEnd type="triangle" w="lg" len="lg"/>
                  </a:ln>
                  <a:effectLst/>
                </p:spPr>
              </p:cxnSp>
              <p:sp>
                <p:nvSpPr>
                  <p:cNvPr id="123" name="Oval 122"/>
                  <p:cNvSpPr>
                    <a:spLocks noChangeArrowheads="1"/>
                  </p:cNvSpPr>
                  <p:nvPr/>
                </p:nvSpPr>
                <p:spPr bwMode="auto">
                  <a:xfrm>
                    <a:off x="11711650" y="2255582"/>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d</a:t>
                    </a:r>
                  </a:p>
                </p:txBody>
              </p:sp>
              <p:sp>
                <p:nvSpPr>
                  <p:cNvPr id="124" name="Oval 123"/>
                  <p:cNvSpPr/>
                  <p:nvPr/>
                </p:nvSpPr>
                <p:spPr>
                  <a:xfrm>
                    <a:off x="5436096" y="158841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5" name="Oval 124"/>
                  <p:cNvSpPr/>
                  <p:nvPr/>
                </p:nvSpPr>
                <p:spPr>
                  <a:xfrm>
                    <a:off x="5436096" y="230849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6" name="Oval 125"/>
                  <p:cNvSpPr>
                    <a:spLocks noChangeArrowheads="1"/>
                  </p:cNvSpPr>
                  <p:nvPr/>
                </p:nvSpPr>
                <p:spPr bwMode="auto">
                  <a:xfrm>
                    <a:off x="1916373" y="2998833"/>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o</a:t>
                    </a:r>
                  </a:p>
                </p:txBody>
              </p:sp>
            </p:grpSp>
            <p:sp>
              <p:nvSpPr>
                <p:cNvPr id="82" name="Figura a mano libera 118"/>
                <p:cNvSpPr/>
                <p:nvPr/>
              </p:nvSpPr>
              <p:spPr bwMode="auto">
                <a:xfrm>
                  <a:off x="4072458" y="2100635"/>
                  <a:ext cx="4674305" cy="1915532"/>
                </a:xfrm>
                <a:custGeom>
                  <a:avLst/>
                  <a:gdLst>
                    <a:gd name="connsiteX0" fmla="*/ 0 w 4171950"/>
                    <a:gd name="connsiteY0" fmla="*/ 1547812 h 1976437"/>
                    <a:gd name="connsiteX1" fmla="*/ 419100 w 4171950"/>
                    <a:gd name="connsiteY1" fmla="*/ 700087 h 1976437"/>
                    <a:gd name="connsiteX2" fmla="*/ 1828800 w 4171950"/>
                    <a:gd name="connsiteY2" fmla="*/ 90487 h 1976437"/>
                    <a:gd name="connsiteX3" fmla="*/ 2819400 w 4171950"/>
                    <a:gd name="connsiteY3" fmla="*/ 157162 h 1976437"/>
                    <a:gd name="connsiteX4" fmla="*/ 3333750 w 4171950"/>
                    <a:gd name="connsiteY4" fmla="*/ 814387 h 1976437"/>
                    <a:gd name="connsiteX5" fmla="*/ 3952875 w 4171950"/>
                    <a:gd name="connsiteY5" fmla="*/ 1452562 h 1976437"/>
                    <a:gd name="connsiteX6" fmla="*/ 4171950 w 4171950"/>
                    <a:gd name="connsiteY6" fmla="*/ 1976437 h 1976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71950" h="1976437">
                      <a:moveTo>
                        <a:pt x="0" y="1547812"/>
                      </a:moveTo>
                      <a:cubicBezTo>
                        <a:pt x="57150" y="1245393"/>
                        <a:pt x="114300" y="942974"/>
                        <a:pt x="419100" y="700087"/>
                      </a:cubicBezTo>
                      <a:cubicBezTo>
                        <a:pt x="723900" y="457200"/>
                        <a:pt x="1428750" y="180975"/>
                        <a:pt x="1828800" y="90487"/>
                      </a:cubicBezTo>
                      <a:cubicBezTo>
                        <a:pt x="2228850" y="0"/>
                        <a:pt x="2568575" y="36512"/>
                        <a:pt x="2819400" y="157162"/>
                      </a:cubicBezTo>
                      <a:cubicBezTo>
                        <a:pt x="3070225" y="277812"/>
                        <a:pt x="3144838" y="598487"/>
                        <a:pt x="3333750" y="814387"/>
                      </a:cubicBezTo>
                      <a:cubicBezTo>
                        <a:pt x="3522662" y="1030287"/>
                        <a:pt x="3813175" y="1258887"/>
                        <a:pt x="3952875" y="1452562"/>
                      </a:cubicBezTo>
                      <a:cubicBezTo>
                        <a:pt x="4092575" y="1646237"/>
                        <a:pt x="4132262" y="1811337"/>
                        <a:pt x="4171950" y="1976437"/>
                      </a:cubicBezTo>
                    </a:path>
                  </a:pathLst>
                </a:custGeom>
                <a:noFill/>
                <a:ln w="25400">
                  <a:solidFill>
                    <a:schemeClr val="accent3">
                      <a:lumMod val="50000"/>
                    </a:schemeClr>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endParaRPr lang="en-GB"/>
                </a:p>
              </p:txBody>
            </p:sp>
            <p:sp>
              <p:nvSpPr>
                <p:cNvPr id="83" name="Figura a mano libera 119"/>
                <p:cNvSpPr/>
                <p:nvPr/>
              </p:nvSpPr>
              <p:spPr bwMode="auto">
                <a:xfrm flipV="1">
                  <a:off x="4024964" y="4232080"/>
                  <a:ext cx="515273" cy="335657"/>
                </a:xfrm>
                <a:custGeom>
                  <a:avLst/>
                  <a:gdLst>
                    <a:gd name="connsiteX0" fmla="*/ 0 w 781050"/>
                    <a:gd name="connsiteY0" fmla="*/ 179387 h 179387"/>
                    <a:gd name="connsiteX1" fmla="*/ 247650 w 781050"/>
                    <a:gd name="connsiteY1" fmla="*/ 26987 h 179387"/>
                    <a:gd name="connsiteX2" fmla="*/ 781050 w 781050"/>
                    <a:gd name="connsiteY2" fmla="*/ 17462 h 179387"/>
                  </a:gdLst>
                  <a:ahLst/>
                  <a:cxnLst>
                    <a:cxn ang="0">
                      <a:pos x="connsiteX0" y="connsiteY0"/>
                    </a:cxn>
                    <a:cxn ang="0">
                      <a:pos x="connsiteX1" y="connsiteY1"/>
                    </a:cxn>
                    <a:cxn ang="0">
                      <a:pos x="connsiteX2" y="connsiteY2"/>
                    </a:cxn>
                  </a:cxnLst>
                  <a:rect l="l" t="t" r="r" b="b"/>
                  <a:pathLst>
                    <a:path w="781050" h="179387">
                      <a:moveTo>
                        <a:pt x="0" y="179387"/>
                      </a:moveTo>
                      <a:cubicBezTo>
                        <a:pt x="58737" y="116681"/>
                        <a:pt x="117475" y="53975"/>
                        <a:pt x="247650" y="26987"/>
                      </a:cubicBezTo>
                      <a:cubicBezTo>
                        <a:pt x="377825" y="0"/>
                        <a:pt x="579437" y="8731"/>
                        <a:pt x="781050" y="17462"/>
                      </a:cubicBezTo>
                    </a:path>
                  </a:pathLst>
                </a:custGeom>
                <a:noFill/>
                <a:ln w="25400">
                  <a:solidFill>
                    <a:schemeClr val="accent3">
                      <a:lumMod val="50000"/>
                    </a:schemeClr>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defTabSz="914400" eaLnBrk="1" latinLnBrk="0" hangingPunct="1">
                    <a:lnSpc>
                      <a:spcPct val="100000"/>
                    </a:lnSpc>
                    <a:buClrTx/>
                    <a:buSzTx/>
                    <a:buFontTx/>
                    <a:buNone/>
                    <a:tabLst/>
                  </a:pPr>
                  <a:endParaRPr lang="en-GB"/>
                </a:p>
              </p:txBody>
            </p:sp>
            <p:sp>
              <p:nvSpPr>
                <p:cNvPr id="84" name="Oval 83"/>
                <p:cNvSpPr/>
                <p:nvPr/>
              </p:nvSpPr>
              <p:spPr>
                <a:xfrm>
                  <a:off x="5723569" y="4497788"/>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dirty="0">
                    <a:solidFill>
                      <a:srgbClr val="808080"/>
                    </a:solidFill>
                  </a:endParaRPr>
                </a:p>
              </p:txBody>
            </p:sp>
            <p:grpSp>
              <p:nvGrpSpPr>
                <p:cNvPr id="85" name="Gruppo 196"/>
                <p:cNvGrpSpPr/>
                <p:nvPr/>
              </p:nvGrpSpPr>
              <p:grpSpPr>
                <a:xfrm>
                  <a:off x="4540237" y="4221088"/>
                  <a:ext cx="720000" cy="432048"/>
                  <a:chOff x="4540237" y="4293096"/>
                  <a:chExt cx="720000" cy="432048"/>
                </a:xfrm>
              </p:grpSpPr>
              <p:sp>
                <p:nvSpPr>
                  <p:cNvPr id="120" name="Oval 119"/>
                  <p:cNvSpPr>
                    <a:spLocks noChangeAspect="1"/>
                  </p:cNvSpPr>
                  <p:nvPr/>
                </p:nvSpPr>
                <p:spPr>
                  <a:xfrm>
                    <a:off x="4684253"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1" name="Rettangolo 195"/>
                  <p:cNvSpPr/>
                  <p:nvPr/>
                </p:nvSpPr>
                <p:spPr bwMode="auto">
                  <a:xfrm>
                    <a:off x="4540237" y="4435145"/>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2</a:t>
                    </a:r>
                    <a:endParaRPr kumimoji="0" lang="en-GB" sz="800" b="1" i="0" u="none" strike="noStrike" cap="none" normalizeH="0" baseline="0" dirty="0" smtClean="0">
                      <a:ln>
                        <a:noFill/>
                      </a:ln>
                      <a:solidFill>
                        <a:srgbClr val="FFFFFF"/>
                      </a:solidFill>
                      <a:effectLst/>
                      <a:latin typeface="Comic Sans MS" pitchFamily="66" charset="0"/>
                    </a:endParaRPr>
                  </a:p>
                </p:txBody>
              </p:sp>
            </p:grpSp>
            <p:grpSp>
              <p:nvGrpSpPr>
                <p:cNvPr id="86" name="Gruppo 197"/>
                <p:cNvGrpSpPr/>
                <p:nvPr/>
              </p:nvGrpSpPr>
              <p:grpSpPr>
                <a:xfrm>
                  <a:off x="6565430" y="6263732"/>
                  <a:ext cx="720000" cy="432048"/>
                  <a:chOff x="6507936" y="4751564"/>
                  <a:chExt cx="720000" cy="432048"/>
                </a:xfrm>
              </p:grpSpPr>
              <p:sp>
                <p:nvSpPr>
                  <p:cNvPr id="118" name="Oval 117"/>
                  <p:cNvSpPr>
                    <a:spLocks noChangeAspect="1"/>
                  </p:cNvSpPr>
                  <p:nvPr/>
                </p:nvSpPr>
                <p:spPr>
                  <a:xfrm>
                    <a:off x="6651952" y="4751564"/>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9" name="Rettangolo 199"/>
                  <p:cNvSpPr/>
                  <p:nvPr/>
                </p:nvSpPr>
                <p:spPr bwMode="auto">
                  <a:xfrm>
                    <a:off x="6507936" y="4893613"/>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3</a:t>
                    </a:r>
                    <a:endParaRPr kumimoji="0" lang="en-GB" sz="800" b="1" i="0" u="none" strike="noStrike" cap="none" normalizeH="0" baseline="0" dirty="0" smtClean="0">
                      <a:ln>
                        <a:noFill/>
                      </a:ln>
                      <a:solidFill>
                        <a:srgbClr val="FFFFFF"/>
                      </a:solidFill>
                      <a:effectLst/>
                      <a:latin typeface="Comic Sans MS" pitchFamily="66" charset="0"/>
                    </a:endParaRPr>
                  </a:p>
                </p:txBody>
              </p:sp>
            </p:grpSp>
            <p:sp>
              <p:nvSpPr>
                <p:cNvPr id="87" name="Figura a mano libera 214"/>
                <p:cNvSpPr/>
                <p:nvPr/>
              </p:nvSpPr>
              <p:spPr bwMode="auto">
                <a:xfrm>
                  <a:off x="1600200" y="6534150"/>
                  <a:ext cx="1568450" cy="333375"/>
                </a:xfrm>
                <a:custGeom>
                  <a:avLst/>
                  <a:gdLst>
                    <a:gd name="connsiteX0" fmla="*/ 9525 w 1568450"/>
                    <a:gd name="connsiteY0" fmla="*/ 0 h 333375"/>
                    <a:gd name="connsiteX1" fmla="*/ 266700 w 1568450"/>
                    <a:gd name="connsiteY1" fmla="*/ 114300 h 333375"/>
                    <a:gd name="connsiteX2" fmla="*/ 581025 w 1568450"/>
                    <a:gd name="connsiteY2" fmla="*/ 190500 h 333375"/>
                    <a:gd name="connsiteX3" fmla="*/ 838200 w 1568450"/>
                    <a:gd name="connsiteY3" fmla="*/ 257175 h 333375"/>
                    <a:gd name="connsiteX4" fmla="*/ 1057275 w 1568450"/>
                    <a:gd name="connsiteY4" fmla="*/ 295275 h 333375"/>
                    <a:gd name="connsiteX5" fmla="*/ 1295400 w 1568450"/>
                    <a:gd name="connsiteY5" fmla="*/ 285750 h 333375"/>
                    <a:gd name="connsiteX6" fmla="*/ 1352550 w 1568450"/>
                    <a:gd name="connsiteY6" fmla="*/ 323850 h 333375"/>
                    <a:gd name="connsiteX7" fmla="*/ 0 w 1568450"/>
                    <a:gd name="connsiteY7" fmla="*/ 333375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8450" h="333375">
                      <a:moveTo>
                        <a:pt x="9525" y="0"/>
                      </a:moveTo>
                      <a:cubicBezTo>
                        <a:pt x="90487" y="41275"/>
                        <a:pt x="171450" y="82550"/>
                        <a:pt x="266700" y="114300"/>
                      </a:cubicBezTo>
                      <a:cubicBezTo>
                        <a:pt x="361950" y="146050"/>
                        <a:pt x="581025" y="190500"/>
                        <a:pt x="581025" y="190500"/>
                      </a:cubicBezTo>
                      <a:cubicBezTo>
                        <a:pt x="676275" y="214313"/>
                        <a:pt x="758825" y="239713"/>
                        <a:pt x="838200" y="257175"/>
                      </a:cubicBezTo>
                      <a:cubicBezTo>
                        <a:pt x="917575" y="274637"/>
                        <a:pt x="981075" y="290513"/>
                        <a:pt x="1057275" y="295275"/>
                      </a:cubicBezTo>
                      <a:cubicBezTo>
                        <a:pt x="1133475" y="300037"/>
                        <a:pt x="1246188" y="280988"/>
                        <a:pt x="1295400" y="285750"/>
                      </a:cubicBezTo>
                      <a:cubicBezTo>
                        <a:pt x="1344613" y="290513"/>
                        <a:pt x="1568450" y="315912"/>
                        <a:pt x="1352550" y="323850"/>
                      </a:cubicBezTo>
                      <a:cubicBezTo>
                        <a:pt x="1136650" y="331788"/>
                        <a:pt x="568325" y="332581"/>
                        <a:pt x="0" y="333375"/>
                      </a:cubicBezTo>
                    </a:path>
                  </a:pathLst>
                </a:cu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88" name="Rettangolo 223"/>
                <p:cNvSpPr/>
                <p:nvPr/>
              </p:nvSpPr>
              <p:spPr bwMode="auto">
                <a:xfrm>
                  <a:off x="2195736" y="3861048"/>
                  <a:ext cx="69480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nvGrpSpPr>
                <p:cNvPr id="89" name="Gruppo 226"/>
                <p:cNvGrpSpPr/>
                <p:nvPr/>
              </p:nvGrpSpPr>
              <p:grpSpPr>
                <a:xfrm>
                  <a:off x="2195736" y="3933056"/>
                  <a:ext cx="694800" cy="432048"/>
                  <a:chOff x="5004048" y="4293096"/>
                  <a:chExt cx="694800" cy="432048"/>
                </a:xfrm>
              </p:grpSpPr>
              <p:sp>
                <p:nvSpPr>
                  <p:cNvPr id="116" name="Oval 115"/>
                  <p:cNvSpPr>
                    <a:spLocks noChangeAspect="1"/>
                  </p:cNvSpPr>
                  <p:nvPr/>
                </p:nvSpPr>
                <p:spPr>
                  <a:xfrm>
                    <a:off x="5148064"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7" name="Rettangolo 228"/>
                  <p:cNvSpPr/>
                  <p:nvPr/>
                </p:nvSpPr>
                <p:spPr bwMode="auto">
                  <a:xfrm>
                    <a:off x="5004048" y="4435145"/>
                    <a:ext cx="694800" cy="180000"/>
                  </a:xfrm>
                  <a:prstGeom prst="rect">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850" b="1" i="0" u="none" strike="noStrike" cap="none" normalizeH="0" baseline="0" dirty="0" smtClean="0">
                      <a:ln>
                        <a:noFill/>
                      </a:ln>
                      <a:solidFill>
                        <a:srgbClr val="FFFFFF"/>
                      </a:solidFill>
                      <a:effectLst/>
                      <a:latin typeface="Comic Sans MS" pitchFamily="66" charset="0"/>
                    </a:endParaRPr>
                  </a:p>
                </p:txBody>
              </p:sp>
            </p:grpSp>
            <p:sp>
              <p:nvSpPr>
                <p:cNvPr id="94" name="CasellaDiTesto 229"/>
                <p:cNvSpPr txBox="1"/>
                <p:nvPr/>
              </p:nvSpPr>
              <p:spPr>
                <a:xfrm>
                  <a:off x="2119536" y="4065076"/>
                  <a:ext cx="864096" cy="240164"/>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sz="800" b="1" i="0" dirty="0" smtClean="0">
                      <a:solidFill>
                        <a:schemeClr val="bg1"/>
                      </a:solidFill>
                      <a:latin typeface="Comic Sans MS" pitchFamily="66" charset="0"/>
                    </a:rPr>
                    <a:t>BUS STOP 1</a:t>
                  </a:r>
                  <a:endParaRPr lang="en-GB" sz="800" b="1" i="0" dirty="0">
                    <a:solidFill>
                      <a:schemeClr val="bg1"/>
                    </a:solidFill>
                    <a:latin typeface="Comic Sans MS" pitchFamily="66" charset="0"/>
                  </a:endParaRPr>
                </a:p>
              </p:txBody>
            </p:sp>
            <p:sp>
              <p:nvSpPr>
                <p:cNvPr id="95" name="CasellaDiTesto 230"/>
                <p:cNvSpPr txBox="1"/>
                <p:nvPr/>
              </p:nvSpPr>
              <p:spPr>
                <a:xfrm>
                  <a:off x="2195736" y="443711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2</a:t>
                  </a:r>
                </a:p>
                <a:p>
                  <a:r>
                    <a:rPr lang="it-IT" sz="800" b="1" i="0" dirty="0" smtClean="0">
                      <a:solidFill>
                        <a:srgbClr val="040404"/>
                      </a:solidFill>
                      <a:latin typeface="Comic Sans MS" pitchFamily="66" charset="0"/>
                    </a:rPr>
                    <a:t>1</a:t>
                  </a:r>
                </a:p>
                <a:p>
                  <a:endParaRPr lang="en-GB" sz="800" b="1" i="0" dirty="0">
                    <a:solidFill>
                      <a:srgbClr val="040404"/>
                    </a:solidFill>
                    <a:latin typeface="Comic Sans MS" pitchFamily="66" charset="0"/>
                  </a:endParaRPr>
                </a:p>
              </p:txBody>
            </p:sp>
            <p:cxnSp>
              <p:nvCxnSpPr>
                <p:cNvPr id="98" name="Connettore 2 236"/>
                <p:cNvCxnSpPr/>
                <p:nvPr/>
              </p:nvCxnSpPr>
              <p:spPr bwMode="auto">
                <a:xfrm>
                  <a:off x="3851920" y="573325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99" name="Connettore 2 241"/>
                <p:cNvCxnSpPr/>
                <p:nvPr/>
              </p:nvCxnSpPr>
              <p:spPr bwMode="auto">
                <a:xfrm flipV="1">
                  <a:off x="2483768" y="4365104"/>
                  <a:ext cx="1224136" cy="288032"/>
                </a:xfrm>
                <a:prstGeom prst="straightConnector1">
                  <a:avLst/>
                </a:prstGeom>
                <a:solidFill>
                  <a:schemeClr val="accent1"/>
                </a:solidFill>
                <a:ln w="9525" cap="flat" cmpd="sng" algn="ctr">
                  <a:noFill/>
                  <a:prstDash val="solid"/>
                  <a:round/>
                  <a:headEnd type="none" w="med" len="med"/>
                  <a:tailEnd type="arrow"/>
                </a:ln>
                <a:effectLst/>
              </p:spPr>
            </p:cxnSp>
            <p:cxnSp>
              <p:nvCxnSpPr>
                <p:cNvPr id="102" name="Connettore 2 243"/>
                <p:cNvCxnSpPr/>
                <p:nvPr/>
              </p:nvCxnSpPr>
              <p:spPr bwMode="auto">
                <a:xfrm>
                  <a:off x="2483768" y="465313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105" name="Connettore 2 245"/>
                <p:cNvCxnSpPr>
                  <a:endCxn id="125" idx="3"/>
                </p:cNvCxnSpPr>
                <p:nvPr/>
              </p:nvCxnSpPr>
              <p:spPr bwMode="auto">
                <a:xfrm flipV="1">
                  <a:off x="2483768" y="4275835"/>
                  <a:ext cx="1402045" cy="377301"/>
                </a:xfrm>
                <a:prstGeom prst="straightConnector1">
                  <a:avLst/>
                </a:prstGeom>
                <a:noFill/>
                <a:ln w="25400">
                  <a:solidFill>
                    <a:schemeClr val="accent3">
                      <a:lumMod val="50000"/>
                    </a:schemeClr>
                  </a:solidFill>
                  <a:round/>
                  <a:headEnd/>
                  <a:tailEnd type="triangle" w="lg" len="lg"/>
                </a:ln>
                <a:effectLst/>
              </p:spPr>
            </p:cxnSp>
            <p:cxnSp>
              <p:nvCxnSpPr>
                <p:cNvPr id="106" name="Connettore 2 246"/>
                <p:cNvCxnSpPr>
                  <a:endCxn id="124" idx="3"/>
                </p:cNvCxnSpPr>
                <p:nvPr/>
              </p:nvCxnSpPr>
              <p:spPr bwMode="auto">
                <a:xfrm flipV="1">
                  <a:off x="2483768" y="3731462"/>
                  <a:ext cx="1402045" cy="794920"/>
                </a:xfrm>
                <a:prstGeom prst="straightConnector1">
                  <a:avLst/>
                </a:prstGeom>
                <a:noFill/>
                <a:ln w="25400">
                  <a:solidFill>
                    <a:schemeClr val="accent3">
                      <a:lumMod val="50000"/>
                    </a:schemeClr>
                  </a:solidFill>
                  <a:round/>
                  <a:headEnd/>
                  <a:tailEnd type="triangle" w="lg" len="lg"/>
                </a:ln>
                <a:effectLst/>
              </p:spPr>
            </p:cxnSp>
            <p:sp>
              <p:nvSpPr>
                <p:cNvPr id="107" name="CasellaDiTesto 248"/>
                <p:cNvSpPr txBox="1"/>
                <p:nvPr/>
              </p:nvSpPr>
              <p:spPr>
                <a:xfrm>
                  <a:off x="3347864" y="3656057"/>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2</a:t>
                  </a:r>
                </a:p>
              </p:txBody>
            </p:sp>
            <p:sp>
              <p:nvSpPr>
                <p:cNvPr id="108" name="CasellaDiTesto 249"/>
                <p:cNvSpPr txBox="1"/>
                <p:nvPr/>
              </p:nvSpPr>
              <p:spPr>
                <a:xfrm>
                  <a:off x="3347864" y="4088105"/>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109" name="CasellaDiTesto 252"/>
                <p:cNvSpPr txBox="1"/>
                <p:nvPr/>
              </p:nvSpPr>
              <p:spPr>
                <a:xfrm>
                  <a:off x="4590130" y="477810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1</a:t>
                  </a:r>
                </a:p>
                <a:p>
                  <a:r>
                    <a:rPr lang="it-IT" sz="800" b="1" i="0" dirty="0" smtClean="0">
                      <a:solidFill>
                        <a:srgbClr val="040404"/>
                      </a:solidFill>
                      <a:latin typeface="Comic Sans MS" pitchFamily="66" charset="0"/>
                    </a:rPr>
                    <a:t>3</a:t>
                  </a:r>
                </a:p>
                <a:p>
                  <a:endParaRPr lang="en-GB" sz="800" b="1" i="0" dirty="0">
                    <a:solidFill>
                      <a:srgbClr val="040404"/>
                    </a:solidFill>
                    <a:latin typeface="Comic Sans MS" pitchFamily="66" charset="0"/>
                  </a:endParaRPr>
                </a:p>
              </p:txBody>
            </p:sp>
            <p:sp>
              <p:nvSpPr>
                <p:cNvPr id="110" name="CasellaDiTesto 254"/>
                <p:cNvSpPr txBox="1"/>
                <p:nvPr/>
              </p:nvSpPr>
              <p:spPr>
                <a:xfrm>
                  <a:off x="6546837" y="6745354"/>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3</a:t>
                  </a:r>
                </a:p>
                <a:p>
                  <a:r>
                    <a:rPr lang="it-IT" sz="800" b="1" i="0" dirty="0" smtClean="0">
                      <a:solidFill>
                        <a:srgbClr val="040404"/>
                      </a:solidFill>
                      <a:latin typeface="Comic Sans MS" pitchFamily="66" charset="0"/>
                    </a:rPr>
                    <a:t>4</a:t>
                  </a:r>
                </a:p>
                <a:p>
                  <a:endParaRPr lang="en-GB" sz="800" b="1" i="0" dirty="0">
                    <a:solidFill>
                      <a:srgbClr val="040404"/>
                    </a:solidFill>
                    <a:latin typeface="Comic Sans MS" pitchFamily="66" charset="0"/>
                  </a:endParaRPr>
                </a:p>
              </p:txBody>
            </p:sp>
            <p:sp>
              <p:nvSpPr>
                <p:cNvPr id="111" name="CasellaDiTesto 256"/>
                <p:cNvSpPr txBox="1"/>
                <p:nvPr/>
              </p:nvSpPr>
              <p:spPr>
                <a:xfrm>
                  <a:off x="5332325" y="4160113"/>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112" name="CasellaDiTesto 257"/>
                <p:cNvSpPr txBox="1"/>
                <p:nvPr/>
              </p:nvSpPr>
              <p:spPr>
                <a:xfrm>
                  <a:off x="5281314" y="4991708"/>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cxnSp>
              <p:nvCxnSpPr>
                <p:cNvPr id="113" name="Connettore 2 260"/>
                <p:cNvCxnSpPr/>
                <p:nvPr/>
              </p:nvCxnSpPr>
              <p:spPr bwMode="auto">
                <a:xfrm>
                  <a:off x="4828270" y="4941169"/>
                  <a:ext cx="895299" cy="38240"/>
                </a:xfrm>
                <a:prstGeom prst="straightConnector1">
                  <a:avLst/>
                </a:prstGeom>
                <a:noFill/>
                <a:ln w="25400">
                  <a:solidFill>
                    <a:schemeClr val="bg1">
                      <a:lumMod val="50000"/>
                    </a:schemeClr>
                  </a:solidFill>
                  <a:round/>
                  <a:headEnd/>
                  <a:tailEnd type="triangle" w="lg" len="lg"/>
                </a:ln>
                <a:effectLst/>
              </p:spPr>
            </p:cxnSp>
            <p:cxnSp>
              <p:nvCxnSpPr>
                <p:cNvPr id="114" name="Connettore 2 261"/>
                <p:cNvCxnSpPr/>
                <p:nvPr/>
              </p:nvCxnSpPr>
              <p:spPr bwMode="auto">
                <a:xfrm flipV="1">
                  <a:off x="4828270" y="4658328"/>
                  <a:ext cx="895299" cy="210833"/>
                </a:xfrm>
                <a:prstGeom prst="straightConnector1">
                  <a:avLst/>
                </a:prstGeom>
                <a:noFill/>
                <a:ln w="25400">
                  <a:solidFill>
                    <a:schemeClr val="accent3">
                      <a:lumMod val="50000"/>
                    </a:schemeClr>
                  </a:solidFill>
                  <a:round/>
                  <a:headEnd/>
                  <a:tailEnd type="triangle" w="lg" len="lg"/>
                </a:ln>
                <a:effectLst/>
              </p:spPr>
            </p:cxnSp>
            <p:sp>
              <p:nvSpPr>
                <p:cNvPr id="115" name="Oval 114"/>
                <p:cNvSpPr/>
                <p:nvPr/>
              </p:nvSpPr>
              <p:spPr>
                <a:xfrm>
                  <a:off x="5723569" y="4899139"/>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grpSp>
          <p:sp>
            <p:nvSpPr>
              <p:cNvPr id="75" name="Rettangolo 62"/>
              <p:cNvSpPr/>
              <p:nvPr/>
            </p:nvSpPr>
            <p:spPr bwMode="auto">
              <a:xfrm>
                <a:off x="755576" y="4509120"/>
                <a:ext cx="1584176" cy="144016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6" name="Figura a mano libera 63"/>
              <p:cNvSpPr/>
              <p:nvPr/>
            </p:nvSpPr>
            <p:spPr bwMode="auto">
              <a:xfrm>
                <a:off x="2298879" y="4588099"/>
                <a:ext cx="128789" cy="988453"/>
              </a:xfrm>
              <a:custGeom>
                <a:avLst/>
                <a:gdLst>
                  <a:gd name="connsiteX0" fmla="*/ 41856 w 128789"/>
                  <a:gd name="connsiteY0" fmla="*/ 0 h 988453"/>
                  <a:gd name="connsiteX1" fmla="*/ 106251 w 128789"/>
                  <a:gd name="connsiteY1" fmla="*/ 212501 h 988453"/>
                  <a:gd name="connsiteX2" fmla="*/ 77273 w 128789"/>
                  <a:gd name="connsiteY2" fmla="*/ 264016 h 988453"/>
                  <a:gd name="connsiteX3" fmla="*/ 61175 w 128789"/>
                  <a:gd name="connsiteY3" fmla="*/ 354169 h 988453"/>
                  <a:gd name="connsiteX4" fmla="*/ 83713 w 128789"/>
                  <a:gd name="connsiteY4" fmla="*/ 447540 h 988453"/>
                  <a:gd name="connsiteX5" fmla="*/ 90152 w 128789"/>
                  <a:gd name="connsiteY5" fmla="*/ 492616 h 988453"/>
                  <a:gd name="connsiteX6" fmla="*/ 83713 w 128789"/>
                  <a:gd name="connsiteY6" fmla="*/ 711557 h 988453"/>
                  <a:gd name="connsiteX7" fmla="*/ 122349 w 128789"/>
                  <a:gd name="connsiteY7" fmla="*/ 717997 h 988453"/>
                  <a:gd name="connsiteX8" fmla="*/ 128789 w 128789"/>
                  <a:gd name="connsiteY8" fmla="*/ 827467 h 988453"/>
                  <a:gd name="connsiteX9" fmla="*/ 90152 w 128789"/>
                  <a:gd name="connsiteY9" fmla="*/ 850005 h 988453"/>
                  <a:gd name="connsiteX10" fmla="*/ 93372 w 128789"/>
                  <a:gd name="connsiteY10" fmla="*/ 988453 h 988453"/>
                  <a:gd name="connsiteX11" fmla="*/ 57955 w 128789"/>
                  <a:gd name="connsiteY11" fmla="*/ 988453 h 988453"/>
                  <a:gd name="connsiteX12" fmla="*/ 0 w 128789"/>
                  <a:gd name="connsiteY12" fmla="*/ 975574 h 988453"/>
                  <a:gd name="connsiteX13" fmla="*/ 41856 w 128789"/>
                  <a:gd name="connsiteY13" fmla="*/ 0 h 988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8789" h="988453">
                    <a:moveTo>
                      <a:pt x="41856" y="0"/>
                    </a:moveTo>
                    <a:lnTo>
                      <a:pt x="106251" y="212501"/>
                    </a:lnTo>
                    <a:lnTo>
                      <a:pt x="77273" y="264016"/>
                    </a:lnTo>
                    <a:lnTo>
                      <a:pt x="61175" y="354169"/>
                    </a:lnTo>
                    <a:lnTo>
                      <a:pt x="83713" y="447540"/>
                    </a:lnTo>
                    <a:lnTo>
                      <a:pt x="90152" y="492616"/>
                    </a:lnTo>
                    <a:lnTo>
                      <a:pt x="83713" y="711557"/>
                    </a:lnTo>
                    <a:lnTo>
                      <a:pt x="122349" y="717997"/>
                    </a:lnTo>
                    <a:lnTo>
                      <a:pt x="128789" y="827467"/>
                    </a:lnTo>
                    <a:lnTo>
                      <a:pt x="90152" y="850005"/>
                    </a:lnTo>
                    <a:cubicBezTo>
                      <a:pt x="91225" y="896154"/>
                      <a:pt x="92299" y="942304"/>
                      <a:pt x="93372" y="988453"/>
                    </a:cubicBezTo>
                    <a:lnTo>
                      <a:pt x="57955" y="988453"/>
                    </a:lnTo>
                    <a:lnTo>
                      <a:pt x="0" y="975574"/>
                    </a:lnTo>
                    <a:lnTo>
                      <a:pt x="41856" y="0"/>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7" name="Figura a mano libera 64"/>
              <p:cNvSpPr/>
              <p:nvPr/>
            </p:nvSpPr>
            <p:spPr bwMode="auto">
              <a:xfrm>
                <a:off x="2321417" y="5566893"/>
                <a:ext cx="186744" cy="392806"/>
              </a:xfrm>
              <a:custGeom>
                <a:avLst/>
                <a:gdLst>
                  <a:gd name="connsiteX0" fmla="*/ 12879 w 186744"/>
                  <a:gd name="connsiteY0" fmla="*/ 9659 h 392806"/>
                  <a:gd name="connsiteX1" fmla="*/ 12879 w 186744"/>
                  <a:gd name="connsiteY1" fmla="*/ 9659 h 392806"/>
                  <a:gd name="connsiteX2" fmla="*/ 0 w 186744"/>
                  <a:gd name="connsiteY2" fmla="*/ 392806 h 392806"/>
                  <a:gd name="connsiteX3" fmla="*/ 103031 w 186744"/>
                  <a:gd name="connsiteY3" fmla="*/ 376707 h 392806"/>
                  <a:gd name="connsiteX4" fmla="*/ 186744 w 186744"/>
                  <a:gd name="connsiteY4" fmla="*/ 264017 h 392806"/>
                  <a:gd name="connsiteX5" fmla="*/ 148107 w 186744"/>
                  <a:gd name="connsiteY5" fmla="*/ 225380 h 392806"/>
                  <a:gd name="connsiteX6" fmla="*/ 96591 w 186744"/>
                  <a:gd name="connsiteY6" fmla="*/ 215721 h 392806"/>
                  <a:gd name="connsiteX7" fmla="*/ 83713 w 186744"/>
                  <a:gd name="connsiteY7" fmla="*/ 93372 h 392806"/>
                  <a:gd name="connsiteX8" fmla="*/ 77273 w 186744"/>
                  <a:gd name="connsiteY8" fmla="*/ 0 h 392806"/>
                  <a:gd name="connsiteX9" fmla="*/ 12879 w 186744"/>
                  <a:gd name="connsiteY9" fmla="*/ 9659 h 39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6744" h="392806">
                    <a:moveTo>
                      <a:pt x="12879" y="9659"/>
                    </a:moveTo>
                    <a:lnTo>
                      <a:pt x="12879" y="9659"/>
                    </a:lnTo>
                    <a:lnTo>
                      <a:pt x="0" y="392806"/>
                    </a:lnTo>
                    <a:lnTo>
                      <a:pt x="103031" y="376707"/>
                    </a:lnTo>
                    <a:lnTo>
                      <a:pt x="186744" y="264017"/>
                    </a:lnTo>
                    <a:lnTo>
                      <a:pt x="148107" y="225380"/>
                    </a:lnTo>
                    <a:lnTo>
                      <a:pt x="96591" y="215721"/>
                    </a:lnTo>
                    <a:lnTo>
                      <a:pt x="83713" y="93372"/>
                    </a:lnTo>
                    <a:lnTo>
                      <a:pt x="77273" y="0"/>
                    </a:lnTo>
                    <a:lnTo>
                      <a:pt x="12879" y="9659"/>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sp>
          <p:nvSpPr>
            <p:cNvPr id="70" name="Rettangolo 61"/>
            <p:cNvSpPr/>
            <p:nvPr/>
          </p:nvSpPr>
          <p:spPr bwMode="auto">
            <a:xfrm>
              <a:off x="2339752" y="4581128"/>
              <a:ext cx="504056" cy="144016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2" name="Figura a mano libera 65"/>
            <p:cNvSpPr/>
            <p:nvPr/>
          </p:nvSpPr>
          <p:spPr bwMode="auto">
            <a:xfrm>
              <a:off x="2696029" y="5101771"/>
              <a:ext cx="239485" cy="747486"/>
            </a:xfrm>
            <a:custGeom>
              <a:avLst/>
              <a:gdLst>
                <a:gd name="connsiteX0" fmla="*/ 152400 w 239485"/>
                <a:gd name="connsiteY0" fmla="*/ 0 h 747486"/>
                <a:gd name="connsiteX1" fmla="*/ 239485 w 239485"/>
                <a:gd name="connsiteY1" fmla="*/ 424543 h 747486"/>
                <a:gd name="connsiteX2" fmla="*/ 239485 w 239485"/>
                <a:gd name="connsiteY2" fmla="*/ 693058 h 747486"/>
                <a:gd name="connsiteX3" fmla="*/ 228600 w 239485"/>
                <a:gd name="connsiteY3" fmla="*/ 747486 h 747486"/>
                <a:gd name="connsiteX4" fmla="*/ 0 w 239485"/>
                <a:gd name="connsiteY4" fmla="*/ 685800 h 747486"/>
                <a:gd name="connsiteX5" fmla="*/ 90714 w 239485"/>
                <a:gd name="connsiteY5" fmla="*/ 47172 h 74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485" h="747486">
                  <a:moveTo>
                    <a:pt x="152400" y="0"/>
                  </a:moveTo>
                  <a:lnTo>
                    <a:pt x="239485" y="424543"/>
                  </a:lnTo>
                  <a:lnTo>
                    <a:pt x="239485" y="693058"/>
                  </a:lnTo>
                  <a:lnTo>
                    <a:pt x="228600" y="747486"/>
                  </a:lnTo>
                  <a:lnTo>
                    <a:pt x="0" y="685800"/>
                  </a:lnTo>
                  <a:lnTo>
                    <a:pt x="90714" y="47172"/>
                  </a:lnTo>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3" name="Rettangolo 66"/>
            <p:cNvSpPr/>
            <p:nvPr/>
          </p:nvSpPr>
          <p:spPr bwMode="auto">
            <a:xfrm>
              <a:off x="2843808" y="5877272"/>
              <a:ext cx="72008" cy="144016"/>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cxnSp>
        <p:nvCxnSpPr>
          <p:cNvPr id="127" name="Connettore 2 245"/>
          <p:cNvCxnSpPr/>
          <p:nvPr/>
        </p:nvCxnSpPr>
        <p:spPr bwMode="auto">
          <a:xfrm flipV="1">
            <a:off x="6308576" y="6211014"/>
            <a:ext cx="1009360" cy="106690"/>
          </a:xfrm>
          <a:prstGeom prst="straightConnector1">
            <a:avLst/>
          </a:prstGeom>
          <a:noFill/>
          <a:ln w="25400">
            <a:solidFill>
              <a:schemeClr val="accent3">
                <a:lumMod val="50000"/>
              </a:schemeClr>
            </a:solidFill>
            <a:round/>
            <a:headEnd/>
            <a:tailEnd type="triangle" w="lg" len="lg"/>
          </a:ln>
          <a:effectLst/>
        </p:spPr>
      </p:cxnSp>
      <p:cxnSp>
        <p:nvCxnSpPr>
          <p:cNvPr id="128" name="Connettore 2 246"/>
          <p:cNvCxnSpPr/>
          <p:nvPr/>
        </p:nvCxnSpPr>
        <p:spPr bwMode="auto">
          <a:xfrm flipV="1">
            <a:off x="6259430" y="5722672"/>
            <a:ext cx="1058506" cy="540764"/>
          </a:xfrm>
          <a:prstGeom prst="straightConnector1">
            <a:avLst/>
          </a:prstGeom>
          <a:noFill/>
          <a:ln w="25400">
            <a:solidFill>
              <a:schemeClr val="accent3">
                <a:lumMod val="50000"/>
              </a:schemeClr>
            </a:solidFill>
            <a:round/>
            <a:headEnd/>
            <a:tailEnd type="triangle" w="lg" len="lg"/>
          </a:ln>
          <a:effectLst/>
        </p:spPr>
      </p:cxnSp>
      <p:sp>
        <p:nvSpPr>
          <p:cNvPr id="129" name="Freeform 128"/>
          <p:cNvSpPr/>
          <p:nvPr/>
        </p:nvSpPr>
        <p:spPr bwMode="auto">
          <a:xfrm>
            <a:off x="7291388" y="4105275"/>
            <a:ext cx="1098549" cy="1533525"/>
          </a:xfrm>
          <a:custGeom>
            <a:avLst/>
            <a:gdLst>
              <a:gd name="connsiteX0" fmla="*/ 185737 w 1098549"/>
              <a:gd name="connsiteY0" fmla="*/ 1533525 h 1533525"/>
              <a:gd name="connsiteX1" fmla="*/ 128587 w 1098549"/>
              <a:gd name="connsiteY1" fmla="*/ 981075 h 1533525"/>
              <a:gd name="connsiteX2" fmla="*/ 957262 w 1098549"/>
              <a:gd name="connsiteY2" fmla="*/ 914400 h 1533525"/>
              <a:gd name="connsiteX3" fmla="*/ 976312 w 1098549"/>
              <a:gd name="connsiteY3" fmla="*/ 0 h 1533525"/>
            </a:gdLst>
            <a:ahLst/>
            <a:cxnLst>
              <a:cxn ang="0">
                <a:pos x="connsiteX0" y="connsiteY0"/>
              </a:cxn>
              <a:cxn ang="0">
                <a:pos x="connsiteX1" y="connsiteY1"/>
              </a:cxn>
              <a:cxn ang="0">
                <a:pos x="connsiteX2" y="connsiteY2"/>
              </a:cxn>
              <a:cxn ang="0">
                <a:pos x="connsiteX3" y="connsiteY3"/>
              </a:cxn>
            </a:cxnLst>
            <a:rect l="l" t="t" r="r" b="b"/>
            <a:pathLst>
              <a:path w="1098549" h="1533525">
                <a:moveTo>
                  <a:pt x="185737" y="1533525"/>
                </a:moveTo>
                <a:cubicBezTo>
                  <a:pt x="92868" y="1308893"/>
                  <a:pt x="0" y="1084262"/>
                  <a:pt x="128587" y="981075"/>
                </a:cubicBezTo>
                <a:cubicBezTo>
                  <a:pt x="257174" y="877888"/>
                  <a:pt x="815975" y="1077912"/>
                  <a:pt x="957262" y="914400"/>
                </a:cubicBezTo>
                <a:cubicBezTo>
                  <a:pt x="1098549" y="750888"/>
                  <a:pt x="1037430" y="375444"/>
                  <a:pt x="976312" y="0"/>
                </a:cubicBezTo>
              </a:path>
            </a:pathLst>
          </a:custGeom>
          <a:noFill/>
          <a:ln w="25400" cap="flat" cmpd="sng" algn="ctr">
            <a:solidFill>
              <a:schemeClr val="accent3">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0" name="Freeform 129"/>
          <p:cNvSpPr/>
          <p:nvPr/>
        </p:nvSpPr>
        <p:spPr bwMode="auto">
          <a:xfrm>
            <a:off x="7496175" y="4076700"/>
            <a:ext cx="1262063" cy="2111375"/>
          </a:xfrm>
          <a:custGeom>
            <a:avLst/>
            <a:gdLst>
              <a:gd name="connsiteX0" fmla="*/ 0 w 1262063"/>
              <a:gd name="connsiteY0" fmla="*/ 2066925 h 2111375"/>
              <a:gd name="connsiteX1" fmla="*/ 581025 w 1262063"/>
              <a:gd name="connsiteY1" fmla="*/ 1885950 h 2111375"/>
              <a:gd name="connsiteX2" fmla="*/ 1200150 w 1262063"/>
              <a:gd name="connsiteY2" fmla="*/ 714375 h 2111375"/>
              <a:gd name="connsiteX3" fmla="*/ 952500 w 1262063"/>
              <a:gd name="connsiteY3" fmla="*/ 0 h 2111375"/>
            </a:gdLst>
            <a:ahLst/>
            <a:cxnLst>
              <a:cxn ang="0">
                <a:pos x="connsiteX0" y="connsiteY0"/>
              </a:cxn>
              <a:cxn ang="0">
                <a:pos x="connsiteX1" y="connsiteY1"/>
              </a:cxn>
              <a:cxn ang="0">
                <a:pos x="connsiteX2" y="connsiteY2"/>
              </a:cxn>
              <a:cxn ang="0">
                <a:pos x="connsiteX3" y="connsiteY3"/>
              </a:cxn>
            </a:cxnLst>
            <a:rect l="l" t="t" r="r" b="b"/>
            <a:pathLst>
              <a:path w="1262063" h="2111375">
                <a:moveTo>
                  <a:pt x="0" y="2066925"/>
                </a:moveTo>
                <a:cubicBezTo>
                  <a:pt x="190500" y="2089150"/>
                  <a:pt x="381000" y="2111375"/>
                  <a:pt x="581025" y="1885950"/>
                </a:cubicBezTo>
                <a:cubicBezTo>
                  <a:pt x="781050" y="1660525"/>
                  <a:pt x="1138238" y="1028700"/>
                  <a:pt x="1200150" y="714375"/>
                </a:cubicBezTo>
                <a:cubicBezTo>
                  <a:pt x="1262063" y="400050"/>
                  <a:pt x="1107281" y="200025"/>
                  <a:pt x="952500" y="0"/>
                </a:cubicBezTo>
              </a:path>
            </a:pathLst>
          </a:custGeom>
          <a:noFill/>
          <a:ln w="25400" cap="flat" cmpd="sng" algn="ctr">
            <a:solidFill>
              <a:schemeClr val="accent3">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1" name="CasellaDiTesto 257"/>
          <p:cNvSpPr txBox="1"/>
          <p:nvPr/>
        </p:nvSpPr>
        <p:spPr>
          <a:xfrm>
            <a:off x="6812632" y="5597624"/>
            <a:ext cx="885004" cy="276999"/>
          </a:xfrm>
          <a:prstGeom prst="rect">
            <a:avLst/>
          </a:prstGeom>
          <a:noFill/>
          <a:ln>
            <a:noFill/>
          </a:ln>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sp>
        <p:nvSpPr>
          <p:cNvPr id="132" name="CasellaDiTesto 257"/>
          <p:cNvSpPr txBox="1"/>
          <p:nvPr/>
        </p:nvSpPr>
        <p:spPr>
          <a:xfrm>
            <a:off x="6884640" y="6317704"/>
            <a:ext cx="885004" cy="276999"/>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4</a:t>
            </a:r>
          </a:p>
        </p:txBody>
      </p:sp>
      <p:sp>
        <p:nvSpPr>
          <p:cNvPr id="133" name="Oval 132"/>
          <p:cNvSpPr/>
          <p:nvPr/>
        </p:nvSpPr>
        <p:spPr>
          <a:xfrm>
            <a:off x="7293441" y="6085966"/>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34" name="Freeform 133"/>
          <p:cNvSpPr/>
          <p:nvPr/>
        </p:nvSpPr>
        <p:spPr bwMode="auto">
          <a:xfrm>
            <a:off x="5362575" y="3709988"/>
            <a:ext cx="709612" cy="2566987"/>
          </a:xfrm>
          <a:custGeom>
            <a:avLst/>
            <a:gdLst>
              <a:gd name="connsiteX0" fmla="*/ 0 w 709612"/>
              <a:gd name="connsiteY0" fmla="*/ 395287 h 2566987"/>
              <a:gd name="connsiteX1" fmla="*/ 657225 w 709612"/>
              <a:gd name="connsiteY1" fmla="*/ 128587 h 2566987"/>
              <a:gd name="connsiteX2" fmla="*/ 314325 w 709612"/>
              <a:gd name="connsiteY2" fmla="*/ 1166812 h 2566987"/>
              <a:gd name="connsiteX3" fmla="*/ 533400 w 709612"/>
              <a:gd name="connsiteY3" fmla="*/ 2319337 h 2566987"/>
              <a:gd name="connsiteX4" fmla="*/ 638175 w 709612"/>
              <a:gd name="connsiteY4" fmla="*/ 2566987 h 256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9612" h="2566987">
                <a:moveTo>
                  <a:pt x="0" y="395287"/>
                </a:moveTo>
                <a:cubicBezTo>
                  <a:pt x="302419" y="197643"/>
                  <a:pt x="604838" y="0"/>
                  <a:pt x="657225" y="128587"/>
                </a:cubicBezTo>
                <a:cubicBezTo>
                  <a:pt x="709612" y="257174"/>
                  <a:pt x="334963" y="801687"/>
                  <a:pt x="314325" y="1166812"/>
                </a:cubicBezTo>
                <a:cubicBezTo>
                  <a:pt x="293688" y="1531937"/>
                  <a:pt x="479425" y="2085974"/>
                  <a:pt x="533400" y="2319337"/>
                </a:cubicBezTo>
                <a:cubicBezTo>
                  <a:pt x="587375" y="2552700"/>
                  <a:pt x="612775" y="2559843"/>
                  <a:pt x="638175" y="2566987"/>
                </a:cubicBezTo>
              </a:path>
            </a:pathLst>
          </a:custGeom>
          <a:noFill/>
          <a:ln w="25400" cap="flat" cmpd="sng" algn="ctr">
            <a:solidFill>
              <a:schemeClr val="accent3">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5" name="Freeform 134"/>
          <p:cNvSpPr/>
          <p:nvPr/>
        </p:nvSpPr>
        <p:spPr bwMode="auto">
          <a:xfrm>
            <a:off x="4868416" y="4589512"/>
            <a:ext cx="1122808" cy="1849388"/>
          </a:xfrm>
          <a:custGeom>
            <a:avLst/>
            <a:gdLst>
              <a:gd name="connsiteX0" fmla="*/ 525462 w 1382712"/>
              <a:gd name="connsiteY0" fmla="*/ 0 h 1600200"/>
              <a:gd name="connsiteX1" fmla="*/ 392112 w 1382712"/>
              <a:gd name="connsiteY1" fmla="*/ 161925 h 1600200"/>
              <a:gd name="connsiteX2" fmla="*/ 30162 w 1382712"/>
              <a:gd name="connsiteY2" fmla="*/ 504825 h 1600200"/>
              <a:gd name="connsiteX3" fmla="*/ 573087 w 1382712"/>
              <a:gd name="connsiteY3" fmla="*/ 571500 h 1600200"/>
              <a:gd name="connsiteX4" fmla="*/ 239712 w 1382712"/>
              <a:gd name="connsiteY4" fmla="*/ 1152525 h 1600200"/>
              <a:gd name="connsiteX5" fmla="*/ 1382712 w 1382712"/>
              <a:gd name="connsiteY5" fmla="*/ 1600200 h 16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2712" h="1600200">
                <a:moveTo>
                  <a:pt x="525462" y="0"/>
                </a:moveTo>
                <a:cubicBezTo>
                  <a:pt x="500062" y="38894"/>
                  <a:pt x="474662" y="77788"/>
                  <a:pt x="392112" y="161925"/>
                </a:cubicBezTo>
                <a:cubicBezTo>
                  <a:pt x="309562" y="246062"/>
                  <a:pt x="0" y="436563"/>
                  <a:pt x="30162" y="504825"/>
                </a:cubicBezTo>
                <a:cubicBezTo>
                  <a:pt x="60324" y="573087"/>
                  <a:pt x="538162" y="463550"/>
                  <a:pt x="573087" y="571500"/>
                </a:cubicBezTo>
                <a:cubicBezTo>
                  <a:pt x="608012" y="679450"/>
                  <a:pt x="104775" y="981075"/>
                  <a:pt x="239712" y="1152525"/>
                </a:cubicBezTo>
                <a:cubicBezTo>
                  <a:pt x="374649" y="1323975"/>
                  <a:pt x="878680" y="1462087"/>
                  <a:pt x="1382712" y="1600200"/>
                </a:cubicBezTo>
              </a:path>
            </a:pathLst>
          </a:custGeom>
          <a:noFill/>
          <a:ln w="25400" cap="flat" cmpd="sng" algn="ctr">
            <a:solidFill>
              <a:schemeClr val="bg1">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glow rad="101600">
                  <a:srgbClr val="33CC33">
                    <a:alpha val="60000"/>
                  </a:srgbClr>
                </a:glow>
              </a:effectLst>
              <a:latin typeface="Verdana" pitchFamily="34" charset="0"/>
              <a:cs typeface="Times New Roman" pitchFamily="18" charset="0"/>
            </a:endParaRPr>
          </a:p>
        </p:txBody>
      </p:sp>
      <p:sp>
        <p:nvSpPr>
          <p:cNvPr id="136" name="Oval 135"/>
          <p:cNvSpPr/>
          <p:nvPr/>
        </p:nvSpPr>
        <p:spPr>
          <a:xfrm>
            <a:off x="7293441" y="5597624"/>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Tree>
  </p:cSld>
  <p:clrMapOvr>
    <a:masterClrMapping/>
  </p:clrMapOvr>
  <p:transition>
    <p:spli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DD0CF719-BC4D-4B30-B881-2EF1E926EC9C}" type="slidenum">
              <a:rPr lang="it-IT" smtClean="0">
                <a:solidFill>
                  <a:srgbClr val="6E6E6F"/>
                </a:solidFill>
              </a:rPr>
              <a:pPr>
                <a:defRPr/>
              </a:pPr>
              <a:t>20</a:t>
            </a:fld>
            <a:endParaRPr lang="it-IT">
              <a:solidFill>
                <a:srgbClr val="6E6E6F"/>
              </a:solidFill>
            </a:endParaRPr>
          </a:p>
        </p:txBody>
      </p:sp>
      <p:grpSp>
        <p:nvGrpSpPr>
          <p:cNvPr id="3" name="Group 2"/>
          <p:cNvGrpSpPr/>
          <p:nvPr/>
        </p:nvGrpSpPr>
        <p:grpSpPr>
          <a:xfrm>
            <a:off x="3919867" y="2272103"/>
            <a:ext cx="3144697" cy="1643871"/>
            <a:chOff x="3322959" y="2593286"/>
            <a:chExt cx="3144697" cy="1643871"/>
          </a:xfrm>
        </p:grpSpPr>
        <p:sp>
          <p:nvSpPr>
            <p:cNvPr id="2" name="Oval 1"/>
            <p:cNvSpPr/>
            <p:nvPr/>
          </p:nvSpPr>
          <p:spPr bwMode="auto">
            <a:xfrm>
              <a:off x="3322959" y="2593286"/>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7" name="Oval 26"/>
            <p:cNvSpPr/>
            <p:nvPr/>
          </p:nvSpPr>
          <p:spPr bwMode="auto">
            <a:xfrm>
              <a:off x="3435543" y="2863087"/>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8" name="Oval 27"/>
            <p:cNvSpPr/>
            <p:nvPr/>
          </p:nvSpPr>
          <p:spPr bwMode="auto">
            <a:xfrm>
              <a:off x="3559695" y="3167960"/>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9" name="Oval 28"/>
            <p:cNvSpPr/>
            <p:nvPr/>
          </p:nvSpPr>
          <p:spPr bwMode="auto">
            <a:xfrm>
              <a:off x="3707904" y="3455297"/>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0" name="Oval 29"/>
            <p:cNvSpPr/>
            <p:nvPr/>
          </p:nvSpPr>
          <p:spPr bwMode="auto">
            <a:xfrm>
              <a:off x="3851920" y="3742633"/>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1" name="Oval 30"/>
            <p:cNvSpPr/>
            <p:nvPr/>
          </p:nvSpPr>
          <p:spPr bwMode="auto">
            <a:xfrm>
              <a:off x="4211227"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dirty="0" smtClean="0"/>
            </a:p>
          </p:txBody>
        </p:sp>
        <p:sp>
          <p:nvSpPr>
            <p:cNvPr id="32" name="Oval 31"/>
            <p:cNvSpPr/>
            <p:nvPr/>
          </p:nvSpPr>
          <p:spPr bwMode="auto">
            <a:xfrm>
              <a:off x="4619308"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3" name="Oval 32"/>
            <p:cNvSpPr/>
            <p:nvPr/>
          </p:nvSpPr>
          <p:spPr bwMode="auto">
            <a:xfrm>
              <a:off x="5027389"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4" name="Oval 33"/>
            <p:cNvSpPr/>
            <p:nvPr/>
          </p:nvSpPr>
          <p:spPr bwMode="auto">
            <a:xfrm>
              <a:off x="5435470"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5" name="Oval 34"/>
            <p:cNvSpPr/>
            <p:nvPr/>
          </p:nvSpPr>
          <p:spPr bwMode="auto">
            <a:xfrm>
              <a:off x="5843551"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6" name="Oval 35"/>
            <p:cNvSpPr/>
            <p:nvPr/>
          </p:nvSpPr>
          <p:spPr bwMode="auto">
            <a:xfrm>
              <a:off x="6251632" y="4029575"/>
              <a:ext cx="216024" cy="207582"/>
            </a:xfrm>
            <a:prstGeom prst="ellipse">
              <a:avLst/>
            </a:prstGeom>
            <a:solidFill>
              <a:srgbClr val="6600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grpSp>
      <p:sp>
        <p:nvSpPr>
          <p:cNvPr id="42" name="Text Box 45"/>
          <p:cNvSpPr txBox="1">
            <a:spLocks noChangeArrowheads="1"/>
          </p:cNvSpPr>
          <p:nvPr/>
        </p:nvSpPr>
        <p:spPr bwMode="auto">
          <a:xfrm>
            <a:off x="6882367" y="3658294"/>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6600CC"/>
                </a:solidFill>
                <a:latin typeface="Arial" pitchFamily="34" charset="0"/>
                <a:ea typeface="Times New Roman"/>
                <a:cs typeface="Arial" pitchFamily="34" charset="0"/>
              </a:rPr>
              <a:t>07:55</a:t>
            </a:r>
            <a:endParaRPr lang="en-GB" sz="1800" b="1" i="0" dirty="0">
              <a:solidFill>
                <a:srgbClr val="6600CC"/>
              </a:solidFill>
              <a:latin typeface="Arial" pitchFamily="34" charset="0"/>
              <a:ea typeface="Times New Roman"/>
              <a:cs typeface="Arial" pitchFamily="34" charset="0"/>
            </a:endParaRPr>
          </a:p>
        </p:txBody>
      </p:sp>
      <p:sp>
        <p:nvSpPr>
          <p:cNvPr id="66" name="Oval 65"/>
          <p:cNvSpPr/>
          <p:nvPr/>
        </p:nvSpPr>
        <p:spPr bwMode="auto">
          <a:xfrm>
            <a:off x="4815003" y="3994398"/>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7" name="Oval 66"/>
          <p:cNvSpPr/>
          <p:nvPr/>
        </p:nvSpPr>
        <p:spPr bwMode="auto">
          <a:xfrm>
            <a:off x="5216216"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8" name="Oval 67"/>
          <p:cNvSpPr/>
          <p:nvPr/>
        </p:nvSpPr>
        <p:spPr bwMode="auto">
          <a:xfrm>
            <a:off x="5624297"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9" name="Oval 68"/>
          <p:cNvSpPr/>
          <p:nvPr/>
        </p:nvSpPr>
        <p:spPr bwMode="auto">
          <a:xfrm>
            <a:off x="6032378"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0" name="Oval 69"/>
          <p:cNvSpPr/>
          <p:nvPr/>
        </p:nvSpPr>
        <p:spPr bwMode="auto">
          <a:xfrm>
            <a:off x="6440459"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1" name="Oval 70"/>
          <p:cNvSpPr/>
          <p:nvPr/>
        </p:nvSpPr>
        <p:spPr bwMode="auto">
          <a:xfrm>
            <a:off x="6848540" y="4021832"/>
            <a:ext cx="216024" cy="207582"/>
          </a:xfrm>
          <a:prstGeom prst="ellipse">
            <a:avLst/>
          </a:prstGeom>
          <a:solidFill>
            <a:srgbClr val="FF33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47" name="Text Box 45"/>
          <p:cNvSpPr txBox="1">
            <a:spLocks noChangeArrowheads="1"/>
          </p:cNvSpPr>
          <p:nvPr/>
        </p:nvSpPr>
        <p:spPr bwMode="auto">
          <a:xfrm>
            <a:off x="6886134" y="3944300"/>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3300"/>
                </a:solidFill>
                <a:latin typeface="Arial" pitchFamily="34" charset="0"/>
                <a:ea typeface="Times New Roman"/>
                <a:cs typeface="Arial" pitchFamily="34" charset="0"/>
              </a:rPr>
              <a:t>08:00</a:t>
            </a:r>
            <a:endParaRPr lang="en-GB" sz="1800" b="1" i="0" dirty="0">
              <a:solidFill>
                <a:srgbClr val="FF3300"/>
              </a:solidFill>
              <a:latin typeface="Arial" pitchFamily="34" charset="0"/>
              <a:ea typeface="Times New Roman"/>
              <a:cs typeface="Arial" pitchFamily="34" charset="0"/>
            </a:endParaRPr>
          </a:p>
        </p:txBody>
      </p:sp>
      <p:sp>
        <p:nvSpPr>
          <p:cNvPr id="44"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‘forward effects’</a:t>
            </a:r>
            <a:br>
              <a:rPr lang="en-GB" i="0" kern="0" dirty="0" smtClean="0">
                <a:solidFill>
                  <a:srgbClr val="FFFFFF"/>
                </a:solidFill>
              </a:rPr>
            </a:br>
            <a:endParaRPr lang="en-GB" i="0" kern="0" dirty="0" smtClean="0">
              <a:solidFill>
                <a:srgbClr val="FFFFFF"/>
              </a:solidFill>
            </a:endParaRPr>
          </a:p>
        </p:txBody>
      </p:sp>
      <p:grpSp>
        <p:nvGrpSpPr>
          <p:cNvPr id="43" name="Group 42"/>
          <p:cNvGrpSpPr/>
          <p:nvPr/>
        </p:nvGrpSpPr>
        <p:grpSpPr>
          <a:xfrm>
            <a:off x="4211960" y="1628800"/>
            <a:ext cx="4731761" cy="2075366"/>
            <a:chOff x="4232727" y="1628800"/>
            <a:chExt cx="4731761" cy="2075366"/>
          </a:xfrm>
        </p:grpSpPr>
        <p:grpSp>
          <p:nvGrpSpPr>
            <p:cNvPr id="45" name="Group 44"/>
            <p:cNvGrpSpPr/>
            <p:nvPr/>
          </p:nvGrpSpPr>
          <p:grpSpPr>
            <a:xfrm>
              <a:off x="4232727" y="1628800"/>
              <a:ext cx="4731761" cy="2075366"/>
              <a:chOff x="4264974" y="1949984"/>
              <a:chExt cx="4097727" cy="1391022"/>
            </a:xfrm>
          </p:grpSpPr>
          <p:grpSp>
            <p:nvGrpSpPr>
              <p:cNvPr id="49" name="Group 48"/>
              <p:cNvGrpSpPr>
                <a:grpSpLocks noChangeAspect="1"/>
              </p:cNvGrpSpPr>
              <p:nvPr/>
            </p:nvGrpSpPr>
            <p:grpSpPr>
              <a:xfrm>
                <a:off x="4264974" y="1949984"/>
                <a:ext cx="4097727" cy="1349498"/>
                <a:chOff x="-64712" y="875347"/>
                <a:chExt cx="5876992" cy="1936142"/>
              </a:xfrm>
            </p:grpSpPr>
            <p:grpSp>
              <p:nvGrpSpPr>
                <p:cNvPr id="52" name="Gruppo 82"/>
                <p:cNvGrpSpPr/>
                <p:nvPr/>
              </p:nvGrpSpPr>
              <p:grpSpPr>
                <a:xfrm>
                  <a:off x="-25090" y="875347"/>
                  <a:ext cx="5581808" cy="1936142"/>
                  <a:chOff x="-28446" y="856189"/>
                  <a:chExt cx="5829881" cy="1893763"/>
                </a:xfrm>
              </p:grpSpPr>
              <p:sp>
                <p:nvSpPr>
                  <p:cNvPr id="60" name="Rectangle 59"/>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61" name="Rectangle 60"/>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62"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63"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64"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65" name="Rectangle 64"/>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72" name="Freeform 71"/>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53" name="Rectangle 52"/>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54"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55"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56"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57"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58"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59"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50"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51"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46"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48"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spTree>
    <p:extLst>
      <p:ext uri="{BB962C8B-B14F-4D97-AF65-F5344CB8AC3E}">
        <p14:creationId xmlns:p14="http://schemas.microsoft.com/office/powerpoint/2010/main" val="4768417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DD0CF719-BC4D-4B30-B881-2EF1E926EC9C}" type="slidenum">
              <a:rPr lang="it-IT" smtClean="0"/>
              <a:pPr>
                <a:defRPr/>
              </a:pPr>
              <a:t>21</a:t>
            </a:fld>
            <a:endParaRPr lang="it-IT"/>
          </a:p>
        </p:txBody>
      </p:sp>
      <p:grpSp>
        <p:nvGrpSpPr>
          <p:cNvPr id="3" name="Group 2"/>
          <p:cNvGrpSpPr/>
          <p:nvPr/>
        </p:nvGrpSpPr>
        <p:grpSpPr>
          <a:xfrm>
            <a:off x="3919867" y="2272103"/>
            <a:ext cx="3144697" cy="1643871"/>
            <a:chOff x="3322959" y="2593286"/>
            <a:chExt cx="3144697" cy="1643871"/>
          </a:xfrm>
        </p:grpSpPr>
        <p:sp>
          <p:nvSpPr>
            <p:cNvPr id="2" name="Oval 1"/>
            <p:cNvSpPr/>
            <p:nvPr/>
          </p:nvSpPr>
          <p:spPr bwMode="auto">
            <a:xfrm>
              <a:off x="3322959" y="2593286"/>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27" name="Oval 26"/>
            <p:cNvSpPr/>
            <p:nvPr/>
          </p:nvSpPr>
          <p:spPr bwMode="auto">
            <a:xfrm>
              <a:off x="3435543" y="2863087"/>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28" name="Oval 27"/>
            <p:cNvSpPr/>
            <p:nvPr/>
          </p:nvSpPr>
          <p:spPr bwMode="auto">
            <a:xfrm>
              <a:off x="3559695" y="3167960"/>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29" name="Oval 28"/>
            <p:cNvSpPr/>
            <p:nvPr/>
          </p:nvSpPr>
          <p:spPr bwMode="auto">
            <a:xfrm>
              <a:off x="3707904" y="3455297"/>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0" name="Oval 29"/>
            <p:cNvSpPr/>
            <p:nvPr/>
          </p:nvSpPr>
          <p:spPr bwMode="auto">
            <a:xfrm>
              <a:off x="3851920" y="3742633"/>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1" name="Oval 30"/>
            <p:cNvSpPr/>
            <p:nvPr/>
          </p:nvSpPr>
          <p:spPr bwMode="auto">
            <a:xfrm>
              <a:off x="4211227"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dirty="0" smtClean="0">
                <a:ln>
                  <a:noFill/>
                </a:ln>
                <a:solidFill>
                  <a:srgbClr val="6E6E6F"/>
                </a:solidFill>
                <a:effectLst/>
                <a:latin typeface="Verdana" pitchFamily="34" charset="0"/>
                <a:cs typeface="Times New Roman" pitchFamily="18" charset="0"/>
              </a:endParaRPr>
            </a:p>
          </p:txBody>
        </p:sp>
        <p:sp>
          <p:nvSpPr>
            <p:cNvPr id="32" name="Oval 31"/>
            <p:cNvSpPr/>
            <p:nvPr/>
          </p:nvSpPr>
          <p:spPr bwMode="auto">
            <a:xfrm>
              <a:off x="4619308"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3" name="Oval 32"/>
            <p:cNvSpPr/>
            <p:nvPr/>
          </p:nvSpPr>
          <p:spPr bwMode="auto">
            <a:xfrm>
              <a:off x="5027389"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4" name="Oval 33"/>
            <p:cNvSpPr/>
            <p:nvPr/>
          </p:nvSpPr>
          <p:spPr bwMode="auto">
            <a:xfrm>
              <a:off x="5435470"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5" name="Oval 34"/>
            <p:cNvSpPr/>
            <p:nvPr/>
          </p:nvSpPr>
          <p:spPr bwMode="auto">
            <a:xfrm>
              <a:off x="5843551" y="4029575"/>
              <a:ext cx="216024" cy="207582"/>
            </a:xfrm>
            <a:prstGeom prst="ellipse">
              <a:avLst/>
            </a:prstGeom>
            <a:solidFill>
              <a:srgbClr val="BC7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36" name="Oval 35"/>
            <p:cNvSpPr/>
            <p:nvPr/>
          </p:nvSpPr>
          <p:spPr bwMode="auto">
            <a:xfrm>
              <a:off x="6251632" y="4029575"/>
              <a:ext cx="216024" cy="207582"/>
            </a:xfrm>
            <a:prstGeom prst="ellipse">
              <a:avLst/>
            </a:prstGeom>
            <a:solidFill>
              <a:srgbClr val="6600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grpSp>
      <p:grpSp>
        <p:nvGrpSpPr>
          <p:cNvPr id="43" name="Group 42"/>
          <p:cNvGrpSpPr>
            <a:grpSpLocks noChangeAspect="1"/>
          </p:cNvGrpSpPr>
          <p:nvPr/>
        </p:nvGrpSpPr>
        <p:grpSpPr>
          <a:xfrm>
            <a:off x="251520" y="4000091"/>
            <a:ext cx="3300836" cy="2734370"/>
            <a:chOff x="3922996" y="37383482"/>
            <a:chExt cx="4276884" cy="2845594"/>
          </a:xfrm>
        </p:grpSpPr>
        <p:graphicFrame>
          <p:nvGraphicFramePr>
            <p:cNvPr id="49" name="Chart 48"/>
            <p:cNvGraphicFramePr>
              <a:graphicFrameLocks/>
            </p:cNvGraphicFramePr>
            <p:nvPr>
              <p:extLst>
                <p:ext uri="{D42A27DB-BD31-4B8C-83A1-F6EECF244321}">
                  <p14:modId xmlns:p14="http://schemas.microsoft.com/office/powerpoint/2010/main" val="1406926865"/>
                </p:ext>
              </p:extLst>
            </p:nvPr>
          </p:nvGraphicFramePr>
          <p:xfrm>
            <a:off x="3946573" y="37383482"/>
            <a:ext cx="4253307" cy="2845594"/>
          </p:xfrm>
          <a:graphic>
            <a:graphicData uri="http://schemas.openxmlformats.org/drawingml/2006/chart">
              <c:chart xmlns:c="http://schemas.openxmlformats.org/drawingml/2006/chart" xmlns:r="http://schemas.openxmlformats.org/officeDocument/2006/relationships" r:id="rId3"/>
            </a:graphicData>
          </a:graphic>
        </p:graphicFrame>
        <p:sp>
          <p:nvSpPr>
            <p:cNvPr id="50" name="TextBox 9"/>
            <p:cNvSpPr txBox="1"/>
            <p:nvPr/>
          </p:nvSpPr>
          <p:spPr>
            <a:xfrm rot="16200000">
              <a:off x="3869408" y="38292105"/>
              <a:ext cx="512794" cy="405618"/>
            </a:xfrm>
            <a:prstGeom prst="rect">
              <a:avLst/>
            </a:prstGeom>
            <a:solidFill>
              <a:srgbClr val="FFFFFF"/>
            </a:solidFill>
          </p:spPr>
          <p:txBody>
            <a:bodyPr wrap="square" rtlCol="0">
              <a:spAutoFit/>
            </a:bodyPr>
            <a:lstStyle/>
            <a:p>
              <a:pPr>
                <a:spcAft>
                  <a:spcPts val="0"/>
                </a:spcAft>
              </a:pPr>
              <a:r>
                <a:rPr lang="en-GB" sz="1200" b="1" i="1" kern="1200" dirty="0" err="1">
                  <a:solidFill>
                    <a:srgbClr val="000000"/>
                  </a:solidFill>
                  <a:effectLst/>
                  <a:latin typeface="Times New Roman"/>
                  <a:ea typeface="Times New Roman"/>
                </a:rPr>
                <a:t>e</a:t>
              </a:r>
              <a:r>
                <a:rPr lang="en-GB" sz="1200" b="1" i="1" kern="1200" baseline="-25000" dirty="0" err="1">
                  <a:solidFill>
                    <a:srgbClr val="000000"/>
                  </a:solidFill>
                  <a:effectLst/>
                  <a:latin typeface="Times New Roman"/>
                  <a:ea typeface="Times New Roman"/>
                </a:rPr>
                <a:t>QA</a:t>
              </a:r>
              <a:r>
                <a:rPr lang="en-GB" sz="1200" i="1" kern="1200" baseline="-25000" dirty="0" err="1">
                  <a:solidFill>
                    <a:srgbClr val="000000"/>
                  </a:solidFill>
                  <a:effectLst/>
                  <a:latin typeface="Calibri"/>
                  <a:ea typeface="Times New Roman"/>
                  <a:cs typeface="Times New Roman"/>
                </a:rPr>
                <a:t>a</a:t>
              </a:r>
              <a:endParaRPr lang="en-GB" sz="1200" dirty="0">
                <a:effectLst/>
                <a:latin typeface="Times New Roman"/>
                <a:ea typeface="Times New Roman"/>
              </a:endParaRPr>
            </a:p>
          </p:txBody>
        </p:sp>
      </p:grpSp>
      <p:graphicFrame>
        <p:nvGraphicFramePr>
          <p:cNvPr id="53" name="Chart 52"/>
          <p:cNvGraphicFramePr>
            <a:graphicFrameLocks/>
          </p:cNvGraphicFramePr>
          <p:nvPr>
            <p:extLst>
              <p:ext uri="{D42A27DB-BD31-4B8C-83A1-F6EECF244321}">
                <p14:modId xmlns:p14="http://schemas.microsoft.com/office/powerpoint/2010/main" val="2449611354"/>
              </p:ext>
            </p:extLst>
          </p:nvPr>
        </p:nvGraphicFramePr>
        <p:xfrm>
          <a:off x="264518" y="1748409"/>
          <a:ext cx="3282639" cy="2002154"/>
        </p:xfrm>
        <a:graphic>
          <a:graphicData uri="http://schemas.openxmlformats.org/drawingml/2006/chart">
            <c:chart xmlns:c="http://schemas.openxmlformats.org/drawingml/2006/chart" xmlns:r="http://schemas.openxmlformats.org/officeDocument/2006/relationships" r:id="rId4"/>
          </a:graphicData>
        </a:graphic>
      </p:graphicFrame>
      <p:sp>
        <p:nvSpPr>
          <p:cNvPr id="66" name="Oval 65"/>
          <p:cNvSpPr/>
          <p:nvPr/>
        </p:nvSpPr>
        <p:spPr bwMode="auto">
          <a:xfrm>
            <a:off x="4815003" y="3994398"/>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67" name="Oval 66"/>
          <p:cNvSpPr/>
          <p:nvPr/>
        </p:nvSpPr>
        <p:spPr bwMode="auto">
          <a:xfrm>
            <a:off x="5216216"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68" name="Oval 67"/>
          <p:cNvSpPr/>
          <p:nvPr/>
        </p:nvSpPr>
        <p:spPr bwMode="auto">
          <a:xfrm>
            <a:off x="5624297"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69" name="Oval 68"/>
          <p:cNvSpPr/>
          <p:nvPr/>
        </p:nvSpPr>
        <p:spPr bwMode="auto">
          <a:xfrm>
            <a:off x="6032378"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0" name="Oval 69"/>
          <p:cNvSpPr/>
          <p:nvPr/>
        </p:nvSpPr>
        <p:spPr bwMode="auto">
          <a:xfrm>
            <a:off x="6440459" y="4021832"/>
            <a:ext cx="216024" cy="207582"/>
          </a:xfrm>
          <a:prstGeom prst="ellipse">
            <a:avLst/>
          </a:prstGeom>
          <a:solidFill>
            <a:srgbClr val="FFA3A3"/>
          </a:solidFill>
          <a:ln w="9525" cap="flat" cmpd="sng" algn="ctr">
            <a:solidFill>
              <a:srgbClr val="FFA3A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1" name="Oval 70"/>
          <p:cNvSpPr/>
          <p:nvPr/>
        </p:nvSpPr>
        <p:spPr bwMode="auto">
          <a:xfrm>
            <a:off x="6848540" y="4021832"/>
            <a:ext cx="216024" cy="207582"/>
          </a:xfrm>
          <a:prstGeom prst="ellipse">
            <a:avLst/>
          </a:prstGeom>
          <a:solidFill>
            <a:srgbClr val="FF33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48" name="Text Box 45"/>
          <p:cNvSpPr txBox="1">
            <a:spLocks noChangeArrowheads="1"/>
          </p:cNvSpPr>
          <p:nvPr/>
        </p:nvSpPr>
        <p:spPr bwMode="auto">
          <a:xfrm>
            <a:off x="6882367" y="3658294"/>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6600CC"/>
                </a:solidFill>
                <a:latin typeface="Arial" pitchFamily="34" charset="0"/>
                <a:ea typeface="Times New Roman"/>
                <a:cs typeface="Arial" pitchFamily="34" charset="0"/>
              </a:rPr>
              <a:t>07:55</a:t>
            </a:r>
            <a:endParaRPr lang="en-GB" sz="1800" b="1" i="0" dirty="0">
              <a:solidFill>
                <a:srgbClr val="6600CC"/>
              </a:solidFill>
              <a:latin typeface="Arial" pitchFamily="34" charset="0"/>
              <a:ea typeface="Times New Roman"/>
              <a:cs typeface="Arial" pitchFamily="34" charset="0"/>
            </a:endParaRPr>
          </a:p>
        </p:txBody>
      </p:sp>
      <p:sp>
        <p:nvSpPr>
          <p:cNvPr id="51" name="Text Box 45"/>
          <p:cNvSpPr txBox="1">
            <a:spLocks noChangeArrowheads="1"/>
          </p:cNvSpPr>
          <p:nvPr/>
        </p:nvSpPr>
        <p:spPr bwMode="auto">
          <a:xfrm>
            <a:off x="6886134" y="3944300"/>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3300"/>
                </a:solidFill>
                <a:latin typeface="Arial" pitchFamily="34" charset="0"/>
                <a:ea typeface="Times New Roman"/>
                <a:cs typeface="Arial" pitchFamily="34" charset="0"/>
              </a:rPr>
              <a:t>08:00</a:t>
            </a:r>
            <a:endParaRPr lang="en-GB" sz="1800" b="1" i="0" dirty="0">
              <a:solidFill>
                <a:srgbClr val="FF3300"/>
              </a:solidFill>
              <a:latin typeface="Arial" pitchFamily="34" charset="0"/>
              <a:ea typeface="Times New Roman"/>
              <a:cs typeface="Arial" pitchFamily="34" charset="0"/>
            </a:endParaRPr>
          </a:p>
        </p:txBody>
      </p:sp>
      <p:sp>
        <p:nvSpPr>
          <p:cNvPr id="52"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‘forward effects’</a:t>
            </a:r>
            <a:br>
              <a:rPr lang="en-GB" i="0" kern="0" dirty="0" smtClean="0">
                <a:solidFill>
                  <a:srgbClr val="FFFFFF"/>
                </a:solidFill>
              </a:rPr>
            </a:br>
            <a:endParaRPr lang="en-GB" i="0" kern="0" dirty="0" smtClean="0">
              <a:solidFill>
                <a:srgbClr val="FFFFFF"/>
              </a:solidFill>
            </a:endParaRPr>
          </a:p>
        </p:txBody>
      </p:sp>
      <p:sp>
        <p:nvSpPr>
          <p:cNvPr id="47" name="Oval 46"/>
          <p:cNvSpPr/>
          <p:nvPr/>
        </p:nvSpPr>
        <p:spPr bwMode="auto">
          <a:xfrm>
            <a:off x="3765624" y="2103818"/>
            <a:ext cx="524900" cy="523220"/>
          </a:xfrm>
          <a:prstGeom prst="ellipse">
            <a:avLst/>
          </a:prstGeom>
          <a:noFill/>
          <a:ln w="28575"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54" name="Oval 53"/>
          <p:cNvSpPr/>
          <p:nvPr/>
        </p:nvSpPr>
        <p:spPr bwMode="auto">
          <a:xfrm>
            <a:off x="1619672" y="2749486"/>
            <a:ext cx="524900" cy="523220"/>
          </a:xfrm>
          <a:prstGeom prst="ellipse">
            <a:avLst/>
          </a:prstGeom>
          <a:noFill/>
          <a:ln w="28575"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cxnSp>
        <p:nvCxnSpPr>
          <p:cNvPr id="55" name="Elbow Connector 54"/>
          <p:cNvCxnSpPr>
            <a:stCxn id="47" idx="2"/>
            <a:endCxn id="54" idx="0"/>
          </p:cNvCxnSpPr>
          <p:nvPr/>
        </p:nvCxnSpPr>
        <p:spPr bwMode="auto">
          <a:xfrm rot="10800000" flipV="1">
            <a:off x="1882122" y="2365428"/>
            <a:ext cx="1883502" cy="384058"/>
          </a:xfrm>
          <a:prstGeom prst="bentConnector2">
            <a:avLst/>
          </a:prstGeom>
          <a:solidFill>
            <a:schemeClr val="accent1"/>
          </a:solidFill>
          <a:ln w="28575" cap="flat" cmpd="sng" algn="ctr">
            <a:solidFill>
              <a:srgbClr val="7030A0"/>
            </a:solidFill>
            <a:prstDash val="solid"/>
            <a:round/>
            <a:headEnd type="none" w="med" len="med"/>
            <a:tailEnd type="arrow"/>
          </a:ln>
          <a:effectLst/>
        </p:spPr>
      </p:cxnSp>
      <p:sp>
        <p:nvSpPr>
          <p:cNvPr id="56" name="Oval 55"/>
          <p:cNvSpPr/>
          <p:nvPr/>
        </p:nvSpPr>
        <p:spPr bwMode="auto">
          <a:xfrm>
            <a:off x="4660565" y="3858349"/>
            <a:ext cx="524900" cy="52322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57" name="Oval 56"/>
          <p:cNvSpPr/>
          <p:nvPr/>
        </p:nvSpPr>
        <p:spPr bwMode="auto">
          <a:xfrm>
            <a:off x="1979712" y="2610894"/>
            <a:ext cx="524900" cy="52322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59" name="Oval 58"/>
          <p:cNvSpPr/>
          <p:nvPr/>
        </p:nvSpPr>
        <p:spPr bwMode="auto">
          <a:xfrm>
            <a:off x="1546007" y="5505184"/>
            <a:ext cx="524900" cy="52322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cxnSp>
        <p:nvCxnSpPr>
          <p:cNvPr id="26" name="Straight Arrow Connector 25"/>
          <p:cNvCxnSpPr>
            <a:stCxn id="59" idx="0"/>
            <a:endCxn id="57" idx="4"/>
          </p:cNvCxnSpPr>
          <p:nvPr/>
        </p:nvCxnSpPr>
        <p:spPr bwMode="auto">
          <a:xfrm flipV="1">
            <a:off x="1808457" y="3134114"/>
            <a:ext cx="433705" cy="2371070"/>
          </a:xfrm>
          <a:prstGeom prst="straightConnector1">
            <a:avLst/>
          </a:prstGeom>
          <a:solidFill>
            <a:schemeClr val="accent1"/>
          </a:solidFill>
          <a:ln w="28575" cap="flat" cmpd="sng" algn="ctr">
            <a:solidFill>
              <a:srgbClr val="FF3300"/>
            </a:solidFill>
            <a:prstDash val="solid"/>
            <a:round/>
            <a:headEnd type="none" w="med" len="med"/>
            <a:tailEnd type="arrow"/>
          </a:ln>
          <a:effectLst/>
        </p:spPr>
      </p:cxnSp>
      <p:cxnSp>
        <p:nvCxnSpPr>
          <p:cNvPr id="25" name="Straight Arrow Connector 24"/>
          <p:cNvCxnSpPr>
            <a:stCxn id="56" idx="3"/>
            <a:endCxn id="59" idx="7"/>
          </p:cNvCxnSpPr>
          <p:nvPr/>
        </p:nvCxnSpPr>
        <p:spPr bwMode="auto">
          <a:xfrm flipH="1">
            <a:off x="1994037" y="4304945"/>
            <a:ext cx="2743398" cy="1276863"/>
          </a:xfrm>
          <a:prstGeom prst="straightConnector1">
            <a:avLst/>
          </a:prstGeom>
          <a:solidFill>
            <a:schemeClr val="accent1"/>
          </a:solidFill>
          <a:ln w="28575" cap="flat" cmpd="sng" algn="ctr">
            <a:solidFill>
              <a:srgbClr val="FF3300"/>
            </a:solidFill>
            <a:prstDash val="solid"/>
            <a:round/>
            <a:headEnd type="none" w="med" len="med"/>
            <a:tailEnd type="arrow"/>
          </a:ln>
          <a:effectLst/>
        </p:spPr>
      </p:cxnSp>
      <p:grpSp>
        <p:nvGrpSpPr>
          <p:cNvPr id="58" name="Group 57"/>
          <p:cNvGrpSpPr/>
          <p:nvPr/>
        </p:nvGrpSpPr>
        <p:grpSpPr>
          <a:xfrm>
            <a:off x="4232727" y="1628800"/>
            <a:ext cx="4731761" cy="2075366"/>
            <a:chOff x="4232727" y="1628800"/>
            <a:chExt cx="4731761" cy="2075366"/>
          </a:xfrm>
        </p:grpSpPr>
        <p:grpSp>
          <p:nvGrpSpPr>
            <p:cNvPr id="88" name="Group 87"/>
            <p:cNvGrpSpPr/>
            <p:nvPr/>
          </p:nvGrpSpPr>
          <p:grpSpPr>
            <a:xfrm>
              <a:off x="4232727" y="1628800"/>
              <a:ext cx="4731761" cy="2075366"/>
              <a:chOff x="4264974" y="1949984"/>
              <a:chExt cx="4097727" cy="1391022"/>
            </a:xfrm>
          </p:grpSpPr>
          <p:grpSp>
            <p:nvGrpSpPr>
              <p:cNvPr id="91" name="Group 90"/>
              <p:cNvGrpSpPr>
                <a:grpSpLocks noChangeAspect="1"/>
              </p:cNvGrpSpPr>
              <p:nvPr/>
            </p:nvGrpSpPr>
            <p:grpSpPr>
              <a:xfrm>
                <a:off x="4264974" y="1949984"/>
                <a:ext cx="4097727" cy="1349498"/>
                <a:chOff x="-64712" y="875347"/>
                <a:chExt cx="5876992" cy="1936142"/>
              </a:xfrm>
            </p:grpSpPr>
            <p:grpSp>
              <p:nvGrpSpPr>
                <p:cNvPr id="94" name="Gruppo 82"/>
                <p:cNvGrpSpPr/>
                <p:nvPr/>
              </p:nvGrpSpPr>
              <p:grpSpPr>
                <a:xfrm>
                  <a:off x="-25090" y="875347"/>
                  <a:ext cx="5581808" cy="1936142"/>
                  <a:chOff x="-28446" y="856189"/>
                  <a:chExt cx="5829881" cy="1893763"/>
                </a:xfrm>
              </p:grpSpPr>
              <p:sp>
                <p:nvSpPr>
                  <p:cNvPr id="102" name="Rectangle 101"/>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103" name="Rectangle 102"/>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104"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105"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106"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107" name="Rectangle 106"/>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108" name="Freeform 107"/>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95" name="Rectangle 94"/>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96"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97"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98"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99"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100"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101"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92"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93"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89"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90"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spTree>
    <p:extLst>
      <p:ext uri="{BB962C8B-B14F-4D97-AF65-F5344CB8AC3E}">
        <p14:creationId xmlns:p14="http://schemas.microsoft.com/office/powerpoint/2010/main" val="3828435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fade">
                                      <p:cBhvr>
                                        <p:cTn id="7" dur="500"/>
                                        <p:tgtEl>
                                          <p:spTgt spid="54"/>
                                        </p:tgtEl>
                                      </p:cBhvr>
                                    </p:animEffect>
                                  </p:childTnLst>
                                </p:cTn>
                              </p:par>
                              <p:par>
                                <p:cTn id="8" presetID="10" presetClass="entr" presetSubtype="0" fill="hold"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54"/>
                                        </p:tgtEl>
                                        <p:attrNameLst>
                                          <p:attrName>style.visibility</p:attrName>
                                        </p:attrNameLst>
                                      </p:cBhvr>
                                      <p:to>
                                        <p:strVal val="hidden"/>
                                      </p:to>
                                    </p:set>
                                  </p:childTnLst>
                                </p:cTn>
                              </p:par>
                              <p:par>
                                <p:cTn id="18" presetID="1" presetClass="exit" presetSubtype="0" fill="hold" nodeType="withEffect">
                                  <p:stCondLst>
                                    <p:cond delay="0"/>
                                  </p:stCondLst>
                                  <p:childTnLst>
                                    <p:set>
                                      <p:cBhvr>
                                        <p:cTn id="19" dur="1" fill="hold">
                                          <p:stCondLst>
                                            <p:cond delay="0"/>
                                          </p:stCondLst>
                                        </p:cTn>
                                        <p:tgtEl>
                                          <p:spTgt spid="55"/>
                                        </p:tgtEl>
                                        <p:attrNameLst>
                                          <p:attrName>style.visibility</p:attrName>
                                        </p:attrNameLst>
                                      </p:cBhvr>
                                      <p:to>
                                        <p:strVal val="hidden"/>
                                      </p:to>
                                    </p:set>
                                  </p:childTnLst>
                                </p:cTn>
                              </p:par>
                              <p:par>
                                <p:cTn id="20" presetID="1" presetClass="exit" presetSubtype="0" fill="hold" grpId="1" nodeType="withEffect">
                                  <p:stCondLst>
                                    <p:cond delay="0"/>
                                  </p:stCondLst>
                                  <p:childTnLst>
                                    <p:set>
                                      <p:cBhvr>
                                        <p:cTn id="21" dur="1" fill="hold">
                                          <p:stCondLst>
                                            <p:cond delay="0"/>
                                          </p:stCondLst>
                                        </p:cTn>
                                        <p:tgtEl>
                                          <p:spTgt spid="4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6"/>
                                        </p:tgtEl>
                                        <p:attrNameLst>
                                          <p:attrName>style.visibility</p:attrName>
                                        </p:attrNameLst>
                                      </p:cBhvr>
                                      <p:to>
                                        <p:strVal val="visible"/>
                                      </p:to>
                                    </p:set>
                                    <p:animEffect transition="in" filter="fade">
                                      <p:cBhvr>
                                        <p:cTn id="26" dur="500"/>
                                        <p:tgtEl>
                                          <p:spTgt spid="5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9"/>
                                        </p:tgtEl>
                                        <p:attrNameLst>
                                          <p:attrName>style.visibility</p:attrName>
                                        </p:attrNameLst>
                                      </p:cBhvr>
                                      <p:to>
                                        <p:strVal val="visible"/>
                                      </p:to>
                                    </p:set>
                                    <p:animEffect transition="in" filter="fade">
                                      <p:cBhvr>
                                        <p:cTn id="29" dur="500"/>
                                        <p:tgtEl>
                                          <p:spTgt spid="59"/>
                                        </p:tgtEl>
                                      </p:cBhvr>
                                    </p:animEffect>
                                  </p:childTnLst>
                                </p:cTn>
                              </p:par>
                              <p:par>
                                <p:cTn id="30" presetID="10" presetClass="entr" presetSubtype="0" fill="hold"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fade">
                                      <p:cBhvr>
                                        <p:cTn id="35" dur="500"/>
                                        <p:tgtEl>
                                          <p:spTgt spid="57"/>
                                        </p:tgtEl>
                                      </p:cBhvr>
                                    </p:animEffect>
                                  </p:childTnLst>
                                </p:cTn>
                              </p:par>
                              <p:par>
                                <p:cTn id="36" presetID="10" presetClass="entr" presetSubtype="0"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7" grpId="1" animBg="1"/>
      <p:bldP spid="54" grpId="0" animBg="1"/>
      <p:bldP spid="54" grpId="1" animBg="1"/>
      <p:bldP spid="56" grpId="0" animBg="1"/>
      <p:bldP spid="57" grpId="0" animBg="1"/>
      <p:bldP spid="5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DD0CF719-BC4D-4B30-B881-2EF1E926EC9C}" type="slidenum">
              <a:rPr lang="it-IT" smtClean="0">
                <a:solidFill>
                  <a:srgbClr val="6E6E6F"/>
                </a:solidFill>
              </a:rPr>
              <a:pPr>
                <a:defRPr/>
              </a:pPr>
              <a:t>22</a:t>
            </a:fld>
            <a:endParaRPr lang="it-IT">
              <a:solidFill>
                <a:srgbClr val="6E6E6F"/>
              </a:solidFill>
            </a:endParaRPr>
          </a:p>
        </p:txBody>
      </p:sp>
      <p:sp>
        <p:nvSpPr>
          <p:cNvPr id="55" name="Title 5"/>
          <p:cNvSpPr txBox="1">
            <a:spLocks/>
          </p:cNvSpPr>
          <p:nvPr/>
        </p:nvSpPr>
        <p:spPr bwMode="auto">
          <a:xfrm>
            <a:off x="691619"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‘backward effects’ on route choices</a:t>
            </a:r>
            <a:br>
              <a:rPr lang="en-GB" i="0" kern="0" dirty="0" smtClean="0">
                <a:solidFill>
                  <a:srgbClr val="FFFFFF"/>
                </a:solidFill>
              </a:rPr>
            </a:br>
            <a:endParaRPr lang="en-GB" i="0" kern="0" dirty="0" smtClean="0">
              <a:solidFill>
                <a:srgbClr val="FFFFFF"/>
              </a:solidFill>
            </a:endParaRPr>
          </a:p>
        </p:txBody>
      </p:sp>
      <p:sp>
        <p:nvSpPr>
          <p:cNvPr id="62" name="Text Box 45"/>
          <p:cNvSpPr txBox="1">
            <a:spLocks noChangeArrowheads="1"/>
          </p:cNvSpPr>
          <p:nvPr/>
        </p:nvSpPr>
        <p:spPr bwMode="auto">
          <a:xfrm>
            <a:off x="611561" y="4427820"/>
            <a:ext cx="8198088" cy="19389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2400" b="1" i="0" kern="1200" dirty="0" smtClean="0">
                <a:solidFill>
                  <a:srgbClr val="000000"/>
                </a:solidFill>
                <a:effectLst/>
                <a:latin typeface="+mn-lt"/>
                <a:ea typeface="Times New Roman"/>
                <a:cs typeface="Arial" pitchFamily="34" charset="0"/>
              </a:rPr>
              <a:t>Dynamic </a:t>
            </a:r>
            <a:r>
              <a:rPr lang="en-GB" sz="2400" b="1" i="0" dirty="0" smtClean="0">
                <a:solidFill>
                  <a:schemeClr val="bg1">
                    <a:lumMod val="10000"/>
                  </a:schemeClr>
                </a:solidFill>
                <a:latin typeface="+mn-lt"/>
              </a:rPr>
              <a:t>‘backward </a:t>
            </a:r>
            <a:r>
              <a:rPr lang="en-GB" sz="2400" b="1" i="0" dirty="0">
                <a:solidFill>
                  <a:schemeClr val="bg1">
                    <a:lumMod val="10000"/>
                  </a:schemeClr>
                </a:solidFill>
                <a:latin typeface="+mn-lt"/>
              </a:rPr>
              <a:t>effects</a:t>
            </a:r>
            <a:r>
              <a:rPr lang="en-GB" sz="2400" b="1" i="0" dirty="0" smtClean="0">
                <a:solidFill>
                  <a:schemeClr val="bg1">
                    <a:lumMod val="10000"/>
                  </a:schemeClr>
                </a:solidFill>
                <a:latin typeface="+mn-lt"/>
              </a:rPr>
              <a:t>’:</a:t>
            </a:r>
            <a:br>
              <a:rPr lang="en-GB" sz="2400" b="1" i="0" dirty="0" smtClean="0">
                <a:solidFill>
                  <a:schemeClr val="bg1">
                    <a:lumMod val="10000"/>
                  </a:schemeClr>
                </a:solidFill>
                <a:latin typeface="+mn-lt"/>
              </a:rPr>
            </a:br>
            <a:r>
              <a:rPr lang="en-GB" sz="2400" b="1" i="0" dirty="0" smtClean="0">
                <a:solidFill>
                  <a:schemeClr val="bg1">
                    <a:lumMod val="10000"/>
                  </a:schemeClr>
                </a:solidFill>
                <a:latin typeface="+mn-lt"/>
              </a:rPr>
              <a:t/>
            </a:r>
            <a:br>
              <a:rPr lang="en-GB" sz="2400" b="1" i="0" dirty="0" smtClean="0">
                <a:solidFill>
                  <a:schemeClr val="bg1">
                    <a:lumMod val="10000"/>
                  </a:schemeClr>
                </a:solidFill>
                <a:latin typeface="+mn-lt"/>
              </a:rPr>
            </a:br>
            <a:r>
              <a:rPr lang="en-GB" sz="2400" i="0" dirty="0" smtClean="0">
                <a:latin typeface="+mn-lt"/>
              </a:rPr>
              <a:t>produced </a:t>
            </a:r>
            <a:r>
              <a:rPr lang="en-GB" sz="2400" i="0" dirty="0">
                <a:latin typeface="+mn-lt"/>
              </a:rPr>
              <a:t>by </a:t>
            </a:r>
            <a:r>
              <a:rPr lang="en-US" sz="2400" i="0" dirty="0" smtClean="0">
                <a:latin typeface="+mn-lt"/>
              </a:rPr>
              <a:t>what </a:t>
            </a:r>
            <a:r>
              <a:rPr lang="en-US" sz="2400" i="0" dirty="0">
                <a:latin typeface="+mn-lt"/>
              </a:rPr>
              <a:t>is expected to happen downstream in the network at a later time on what happens upstream at an earlier time</a:t>
            </a:r>
            <a:endParaRPr lang="en-GB" sz="2400" b="1" i="0" dirty="0">
              <a:solidFill>
                <a:schemeClr val="bg1">
                  <a:lumMod val="10000"/>
                </a:schemeClr>
              </a:solidFill>
              <a:effectLst/>
              <a:latin typeface="+mn-lt"/>
              <a:ea typeface="Times New Roman"/>
              <a:cs typeface="Arial" pitchFamily="34" charset="0"/>
            </a:endParaRPr>
          </a:p>
        </p:txBody>
      </p:sp>
      <p:sp>
        <p:nvSpPr>
          <p:cNvPr id="25" name="Text Box 45"/>
          <p:cNvSpPr txBox="1">
            <a:spLocks noChangeArrowheads="1"/>
          </p:cNvSpPr>
          <p:nvPr/>
        </p:nvSpPr>
        <p:spPr bwMode="auto">
          <a:xfrm>
            <a:off x="7283619" y="3658294"/>
            <a:ext cx="1235497"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339966"/>
                </a:solidFill>
                <a:latin typeface="Arial" pitchFamily="34" charset="0"/>
                <a:ea typeface="Times New Roman"/>
                <a:cs typeface="Arial" pitchFamily="34" charset="0"/>
              </a:rPr>
              <a:t>08:12</a:t>
            </a:r>
            <a:endParaRPr lang="en-GB" sz="1800" b="1" i="0" dirty="0">
              <a:solidFill>
                <a:srgbClr val="339966"/>
              </a:solidFill>
              <a:latin typeface="Arial" pitchFamily="34" charset="0"/>
              <a:ea typeface="Times New Roman"/>
              <a:cs typeface="Arial" pitchFamily="34" charset="0"/>
            </a:endParaRPr>
          </a:p>
        </p:txBody>
      </p:sp>
      <p:sp>
        <p:nvSpPr>
          <p:cNvPr id="37" name="Oval 36"/>
          <p:cNvSpPr/>
          <p:nvPr/>
        </p:nvSpPr>
        <p:spPr bwMode="auto">
          <a:xfrm>
            <a:off x="6848540" y="3708392"/>
            <a:ext cx="216024" cy="207582"/>
          </a:xfrm>
          <a:prstGeom prst="ellipse">
            <a:avLst/>
          </a:prstGeom>
          <a:solidFill>
            <a:srgbClr val="008000"/>
          </a:solidFill>
          <a:ln w="9525" cap="flat" cmpd="sng" algn="ctr">
            <a:solidFill>
              <a:srgbClr val="008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sp>
        <p:nvSpPr>
          <p:cNvPr id="52" name="Oval 51"/>
          <p:cNvSpPr/>
          <p:nvPr/>
        </p:nvSpPr>
        <p:spPr bwMode="auto">
          <a:xfrm>
            <a:off x="6862126" y="4001193"/>
            <a:ext cx="216024" cy="207582"/>
          </a:xfrm>
          <a:prstGeom prst="ellipse">
            <a:avLst/>
          </a:prstGeom>
          <a:solidFill>
            <a:srgbClr val="FF9966"/>
          </a:solidFill>
          <a:ln w="9525" cap="flat" cmpd="sng" algn="ctr">
            <a:solidFill>
              <a:srgbClr val="FF99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sp>
        <p:nvSpPr>
          <p:cNvPr id="53" name="Text Box 45"/>
          <p:cNvSpPr txBox="1">
            <a:spLocks noChangeArrowheads="1"/>
          </p:cNvSpPr>
          <p:nvPr/>
        </p:nvSpPr>
        <p:spPr bwMode="auto">
          <a:xfrm>
            <a:off x="7283620" y="3892986"/>
            <a:ext cx="1229385"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9966"/>
                </a:solidFill>
                <a:latin typeface="Arial" pitchFamily="34" charset="0"/>
                <a:ea typeface="Times New Roman"/>
                <a:cs typeface="Arial" pitchFamily="34" charset="0"/>
              </a:rPr>
              <a:t>08:44</a:t>
            </a:r>
            <a:endParaRPr lang="en-GB" sz="1800" b="1" i="0" dirty="0">
              <a:solidFill>
                <a:srgbClr val="FF9966"/>
              </a:solidFill>
              <a:latin typeface="Arial" pitchFamily="34" charset="0"/>
              <a:ea typeface="Times New Roman"/>
              <a:cs typeface="Arial" pitchFamily="34" charset="0"/>
            </a:endParaRPr>
          </a:p>
        </p:txBody>
      </p:sp>
      <p:grpSp>
        <p:nvGrpSpPr>
          <p:cNvPr id="51" name="Group 50"/>
          <p:cNvGrpSpPr/>
          <p:nvPr/>
        </p:nvGrpSpPr>
        <p:grpSpPr>
          <a:xfrm>
            <a:off x="4232727" y="1628800"/>
            <a:ext cx="4731761" cy="2075366"/>
            <a:chOff x="4232727" y="1628800"/>
            <a:chExt cx="4731761" cy="2075366"/>
          </a:xfrm>
        </p:grpSpPr>
        <p:grpSp>
          <p:nvGrpSpPr>
            <p:cNvPr id="54" name="Group 53"/>
            <p:cNvGrpSpPr/>
            <p:nvPr/>
          </p:nvGrpSpPr>
          <p:grpSpPr>
            <a:xfrm>
              <a:off x="4232727" y="1628800"/>
              <a:ext cx="4731761" cy="2075366"/>
              <a:chOff x="4264974" y="1949984"/>
              <a:chExt cx="4097727" cy="1391022"/>
            </a:xfrm>
          </p:grpSpPr>
          <p:grpSp>
            <p:nvGrpSpPr>
              <p:cNvPr id="58" name="Group 57"/>
              <p:cNvGrpSpPr>
                <a:grpSpLocks noChangeAspect="1"/>
              </p:cNvGrpSpPr>
              <p:nvPr/>
            </p:nvGrpSpPr>
            <p:grpSpPr>
              <a:xfrm>
                <a:off x="4264974" y="1949984"/>
                <a:ext cx="4097727" cy="1349498"/>
                <a:chOff x="-64712" y="875347"/>
                <a:chExt cx="5876992" cy="1936142"/>
              </a:xfrm>
            </p:grpSpPr>
            <p:grpSp>
              <p:nvGrpSpPr>
                <p:cNvPr id="61" name="Gruppo 82"/>
                <p:cNvGrpSpPr/>
                <p:nvPr/>
              </p:nvGrpSpPr>
              <p:grpSpPr>
                <a:xfrm>
                  <a:off x="-25090" y="875347"/>
                  <a:ext cx="5581808" cy="1936142"/>
                  <a:chOff x="-28446" y="856189"/>
                  <a:chExt cx="5829881" cy="1893763"/>
                </a:xfrm>
              </p:grpSpPr>
              <p:sp>
                <p:nvSpPr>
                  <p:cNvPr id="70" name="Rectangle 69"/>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71" name="Rectangle 70"/>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72"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73"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74"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75" name="Rectangle 74"/>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76" name="Freeform 75"/>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63" name="Rectangle 62"/>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64"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65"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66"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67"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68"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69"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59"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60"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56"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57"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spTree>
    <p:extLst>
      <p:ext uri="{BB962C8B-B14F-4D97-AF65-F5344CB8AC3E}">
        <p14:creationId xmlns:p14="http://schemas.microsoft.com/office/powerpoint/2010/main" val="34080359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 Box 45"/>
          <p:cNvSpPr txBox="1">
            <a:spLocks noChangeArrowheads="1"/>
          </p:cNvSpPr>
          <p:nvPr/>
        </p:nvSpPr>
        <p:spPr bwMode="auto">
          <a:xfrm>
            <a:off x="7283619" y="3658294"/>
            <a:ext cx="1235497"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339966"/>
                </a:solidFill>
                <a:latin typeface="Arial" pitchFamily="34" charset="0"/>
                <a:ea typeface="Times New Roman"/>
                <a:cs typeface="Arial" pitchFamily="34" charset="0"/>
              </a:rPr>
              <a:t>08:12</a:t>
            </a:r>
            <a:endParaRPr lang="en-GB" sz="1800" b="1" i="0" dirty="0">
              <a:solidFill>
                <a:srgbClr val="339966"/>
              </a:solidFill>
              <a:latin typeface="Arial" pitchFamily="34" charset="0"/>
              <a:ea typeface="Times New Roman"/>
              <a:cs typeface="Arial" pitchFamily="34" charset="0"/>
            </a:endParaRPr>
          </a:p>
        </p:txBody>
      </p:sp>
      <p:sp>
        <p:nvSpPr>
          <p:cNvPr id="4" name="Slide Number Placeholder 3"/>
          <p:cNvSpPr>
            <a:spLocks noGrp="1"/>
          </p:cNvSpPr>
          <p:nvPr>
            <p:ph type="sldNum" sz="quarter" idx="11"/>
          </p:nvPr>
        </p:nvSpPr>
        <p:spPr/>
        <p:txBody>
          <a:bodyPr/>
          <a:lstStyle/>
          <a:p>
            <a:pPr>
              <a:defRPr/>
            </a:pPr>
            <a:fld id="{DD0CF719-BC4D-4B30-B881-2EF1E926EC9C}" type="slidenum">
              <a:rPr lang="it-IT" smtClean="0">
                <a:solidFill>
                  <a:srgbClr val="6E6E6F"/>
                </a:solidFill>
              </a:rPr>
              <a:pPr>
                <a:defRPr/>
              </a:pPr>
              <a:t>23</a:t>
            </a:fld>
            <a:endParaRPr lang="it-IT">
              <a:solidFill>
                <a:srgbClr val="6E6E6F"/>
              </a:solidFill>
            </a:endParaRPr>
          </a:p>
        </p:txBody>
      </p:sp>
      <p:sp>
        <p:nvSpPr>
          <p:cNvPr id="36" name="Oval 35"/>
          <p:cNvSpPr/>
          <p:nvPr/>
        </p:nvSpPr>
        <p:spPr bwMode="auto">
          <a:xfrm>
            <a:off x="6848540" y="3708392"/>
            <a:ext cx="216024" cy="207582"/>
          </a:xfrm>
          <a:prstGeom prst="ellipse">
            <a:avLst/>
          </a:prstGeom>
          <a:solidFill>
            <a:srgbClr val="008000"/>
          </a:solidFill>
          <a:ln w="9525" cap="flat" cmpd="sng" algn="ctr">
            <a:solidFill>
              <a:srgbClr val="008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graphicFrame>
        <p:nvGraphicFramePr>
          <p:cNvPr id="53" name="Chart 52"/>
          <p:cNvGraphicFramePr>
            <a:graphicFrameLocks/>
          </p:cNvGraphicFramePr>
          <p:nvPr>
            <p:extLst>
              <p:ext uri="{D42A27DB-BD31-4B8C-83A1-F6EECF244321}">
                <p14:modId xmlns:p14="http://schemas.microsoft.com/office/powerpoint/2010/main" val="648462149"/>
              </p:ext>
            </p:extLst>
          </p:nvPr>
        </p:nvGraphicFramePr>
        <p:xfrm>
          <a:off x="264518" y="1748408"/>
          <a:ext cx="3282639" cy="2559459"/>
        </p:xfrm>
        <a:graphic>
          <a:graphicData uri="http://schemas.openxmlformats.org/drawingml/2006/chart">
            <c:chart xmlns:c="http://schemas.openxmlformats.org/drawingml/2006/chart" xmlns:r="http://schemas.openxmlformats.org/officeDocument/2006/relationships" r:id="rId3"/>
          </a:graphicData>
        </a:graphic>
      </p:graphicFrame>
      <p:sp>
        <p:nvSpPr>
          <p:cNvPr id="55"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‘backward effects’</a:t>
            </a:r>
            <a:br>
              <a:rPr lang="en-GB" i="0" kern="0" dirty="0" smtClean="0">
                <a:solidFill>
                  <a:srgbClr val="FFFFFF"/>
                </a:solidFill>
              </a:rPr>
            </a:br>
            <a:endParaRPr lang="en-GB" i="0" kern="0" dirty="0" smtClean="0">
              <a:solidFill>
                <a:srgbClr val="FFFFFF"/>
              </a:solidFill>
            </a:endParaRPr>
          </a:p>
        </p:txBody>
      </p:sp>
      <p:sp>
        <p:nvSpPr>
          <p:cNvPr id="57" name="Oval 56"/>
          <p:cNvSpPr/>
          <p:nvPr/>
        </p:nvSpPr>
        <p:spPr bwMode="auto">
          <a:xfrm>
            <a:off x="1979712" y="2641325"/>
            <a:ext cx="452892" cy="467061"/>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48" name="Oval 47"/>
          <p:cNvSpPr/>
          <p:nvPr/>
        </p:nvSpPr>
        <p:spPr bwMode="auto">
          <a:xfrm>
            <a:off x="2708804" y="3151120"/>
            <a:ext cx="452892" cy="467061"/>
          </a:xfrm>
          <a:prstGeom prst="ellipse">
            <a:avLst/>
          </a:prstGeom>
          <a:noFill/>
          <a:ln w="28575" cap="flat" cmpd="sng" algn="ctr">
            <a:solidFill>
              <a:srgbClr val="FF99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2" name="Oval 71"/>
          <p:cNvSpPr/>
          <p:nvPr/>
        </p:nvSpPr>
        <p:spPr bwMode="auto">
          <a:xfrm>
            <a:off x="6862126" y="4001193"/>
            <a:ext cx="216024" cy="207582"/>
          </a:xfrm>
          <a:prstGeom prst="ellipse">
            <a:avLst/>
          </a:prstGeom>
          <a:solidFill>
            <a:srgbClr val="FF9966"/>
          </a:solidFill>
          <a:ln w="9525" cap="flat" cmpd="sng" algn="ctr">
            <a:solidFill>
              <a:srgbClr val="FF99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sp>
        <p:nvSpPr>
          <p:cNvPr id="80" name="Text Box 45"/>
          <p:cNvSpPr txBox="1">
            <a:spLocks noChangeArrowheads="1"/>
          </p:cNvSpPr>
          <p:nvPr/>
        </p:nvSpPr>
        <p:spPr bwMode="auto">
          <a:xfrm>
            <a:off x="7283620" y="3892986"/>
            <a:ext cx="1229385"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9966"/>
                </a:solidFill>
                <a:latin typeface="Arial" pitchFamily="34" charset="0"/>
                <a:ea typeface="Times New Roman"/>
                <a:cs typeface="Arial" pitchFamily="34" charset="0"/>
              </a:rPr>
              <a:t>08:44</a:t>
            </a:r>
            <a:endParaRPr lang="en-GB" sz="1800" b="1" i="0" dirty="0">
              <a:solidFill>
                <a:srgbClr val="FF9966"/>
              </a:solidFill>
              <a:latin typeface="Arial" pitchFamily="34" charset="0"/>
              <a:ea typeface="Times New Roman"/>
              <a:cs typeface="Arial" pitchFamily="34" charset="0"/>
            </a:endParaRPr>
          </a:p>
        </p:txBody>
      </p:sp>
      <p:cxnSp>
        <p:nvCxnSpPr>
          <p:cNvPr id="25" name="Elbow Connector 24"/>
          <p:cNvCxnSpPr>
            <a:stCxn id="72" idx="4"/>
            <a:endCxn id="48" idx="4"/>
          </p:cNvCxnSpPr>
          <p:nvPr/>
        </p:nvCxnSpPr>
        <p:spPr bwMode="auto">
          <a:xfrm rot="5400000" flipH="1">
            <a:off x="4657397" y="1896034"/>
            <a:ext cx="590594" cy="4034888"/>
          </a:xfrm>
          <a:prstGeom prst="bentConnector3">
            <a:avLst>
              <a:gd name="adj1" fmla="val -38707"/>
            </a:avLst>
          </a:prstGeom>
          <a:solidFill>
            <a:schemeClr val="accent1"/>
          </a:solidFill>
          <a:ln w="28575" cap="flat" cmpd="sng" algn="ctr">
            <a:solidFill>
              <a:srgbClr val="FF9966"/>
            </a:solidFill>
            <a:prstDash val="solid"/>
            <a:round/>
            <a:headEnd type="none" w="med" len="med"/>
            <a:tailEnd type="arrow"/>
          </a:ln>
          <a:effectLst/>
        </p:spPr>
      </p:cxnSp>
      <p:cxnSp>
        <p:nvCxnSpPr>
          <p:cNvPr id="38" name="Elbow Connector 37"/>
          <p:cNvCxnSpPr>
            <a:stCxn id="36" idx="2"/>
            <a:endCxn id="57" idx="0"/>
          </p:cNvCxnSpPr>
          <p:nvPr/>
        </p:nvCxnSpPr>
        <p:spPr bwMode="auto">
          <a:xfrm rot="10800000">
            <a:off x="2206158" y="2641325"/>
            <a:ext cx="4642382" cy="1170858"/>
          </a:xfrm>
          <a:prstGeom prst="bentConnector4">
            <a:avLst>
              <a:gd name="adj1" fmla="val 5261"/>
              <a:gd name="adj2" fmla="val 142569"/>
            </a:avLst>
          </a:prstGeom>
          <a:solidFill>
            <a:schemeClr val="accent1"/>
          </a:solidFill>
          <a:ln w="28575" cap="flat" cmpd="sng" algn="ctr">
            <a:solidFill>
              <a:srgbClr val="008000"/>
            </a:solidFill>
            <a:prstDash val="solid"/>
            <a:round/>
            <a:headEnd type="none" w="med" len="med"/>
            <a:tailEnd type="arrow"/>
          </a:ln>
          <a:effectLst/>
        </p:spPr>
      </p:cxnSp>
      <p:grpSp>
        <p:nvGrpSpPr>
          <p:cNvPr id="61" name="Group 60"/>
          <p:cNvGrpSpPr/>
          <p:nvPr/>
        </p:nvGrpSpPr>
        <p:grpSpPr>
          <a:xfrm>
            <a:off x="4232727" y="1628800"/>
            <a:ext cx="4731761" cy="2075366"/>
            <a:chOff x="4232727" y="1628800"/>
            <a:chExt cx="4731761" cy="2075366"/>
          </a:xfrm>
        </p:grpSpPr>
        <p:grpSp>
          <p:nvGrpSpPr>
            <p:cNvPr id="62" name="Group 61"/>
            <p:cNvGrpSpPr/>
            <p:nvPr/>
          </p:nvGrpSpPr>
          <p:grpSpPr>
            <a:xfrm>
              <a:off x="4232727" y="1628800"/>
              <a:ext cx="4731761" cy="2075366"/>
              <a:chOff x="4264974" y="1949984"/>
              <a:chExt cx="4097727" cy="1391022"/>
            </a:xfrm>
          </p:grpSpPr>
          <p:grpSp>
            <p:nvGrpSpPr>
              <p:cNvPr id="65" name="Group 64"/>
              <p:cNvGrpSpPr>
                <a:grpSpLocks noChangeAspect="1"/>
              </p:cNvGrpSpPr>
              <p:nvPr/>
            </p:nvGrpSpPr>
            <p:grpSpPr>
              <a:xfrm>
                <a:off x="4264974" y="1949984"/>
                <a:ext cx="4097727" cy="1349498"/>
                <a:chOff x="-64712" y="875347"/>
                <a:chExt cx="5876992" cy="1936142"/>
              </a:xfrm>
            </p:grpSpPr>
            <p:grpSp>
              <p:nvGrpSpPr>
                <p:cNvPr id="68" name="Gruppo 82"/>
                <p:cNvGrpSpPr/>
                <p:nvPr/>
              </p:nvGrpSpPr>
              <p:grpSpPr>
                <a:xfrm>
                  <a:off x="-25090" y="875347"/>
                  <a:ext cx="5581808" cy="1936142"/>
                  <a:chOff x="-28446" y="856189"/>
                  <a:chExt cx="5829881" cy="1893763"/>
                </a:xfrm>
              </p:grpSpPr>
              <p:sp>
                <p:nvSpPr>
                  <p:cNvPr id="77" name="Rectangle 76"/>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78" name="Rectangle 77"/>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79"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81"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82"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83" name="Rectangle 82"/>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84" name="Freeform 83"/>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69" name="Rectangle 68"/>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70"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71"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73"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74"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75"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76"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66"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67"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63"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64"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spTree>
    <p:extLst>
      <p:ext uri="{BB962C8B-B14F-4D97-AF65-F5344CB8AC3E}">
        <p14:creationId xmlns:p14="http://schemas.microsoft.com/office/powerpoint/2010/main" val="1577154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 Box 45"/>
          <p:cNvSpPr txBox="1">
            <a:spLocks noChangeArrowheads="1"/>
          </p:cNvSpPr>
          <p:nvPr/>
        </p:nvSpPr>
        <p:spPr bwMode="auto">
          <a:xfrm>
            <a:off x="6882367" y="3658294"/>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339966"/>
                </a:solidFill>
                <a:latin typeface="Arial" pitchFamily="34" charset="0"/>
                <a:ea typeface="Times New Roman"/>
                <a:cs typeface="Arial" pitchFamily="34" charset="0"/>
              </a:rPr>
              <a:t>08:12</a:t>
            </a:r>
            <a:endParaRPr lang="en-GB" sz="1800" b="1" i="0" dirty="0">
              <a:solidFill>
                <a:srgbClr val="339966"/>
              </a:solidFill>
              <a:latin typeface="Arial" pitchFamily="34" charset="0"/>
              <a:ea typeface="Times New Roman"/>
              <a:cs typeface="Arial" pitchFamily="34" charset="0"/>
            </a:endParaRPr>
          </a:p>
        </p:txBody>
      </p:sp>
      <p:sp>
        <p:nvSpPr>
          <p:cNvPr id="4" name="Slide Number Placeholder 3"/>
          <p:cNvSpPr>
            <a:spLocks noGrp="1"/>
          </p:cNvSpPr>
          <p:nvPr>
            <p:ph type="sldNum" sz="quarter" idx="11"/>
          </p:nvPr>
        </p:nvSpPr>
        <p:spPr/>
        <p:txBody>
          <a:bodyPr/>
          <a:lstStyle/>
          <a:p>
            <a:pPr>
              <a:defRPr/>
            </a:pPr>
            <a:fld id="{DD0CF719-BC4D-4B30-B881-2EF1E926EC9C}" type="slidenum">
              <a:rPr lang="it-IT" smtClean="0">
                <a:solidFill>
                  <a:srgbClr val="6E6E6F"/>
                </a:solidFill>
              </a:rPr>
              <a:pPr>
                <a:defRPr/>
              </a:pPr>
              <a:t>24</a:t>
            </a:fld>
            <a:endParaRPr lang="it-IT">
              <a:solidFill>
                <a:srgbClr val="6E6E6F"/>
              </a:solidFill>
            </a:endParaRPr>
          </a:p>
        </p:txBody>
      </p:sp>
      <p:grpSp>
        <p:nvGrpSpPr>
          <p:cNvPr id="3" name="Group 2"/>
          <p:cNvGrpSpPr/>
          <p:nvPr/>
        </p:nvGrpSpPr>
        <p:grpSpPr>
          <a:xfrm>
            <a:off x="3919867" y="2272103"/>
            <a:ext cx="3144697" cy="1643871"/>
            <a:chOff x="3322959" y="2593286"/>
            <a:chExt cx="3144697" cy="1643871"/>
          </a:xfrm>
        </p:grpSpPr>
        <p:sp>
          <p:nvSpPr>
            <p:cNvPr id="2" name="Oval 1"/>
            <p:cNvSpPr/>
            <p:nvPr/>
          </p:nvSpPr>
          <p:spPr bwMode="auto">
            <a:xfrm>
              <a:off x="3322959" y="2593286"/>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7" name="Oval 26"/>
            <p:cNvSpPr/>
            <p:nvPr/>
          </p:nvSpPr>
          <p:spPr bwMode="auto">
            <a:xfrm>
              <a:off x="3435543" y="2863087"/>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8" name="Oval 27"/>
            <p:cNvSpPr/>
            <p:nvPr/>
          </p:nvSpPr>
          <p:spPr bwMode="auto">
            <a:xfrm>
              <a:off x="3559695" y="3167960"/>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29" name="Oval 28"/>
            <p:cNvSpPr/>
            <p:nvPr/>
          </p:nvSpPr>
          <p:spPr bwMode="auto">
            <a:xfrm>
              <a:off x="3707904" y="3455297"/>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0" name="Oval 29"/>
            <p:cNvSpPr/>
            <p:nvPr/>
          </p:nvSpPr>
          <p:spPr bwMode="auto">
            <a:xfrm>
              <a:off x="3851920" y="3742633"/>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1" name="Oval 30"/>
            <p:cNvSpPr/>
            <p:nvPr/>
          </p:nvSpPr>
          <p:spPr bwMode="auto">
            <a:xfrm>
              <a:off x="4211227" y="4029575"/>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dirty="0" smtClean="0"/>
            </a:p>
          </p:txBody>
        </p:sp>
        <p:sp>
          <p:nvSpPr>
            <p:cNvPr id="32" name="Oval 31"/>
            <p:cNvSpPr/>
            <p:nvPr/>
          </p:nvSpPr>
          <p:spPr bwMode="auto">
            <a:xfrm>
              <a:off x="4619308" y="4029575"/>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3" name="Oval 32"/>
            <p:cNvSpPr/>
            <p:nvPr/>
          </p:nvSpPr>
          <p:spPr bwMode="auto">
            <a:xfrm>
              <a:off x="5027389" y="4029575"/>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4" name="Oval 33"/>
            <p:cNvSpPr/>
            <p:nvPr/>
          </p:nvSpPr>
          <p:spPr bwMode="auto">
            <a:xfrm>
              <a:off x="5435470" y="4029575"/>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5" name="Oval 34"/>
            <p:cNvSpPr/>
            <p:nvPr/>
          </p:nvSpPr>
          <p:spPr bwMode="auto">
            <a:xfrm>
              <a:off x="5843551" y="4029575"/>
              <a:ext cx="216024" cy="207582"/>
            </a:xfrm>
            <a:prstGeom prst="ellipse">
              <a:avLst/>
            </a:prstGeom>
            <a:solidFill>
              <a:srgbClr val="00B050">
                <a:alpha val="50196"/>
              </a:srgbClr>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36" name="Oval 35"/>
            <p:cNvSpPr/>
            <p:nvPr/>
          </p:nvSpPr>
          <p:spPr bwMode="auto">
            <a:xfrm>
              <a:off x="6251632" y="4029575"/>
              <a:ext cx="216024" cy="207582"/>
            </a:xfrm>
            <a:prstGeom prst="ellipse">
              <a:avLst/>
            </a:prstGeom>
            <a:solidFill>
              <a:srgbClr val="008000"/>
            </a:solidFill>
            <a:ln w="9525" cap="flat" cmpd="sng" algn="ctr">
              <a:solidFill>
                <a:srgbClr val="008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grpSp>
      <p:graphicFrame>
        <p:nvGraphicFramePr>
          <p:cNvPr id="53" name="Chart 52"/>
          <p:cNvGraphicFramePr>
            <a:graphicFrameLocks/>
          </p:cNvGraphicFramePr>
          <p:nvPr>
            <p:extLst>
              <p:ext uri="{D42A27DB-BD31-4B8C-83A1-F6EECF244321}">
                <p14:modId xmlns:p14="http://schemas.microsoft.com/office/powerpoint/2010/main" val="4038485965"/>
              </p:ext>
            </p:extLst>
          </p:nvPr>
        </p:nvGraphicFramePr>
        <p:xfrm>
          <a:off x="264518" y="1748408"/>
          <a:ext cx="3282639" cy="2559459"/>
        </p:xfrm>
        <a:graphic>
          <a:graphicData uri="http://schemas.openxmlformats.org/drawingml/2006/chart">
            <c:chart xmlns:c="http://schemas.openxmlformats.org/drawingml/2006/chart" xmlns:r="http://schemas.openxmlformats.org/officeDocument/2006/relationships" r:id="rId3"/>
          </a:graphicData>
        </a:graphic>
      </p:graphicFrame>
      <p:sp>
        <p:nvSpPr>
          <p:cNvPr id="55"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‘backward effects’</a:t>
            </a:r>
            <a:br>
              <a:rPr lang="en-GB" i="0" kern="0" dirty="0" smtClean="0">
                <a:solidFill>
                  <a:srgbClr val="FFFFFF"/>
                </a:solidFill>
              </a:rPr>
            </a:br>
            <a:endParaRPr lang="en-GB" i="0" kern="0" dirty="0" smtClean="0">
              <a:solidFill>
                <a:srgbClr val="FFFFFF"/>
              </a:solidFill>
            </a:endParaRPr>
          </a:p>
        </p:txBody>
      </p:sp>
      <p:sp>
        <p:nvSpPr>
          <p:cNvPr id="57" name="Oval 56"/>
          <p:cNvSpPr/>
          <p:nvPr/>
        </p:nvSpPr>
        <p:spPr bwMode="auto">
          <a:xfrm>
            <a:off x="1979712" y="2641325"/>
            <a:ext cx="452892" cy="467061"/>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graphicFrame>
        <p:nvGraphicFramePr>
          <p:cNvPr id="44" name="Chart 43"/>
          <p:cNvGraphicFramePr>
            <a:graphicFrameLocks/>
          </p:cNvGraphicFramePr>
          <p:nvPr>
            <p:extLst>
              <p:ext uri="{D42A27DB-BD31-4B8C-83A1-F6EECF244321}">
                <p14:modId xmlns:p14="http://schemas.microsoft.com/office/powerpoint/2010/main" val="991115292"/>
              </p:ext>
            </p:extLst>
          </p:nvPr>
        </p:nvGraphicFramePr>
        <p:xfrm>
          <a:off x="213683" y="4229414"/>
          <a:ext cx="3532058" cy="1980572"/>
        </p:xfrm>
        <a:graphic>
          <a:graphicData uri="http://schemas.openxmlformats.org/drawingml/2006/chart">
            <c:chart xmlns:c="http://schemas.openxmlformats.org/drawingml/2006/chart" xmlns:r="http://schemas.openxmlformats.org/officeDocument/2006/relationships" r:id="rId4"/>
          </a:graphicData>
        </a:graphic>
      </p:graphicFrame>
      <p:sp>
        <p:nvSpPr>
          <p:cNvPr id="45" name="Oval 44"/>
          <p:cNvSpPr/>
          <p:nvPr/>
        </p:nvSpPr>
        <p:spPr bwMode="auto">
          <a:xfrm>
            <a:off x="1549598" y="5805264"/>
            <a:ext cx="790153" cy="467061"/>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cxnSp>
        <p:nvCxnSpPr>
          <p:cNvPr id="25" name="Straight Arrow Connector 24"/>
          <p:cNvCxnSpPr>
            <a:stCxn id="57" idx="4"/>
            <a:endCxn id="45" idx="0"/>
          </p:cNvCxnSpPr>
          <p:nvPr/>
        </p:nvCxnSpPr>
        <p:spPr bwMode="auto">
          <a:xfrm flipH="1">
            <a:off x="1944675" y="3108386"/>
            <a:ext cx="261483" cy="2696878"/>
          </a:xfrm>
          <a:prstGeom prst="straightConnector1">
            <a:avLst/>
          </a:prstGeom>
          <a:solidFill>
            <a:schemeClr val="accent1"/>
          </a:solidFill>
          <a:ln w="28575" cap="flat" cmpd="sng" algn="ctr">
            <a:solidFill>
              <a:srgbClr val="00B050"/>
            </a:solidFill>
            <a:prstDash val="solid"/>
            <a:round/>
            <a:headEnd type="none" w="med" len="med"/>
            <a:tailEnd type="arrow"/>
          </a:ln>
          <a:effectLst/>
        </p:spPr>
      </p:cxnSp>
      <p:sp>
        <p:nvSpPr>
          <p:cNvPr id="48" name="Oval 47"/>
          <p:cNvSpPr/>
          <p:nvPr/>
        </p:nvSpPr>
        <p:spPr bwMode="auto">
          <a:xfrm>
            <a:off x="2708804" y="3151120"/>
            <a:ext cx="452892" cy="467061"/>
          </a:xfrm>
          <a:prstGeom prst="ellipse">
            <a:avLst/>
          </a:prstGeom>
          <a:no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50" name="Oval 49"/>
          <p:cNvSpPr/>
          <p:nvPr/>
        </p:nvSpPr>
        <p:spPr bwMode="auto">
          <a:xfrm>
            <a:off x="2264833" y="5025286"/>
            <a:ext cx="452892" cy="467061"/>
          </a:xfrm>
          <a:prstGeom prst="ellipse">
            <a:avLst/>
          </a:prstGeom>
          <a:no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cxnSp>
        <p:nvCxnSpPr>
          <p:cNvPr id="51" name="Straight Arrow Connector 50"/>
          <p:cNvCxnSpPr>
            <a:stCxn id="48" idx="3"/>
            <a:endCxn id="50" idx="0"/>
          </p:cNvCxnSpPr>
          <p:nvPr/>
        </p:nvCxnSpPr>
        <p:spPr bwMode="auto">
          <a:xfrm flipH="1">
            <a:off x="2491279" y="3549782"/>
            <a:ext cx="283849" cy="1475504"/>
          </a:xfrm>
          <a:prstGeom prst="straightConnector1">
            <a:avLst/>
          </a:prstGeom>
          <a:solidFill>
            <a:schemeClr val="accent1"/>
          </a:solidFill>
          <a:ln w="28575" cap="flat" cmpd="sng" algn="ctr">
            <a:solidFill>
              <a:srgbClr val="FFC000"/>
            </a:solidFill>
            <a:prstDash val="solid"/>
            <a:round/>
            <a:headEnd type="none" w="med" len="med"/>
            <a:tailEnd type="arrow"/>
          </a:ln>
          <a:effectLst/>
        </p:spPr>
      </p:cxnSp>
      <p:grpSp>
        <p:nvGrpSpPr>
          <p:cNvPr id="40" name="Group 39"/>
          <p:cNvGrpSpPr/>
          <p:nvPr/>
        </p:nvGrpSpPr>
        <p:grpSpPr>
          <a:xfrm>
            <a:off x="3586758" y="2322201"/>
            <a:ext cx="3491392" cy="1886574"/>
            <a:chOff x="3586758" y="2322201"/>
            <a:chExt cx="3491392" cy="1886574"/>
          </a:xfrm>
        </p:grpSpPr>
        <p:grpSp>
          <p:nvGrpSpPr>
            <p:cNvPr id="54" name="Group 53"/>
            <p:cNvGrpSpPr/>
            <p:nvPr/>
          </p:nvGrpSpPr>
          <p:grpSpPr>
            <a:xfrm>
              <a:off x="3707904" y="2564904"/>
              <a:ext cx="3370246" cy="1643871"/>
              <a:chOff x="3097410" y="2593286"/>
              <a:chExt cx="3370246" cy="1643871"/>
            </a:xfrm>
          </p:grpSpPr>
          <p:sp>
            <p:nvSpPr>
              <p:cNvPr id="62" name="Oval 61"/>
              <p:cNvSpPr/>
              <p:nvPr/>
            </p:nvSpPr>
            <p:spPr bwMode="auto">
              <a:xfrm>
                <a:off x="3097410" y="2593286"/>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3" name="Oval 62"/>
              <p:cNvSpPr/>
              <p:nvPr/>
            </p:nvSpPr>
            <p:spPr bwMode="auto">
              <a:xfrm>
                <a:off x="3209994" y="2863087"/>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4" name="Oval 63"/>
              <p:cNvSpPr/>
              <p:nvPr/>
            </p:nvSpPr>
            <p:spPr bwMode="auto">
              <a:xfrm>
                <a:off x="3334146" y="3167960"/>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5" name="Oval 64"/>
              <p:cNvSpPr/>
              <p:nvPr/>
            </p:nvSpPr>
            <p:spPr bwMode="auto">
              <a:xfrm>
                <a:off x="3482355" y="3455297"/>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6" name="Oval 65"/>
              <p:cNvSpPr/>
              <p:nvPr/>
            </p:nvSpPr>
            <p:spPr bwMode="auto">
              <a:xfrm>
                <a:off x="3626371" y="3742633"/>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7" name="Oval 66"/>
              <p:cNvSpPr/>
              <p:nvPr/>
            </p:nvSpPr>
            <p:spPr bwMode="auto">
              <a:xfrm>
                <a:off x="4211227" y="4029575"/>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dirty="0" smtClean="0"/>
              </a:p>
            </p:txBody>
          </p:sp>
          <p:sp>
            <p:nvSpPr>
              <p:cNvPr id="68" name="Oval 67"/>
              <p:cNvSpPr/>
              <p:nvPr/>
            </p:nvSpPr>
            <p:spPr bwMode="auto">
              <a:xfrm>
                <a:off x="4619308" y="4029575"/>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69" name="Oval 68"/>
              <p:cNvSpPr/>
              <p:nvPr/>
            </p:nvSpPr>
            <p:spPr bwMode="auto">
              <a:xfrm>
                <a:off x="5027389" y="4029575"/>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0" name="Oval 69"/>
              <p:cNvSpPr/>
              <p:nvPr/>
            </p:nvSpPr>
            <p:spPr bwMode="auto">
              <a:xfrm>
                <a:off x="5435470" y="4029575"/>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1" name="Oval 70"/>
              <p:cNvSpPr/>
              <p:nvPr/>
            </p:nvSpPr>
            <p:spPr bwMode="auto">
              <a:xfrm>
                <a:off x="5843551" y="4029575"/>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2" name="Oval 71"/>
              <p:cNvSpPr/>
              <p:nvPr/>
            </p:nvSpPr>
            <p:spPr bwMode="auto">
              <a:xfrm>
                <a:off x="6251632" y="4029575"/>
                <a:ext cx="216024" cy="207582"/>
              </a:xfrm>
              <a:prstGeom prst="ellipse">
                <a:avLst/>
              </a:prstGeom>
              <a:solidFill>
                <a:srgbClr val="FF9966"/>
              </a:solidFill>
              <a:ln w="9525" cap="flat" cmpd="sng" algn="ctr">
                <a:solidFill>
                  <a:srgbClr val="FF99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solidFill>
                    <a:srgbClr val="008000"/>
                  </a:solidFill>
                </a:endParaRPr>
              </a:p>
            </p:txBody>
          </p:sp>
        </p:grpSp>
        <p:sp>
          <p:nvSpPr>
            <p:cNvPr id="78" name="Oval 77"/>
            <p:cNvSpPr/>
            <p:nvPr/>
          </p:nvSpPr>
          <p:spPr bwMode="auto">
            <a:xfrm>
              <a:off x="4427365" y="3952376"/>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sp>
          <p:nvSpPr>
            <p:cNvPr id="79" name="Oval 78"/>
            <p:cNvSpPr/>
            <p:nvPr/>
          </p:nvSpPr>
          <p:spPr bwMode="auto">
            <a:xfrm>
              <a:off x="3586758" y="2322201"/>
              <a:ext cx="216024" cy="207582"/>
            </a:xfrm>
            <a:prstGeom prst="ellipse">
              <a:avLst/>
            </a:prstGeom>
            <a:solidFill>
              <a:srgbClr val="FFCC00">
                <a:alpha val="50196"/>
              </a:srgbClr>
            </a:solid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mtClean="0"/>
            </a:p>
          </p:txBody>
        </p:sp>
      </p:grpSp>
      <p:sp>
        <p:nvSpPr>
          <p:cNvPr id="80" name="Text Box 45"/>
          <p:cNvSpPr txBox="1">
            <a:spLocks noChangeArrowheads="1"/>
          </p:cNvSpPr>
          <p:nvPr/>
        </p:nvSpPr>
        <p:spPr bwMode="auto">
          <a:xfrm>
            <a:off x="6876256" y="3892986"/>
            <a:ext cx="163675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9966"/>
                </a:solidFill>
                <a:latin typeface="Arial" pitchFamily="34" charset="0"/>
                <a:ea typeface="Times New Roman"/>
                <a:cs typeface="Arial" pitchFamily="34" charset="0"/>
              </a:rPr>
              <a:t>08:44</a:t>
            </a:r>
            <a:endParaRPr lang="en-GB" sz="1800" b="1" i="0" dirty="0">
              <a:solidFill>
                <a:srgbClr val="FF9966"/>
              </a:solidFill>
              <a:latin typeface="Arial" pitchFamily="34" charset="0"/>
              <a:ea typeface="Times New Roman"/>
              <a:cs typeface="Arial" pitchFamily="34" charset="0"/>
            </a:endParaRPr>
          </a:p>
        </p:txBody>
      </p:sp>
      <p:sp>
        <p:nvSpPr>
          <p:cNvPr id="61" name="Text Box 45"/>
          <p:cNvSpPr txBox="1">
            <a:spLocks noChangeArrowheads="1"/>
          </p:cNvSpPr>
          <p:nvPr/>
        </p:nvSpPr>
        <p:spPr bwMode="auto">
          <a:xfrm>
            <a:off x="3589408" y="1904477"/>
            <a:ext cx="838576"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339966"/>
                </a:solidFill>
                <a:latin typeface="Arial" pitchFamily="34" charset="0"/>
                <a:ea typeface="Times New Roman"/>
                <a:cs typeface="Arial" pitchFamily="34" charset="0"/>
              </a:rPr>
              <a:t>07:53</a:t>
            </a:r>
            <a:endParaRPr lang="en-GB" sz="1800" b="1" i="0" dirty="0">
              <a:solidFill>
                <a:srgbClr val="339966"/>
              </a:solidFill>
              <a:latin typeface="Arial" pitchFamily="34" charset="0"/>
              <a:ea typeface="Times New Roman"/>
              <a:cs typeface="Arial" pitchFamily="34" charset="0"/>
            </a:endParaRPr>
          </a:p>
        </p:txBody>
      </p:sp>
      <p:sp>
        <p:nvSpPr>
          <p:cNvPr id="73" name="Text Box 45"/>
          <p:cNvSpPr txBox="1">
            <a:spLocks noChangeArrowheads="1"/>
          </p:cNvSpPr>
          <p:nvPr/>
        </p:nvSpPr>
        <p:spPr bwMode="auto">
          <a:xfrm>
            <a:off x="3373384" y="1907540"/>
            <a:ext cx="838576"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sz="1800" b="1" i="0" dirty="0" smtClean="0">
                <a:solidFill>
                  <a:srgbClr val="FFC000"/>
                </a:solidFill>
                <a:latin typeface="Arial" pitchFamily="34" charset="0"/>
                <a:ea typeface="Times New Roman"/>
                <a:cs typeface="Arial" pitchFamily="34" charset="0"/>
              </a:rPr>
              <a:t>08:25</a:t>
            </a:r>
            <a:endParaRPr lang="en-GB" sz="1800" b="1" i="0" dirty="0">
              <a:solidFill>
                <a:srgbClr val="FFC000"/>
              </a:solidFill>
              <a:latin typeface="Arial" pitchFamily="34" charset="0"/>
              <a:ea typeface="Times New Roman"/>
              <a:cs typeface="Arial" pitchFamily="34" charset="0"/>
            </a:endParaRPr>
          </a:p>
        </p:txBody>
      </p:sp>
      <p:grpSp>
        <p:nvGrpSpPr>
          <p:cNvPr id="74" name="Group 73"/>
          <p:cNvGrpSpPr/>
          <p:nvPr/>
        </p:nvGrpSpPr>
        <p:grpSpPr>
          <a:xfrm>
            <a:off x="4232727" y="1628800"/>
            <a:ext cx="4731761" cy="2075366"/>
            <a:chOff x="4232727" y="1628800"/>
            <a:chExt cx="4731761" cy="2075366"/>
          </a:xfrm>
        </p:grpSpPr>
        <p:grpSp>
          <p:nvGrpSpPr>
            <p:cNvPr id="100" name="Group 99"/>
            <p:cNvGrpSpPr/>
            <p:nvPr/>
          </p:nvGrpSpPr>
          <p:grpSpPr>
            <a:xfrm>
              <a:off x="4232727" y="1628800"/>
              <a:ext cx="4731761" cy="2075366"/>
              <a:chOff x="4264974" y="1949984"/>
              <a:chExt cx="4097727" cy="1391022"/>
            </a:xfrm>
          </p:grpSpPr>
          <p:grpSp>
            <p:nvGrpSpPr>
              <p:cNvPr id="103" name="Group 102"/>
              <p:cNvGrpSpPr>
                <a:grpSpLocks noChangeAspect="1"/>
              </p:cNvGrpSpPr>
              <p:nvPr/>
            </p:nvGrpSpPr>
            <p:grpSpPr>
              <a:xfrm>
                <a:off x="4264974" y="1949984"/>
                <a:ext cx="4097727" cy="1349498"/>
                <a:chOff x="-64712" y="875347"/>
                <a:chExt cx="5876992" cy="1936142"/>
              </a:xfrm>
            </p:grpSpPr>
            <p:grpSp>
              <p:nvGrpSpPr>
                <p:cNvPr id="106" name="Gruppo 82"/>
                <p:cNvGrpSpPr/>
                <p:nvPr/>
              </p:nvGrpSpPr>
              <p:grpSpPr>
                <a:xfrm>
                  <a:off x="-25090" y="875347"/>
                  <a:ext cx="5581808" cy="1936142"/>
                  <a:chOff x="-28446" y="856189"/>
                  <a:chExt cx="5829881" cy="1893763"/>
                </a:xfrm>
              </p:grpSpPr>
              <p:sp>
                <p:nvSpPr>
                  <p:cNvPr id="114" name="Rectangle 113"/>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115" name="Rectangle 114"/>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116" name="AutoShape 14"/>
                  <p:cNvCxnSpPr>
                    <a:cxnSpLocks noChangeShapeType="1"/>
                  </p:cNvCxnSpPr>
                  <p:nvPr/>
                </p:nvCxnSpPr>
                <p:spPr bwMode="auto">
                  <a:xfrm>
                    <a:off x="898348" y="2593124"/>
                    <a:ext cx="2419350" cy="0"/>
                  </a:xfrm>
                  <a:prstGeom prst="straightConnector1">
                    <a:avLst/>
                  </a:prstGeom>
                  <a:noFill/>
                  <a:ln w="9525">
                    <a:solidFill>
                      <a:srgbClr val="000000"/>
                    </a:solidFill>
                    <a:round/>
                    <a:headEnd/>
                    <a:tailEnd type="triangle" w="med" len="med"/>
                  </a:ln>
                </p:spPr>
              </p:cxnSp>
              <p:cxnSp>
                <p:nvCxnSpPr>
                  <p:cNvPr id="117" name="AutoShape 16"/>
                  <p:cNvCxnSpPr>
                    <a:cxnSpLocks noChangeShapeType="1"/>
                  </p:cNvCxnSpPr>
                  <p:nvPr/>
                </p:nvCxnSpPr>
                <p:spPr bwMode="auto">
                  <a:xfrm flipV="1">
                    <a:off x="3562401" y="1519784"/>
                    <a:ext cx="2145612" cy="1092842"/>
                  </a:xfrm>
                  <a:prstGeom prst="straightConnector1">
                    <a:avLst/>
                  </a:prstGeom>
                  <a:noFill/>
                  <a:ln w="9525">
                    <a:solidFill>
                      <a:srgbClr val="00B0F0"/>
                    </a:solidFill>
                    <a:round/>
                    <a:headEnd/>
                    <a:tailEnd type="triangle" w="med" len="med"/>
                  </a:ln>
                </p:spPr>
              </p:cxnSp>
              <p:cxnSp>
                <p:nvCxnSpPr>
                  <p:cNvPr id="118" name="AutoShape 37"/>
                  <p:cNvCxnSpPr>
                    <a:cxnSpLocks noChangeShapeType="1"/>
                  </p:cNvCxnSpPr>
                  <p:nvPr/>
                </p:nvCxnSpPr>
                <p:spPr bwMode="auto">
                  <a:xfrm>
                    <a:off x="271977" y="1706873"/>
                    <a:ext cx="371475" cy="828675"/>
                  </a:xfrm>
                  <a:prstGeom prst="straightConnector1">
                    <a:avLst/>
                  </a:prstGeom>
                  <a:noFill/>
                  <a:ln w="9525">
                    <a:solidFill>
                      <a:srgbClr val="000000"/>
                    </a:solidFill>
                    <a:round/>
                    <a:headEnd/>
                    <a:tailEnd type="triangle" w="med" len="med"/>
                  </a:ln>
                </p:spPr>
              </p:cxnSp>
              <p:sp>
                <p:nvSpPr>
                  <p:cNvPr id="119" name="Rectangle 118"/>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120" name="Freeform 119"/>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952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107" name="Rectangle 106"/>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108"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109" name="Text Box 45"/>
                <p:cNvSpPr txBox="1">
                  <a:spLocks noChangeArrowheads="1"/>
                </p:cNvSpPr>
                <p:nvPr/>
              </p:nvSpPr>
              <p:spPr bwMode="auto">
                <a:xfrm>
                  <a:off x="823812" y="2394614"/>
                  <a:ext cx="203289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 and Line 3</a:t>
                  </a:r>
                  <a:endParaRPr lang="en-GB" sz="1400" dirty="0">
                    <a:latin typeface="Arial" pitchFamily="34" charset="0"/>
                    <a:ea typeface="Times New Roman"/>
                    <a:cs typeface="Arial" pitchFamily="34" charset="0"/>
                  </a:endParaRPr>
                </a:p>
              </p:txBody>
            </p:sp>
            <p:sp>
              <p:nvSpPr>
                <p:cNvPr id="110" name="Text Box 45"/>
                <p:cNvSpPr txBox="1">
                  <a:spLocks noChangeArrowheads="1"/>
                </p:cNvSpPr>
                <p:nvPr/>
              </p:nvSpPr>
              <p:spPr bwMode="auto">
                <a:xfrm>
                  <a:off x="3789192" y="1345874"/>
                  <a:ext cx="1409045" cy="503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a:solidFill>
                        <a:srgbClr val="000000"/>
                      </a:solidFill>
                      <a:latin typeface="Arial" pitchFamily="34" charset="0"/>
                      <a:ea typeface="Times New Roman"/>
                      <a:cs typeface="Arial" pitchFamily="34" charset="0"/>
                    </a:rPr>
                    <a:t>Line 3 and Line 4</a:t>
                  </a:r>
                  <a:endParaRPr lang="en-GB" sz="1400">
                    <a:latin typeface="Arial" pitchFamily="34" charset="0"/>
                    <a:ea typeface="Times New Roman"/>
                    <a:cs typeface="Arial" pitchFamily="34" charset="0"/>
                  </a:endParaRPr>
                </a:p>
              </p:txBody>
            </p:sp>
            <p:sp>
              <p:nvSpPr>
                <p:cNvPr id="111" name="Text Box 45"/>
                <p:cNvSpPr txBox="1">
                  <a:spLocks noChangeArrowheads="1"/>
                </p:cNvSpPr>
                <p:nvPr/>
              </p:nvSpPr>
              <p:spPr bwMode="auto">
                <a:xfrm>
                  <a:off x="2035783" y="924799"/>
                  <a:ext cx="1143738"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112" name="Text Box 45"/>
                <p:cNvSpPr txBox="1">
                  <a:spLocks noChangeArrowheads="1"/>
                </p:cNvSpPr>
                <p:nvPr/>
              </p:nvSpPr>
              <p:spPr bwMode="auto">
                <a:xfrm>
                  <a:off x="-64712" y="1456307"/>
                  <a:ext cx="491844"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1</a:t>
                  </a:r>
                </a:p>
              </p:txBody>
            </p:sp>
            <p:sp>
              <p:nvSpPr>
                <p:cNvPr id="113" name="Text Box 45"/>
                <p:cNvSpPr txBox="1">
                  <a:spLocks noChangeArrowheads="1"/>
                </p:cNvSpPr>
                <p:nvPr/>
              </p:nvSpPr>
              <p:spPr bwMode="auto">
                <a:xfrm>
                  <a:off x="5427650" y="1445787"/>
                  <a:ext cx="38463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a:solidFill>
                        <a:srgbClr val="FF3300"/>
                      </a:solidFill>
                      <a:latin typeface="Arial" pitchFamily="34" charset="0"/>
                      <a:ea typeface="Times New Roman"/>
                      <a:cs typeface="Arial" pitchFamily="34" charset="0"/>
                    </a:rPr>
                    <a:t>4</a:t>
                  </a:r>
                </a:p>
              </p:txBody>
            </p:sp>
          </p:grpSp>
          <p:sp>
            <p:nvSpPr>
              <p:cNvPr id="104" name="Text Box 45"/>
              <p:cNvSpPr txBox="1">
                <a:spLocks noChangeArrowheads="1"/>
              </p:cNvSpPr>
              <p:nvPr/>
            </p:nvSpPr>
            <p:spPr bwMode="auto">
              <a:xfrm>
                <a:off x="6502655" y="3134717"/>
                <a:ext cx="404408"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3</a:t>
                </a:r>
                <a:endParaRPr lang="en-GB" sz="1400" b="1" i="0" dirty="0">
                  <a:solidFill>
                    <a:srgbClr val="FF3300"/>
                  </a:solidFill>
                  <a:latin typeface="Arial" pitchFamily="34" charset="0"/>
                  <a:ea typeface="Times New Roman"/>
                  <a:cs typeface="Arial" pitchFamily="34" charset="0"/>
                </a:endParaRPr>
              </a:p>
            </p:txBody>
          </p:sp>
          <p:sp>
            <p:nvSpPr>
              <p:cNvPr id="105" name="Text Box 45"/>
              <p:cNvSpPr txBox="1">
                <a:spLocks noChangeArrowheads="1"/>
              </p:cNvSpPr>
              <p:nvPr/>
            </p:nvSpPr>
            <p:spPr bwMode="auto">
              <a:xfrm>
                <a:off x="4722728" y="3126850"/>
                <a:ext cx="268183" cy="20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b="1" i="0" dirty="0" smtClean="0">
                    <a:solidFill>
                      <a:srgbClr val="FF3300"/>
                    </a:solidFill>
                    <a:latin typeface="Arial" pitchFamily="34" charset="0"/>
                    <a:ea typeface="Times New Roman"/>
                    <a:cs typeface="Arial" pitchFamily="34" charset="0"/>
                  </a:rPr>
                  <a:t>2</a:t>
                </a:r>
                <a:endParaRPr lang="en-GB" sz="1400" b="1" i="0" dirty="0">
                  <a:solidFill>
                    <a:srgbClr val="FF3300"/>
                  </a:solidFill>
                  <a:latin typeface="Arial" pitchFamily="34" charset="0"/>
                  <a:ea typeface="Times New Roman"/>
                  <a:cs typeface="Arial" pitchFamily="34" charset="0"/>
                </a:endParaRPr>
              </a:p>
            </p:txBody>
          </p:sp>
        </p:grpSp>
        <p:cxnSp>
          <p:nvCxnSpPr>
            <p:cNvPr id="101" name="AutoShape 14"/>
            <p:cNvCxnSpPr>
              <a:cxnSpLocks noChangeShapeType="1"/>
            </p:cNvCxnSpPr>
            <p:nvPr/>
          </p:nvCxnSpPr>
          <p:spPr bwMode="auto">
            <a:xfrm>
              <a:off x="4989575" y="3627876"/>
              <a:ext cx="1865012" cy="0"/>
            </a:xfrm>
            <a:prstGeom prst="straightConnector1">
              <a:avLst/>
            </a:prstGeom>
            <a:noFill/>
            <a:ln w="9525">
              <a:solidFill>
                <a:srgbClr val="FF3300"/>
              </a:solidFill>
              <a:round/>
              <a:headEnd/>
              <a:tailEnd type="triangle" w="med" len="med"/>
            </a:ln>
          </p:spPr>
        </p:cxnSp>
        <p:cxnSp>
          <p:nvCxnSpPr>
            <p:cNvPr id="102" name="AutoShape 16"/>
            <p:cNvCxnSpPr>
              <a:cxnSpLocks noChangeShapeType="1"/>
            </p:cNvCxnSpPr>
            <p:nvPr/>
          </p:nvCxnSpPr>
          <p:spPr bwMode="auto">
            <a:xfrm flipV="1">
              <a:off x="7090520" y="2486722"/>
              <a:ext cx="1653995" cy="1161889"/>
            </a:xfrm>
            <a:prstGeom prst="straightConnector1">
              <a:avLst/>
            </a:prstGeom>
            <a:noFill/>
            <a:ln w="9525">
              <a:solidFill>
                <a:srgbClr val="FF3300"/>
              </a:solidFill>
              <a:round/>
              <a:headEnd/>
              <a:tailEnd type="triangle" w="med" len="med"/>
            </a:ln>
          </p:spPr>
        </p:cxnSp>
      </p:grpSp>
    </p:spTree>
    <p:extLst>
      <p:ext uri="{BB962C8B-B14F-4D97-AF65-F5344CB8AC3E}">
        <p14:creationId xmlns:p14="http://schemas.microsoft.com/office/powerpoint/2010/main" val="398166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57"/>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25"/>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3"/>
                                        </p:tgtEl>
                                        <p:attrNameLst>
                                          <p:attrName>style.visibility</p:attrName>
                                        </p:attrNameLst>
                                      </p:cBhvr>
                                      <p:to>
                                        <p:strVal val="visible"/>
                                      </p:to>
                                    </p:set>
                                    <p:animEffect transition="in" filter="fade">
                                      <p:cBhvr>
                                        <p:cTn id="21" dur="500"/>
                                        <p:tgtEl>
                                          <p:spTgt spid="73"/>
                                        </p:tgtEl>
                                      </p:cBhvr>
                                    </p:animEffect>
                                  </p:childTnLst>
                                </p:cTn>
                              </p:par>
                              <p:par>
                                <p:cTn id="22" presetID="10" presetClass="entr" presetSubtype="0" fill="hold"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fade">
                                      <p:cBhvr>
                                        <p:cTn id="24" dur="500"/>
                                        <p:tgtEl>
                                          <p:spTgt spid="4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0"/>
                                        </p:tgtEl>
                                        <p:attrNameLst>
                                          <p:attrName>style.visibility</p:attrName>
                                        </p:attrNameLst>
                                      </p:cBhvr>
                                      <p:to>
                                        <p:strVal val="visible"/>
                                      </p:to>
                                    </p:set>
                                    <p:animEffect transition="in" filter="fade">
                                      <p:cBhvr>
                                        <p:cTn id="27" dur="500"/>
                                        <p:tgtEl>
                                          <p:spTgt spid="8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fade">
                                      <p:cBhvr>
                                        <p:cTn id="30" dur="500"/>
                                        <p:tgtEl>
                                          <p:spTgt spid="48"/>
                                        </p:tgtEl>
                                      </p:cBhvr>
                                    </p:animEffect>
                                  </p:childTnLst>
                                </p:cTn>
                              </p:par>
                              <p:par>
                                <p:cTn id="31" presetID="10" presetClass="entr" presetSubtype="0" fill="hold" nodeType="withEffect">
                                  <p:stCondLst>
                                    <p:cond delay="0"/>
                                  </p:stCondLst>
                                  <p:childTnLst>
                                    <p:set>
                                      <p:cBhvr>
                                        <p:cTn id="32" dur="1" fill="hold">
                                          <p:stCondLst>
                                            <p:cond delay="0"/>
                                          </p:stCondLst>
                                        </p:cTn>
                                        <p:tgtEl>
                                          <p:spTgt spid="51"/>
                                        </p:tgtEl>
                                        <p:attrNameLst>
                                          <p:attrName>style.visibility</p:attrName>
                                        </p:attrNameLst>
                                      </p:cBhvr>
                                      <p:to>
                                        <p:strVal val="visible"/>
                                      </p:to>
                                    </p:set>
                                    <p:animEffect transition="in" filter="fade">
                                      <p:cBhvr>
                                        <p:cTn id="33" dur="500"/>
                                        <p:tgtEl>
                                          <p:spTgt spid="5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fade">
                                      <p:cBhvr>
                                        <p:cTn id="36"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7" grpId="0" animBg="1"/>
      <p:bldP spid="45" grpId="0" animBg="1"/>
      <p:bldP spid="48" grpId="0" animBg="1"/>
      <p:bldP spid="50" grpId="0" animBg="1"/>
      <p:bldP spid="80" grpId="0"/>
      <p:bldP spid="61" grpId="0"/>
      <p:bldP spid="7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DD0CF719-BC4D-4B30-B881-2EF1E926EC9C}" type="slidenum">
              <a:rPr lang="it-IT" smtClean="0">
                <a:solidFill>
                  <a:srgbClr val="6E6E6F"/>
                </a:solidFill>
              </a:rPr>
              <a:pPr>
                <a:defRPr/>
              </a:pPr>
              <a:t>25</a:t>
            </a:fld>
            <a:endParaRPr lang="it-IT">
              <a:solidFill>
                <a:srgbClr val="6E6E6F"/>
              </a:solidFill>
            </a:endParaRPr>
          </a:p>
        </p:txBody>
      </p:sp>
      <p:sp>
        <p:nvSpPr>
          <p:cNvPr id="55"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Example</a:t>
            </a:r>
            <a:br>
              <a:rPr lang="en-GB" i="0" kern="0" dirty="0" smtClean="0">
                <a:solidFill>
                  <a:srgbClr val="FFFFFF"/>
                </a:solidFill>
              </a:rPr>
            </a:br>
            <a:r>
              <a:rPr lang="en-GB" i="0" kern="0" dirty="0" smtClean="0">
                <a:solidFill>
                  <a:srgbClr val="FFFFFF"/>
                </a:solidFill>
              </a:rPr>
              <a:t>Dynamic change of line loadings</a:t>
            </a:r>
            <a:br>
              <a:rPr lang="en-GB" i="0" kern="0" dirty="0" smtClean="0">
                <a:solidFill>
                  <a:srgbClr val="FFFFFF"/>
                </a:solidFill>
              </a:rPr>
            </a:br>
            <a:endParaRPr lang="en-GB" i="0" kern="0" dirty="0" smtClean="0">
              <a:solidFill>
                <a:srgbClr val="FFFFFF"/>
              </a:solidFill>
            </a:endParaRPr>
          </a:p>
        </p:txBody>
      </p:sp>
      <p:grpSp>
        <p:nvGrpSpPr>
          <p:cNvPr id="235" name="Group 234"/>
          <p:cNvGrpSpPr/>
          <p:nvPr/>
        </p:nvGrpSpPr>
        <p:grpSpPr>
          <a:xfrm>
            <a:off x="5762228" y="1442341"/>
            <a:ext cx="3331735" cy="1674875"/>
            <a:chOff x="5528093" y="1486907"/>
            <a:chExt cx="3582511" cy="1800941"/>
          </a:xfrm>
        </p:grpSpPr>
        <p:grpSp>
          <p:nvGrpSpPr>
            <p:cNvPr id="26" name="Group 25"/>
            <p:cNvGrpSpPr/>
            <p:nvPr/>
          </p:nvGrpSpPr>
          <p:grpSpPr>
            <a:xfrm>
              <a:off x="5528093" y="1486907"/>
              <a:ext cx="3582511" cy="1800941"/>
              <a:chOff x="5528093" y="1486907"/>
              <a:chExt cx="3582511" cy="1800941"/>
            </a:xfrm>
          </p:grpSpPr>
          <p:grpSp>
            <p:nvGrpSpPr>
              <p:cNvPr id="21" name="Group 20"/>
              <p:cNvGrpSpPr>
                <a:grpSpLocks noChangeAspect="1"/>
              </p:cNvGrpSpPr>
              <p:nvPr/>
            </p:nvGrpSpPr>
            <p:grpSpPr>
              <a:xfrm>
                <a:off x="5528093" y="1486907"/>
                <a:ext cx="3582511" cy="1581620"/>
                <a:chOff x="4182403" y="1628800"/>
                <a:chExt cx="4731761" cy="2100877"/>
              </a:xfrm>
            </p:grpSpPr>
            <p:grpSp>
              <p:nvGrpSpPr>
                <p:cNvPr id="24" name="Group 23"/>
                <p:cNvGrpSpPr/>
                <p:nvPr/>
              </p:nvGrpSpPr>
              <p:grpSpPr>
                <a:xfrm>
                  <a:off x="4182403" y="1628800"/>
                  <a:ext cx="4731761" cy="2100877"/>
                  <a:chOff x="4221394" y="1949984"/>
                  <a:chExt cx="4097727" cy="1408121"/>
                </a:xfrm>
              </p:grpSpPr>
              <p:grpSp>
                <p:nvGrpSpPr>
                  <p:cNvPr id="5" name="Group 4"/>
                  <p:cNvGrpSpPr>
                    <a:grpSpLocks noChangeAspect="1"/>
                  </p:cNvGrpSpPr>
                  <p:nvPr/>
                </p:nvGrpSpPr>
                <p:grpSpPr>
                  <a:xfrm>
                    <a:off x="4221394" y="1949984"/>
                    <a:ext cx="4097727" cy="1349498"/>
                    <a:chOff x="-127212" y="875347"/>
                    <a:chExt cx="5876988" cy="1936142"/>
                  </a:xfrm>
                </p:grpSpPr>
                <p:grpSp>
                  <p:nvGrpSpPr>
                    <p:cNvPr id="6" name="Gruppo 82"/>
                    <p:cNvGrpSpPr/>
                    <p:nvPr/>
                  </p:nvGrpSpPr>
                  <p:grpSpPr>
                    <a:xfrm>
                      <a:off x="-25090" y="875347"/>
                      <a:ext cx="5581808" cy="1936142"/>
                      <a:chOff x="-28446" y="856189"/>
                      <a:chExt cx="5829881" cy="1893763"/>
                    </a:xfrm>
                  </p:grpSpPr>
                  <p:sp>
                    <p:nvSpPr>
                      <p:cNvPr id="14" name="Rectangle 13"/>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15" name="Rectangle 14"/>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16" name="AutoShape 14"/>
                      <p:cNvCxnSpPr>
                        <a:cxnSpLocks noChangeShapeType="1"/>
                      </p:cNvCxnSpPr>
                      <p:nvPr/>
                    </p:nvCxnSpPr>
                    <p:spPr bwMode="auto">
                      <a:xfrm>
                        <a:off x="898348" y="2593124"/>
                        <a:ext cx="2419350" cy="0"/>
                      </a:xfrm>
                      <a:prstGeom prst="straightConnector1">
                        <a:avLst/>
                      </a:prstGeom>
                      <a:noFill/>
                      <a:ln w="28575">
                        <a:solidFill>
                          <a:srgbClr val="00FF00"/>
                        </a:solidFill>
                        <a:round/>
                        <a:headEnd/>
                        <a:tailEnd type="triangle" w="med" len="med"/>
                      </a:ln>
                    </p:spPr>
                  </p:cxnSp>
                  <p:cxnSp>
                    <p:nvCxnSpPr>
                      <p:cNvPr id="17" name="AutoShape 16"/>
                      <p:cNvCxnSpPr>
                        <a:cxnSpLocks noChangeShapeType="1"/>
                      </p:cNvCxnSpPr>
                      <p:nvPr/>
                    </p:nvCxnSpPr>
                    <p:spPr bwMode="auto">
                      <a:xfrm flipV="1">
                        <a:off x="3562401" y="1519784"/>
                        <a:ext cx="2145612" cy="1092842"/>
                      </a:xfrm>
                      <a:prstGeom prst="straightConnector1">
                        <a:avLst/>
                      </a:prstGeom>
                      <a:noFill/>
                      <a:ln w="28575">
                        <a:solidFill>
                          <a:srgbClr val="000000"/>
                        </a:solidFill>
                        <a:round/>
                        <a:headEnd/>
                        <a:tailEnd type="triangle" w="med" len="med"/>
                      </a:ln>
                    </p:spPr>
                  </p:cxnSp>
                  <p:cxnSp>
                    <p:nvCxnSpPr>
                      <p:cNvPr id="18" name="AutoShape 37"/>
                      <p:cNvCxnSpPr>
                        <a:cxnSpLocks noChangeShapeType="1"/>
                      </p:cNvCxnSpPr>
                      <p:nvPr/>
                    </p:nvCxnSpPr>
                    <p:spPr bwMode="auto">
                      <a:xfrm>
                        <a:off x="271977" y="1706873"/>
                        <a:ext cx="371475" cy="828675"/>
                      </a:xfrm>
                      <a:prstGeom prst="straightConnector1">
                        <a:avLst/>
                      </a:prstGeom>
                      <a:noFill/>
                      <a:ln w="28575">
                        <a:solidFill>
                          <a:srgbClr val="00FF00"/>
                        </a:solidFill>
                        <a:round/>
                        <a:headEnd/>
                        <a:tailEnd type="triangle" w="med" len="med"/>
                      </a:ln>
                    </p:spPr>
                  </p:cxnSp>
                  <p:sp>
                    <p:nvSpPr>
                      <p:cNvPr id="19" name="Rectangle 18"/>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20" name="Freeform 19"/>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E18219"/>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7" name="Rectangle 6"/>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8"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9"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10"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11"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12"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13"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22"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23"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74" name="AutoShape 14"/>
                <p:cNvCxnSpPr>
                  <a:cxnSpLocks noChangeShapeType="1"/>
                </p:cNvCxnSpPr>
                <p:nvPr/>
              </p:nvCxnSpPr>
              <p:spPr bwMode="auto">
                <a:xfrm>
                  <a:off x="4989575" y="3627876"/>
                  <a:ext cx="1865012" cy="0"/>
                </a:xfrm>
                <a:prstGeom prst="straightConnector1">
                  <a:avLst/>
                </a:prstGeom>
                <a:noFill/>
                <a:ln w="28575">
                  <a:solidFill>
                    <a:srgbClr val="000000"/>
                  </a:solidFill>
                  <a:round/>
                  <a:headEnd/>
                  <a:tailEnd type="triangle" w="med" len="med"/>
                </a:ln>
              </p:spPr>
            </p:cxnSp>
            <p:cxnSp>
              <p:nvCxnSpPr>
                <p:cNvPr id="75" name="AutoShape 16"/>
                <p:cNvCxnSpPr>
                  <a:cxnSpLocks noChangeShapeType="1"/>
                </p:cNvCxnSpPr>
                <p:nvPr/>
              </p:nvCxnSpPr>
              <p:spPr bwMode="auto">
                <a:xfrm flipV="1">
                  <a:off x="7090520" y="2486722"/>
                  <a:ext cx="1653995" cy="1161889"/>
                </a:xfrm>
                <a:prstGeom prst="straightConnector1">
                  <a:avLst/>
                </a:prstGeom>
                <a:noFill/>
                <a:ln w="28575">
                  <a:solidFill>
                    <a:srgbClr val="000000"/>
                  </a:solidFill>
                  <a:round/>
                  <a:headEnd/>
                  <a:tailEnd type="triangle" w="med" len="med"/>
                </a:ln>
              </p:spPr>
            </p:cxnSp>
          </p:grpSp>
          <p:sp>
            <p:nvSpPr>
              <p:cNvPr id="233" name="Text Box 45"/>
              <p:cNvSpPr txBox="1">
                <a:spLocks noChangeArrowheads="1"/>
              </p:cNvSpPr>
              <p:nvPr/>
            </p:nvSpPr>
            <p:spPr bwMode="auto">
              <a:xfrm>
                <a:off x="6120358" y="2972918"/>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234"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grpSp>
        <p:nvGrpSpPr>
          <p:cNvPr id="262" name="Group 261"/>
          <p:cNvGrpSpPr/>
          <p:nvPr/>
        </p:nvGrpSpPr>
        <p:grpSpPr>
          <a:xfrm>
            <a:off x="5816744" y="3200927"/>
            <a:ext cx="3331735" cy="1668233"/>
            <a:chOff x="5528093" y="1486907"/>
            <a:chExt cx="3582511" cy="1793799"/>
          </a:xfrm>
        </p:grpSpPr>
        <p:grpSp>
          <p:nvGrpSpPr>
            <p:cNvPr id="263" name="Group 262"/>
            <p:cNvGrpSpPr/>
            <p:nvPr/>
          </p:nvGrpSpPr>
          <p:grpSpPr>
            <a:xfrm>
              <a:off x="5528093" y="1486907"/>
              <a:ext cx="3582511" cy="1793799"/>
              <a:chOff x="5528093" y="1486907"/>
              <a:chExt cx="3582511" cy="1793799"/>
            </a:xfrm>
          </p:grpSpPr>
          <p:grpSp>
            <p:nvGrpSpPr>
              <p:cNvPr id="265" name="Group 264"/>
              <p:cNvGrpSpPr>
                <a:grpSpLocks noChangeAspect="1"/>
              </p:cNvGrpSpPr>
              <p:nvPr/>
            </p:nvGrpSpPr>
            <p:grpSpPr>
              <a:xfrm>
                <a:off x="5528093" y="1486907"/>
                <a:ext cx="3582511" cy="1581620"/>
                <a:chOff x="4182403" y="1628800"/>
                <a:chExt cx="4731761" cy="2100877"/>
              </a:xfrm>
            </p:grpSpPr>
            <p:grpSp>
              <p:nvGrpSpPr>
                <p:cNvPr id="267" name="Group 266"/>
                <p:cNvGrpSpPr/>
                <p:nvPr/>
              </p:nvGrpSpPr>
              <p:grpSpPr>
                <a:xfrm>
                  <a:off x="4182403" y="1628800"/>
                  <a:ext cx="4731761" cy="2100877"/>
                  <a:chOff x="4221394" y="1949984"/>
                  <a:chExt cx="4097727" cy="1408121"/>
                </a:xfrm>
              </p:grpSpPr>
              <p:grpSp>
                <p:nvGrpSpPr>
                  <p:cNvPr id="270" name="Group 269"/>
                  <p:cNvGrpSpPr>
                    <a:grpSpLocks noChangeAspect="1"/>
                  </p:cNvGrpSpPr>
                  <p:nvPr/>
                </p:nvGrpSpPr>
                <p:grpSpPr>
                  <a:xfrm>
                    <a:off x="4221394" y="1949984"/>
                    <a:ext cx="4097727" cy="1349498"/>
                    <a:chOff x="-127212" y="875347"/>
                    <a:chExt cx="5876988" cy="1936142"/>
                  </a:xfrm>
                </p:grpSpPr>
                <p:grpSp>
                  <p:nvGrpSpPr>
                    <p:cNvPr id="273" name="Gruppo 82"/>
                    <p:cNvGrpSpPr/>
                    <p:nvPr/>
                  </p:nvGrpSpPr>
                  <p:grpSpPr>
                    <a:xfrm>
                      <a:off x="-25090" y="875347"/>
                      <a:ext cx="5581808" cy="1936142"/>
                      <a:chOff x="-28446" y="856189"/>
                      <a:chExt cx="5829881" cy="1893763"/>
                    </a:xfrm>
                  </p:grpSpPr>
                  <p:sp>
                    <p:nvSpPr>
                      <p:cNvPr id="281" name="Rectangle 280"/>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282" name="Rectangle 281"/>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283" name="AutoShape 14"/>
                      <p:cNvCxnSpPr>
                        <a:cxnSpLocks noChangeShapeType="1"/>
                      </p:cNvCxnSpPr>
                      <p:nvPr/>
                    </p:nvCxnSpPr>
                    <p:spPr bwMode="auto">
                      <a:xfrm>
                        <a:off x="898348" y="2593124"/>
                        <a:ext cx="2419350" cy="0"/>
                      </a:xfrm>
                      <a:prstGeom prst="straightConnector1">
                        <a:avLst/>
                      </a:prstGeom>
                      <a:noFill/>
                      <a:ln w="28575">
                        <a:solidFill>
                          <a:srgbClr val="FF0000"/>
                        </a:solidFill>
                        <a:round/>
                        <a:headEnd/>
                        <a:tailEnd type="triangle" w="med" len="med"/>
                      </a:ln>
                    </p:spPr>
                  </p:cxnSp>
                  <p:cxnSp>
                    <p:nvCxnSpPr>
                      <p:cNvPr id="284" name="AutoShape 16"/>
                      <p:cNvCxnSpPr>
                        <a:cxnSpLocks noChangeShapeType="1"/>
                      </p:cNvCxnSpPr>
                      <p:nvPr/>
                    </p:nvCxnSpPr>
                    <p:spPr bwMode="auto">
                      <a:xfrm flipV="1">
                        <a:off x="3562401" y="1519784"/>
                        <a:ext cx="2145612" cy="1092842"/>
                      </a:xfrm>
                      <a:prstGeom prst="straightConnector1">
                        <a:avLst/>
                      </a:prstGeom>
                      <a:noFill/>
                      <a:ln w="28575">
                        <a:solidFill>
                          <a:srgbClr val="FF0000"/>
                        </a:solidFill>
                        <a:round/>
                        <a:headEnd/>
                        <a:tailEnd type="triangle" w="med" len="med"/>
                      </a:ln>
                    </p:spPr>
                  </p:cxnSp>
                  <p:cxnSp>
                    <p:nvCxnSpPr>
                      <p:cNvPr id="285" name="AutoShape 37"/>
                      <p:cNvCxnSpPr>
                        <a:cxnSpLocks noChangeShapeType="1"/>
                      </p:cNvCxnSpPr>
                      <p:nvPr/>
                    </p:nvCxnSpPr>
                    <p:spPr bwMode="auto">
                      <a:xfrm>
                        <a:off x="271977" y="1706873"/>
                        <a:ext cx="371475" cy="828675"/>
                      </a:xfrm>
                      <a:prstGeom prst="straightConnector1">
                        <a:avLst/>
                      </a:prstGeom>
                      <a:noFill/>
                      <a:ln w="28575">
                        <a:solidFill>
                          <a:srgbClr val="FFFF00"/>
                        </a:solidFill>
                        <a:round/>
                        <a:headEnd/>
                        <a:tailEnd type="triangle" w="med" len="med"/>
                      </a:ln>
                    </p:spPr>
                  </p:cxnSp>
                  <p:sp>
                    <p:nvSpPr>
                      <p:cNvPr id="286" name="Rectangle 285"/>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287" name="Freeform 286"/>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274" name="Rectangle 273"/>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275"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276"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277"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278"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279"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280"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271"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272"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268" name="AutoShape 14"/>
                <p:cNvCxnSpPr>
                  <a:cxnSpLocks noChangeShapeType="1"/>
                </p:cNvCxnSpPr>
                <p:nvPr/>
              </p:nvCxnSpPr>
              <p:spPr bwMode="auto">
                <a:xfrm>
                  <a:off x="4989575" y="3627876"/>
                  <a:ext cx="1865012" cy="0"/>
                </a:xfrm>
                <a:prstGeom prst="straightConnector1">
                  <a:avLst/>
                </a:prstGeom>
                <a:noFill/>
                <a:ln w="28575">
                  <a:solidFill>
                    <a:srgbClr val="000000"/>
                  </a:solidFill>
                  <a:round/>
                  <a:headEnd/>
                  <a:tailEnd type="triangle" w="med" len="med"/>
                </a:ln>
              </p:spPr>
            </p:cxnSp>
            <p:cxnSp>
              <p:nvCxnSpPr>
                <p:cNvPr id="269" name="AutoShape 16"/>
                <p:cNvCxnSpPr>
                  <a:cxnSpLocks noChangeShapeType="1"/>
                </p:cNvCxnSpPr>
                <p:nvPr/>
              </p:nvCxnSpPr>
              <p:spPr bwMode="auto">
                <a:xfrm flipV="1">
                  <a:off x="7090520" y="2486722"/>
                  <a:ext cx="1653995" cy="1161889"/>
                </a:xfrm>
                <a:prstGeom prst="straightConnector1">
                  <a:avLst/>
                </a:prstGeom>
                <a:noFill/>
                <a:ln w="28575">
                  <a:solidFill>
                    <a:srgbClr val="000000"/>
                  </a:solidFill>
                  <a:round/>
                  <a:headEnd/>
                  <a:tailEnd type="triangle" w="med" len="med"/>
                </a:ln>
              </p:spPr>
            </p:cxnSp>
          </p:grpSp>
          <p:sp>
            <p:nvSpPr>
              <p:cNvPr id="266" name="Text Box 45"/>
              <p:cNvSpPr txBox="1">
                <a:spLocks noChangeArrowheads="1"/>
              </p:cNvSpPr>
              <p:nvPr/>
            </p:nvSpPr>
            <p:spPr bwMode="auto">
              <a:xfrm>
                <a:off x="6120358" y="2965776"/>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264"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grpSp>
        <p:nvGrpSpPr>
          <p:cNvPr id="288" name="Group 287"/>
          <p:cNvGrpSpPr/>
          <p:nvPr/>
        </p:nvGrpSpPr>
        <p:grpSpPr>
          <a:xfrm>
            <a:off x="5707718" y="4959512"/>
            <a:ext cx="3331735" cy="1666445"/>
            <a:chOff x="5528093" y="1486907"/>
            <a:chExt cx="3582511" cy="1791877"/>
          </a:xfrm>
        </p:grpSpPr>
        <p:grpSp>
          <p:nvGrpSpPr>
            <p:cNvPr id="289" name="Group 288"/>
            <p:cNvGrpSpPr/>
            <p:nvPr/>
          </p:nvGrpSpPr>
          <p:grpSpPr>
            <a:xfrm>
              <a:off x="5528093" y="1486907"/>
              <a:ext cx="3582511" cy="1791877"/>
              <a:chOff x="5528093" y="1486907"/>
              <a:chExt cx="3582511" cy="1791877"/>
            </a:xfrm>
          </p:grpSpPr>
          <p:grpSp>
            <p:nvGrpSpPr>
              <p:cNvPr id="291" name="Group 290"/>
              <p:cNvGrpSpPr>
                <a:grpSpLocks noChangeAspect="1"/>
              </p:cNvGrpSpPr>
              <p:nvPr/>
            </p:nvGrpSpPr>
            <p:grpSpPr>
              <a:xfrm>
                <a:off x="5528093" y="1486907"/>
                <a:ext cx="3582511" cy="1581620"/>
                <a:chOff x="4182403" y="1628800"/>
                <a:chExt cx="4731761" cy="2100877"/>
              </a:xfrm>
            </p:grpSpPr>
            <p:grpSp>
              <p:nvGrpSpPr>
                <p:cNvPr id="293" name="Group 292"/>
                <p:cNvGrpSpPr/>
                <p:nvPr/>
              </p:nvGrpSpPr>
              <p:grpSpPr>
                <a:xfrm>
                  <a:off x="4182403" y="1628800"/>
                  <a:ext cx="4731761" cy="2100877"/>
                  <a:chOff x="4221394" y="1949984"/>
                  <a:chExt cx="4097727" cy="1408121"/>
                </a:xfrm>
              </p:grpSpPr>
              <p:grpSp>
                <p:nvGrpSpPr>
                  <p:cNvPr id="296" name="Group 295"/>
                  <p:cNvGrpSpPr>
                    <a:grpSpLocks noChangeAspect="1"/>
                  </p:cNvGrpSpPr>
                  <p:nvPr/>
                </p:nvGrpSpPr>
                <p:grpSpPr>
                  <a:xfrm>
                    <a:off x="4221394" y="1949984"/>
                    <a:ext cx="4097727" cy="1349498"/>
                    <a:chOff x="-127212" y="875347"/>
                    <a:chExt cx="5876988" cy="1936142"/>
                  </a:xfrm>
                </p:grpSpPr>
                <p:grpSp>
                  <p:nvGrpSpPr>
                    <p:cNvPr id="299" name="Gruppo 82"/>
                    <p:cNvGrpSpPr/>
                    <p:nvPr/>
                  </p:nvGrpSpPr>
                  <p:grpSpPr>
                    <a:xfrm>
                      <a:off x="-25090" y="875347"/>
                      <a:ext cx="5581808" cy="1936142"/>
                      <a:chOff x="-28446" y="856189"/>
                      <a:chExt cx="5829881" cy="1893763"/>
                    </a:xfrm>
                  </p:grpSpPr>
                  <p:sp>
                    <p:nvSpPr>
                      <p:cNvPr id="307" name="Rectangle 306"/>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08" name="Rectangle 307"/>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309" name="AutoShape 14"/>
                      <p:cNvCxnSpPr>
                        <a:cxnSpLocks noChangeShapeType="1"/>
                      </p:cNvCxnSpPr>
                      <p:nvPr/>
                    </p:nvCxnSpPr>
                    <p:spPr bwMode="auto">
                      <a:xfrm>
                        <a:off x="898348" y="2593124"/>
                        <a:ext cx="2419350" cy="0"/>
                      </a:xfrm>
                      <a:prstGeom prst="straightConnector1">
                        <a:avLst/>
                      </a:prstGeom>
                      <a:noFill/>
                      <a:ln w="28575">
                        <a:solidFill>
                          <a:srgbClr val="FF3300"/>
                        </a:solidFill>
                        <a:round/>
                        <a:headEnd/>
                        <a:tailEnd type="triangle" w="med" len="med"/>
                      </a:ln>
                    </p:spPr>
                  </p:cxnSp>
                  <p:cxnSp>
                    <p:nvCxnSpPr>
                      <p:cNvPr id="310" name="AutoShape 16"/>
                      <p:cNvCxnSpPr>
                        <a:cxnSpLocks noChangeShapeType="1"/>
                      </p:cNvCxnSpPr>
                      <p:nvPr/>
                    </p:nvCxnSpPr>
                    <p:spPr bwMode="auto">
                      <a:xfrm flipV="1">
                        <a:off x="3562401" y="1519784"/>
                        <a:ext cx="2145612" cy="1092842"/>
                      </a:xfrm>
                      <a:prstGeom prst="straightConnector1">
                        <a:avLst/>
                      </a:prstGeom>
                      <a:noFill/>
                      <a:ln w="28575">
                        <a:solidFill>
                          <a:srgbClr val="000000"/>
                        </a:solidFill>
                        <a:round/>
                        <a:headEnd/>
                        <a:tailEnd type="triangle" w="med" len="med"/>
                      </a:ln>
                    </p:spPr>
                  </p:cxnSp>
                  <p:cxnSp>
                    <p:nvCxnSpPr>
                      <p:cNvPr id="311" name="AutoShape 37"/>
                      <p:cNvCxnSpPr>
                        <a:cxnSpLocks noChangeShapeType="1"/>
                      </p:cNvCxnSpPr>
                      <p:nvPr/>
                    </p:nvCxnSpPr>
                    <p:spPr bwMode="auto">
                      <a:xfrm>
                        <a:off x="271977" y="1706873"/>
                        <a:ext cx="371475" cy="828675"/>
                      </a:xfrm>
                      <a:prstGeom prst="straightConnector1">
                        <a:avLst/>
                      </a:prstGeom>
                      <a:noFill/>
                      <a:ln w="28575">
                        <a:solidFill>
                          <a:srgbClr val="FFFF00"/>
                        </a:solidFill>
                        <a:round/>
                        <a:headEnd/>
                        <a:tailEnd type="triangle" w="med" len="med"/>
                      </a:ln>
                    </p:spPr>
                  </p:cxnSp>
                  <p:sp>
                    <p:nvSpPr>
                      <p:cNvPr id="312" name="Rectangle 311"/>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313" name="Freeform 312"/>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300" name="Rectangle 299"/>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01"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302"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303"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304"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305"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306"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297"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298"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294" name="AutoShape 14"/>
                <p:cNvCxnSpPr>
                  <a:cxnSpLocks noChangeShapeType="1"/>
                </p:cNvCxnSpPr>
                <p:nvPr/>
              </p:nvCxnSpPr>
              <p:spPr bwMode="auto">
                <a:xfrm>
                  <a:off x="4989575" y="3627876"/>
                  <a:ext cx="1865012" cy="0"/>
                </a:xfrm>
                <a:prstGeom prst="straightConnector1">
                  <a:avLst/>
                </a:prstGeom>
                <a:noFill/>
                <a:ln w="28575">
                  <a:solidFill>
                    <a:srgbClr val="FFFF00"/>
                  </a:solidFill>
                  <a:round/>
                  <a:headEnd/>
                  <a:tailEnd type="triangle" w="med" len="med"/>
                </a:ln>
              </p:spPr>
            </p:cxnSp>
            <p:cxnSp>
              <p:nvCxnSpPr>
                <p:cNvPr id="295" name="AutoShape 16"/>
                <p:cNvCxnSpPr>
                  <a:cxnSpLocks noChangeShapeType="1"/>
                </p:cNvCxnSpPr>
                <p:nvPr/>
              </p:nvCxnSpPr>
              <p:spPr bwMode="auto">
                <a:xfrm flipV="1">
                  <a:off x="7090520" y="2486722"/>
                  <a:ext cx="1653995" cy="1161889"/>
                </a:xfrm>
                <a:prstGeom prst="straightConnector1">
                  <a:avLst/>
                </a:prstGeom>
                <a:noFill/>
                <a:ln w="28575">
                  <a:solidFill>
                    <a:srgbClr val="000000"/>
                  </a:solidFill>
                  <a:round/>
                  <a:headEnd/>
                  <a:tailEnd type="triangle" w="med" len="med"/>
                </a:ln>
              </p:spPr>
            </p:cxnSp>
          </p:grpSp>
          <p:sp>
            <p:nvSpPr>
              <p:cNvPr id="292" name="Text Box 45"/>
              <p:cNvSpPr txBox="1">
                <a:spLocks noChangeArrowheads="1"/>
              </p:cNvSpPr>
              <p:nvPr/>
            </p:nvSpPr>
            <p:spPr bwMode="auto">
              <a:xfrm>
                <a:off x="6120358" y="2963854"/>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290"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37" name="Rectangle 36"/>
          <p:cNvSpPr/>
          <p:nvPr/>
        </p:nvSpPr>
        <p:spPr bwMode="auto">
          <a:xfrm>
            <a:off x="7973804" y="6381328"/>
            <a:ext cx="551369" cy="360040"/>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grpSp>
        <p:nvGrpSpPr>
          <p:cNvPr id="314" name="Group 313"/>
          <p:cNvGrpSpPr/>
          <p:nvPr/>
        </p:nvGrpSpPr>
        <p:grpSpPr>
          <a:xfrm>
            <a:off x="90006" y="1437796"/>
            <a:ext cx="3331735" cy="1659769"/>
            <a:chOff x="5528093" y="1486907"/>
            <a:chExt cx="3582511" cy="1784698"/>
          </a:xfrm>
        </p:grpSpPr>
        <p:grpSp>
          <p:nvGrpSpPr>
            <p:cNvPr id="315" name="Group 314"/>
            <p:cNvGrpSpPr/>
            <p:nvPr/>
          </p:nvGrpSpPr>
          <p:grpSpPr>
            <a:xfrm>
              <a:off x="5528093" y="1486907"/>
              <a:ext cx="3582511" cy="1784698"/>
              <a:chOff x="5528093" y="1486907"/>
              <a:chExt cx="3582511" cy="1784698"/>
            </a:xfrm>
          </p:grpSpPr>
          <p:grpSp>
            <p:nvGrpSpPr>
              <p:cNvPr id="317" name="Group 316"/>
              <p:cNvGrpSpPr>
                <a:grpSpLocks noChangeAspect="1"/>
              </p:cNvGrpSpPr>
              <p:nvPr/>
            </p:nvGrpSpPr>
            <p:grpSpPr>
              <a:xfrm>
                <a:off x="5528093" y="1486907"/>
                <a:ext cx="3582511" cy="1581620"/>
                <a:chOff x="4182403" y="1628800"/>
                <a:chExt cx="4731761" cy="2100877"/>
              </a:xfrm>
            </p:grpSpPr>
            <p:grpSp>
              <p:nvGrpSpPr>
                <p:cNvPr id="319" name="Group 318"/>
                <p:cNvGrpSpPr/>
                <p:nvPr/>
              </p:nvGrpSpPr>
              <p:grpSpPr>
                <a:xfrm>
                  <a:off x="4182403" y="1628800"/>
                  <a:ext cx="4731761" cy="2100877"/>
                  <a:chOff x="4221394" y="1949984"/>
                  <a:chExt cx="4097727" cy="1408121"/>
                </a:xfrm>
              </p:grpSpPr>
              <p:grpSp>
                <p:nvGrpSpPr>
                  <p:cNvPr id="322" name="Group 321"/>
                  <p:cNvGrpSpPr>
                    <a:grpSpLocks noChangeAspect="1"/>
                  </p:cNvGrpSpPr>
                  <p:nvPr/>
                </p:nvGrpSpPr>
                <p:grpSpPr>
                  <a:xfrm>
                    <a:off x="4221394" y="1949984"/>
                    <a:ext cx="4097727" cy="1349498"/>
                    <a:chOff x="-127212" y="875347"/>
                    <a:chExt cx="5876988" cy="1936142"/>
                  </a:xfrm>
                </p:grpSpPr>
                <p:grpSp>
                  <p:nvGrpSpPr>
                    <p:cNvPr id="325" name="Gruppo 82"/>
                    <p:cNvGrpSpPr/>
                    <p:nvPr/>
                  </p:nvGrpSpPr>
                  <p:grpSpPr>
                    <a:xfrm>
                      <a:off x="-25090" y="875347"/>
                      <a:ext cx="5581808" cy="1936142"/>
                      <a:chOff x="-28446" y="856189"/>
                      <a:chExt cx="5829881" cy="1893763"/>
                    </a:xfrm>
                  </p:grpSpPr>
                  <p:sp>
                    <p:nvSpPr>
                      <p:cNvPr id="333" name="Rectangle 332"/>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34" name="Rectangle 333"/>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335" name="AutoShape 14"/>
                      <p:cNvCxnSpPr>
                        <a:cxnSpLocks noChangeShapeType="1"/>
                      </p:cNvCxnSpPr>
                      <p:nvPr/>
                    </p:nvCxnSpPr>
                    <p:spPr bwMode="auto">
                      <a:xfrm>
                        <a:off x="898348" y="2593124"/>
                        <a:ext cx="2419350" cy="0"/>
                      </a:xfrm>
                      <a:prstGeom prst="straightConnector1">
                        <a:avLst/>
                      </a:prstGeom>
                      <a:noFill/>
                      <a:ln w="28575">
                        <a:solidFill>
                          <a:srgbClr val="00FF00"/>
                        </a:solidFill>
                        <a:round/>
                        <a:headEnd/>
                        <a:tailEnd type="triangle" w="med" len="med"/>
                      </a:ln>
                    </p:spPr>
                  </p:cxnSp>
                  <p:cxnSp>
                    <p:nvCxnSpPr>
                      <p:cNvPr id="336" name="AutoShape 16"/>
                      <p:cNvCxnSpPr>
                        <a:cxnSpLocks noChangeShapeType="1"/>
                      </p:cNvCxnSpPr>
                      <p:nvPr/>
                    </p:nvCxnSpPr>
                    <p:spPr bwMode="auto">
                      <a:xfrm flipV="1">
                        <a:off x="3562401" y="1519784"/>
                        <a:ext cx="2145612" cy="1092842"/>
                      </a:xfrm>
                      <a:prstGeom prst="straightConnector1">
                        <a:avLst/>
                      </a:prstGeom>
                      <a:noFill/>
                      <a:ln w="28575">
                        <a:solidFill>
                          <a:srgbClr val="00FF00"/>
                        </a:solidFill>
                        <a:round/>
                        <a:headEnd/>
                        <a:tailEnd type="triangle" w="med" len="med"/>
                      </a:ln>
                    </p:spPr>
                  </p:cxnSp>
                  <p:cxnSp>
                    <p:nvCxnSpPr>
                      <p:cNvPr id="337" name="AutoShape 37"/>
                      <p:cNvCxnSpPr>
                        <a:cxnSpLocks noChangeShapeType="1"/>
                      </p:cNvCxnSpPr>
                      <p:nvPr/>
                    </p:nvCxnSpPr>
                    <p:spPr bwMode="auto">
                      <a:xfrm>
                        <a:off x="271977" y="1706873"/>
                        <a:ext cx="371475" cy="828675"/>
                      </a:xfrm>
                      <a:prstGeom prst="straightConnector1">
                        <a:avLst/>
                      </a:prstGeom>
                      <a:noFill/>
                      <a:ln w="28575">
                        <a:solidFill>
                          <a:srgbClr val="00FF00"/>
                        </a:solidFill>
                        <a:round/>
                        <a:headEnd/>
                        <a:tailEnd type="triangle" w="med" len="med"/>
                      </a:ln>
                    </p:spPr>
                  </p:cxnSp>
                  <p:sp>
                    <p:nvSpPr>
                      <p:cNvPr id="338" name="Rectangle 337"/>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339" name="Freeform 338"/>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00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326" name="Rectangle 325"/>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27"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328"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329"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330"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331"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332"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323"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324"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320" name="AutoShape 14"/>
                <p:cNvCxnSpPr>
                  <a:cxnSpLocks noChangeShapeType="1"/>
                </p:cNvCxnSpPr>
                <p:nvPr/>
              </p:nvCxnSpPr>
              <p:spPr bwMode="auto">
                <a:xfrm>
                  <a:off x="4989575" y="3627876"/>
                  <a:ext cx="1865012" cy="0"/>
                </a:xfrm>
                <a:prstGeom prst="straightConnector1">
                  <a:avLst/>
                </a:prstGeom>
                <a:noFill/>
                <a:ln w="28575">
                  <a:solidFill>
                    <a:srgbClr val="00FF00"/>
                  </a:solidFill>
                  <a:round/>
                  <a:headEnd/>
                  <a:tailEnd type="triangle" w="med" len="med"/>
                </a:ln>
              </p:spPr>
            </p:cxnSp>
            <p:cxnSp>
              <p:nvCxnSpPr>
                <p:cNvPr id="321" name="AutoShape 16"/>
                <p:cNvCxnSpPr>
                  <a:cxnSpLocks noChangeShapeType="1"/>
                </p:cNvCxnSpPr>
                <p:nvPr/>
              </p:nvCxnSpPr>
              <p:spPr bwMode="auto">
                <a:xfrm flipV="1">
                  <a:off x="7090520" y="2486722"/>
                  <a:ext cx="1653995" cy="1161889"/>
                </a:xfrm>
                <a:prstGeom prst="straightConnector1">
                  <a:avLst/>
                </a:prstGeom>
                <a:noFill/>
                <a:ln w="28575">
                  <a:solidFill>
                    <a:srgbClr val="00FF00"/>
                  </a:solidFill>
                  <a:round/>
                  <a:headEnd/>
                  <a:tailEnd type="triangle" w="med" len="med"/>
                </a:ln>
              </p:spPr>
            </p:cxnSp>
          </p:grpSp>
          <p:sp>
            <p:nvSpPr>
              <p:cNvPr id="318" name="Text Box 45"/>
              <p:cNvSpPr txBox="1">
                <a:spLocks noChangeArrowheads="1"/>
              </p:cNvSpPr>
              <p:nvPr/>
            </p:nvSpPr>
            <p:spPr bwMode="auto">
              <a:xfrm>
                <a:off x="6120358" y="2956675"/>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316"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grpSp>
        <p:nvGrpSpPr>
          <p:cNvPr id="340" name="Group 339"/>
          <p:cNvGrpSpPr/>
          <p:nvPr/>
        </p:nvGrpSpPr>
        <p:grpSpPr>
          <a:xfrm>
            <a:off x="144522" y="3196382"/>
            <a:ext cx="3331735" cy="1672778"/>
            <a:chOff x="5528093" y="1486907"/>
            <a:chExt cx="3582511" cy="1798686"/>
          </a:xfrm>
        </p:grpSpPr>
        <p:grpSp>
          <p:nvGrpSpPr>
            <p:cNvPr id="341" name="Group 340"/>
            <p:cNvGrpSpPr/>
            <p:nvPr/>
          </p:nvGrpSpPr>
          <p:grpSpPr>
            <a:xfrm>
              <a:off x="5528093" y="1486907"/>
              <a:ext cx="3582511" cy="1798686"/>
              <a:chOff x="5528093" y="1486907"/>
              <a:chExt cx="3582511" cy="1798686"/>
            </a:xfrm>
          </p:grpSpPr>
          <p:grpSp>
            <p:nvGrpSpPr>
              <p:cNvPr id="343" name="Group 342"/>
              <p:cNvGrpSpPr>
                <a:grpSpLocks noChangeAspect="1"/>
              </p:cNvGrpSpPr>
              <p:nvPr/>
            </p:nvGrpSpPr>
            <p:grpSpPr>
              <a:xfrm>
                <a:off x="5528093" y="1486907"/>
                <a:ext cx="3582511" cy="1581620"/>
                <a:chOff x="4182403" y="1628800"/>
                <a:chExt cx="4731761" cy="2100877"/>
              </a:xfrm>
            </p:grpSpPr>
            <p:grpSp>
              <p:nvGrpSpPr>
                <p:cNvPr id="345" name="Group 344"/>
                <p:cNvGrpSpPr/>
                <p:nvPr/>
              </p:nvGrpSpPr>
              <p:grpSpPr>
                <a:xfrm>
                  <a:off x="4182403" y="1628800"/>
                  <a:ext cx="4731761" cy="2100877"/>
                  <a:chOff x="4221394" y="1949984"/>
                  <a:chExt cx="4097727" cy="1408121"/>
                </a:xfrm>
              </p:grpSpPr>
              <p:grpSp>
                <p:nvGrpSpPr>
                  <p:cNvPr id="348" name="Group 347"/>
                  <p:cNvGrpSpPr>
                    <a:grpSpLocks noChangeAspect="1"/>
                  </p:cNvGrpSpPr>
                  <p:nvPr/>
                </p:nvGrpSpPr>
                <p:grpSpPr>
                  <a:xfrm>
                    <a:off x="4221394" y="1949984"/>
                    <a:ext cx="4097727" cy="1349498"/>
                    <a:chOff x="-127212" y="875347"/>
                    <a:chExt cx="5876988" cy="1936142"/>
                  </a:xfrm>
                </p:grpSpPr>
                <p:grpSp>
                  <p:nvGrpSpPr>
                    <p:cNvPr id="351" name="Gruppo 82"/>
                    <p:cNvGrpSpPr/>
                    <p:nvPr/>
                  </p:nvGrpSpPr>
                  <p:grpSpPr>
                    <a:xfrm>
                      <a:off x="-25090" y="875347"/>
                      <a:ext cx="5581808" cy="1936142"/>
                      <a:chOff x="-28446" y="856189"/>
                      <a:chExt cx="5829881" cy="1893763"/>
                    </a:xfrm>
                  </p:grpSpPr>
                  <p:sp>
                    <p:nvSpPr>
                      <p:cNvPr id="359" name="Rectangle 358"/>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60" name="Rectangle 359"/>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361" name="AutoShape 14"/>
                      <p:cNvCxnSpPr>
                        <a:cxnSpLocks noChangeShapeType="1"/>
                      </p:cNvCxnSpPr>
                      <p:nvPr/>
                    </p:nvCxnSpPr>
                    <p:spPr bwMode="auto">
                      <a:xfrm>
                        <a:off x="898348" y="2593124"/>
                        <a:ext cx="2419350" cy="0"/>
                      </a:xfrm>
                      <a:prstGeom prst="straightConnector1">
                        <a:avLst/>
                      </a:prstGeom>
                      <a:noFill/>
                      <a:ln w="28575">
                        <a:solidFill>
                          <a:srgbClr val="E18219"/>
                        </a:solidFill>
                        <a:round/>
                        <a:headEnd/>
                        <a:tailEnd type="triangle" w="med" len="med"/>
                      </a:ln>
                    </p:spPr>
                  </p:cxnSp>
                  <p:cxnSp>
                    <p:nvCxnSpPr>
                      <p:cNvPr id="362" name="AutoShape 16"/>
                      <p:cNvCxnSpPr>
                        <a:cxnSpLocks noChangeShapeType="1"/>
                      </p:cNvCxnSpPr>
                      <p:nvPr/>
                    </p:nvCxnSpPr>
                    <p:spPr bwMode="auto">
                      <a:xfrm flipV="1">
                        <a:off x="3562401" y="1519784"/>
                        <a:ext cx="2145612" cy="1092842"/>
                      </a:xfrm>
                      <a:prstGeom prst="straightConnector1">
                        <a:avLst/>
                      </a:prstGeom>
                      <a:noFill/>
                      <a:ln w="28575">
                        <a:solidFill>
                          <a:srgbClr val="FF0000"/>
                        </a:solidFill>
                        <a:round/>
                        <a:headEnd/>
                        <a:tailEnd type="triangle" w="med" len="med"/>
                      </a:ln>
                    </p:spPr>
                  </p:cxnSp>
                  <p:cxnSp>
                    <p:nvCxnSpPr>
                      <p:cNvPr id="363" name="AutoShape 37"/>
                      <p:cNvCxnSpPr>
                        <a:cxnSpLocks noChangeShapeType="1"/>
                      </p:cNvCxnSpPr>
                      <p:nvPr/>
                    </p:nvCxnSpPr>
                    <p:spPr bwMode="auto">
                      <a:xfrm>
                        <a:off x="271977" y="1706873"/>
                        <a:ext cx="371475" cy="828675"/>
                      </a:xfrm>
                      <a:prstGeom prst="straightConnector1">
                        <a:avLst/>
                      </a:prstGeom>
                      <a:noFill/>
                      <a:ln w="28575">
                        <a:solidFill>
                          <a:srgbClr val="FFFF00"/>
                        </a:solidFill>
                        <a:round/>
                        <a:headEnd/>
                        <a:tailEnd type="triangle" w="med" len="med"/>
                      </a:ln>
                    </p:spPr>
                  </p:cxnSp>
                  <p:sp>
                    <p:nvSpPr>
                      <p:cNvPr id="364" name="Rectangle 363"/>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365" name="Freeform 364"/>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FFFF00"/>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352" name="Rectangle 351"/>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53"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354"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355"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356"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357"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358"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349"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350"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346" name="AutoShape 14"/>
                <p:cNvCxnSpPr>
                  <a:cxnSpLocks noChangeShapeType="1"/>
                </p:cNvCxnSpPr>
                <p:nvPr/>
              </p:nvCxnSpPr>
              <p:spPr bwMode="auto">
                <a:xfrm>
                  <a:off x="4989575" y="3627876"/>
                  <a:ext cx="1865012" cy="0"/>
                </a:xfrm>
                <a:prstGeom prst="straightConnector1">
                  <a:avLst/>
                </a:prstGeom>
                <a:noFill/>
                <a:ln w="28575">
                  <a:solidFill>
                    <a:srgbClr val="E18219"/>
                  </a:solidFill>
                  <a:round/>
                  <a:headEnd/>
                  <a:tailEnd type="triangle" w="med" len="med"/>
                </a:ln>
              </p:spPr>
            </p:cxnSp>
            <p:cxnSp>
              <p:nvCxnSpPr>
                <p:cNvPr id="347" name="AutoShape 16"/>
                <p:cNvCxnSpPr>
                  <a:cxnSpLocks noChangeShapeType="1"/>
                </p:cNvCxnSpPr>
                <p:nvPr/>
              </p:nvCxnSpPr>
              <p:spPr bwMode="auto">
                <a:xfrm flipV="1">
                  <a:off x="7090520" y="2486722"/>
                  <a:ext cx="1653995" cy="1161889"/>
                </a:xfrm>
                <a:prstGeom prst="straightConnector1">
                  <a:avLst/>
                </a:prstGeom>
                <a:noFill/>
                <a:ln w="28575">
                  <a:solidFill>
                    <a:srgbClr val="FFFF00"/>
                  </a:solidFill>
                  <a:round/>
                  <a:headEnd/>
                  <a:tailEnd type="triangle" w="med" len="med"/>
                </a:ln>
              </p:spPr>
            </p:cxnSp>
          </p:grpSp>
          <p:sp>
            <p:nvSpPr>
              <p:cNvPr id="344" name="Text Box 45"/>
              <p:cNvSpPr txBox="1">
                <a:spLocks noChangeArrowheads="1"/>
              </p:cNvSpPr>
              <p:nvPr/>
            </p:nvSpPr>
            <p:spPr bwMode="auto">
              <a:xfrm>
                <a:off x="6120358" y="2970663"/>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342"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grpSp>
        <p:nvGrpSpPr>
          <p:cNvPr id="366" name="Group 365"/>
          <p:cNvGrpSpPr/>
          <p:nvPr/>
        </p:nvGrpSpPr>
        <p:grpSpPr>
          <a:xfrm>
            <a:off x="35496" y="4954967"/>
            <a:ext cx="3331735" cy="1666137"/>
            <a:chOff x="5528093" y="1486907"/>
            <a:chExt cx="3582511" cy="1791546"/>
          </a:xfrm>
        </p:grpSpPr>
        <p:grpSp>
          <p:nvGrpSpPr>
            <p:cNvPr id="367" name="Group 366"/>
            <p:cNvGrpSpPr/>
            <p:nvPr/>
          </p:nvGrpSpPr>
          <p:grpSpPr>
            <a:xfrm>
              <a:off x="5528093" y="1486907"/>
              <a:ext cx="3582511" cy="1791546"/>
              <a:chOff x="5528093" y="1486907"/>
              <a:chExt cx="3582511" cy="1791546"/>
            </a:xfrm>
          </p:grpSpPr>
          <p:grpSp>
            <p:nvGrpSpPr>
              <p:cNvPr id="369" name="Group 368"/>
              <p:cNvGrpSpPr>
                <a:grpSpLocks noChangeAspect="1"/>
              </p:cNvGrpSpPr>
              <p:nvPr/>
            </p:nvGrpSpPr>
            <p:grpSpPr>
              <a:xfrm>
                <a:off x="5528093" y="1486907"/>
                <a:ext cx="3582511" cy="1581620"/>
                <a:chOff x="4182403" y="1628800"/>
                <a:chExt cx="4731761" cy="2100877"/>
              </a:xfrm>
            </p:grpSpPr>
            <p:grpSp>
              <p:nvGrpSpPr>
                <p:cNvPr id="371" name="Group 370"/>
                <p:cNvGrpSpPr/>
                <p:nvPr/>
              </p:nvGrpSpPr>
              <p:grpSpPr>
                <a:xfrm>
                  <a:off x="4182403" y="1628800"/>
                  <a:ext cx="4731761" cy="2100877"/>
                  <a:chOff x="4221394" y="1949984"/>
                  <a:chExt cx="4097727" cy="1408121"/>
                </a:xfrm>
              </p:grpSpPr>
              <p:grpSp>
                <p:nvGrpSpPr>
                  <p:cNvPr id="374" name="Group 373"/>
                  <p:cNvGrpSpPr>
                    <a:grpSpLocks noChangeAspect="1"/>
                  </p:cNvGrpSpPr>
                  <p:nvPr/>
                </p:nvGrpSpPr>
                <p:grpSpPr>
                  <a:xfrm>
                    <a:off x="4221394" y="1949984"/>
                    <a:ext cx="4097727" cy="1349498"/>
                    <a:chOff x="-127212" y="875347"/>
                    <a:chExt cx="5876988" cy="1936142"/>
                  </a:xfrm>
                </p:grpSpPr>
                <p:grpSp>
                  <p:nvGrpSpPr>
                    <p:cNvPr id="377" name="Gruppo 82"/>
                    <p:cNvGrpSpPr/>
                    <p:nvPr/>
                  </p:nvGrpSpPr>
                  <p:grpSpPr>
                    <a:xfrm>
                      <a:off x="-25090" y="875347"/>
                      <a:ext cx="5581808" cy="1936142"/>
                      <a:chOff x="-28446" y="856189"/>
                      <a:chExt cx="5829881" cy="1893763"/>
                    </a:xfrm>
                  </p:grpSpPr>
                  <p:sp>
                    <p:nvSpPr>
                      <p:cNvPr id="385" name="Rectangle 384"/>
                      <p:cNvSpPr>
                        <a:spLocks noChangeArrowheads="1"/>
                      </p:cNvSpPr>
                      <p:nvPr/>
                    </p:nvSpPr>
                    <p:spPr bwMode="auto">
                      <a:xfrm rot="5400000">
                        <a:off x="11642" y="1422780"/>
                        <a:ext cx="200025" cy="2802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86" name="Rectangle 385"/>
                      <p:cNvSpPr>
                        <a:spLocks noChangeArrowheads="1"/>
                      </p:cNvSpPr>
                      <p:nvPr/>
                    </p:nvSpPr>
                    <p:spPr bwMode="auto">
                      <a:xfrm>
                        <a:off x="3323483" y="2546787"/>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cxnSp>
                    <p:nvCxnSpPr>
                      <p:cNvPr id="387" name="AutoShape 14"/>
                      <p:cNvCxnSpPr>
                        <a:cxnSpLocks noChangeShapeType="1"/>
                      </p:cNvCxnSpPr>
                      <p:nvPr/>
                    </p:nvCxnSpPr>
                    <p:spPr bwMode="auto">
                      <a:xfrm>
                        <a:off x="898348" y="2593124"/>
                        <a:ext cx="2419350" cy="0"/>
                      </a:xfrm>
                      <a:prstGeom prst="straightConnector1">
                        <a:avLst/>
                      </a:prstGeom>
                      <a:noFill/>
                      <a:ln w="28575">
                        <a:solidFill>
                          <a:srgbClr val="000000"/>
                        </a:solidFill>
                        <a:round/>
                        <a:headEnd/>
                        <a:tailEnd type="triangle" w="med" len="med"/>
                      </a:ln>
                    </p:spPr>
                  </p:cxnSp>
                  <p:cxnSp>
                    <p:nvCxnSpPr>
                      <p:cNvPr id="388" name="AutoShape 16"/>
                      <p:cNvCxnSpPr>
                        <a:cxnSpLocks noChangeShapeType="1"/>
                      </p:cNvCxnSpPr>
                      <p:nvPr/>
                    </p:nvCxnSpPr>
                    <p:spPr bwMode="auto">
                      <a:xfrm flipV="1">
                        <a:off x="3562401" y="1519784"/>
                        <a:ext cx="2145612" cy="1092842"/>
                      </a:xfrm>
                      <a:prstGeom prst="straightConnector1">
                        <a:avLst/>
                      </a:prstGeom>
                      <a:noFill/>
                      <a:ln w="28575">
                        <a:solidFill>
                          <a:srgbClr val="000000"/>
                        </a:solidFill>
                        <a:round/>
                        <a:headEnd/>
                        <a:tailEnd type="triangle" w="med" len="med"/>
                      </a:ln>
                    </p:spPr>
                  </p:cxnSp>
                  <p:cxnSp>
                    <p:nvCxnSpPr>
                      <p:cNvPr id="389" name="AutoShape 37"/>
                      <p:cNvCxnSpPr>
                        <a:cxnSpLocks noChangeShapeType="1"/>
                      </p:cNvCxnSpPr>
                      <p:nvPr/>
                    </p:nvCxnSpPr>
                    <p:spPr bwMode="auto">
                      <a:xfrm>
                        <a:off x="271977" y="1706873"/>
                        <a:ext cx="371475" cy="828675"/>
                      </a:xfrm>
                      <a:prstGeom prst="straightConnector1">
                        <a:avLst/>
                      </a:prstGeom>
                      <a:noFill/>
                      <a:ln w="28575">
                        <a:solidFill>
                          <a:srgbClr val="00FF00"/>
                        </a:solidFill>
                        <a:round/>
                        <a:headEnd/>
                        <a:tailEnd type="triangle" w="med" len="med"/>
                      </a:ln>
                    </p:spPr>
                  </p:cxnSp>
                  <p:sp>
                    <p:nvSpPr>
                      <p:cNvPr id="390" name="Rectangle 389"/>
                      <p:cNvSpPr>
                        <a:spLocks noChangeArrowheads="1"/>
                      </p:cNvSpPr>
                      <p:nvPr/>
                    </p:nvSpPr>
                    <p:spPr bwMode="auto">
                      <a:xfrm>
                        <a:off x="658157" y="2546788"/>
                        <a:ext cx="280202" cy="203164"/>
                      </a:xfrm>
                      <a:prstGeom prst="rect">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algn="just">
                          <a:lnSpc>
                            <a:spcPct val="200000"/>
                          </a:lnSpc>
                          <a:spcAft>
                            <a:spcPts val="600"/>
                          </a:spcAft>
                        </a:pPr>
                        <a:endParaRPr lang="en-GB" sz="1400" dirty="0">
                          <a:latin typeface="Arial" pitchFamily="34" charset="0"/>
                          <a:ea typeface="Times New Roman"/>
                          <a:cs typeface="Arial" pitchFamily="34" charset="0"/>
                        </a:endParaRPr>
                      </a:p>
                    </p:txBody>
                  </p:sp>
                  <p:sp>
                    <p:nvSpPr>
                      <p:cNvPr id="391" name="Freeform 390"/>
                      <p:cNvSpPr>
                        <a:spLocks/>
                      </p:cNvSpPr>
                      <p:nvPr/>
                    </p:nvSpPr>
                    <p:spPr bwMode="auto">
                      <a:xfrm>
                        <a:off x="267410" y="856189"/>
                        <a:ext cx="5534025" cy="552450"/>
                      </a:xfrm>
                      <a:custGeom>
                        <a:avLst/>
                        <a:gdLst/>
                        <a:ahLst/>
                        <a:cxnLst>
                          <a:cxn ang="0">
                            <a:pos x="0" y="870"/>
                          </a:cxn>
                          <a:cxn ang="0">
                            <a:pos x="4260" y="0"/>
                          </a:cxn>
                          <a:cxn ang="0">
                            <a:pos x="8715" y="870"/>
                          </a:cxn>
                        </a:cxnLst>
                        <a:rect l="0" t="0" r="r" b="b"/>
                        <a:pathLst>
                          <a:path w="8715" h="870">
                            <a:moveTo>
                              <a:pt x="0" y="870"/>
                            </a:moveTo>
                            <a:cubicBezTo>
                              <a:pt x="1404" y="435"/>
                              <a:pt x="2808" y="0"/>
                              <a:pt x="4260" y="0"/>
                            </a:cubicBezTo>
                            <a:cubicBezTo>
                              <a:pt x="5712" y="0"/>
                              <a:pt x="7213" y="435"/>
                              <a:pt x="8715" y="870"/>
                            </a:cubicBezTo>
                          </a:path>
                        </a:pathLst>
                      </a:custGeom>
                      <a:noFill/>
                      <a:ln w="28575">
                        <a:solidFill>
                          <a:srgbClr val="E18219"/>
                        </a:solidFill>
                        <a:round/>
                        <a:headEnd/>
                        <a:tailEnd type="triangle" w="med" len="me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grpSp>
                <p:sp>
                  <p:nvSpPr>
                    <p:cNvPr id="378" name="Rectangle 377"/>
                    <p:cNvSpPr>
                      <a:spLocks noChangeArrowheads="1"/>
                    </p:cNvSpPr>
                    <p:nvPr/>
                  </p:nvSpPr>
                  <p:spPr bwMode="auto">
                    <a:xfrm>
                      <a:off x="5467263" y="1486355"/>
                      <a:ext cx="268279" cy="206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200000"/>
                        </a:lnSpc>
                        <a:spcAft>
                          <a:spcPts val="600"/>
                        </a:spcAft>
                      </a:pPr>
                      <a:r>
                        <a:rPr lang="en-GB" sz="1400">
                          <a:latin typeface="Times New Roman"/>
                          <a:ea typeface="Times New Roman"/>
                        </a:rPr>
                        <a:t> </a:t>
                      </a:r>
                    </a:p>
                  </p:txBody>
                </p:sp>
                <p:sp>
                  <p:nvSpPr>
                    <p:cNvPr id="379" name="Text Box 45"/>
                    <p:cNvSpPr txBox="1">
                      <a:spLocks noChangeArrowheads="1"/>
                    </p:cNvSpPr>
                    <p:nvPr/>
                  </p:nvSpPr>
                  <p:spPr bwMode="auto">
                    <a:xfrm>
                      <a:off x="274260" y="1753408"/>
                      <a:ext cx="1638810" cy="2959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1</a:t>
                      </a:r>
                      <a:endParaRPr lang="en-GB" sz="1400" dirty="0">
                        <a:latin typeface="Arial" pitchFamily="34" charset="0"/>
                        <a:ea typeface="Times New Roman"/>
                        <a:cs typeface="Arial" pitchFamily="34" charset="0"/>
                      </a:endParaRPr>
                    </a:p>
                  </p:txBody>
                </p:sp>
                <p:sp>
                  <p:nvSpPr>
                    <p:cNvPr id="380" name="Text Box 45"/>
                    <p:cNvSpPr txBox="1">
                      <a:spLocks noChangeArrowheads="1"/>
                    </p:cNvSpPr>
                    <p:nvPr/>
                  </p:nvSpPr>
                  <p:spPr bwMode="auto">
                    <a:xfrm>
                      <a:off x="823813" y="2258992"/>
                      <a:ext cx="1314337" cy="393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a:t>
                      </a:r>
                      <a:r>
                        <a:rPr lang="en-GB" sz="1400" dirty="0" smtClean="0">
                          <a:solidFill>
                            <a:srgbClr val="000000"/>
                          </a:solidFill>
                          <a:latin typeface="Arial" pitchFamily="34" charset="0"/>
                          <a:ea typeface="Times New Roman"/>
                          <a:cs typeface="Arial" pitchFamily="34" charset="0"/>
                        </a:rPr>
                        <a:t>1</a:t>
                      </a:r>
                      <a:endParaRPr lang="en-GB" sz="1400" dirty="0">
                        <a:latin typeface="Arial" pitchFamily="34" charset="0"/>
                        <a:ea typeface="Times New Roman"/>
                        <a:cs typeface="Arial" pitchFamily="34" charset="0"/>
                      </a:endParaRPr>
                    </a:p>
                  </p:txBody>
                </p:sp>
                <p:sp>
                  <p:nvSpPr>
                    <p:cNvPr id="381" name="Text Box 45"/>
                    <p:cNvSpPr txBox="1">
                      <a:spLocks noChangeArrowheads="1"/>
                    </p:cNvSpPr>
                    <p:nvPr/>
                  </p:nvSpPr>
                  <p:spPr bwMode="auto">
                    <a:xfrm>
                      <a:off x="3468112" y="1808204"/>
                      <a:ext cx="1409044" cy="3931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4</a:t>
                      </a:r>
                      <a:endParaRPr lang="en-GB" sz="1400" dirty="0">
                        <a:latin typeface="Arial" pitchFamily="34" charset="0"/>
                        <a:ea typeface="Times New Roman"/>
                        <a:cs typeface="Arial" pitchFamily="34" charset="0"/>
                      </a:endParaRPr>
                    </a:p>
                  </p:txBody>
                </p:sp>
                <p:sp>
                  <p:nvSpPr>
                    <p:cNvPr id="382" name="Text Box 45"/>
                    <p:cNvSpPr txBox="1">
                      <a:spLocks noChangeArrowheads="1"/>
                    </p:cNvSpPr>
                    <p:nvPr/>
                  </p:nvSpPr>
                  <p:spPr bwMode="auto">
                    <a:xfrm>
                      <a:off x="2035783" y="924799"/>
                      <a:ext cx="1448973" cy="4227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a:solidFill>
                            <a:srgbClr val="000000"/>
                          </a:solidFill>
                          <a:latin typeface="Arial" pitchFamily="34" charset="0"/>
                          <a:ea typeface="Times New Roman"/>
                          <a:cs typeface="Arial" pitchFamily="34" charset="0"/>
                        </a:rPr>
                        <a:t>Line 2</a:t>
                      </a:r>
                      <a:endParaRPr lang="en-GB" sz="1400" dirty="0">
                        <a:latin typeface="Arial" pitchFamily="34" charset="0"/>
                        <a:ea typeface="Times New Roman"/>
                        <a:cs typeface="Arial" pitchFamily="34" charset="0"/>
                      </a:endParaRPr>
                    </a:p>
                  </p:txBody>
                </p:sp>
                <p:sp>
                  <p:nvSpPr>
                    <p:cNvPr id="383" name="Text Box 45"/>
                    <p:cNvSpPr txBox="1">
                      <a:spLocks noChangeArrowheads="1"/>
                    </p:cNvSpPr>
                    <p:nvPr/>
                  </p:nvSpPr>
                  <p:spPr bwMode="auto">
                    <a:xfrm>
                      <a:off x="-127212" y="1407640"/>
                      <a:ext cx="491844"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1</a:t>
                      </a:r>
                    </a:p>
                  </p:txBody>
                </p:sp>
                <p:sp>
                  <p:nvSpPr>
                    <p:cNvPr id="384" name="Text Box 45"/>
                    <p:cNvSpPr txBox="1">
                      <a:spLocks noChangeArrowheads="1"/>
                    </p:cNvSpPr>
                    <p:nvPr/>
                  </p:nvSpPr>
                  <p:spPr bwMode="auto">
                    <a:xfrm>
                      <a:off x="5365147" y="1409287"/>
                      <a:ext cx="384629" cy="380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a:solidFill>
                            <a:srgbClr val="FF3300"/>
                          </a:solidFill>
                          <a:latin typeface="Arial" pitchFamily="34" charset="0"/>
                          <a:ea typeface="Times New Roman"/>
                          <a:cs typeface="Arial" pitchFamily="34" charset="0"/>
                        </a:rPr>
                        <a:t>4</a:t>
                      </a:r>
                    </a:p>
                  </p:txBody>
                </p:sp>
              </p:grpSp>
              <p:sp>
                <p:nvSpPr>
                  <p:cNvPr id="375" name="Text Box 45"/>
                  <p:cNvSpPr txBox="1">
                    <a:spLocks noChangeArrowheads="1"/>
                  </p:cNvSpPr>
                  <p:nvPr/>
                </p:nvSpPr>
                <p:spPr bwMode="auto">
                  <a:xfrm>
                    <a:off x="6469971" y="3092317"/>
                    <a:ext cx="404408"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3</a:t>
                    </a:r>
                    <a:endParaRPr lang="en-GB" sz="1200" b="1" i="0" dirty="0">
                      <a:solidFill>
                        <a:srgbClr val="FF3300"/>
                      </a:solidFill>
                      <a:latin typeface="Arial" pitchFamily="34" charset="0"/>
                      <a:ea typeface="Times New Roman"/>
                      <a:cs typeface="Arial" pitchFamily="34" charset="0"/>
                    </a:endParaRPr>
                  </a:p>
                </p:txBody>
              </p:sp>
              <p:sp>
                <p:nvSpPr>
                  <p:cNvPr id="376" name="Text Box 45"/>
                  <p:cNvSpPr txBox="1">
                    <a:spLocks noChangeArrowheads="1"/>
                  </p:cNvSpPr>
                  <p:nvPr/>
                </p:nvSpPr>
                <p:spPr bwMode="auto">
                  <a:xfrm>
                    <a:off x="4690043" y="3092930"/>
                    <a:ext cx="268183" cy="265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200" b="1" i="0" dirty="0" smtClean="0">
                        <a:solidFill>
                          <a:srgbClr val="FF3300"/>
                        </a:solidFill>
                        <a:latin typeface="Arial" pitchFamily="34" charset="0"/>
                        <a:ea typeface="Times New Roman"/>
                        <a:cs typeface="Arial" pitchFamily="34" charset="0"/>
                      </a:rPr>
                      <a:t>2</a:t>
                    </a:r>
                    <a:endParaRPr lang="en-GB" sz="1200" b="1" i="0" dirty="0">
                      <a:solidFill>
                        <a:srgbClr val="FF3300"/>
                      </a:solidFill>
                      <a:latin typeface="Arial" pitchFamily="34" charset="0"/>
                      <a:ea typeface="Times New Roman"/>
                      <a:cs typeface="Arial" pitchFamily="34" charset="0"/>
                    </a:endParaRPr>
                  </a:p>
                </p:txBody>
              </p:sp>
            </p:grpSp>
            <p:cxnSp>
              <p:nvCxnSpPr>
                <p:cNvPr id="372" name="AutoShape 14"/>
                <p:cNvCxnSpPr>
                  <a:cxnSpLocks noChangeShapeType="1"/>
                </p:cNvCxnSpPr>
                <p:nvPr/>
              </p:nvCxnSpPr>
              <p:spPr bwMode="auto">
                <a:xfrm>
                  <a:off x="4989575" y="3627876"/>
                  <a:ext cx="1865012" cy="0"/>
                </a:xfrm>
                <a:prstGeom prst="straightConnector1">
                  <a:avLst/>
                </a:prstGeom>
                <a:noFill/>
                <a:ln w="28575">
                  <a:solidFill>
                    <a:srgbClr val="E18219"/>
                  </a:solidFill>
                  <a:round/>
                  <a:headEnd/>
                  <a:tailEnd type="triangle" w="med" len="med"/>
                </a:ln>
              </p:spPr>
            </p:cxnSp>
            <p:cxnSp>
              <p:nvCxnSpPr>
                <p:cNvPr id="373" name="AutoShape 16"/>
                <p:cNvCxnSpPr>
                  <a:cxnSpLocks noChangeShapeType="1"/>
                </p:cNvCxnSpPr>
                <p:nvPr/>
              </p:nvCxnSpPr>
              <p:spPr bwMode="auto">
                <a:xfrm flipV="1">
                  <a:off x="7090520" y="2486722"/>
                  <a:ext cx="1653995" cy="1161889"/>
                </a:xfrm>
                <a:prstGeom prst="straightConnector1">
                  <a:avLst/>
                </a:prstGeom>
                <a:noFill/>
                <a:ln w="28575">
                  <a:solidFill>
                    <a:srgbClr val="000000"/>
                  </a:solidFill>
                  <a:round/>
                  <a:headEnd/>
                  <a:tailEnd type="triangle" w="med" len="med"/>
                </a:ln>
              </p:spPr>
            </p:cxnSp>
          </p:grpSp>
          <p:sp>
            <p:nvSpPr>
              <p:cNvPr id="370" name="Text Box 45"/>
              <p:cNvSpPr txBox="1">
                <a:spLocks noChangeArrowheads="1"/>
              </p:cNvSpPr>
              <p:nvPr/>
            </p:nvSpPr>
            <p:spPr bwMode="auto">
              <a:xfrm>
                <a:off x="6120358" y="2963523"/>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368" name="Text Box 45"/>
            <p:cNvSpPr txBox="1">
              <a:spLocks noChangeArrowheads="1"/>
            </p:cNvSpPr>
            <p:nvPr/>
          </p:nvSpPr>
          <p:spPr bwMode="auto">
            <a:xfrm>
              <a:off x="8104672" y="2606100"/>
              <a:ext cx="788660" cy="3149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spcAft>
                  <a:spcPts val="1000"/>
                </a:spcAft>
              </a:pPr>
              <a:r>
                <a:rPr lang="en-GB" sz="1400" dirty="0" smtClean="0">
                  <a:solidFill>
                    <a:srgbClr val="000000"/>
                  </a:solidFill>
                  <a:latin typeface="Arial" pitchFamily="34" charset="0"/>
                  <a:ea typeface="Times New Roman"/>
                  <a:cs typeface="Arial" pitchFamily="34" charset="0"/>
                </a:rPr>
                <a:t>Line </a:t>
              </a:r>
              <a:r>
                <a:rPr lang="en-GB" sz="1400" dirty="0">
                  <a:solidFill>
                    <a:srgbClr val="000000"/>
                  </a:solidFill>
                  <a:latin typeface="Arial" pitchFamily="34" charset="0"/>
                  <a:ea typeface="Times New Roman"/>
                  <a:cs typeface="Arial" pitchFamily="34" charset="0"/>
                </a:rPr>
                <a:t>3</a:t>
              </a:r>
              <a:endParaRPr lang="en-GB" sz="1400" dirty="0">
                <a:latin typeface="Arial" pitchFamily="34" charset="0"/>
                <a:ea typeface="Times New Roman"/>
                <a:cs typeface="Arial" pitchFamily="34" charset="0"/>
              </a:endParaRPr>
            </a:p>
          </p:txBody>
        </p:sp>
      </p:grpSp>
      <p:sp>
        <p:nvSpPr>
          <p:cNvPr id="392" name="Text Box 45"/>
          <p:cNvSpPr txBox="1">
            <a:spLocks noChangeArrowheads="1"/>
          </p:cNvSpPr>
          <p:nvPr/>
        </p:nvSpPr>
        <p:spPr bwMode="auto">
          <a:xfrm>
            <a:off x="1226940" y="1941868"/>
            <a:ext cx="733454"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b="1" dirty="0" smtClean="0">
                <a:solidFill>
                  <a:srgbClr val="000000"/>
                </a:solidFill>
                <a:latin typeface="Arial" pitchFamily="34" charset="0"/>
                <a:ea typeface="Times New Roman"/>
                <a:cs typeface="Arial" pitchFamily="34" charset="0"/>
              </a:rPr>
              <a:t>07:30</a:t>
            </a:r>
            <a:endParaRPr lang="en-GB" b="1" dirty="0">
              <a:latin typeface="Arial" pitchFamily="34" charset="0"/>
              <a:ea typeface="Times New Roman"/>
              <a:cs typeface="Arial" pitchFamily="34" charset="0"/>
            </a:endParaRPr>
          </a:p>
        </p:txBody>
      </p:sp>
      <p:sp>
        <p:nvSpPr>
          <p:cNvPr id="393" name="Text Box 45"/>
          <p:cNvSpPr txBox="1">
            <a:spLocks noChangeArrowheads="1"/>
          </p:cNvSpPr>
          <p:nvPr/>
        </p:nvSpPr>
        <p:spPr bwMode="auto">
          <a:xfrm>
            <a:off x="1226940" y="3698414"/>
            <a:ext cx="733454"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b="1" dirty="0" smtClean="0">
                <a:solidFill>
                  <a:srgbClr val="000000"/>
                </a:solidFill>
                <a:latin typeface="Arial" pitchFamily="34" charset="0"/>
                <a:ea typeface="Times New Roman"/>
                <a:cs typeface="Arial" pitchFamily="34" charset="0"/>
              </a:rPr>
              <a:t>07:45</a:t>
            </a:r>
            <a:endParaRPr lang="en-GB" b="1" dirty="0">
              <a:latin typeface="Arial" pitchFamily="34" charset="0"/>
              <a:ea typeface="Times New Roman"/>
              <a:cs typeface="Arial" pitchFamily="34" charset="0"/>
            </a:endParaRPr>
          </a:p>
        </p:txBody>
      </p:sp>
      <p:sp>
        <p:nvSpPr>
          <p:cNvPr id="394" name="Text Box 45"/>
          <p:cNvSpPr txBox="1">
            <a:spLocks noChangeArrowheads="1"/>
          </p:cNvSpPr>
          <p:nvPr/>
        </p:nvSpPr>
        <p:spPr bwMode="auto">
          <a:xfrm>
            <a:off x="1226940" y="5552440"/>
            <a:ext cx="733454"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r">
              <a:spcAft>
                <a:spcPts val="1000"/>
              </a:spcAft>
            </a:pPr>
            <a:r>
              <a:rPr lang="en-GB" b="1" dirty="0" smtClean="0">
                <a:solidFill>
                  <a:srgbClr val="000000"/>
                </a:solidFill>
                <a:latin typeface="Arial" pitchFamily="34" charset="0"/>
                <a:ea typeface="Times New Roman"/>
                <a:cs typeface="Arial" pitchFamily="34" charset="0"/>
              </a:rPr>
              <a:t>08:00</a:t>
            </a:r>
            <a:endParaRPr lang="en-GB" b="1" dirty="0">
              <a:latin typeface="Arial" pitchFamily="34" charset="0"/>
              <a:ea typeface="Times New Roman"/>
              <a:cs typeface="Arial" pitchFamily="34" charset="0"/>
            </a:endParaRPr>
          </a:p>
        </p:txBody>
      </p:sp>
      <p:sp>
        <p:nvSpPr>
          <p:cNvPr id="395" name="Text Box 45"/>
          <p:cNvSpPr txBox="1">
            <a:spLocks noChangeArrowheads="1"/>
          </p:cNvSpPr>
          <p:nvPr/>
        </p:nvSpPr>
        <p:spPr bwMode="auto">
          <a:xfrm>
            <a:off x="6862882" y="1894818"/>
            <a:ext cx="733454" cy="338554"/>
          </a:xfrm>
          <a:prstGeom prst="rect">
            <a:avLst/>
          </a:prstGeom>
          <a:noFill/>
          <a:ln w="9525">
            <a:noFill/>
            <a:miter lim="800000"/>
            <a:headEnd/>
            <a:tailEnd/>
          </a:ln>
        </p:spPr>
        <p:txBody>
          <a:bodyPr vert="horz" wrap="square" lIns="36000" tIns="45720" rIns="91440" bIns="45720" numCol="1" anchor="t" anchorCtr="0" compatLnSpc="1">
            <a:prstTxWarp prst="textNoShape">
              <a:avLst/>
            </a:prstTxWarp>
            <a:spAutoFit/>
          </a:bodyPr>
          <a:lstStyle/>
          <a:p>
            <a:pPr>
              <a:spcAft>
                <a:spcPts val="1000"/>
              </a:spcAft>
            </a:pPr>
            <a:r>
              <a:rPr lang="en-GB" b="1" dirty="0" smtClean="0">
                <a:solidFill>
                  <a:srgbClr val="000000"/>
                </a:solidFill>
                <a:latin typeface="Arial" pitchFamily="34" charset="0"/>
                <a:ea typeface="Times New Roman"/>
                <a:cs typeface="Arial" pitchFamily="34" charset="0"/>
              </a:rPr>
              <a:t>08:15</a:t>
            </a:r>
            <a:endParaRPr lang="en-GB" b="1" dirty="0">
              <a:latin typeface="Arial" pitchFamily="34" charset="0"/>
              <a:ea typeface="Times New Roman"/>
              <a:cs typeface="Arial" pitchFamily="34" charset="0"/>
            </a:endParaRPr>
          </a:p>
        </p:txBody>
      </p:sp>
      <p:sp>
        <p:nvSpPr>
          <p:cNvPr id="396" name="Text Box 45"/>
          <p:cNvSpPr txBox="1">
            <a:spLocks noChangeArrowheads="1"/>
          </p:cNvSpPr>
          <p:nvPr/>
        </p:nvSpPr>
        <p:spPr bwMode="auto">
          <a:xfrm>
            <a:off x="6862882" y="3719374"/>
            <a:ext cx="733454" cy="338554"/>
          </a:xfrm>
          <a:prstGeom prst="rect">
            <a:avLst/>
          </a:prstGeom>
          <a:noFill/>
          <a:ln w="9525">
            <a:noFill/>
            <a:miter lim="800000"/>
            <a:headEnd/>
            <a:tailEnd/>
          </a:ln>
        </p:spPr>
        <p:txBody>
          <a:bodyPr vert="horz" wrap="square" lIns="36000" tIns="45720" rIns="91440" bIns="45720" numCol="1" anchor="t" anchorCtr="0" compatLnSpc="1">
            <a:prstTxWarp prst="textNoShape">
              <a:avLst/>
            </a:prstTxWarp>
            <a:spAutoFit/>
          </a:bodyPr>
          <a:lstStyle/>
          <a:p>
            <a:pPr>
              <a:spcAft>
                <a:spcPts val="1000"/>
              </a:spcAft>
            </a:pPr>
            <a:r>
              <a:rPr lang="en-GB" b="1" dirty="0" smtClean="0">
                <a:solidFill>
                  <a:srgbClr val="000000"/>
                </a:solidFill>
                <a:latin typeface="Arial" pitchFamily="34" charset="0"/>
                <a:ea typeface="Times New Roman"/>
                <a:cs typeface="Arial" pitchFamily="34" charset="0"/>
              </a:rPr>
              <a:t>08:30</a:t>
            </a:r>
            <a:endParaRPr lang="en-GB" b="1" dirty="0">
              <a:latin typeface="Arial" pitchFamily="34" charset="0"/>
              <a:ea typeface="Times New Roman"/>
              <a:cs typeface="Arial" pitchFamily="34" charset="0"/>
            </a:endParaRPr>
          </a:p>
        </p:txBody>
      </p:sp>
      <p:sp>
        <p:nvSpPr>
          <p:cNvPr id="397" name="Text Box 45"/>
          <p:cNvSpPr txBox="1">
            <a:spLocks noChangeArrowheads="1"/>
          </p:cNvSpPr>
          <p:nvPr/>
        </p:nvSpPr>
        <p:spPr bwMode="auto">
          <a:xfrm>
            <a:off x="6862882" y="5552439"/>
            <a:ext cx="733454" cy="338554"/>
          </a:xfrm>
          <a:prstGeom prst="rect">
            <a:avLst/>
          </a:prstGeom>
          <a:noFill/>
          <a:ln w="9525">
            <a:noFill/>
            <a:miter lim="800000"/>
            <a:headEnd/>
            <a:tailEnd/>
          </a:ln>
        </p:spPr>
        <p:txBody>
          <a:bodyPr vert="horz" wrap="square" lIns="36000" tIns="45720" rIns="91440" bIns="45720" numCol="1" anchor="t" anchorCtr="0" compatLnSpc="1">
            <a:prstTxWarp prst="textNoShape">
              <a:avLst/>
            </a:prstTxWarp>
            <a:spAutoFit/>
          </a:bodyPr>
          <a:lstStyle/>
          <a:p>
            <a:pPr>
              <a:spcAft>
                <a:spcPts val="1000"/>
              </a:spcAft>
            </a:pPr>
            <a:r>
              <a:rPr lang="en-GB" b="1" dirty="0" smtClean="0">
                <a:solidFill>
                  <a:srgbClr val="000000"/>
                </a:solidFill>
                <a:latin typeface="Arial" pitchFamily="34" charset="0"/>
                <a:ea typeface="Times New Roman"/>
                <a:cs typeface="Arial" pitchFamily="34" charset="0"/>
              </a:rPr>
              <a:t>08:45</a:t>
            </a:r>
            <a:endParaRPr lang="en-GB" b="1" dirty="0">
              <a:latin typeface="Arial" pitchFamily="34" charset="0"/>
              <a:ea typeface="Times New Roman"/>
              <a:cs typeface="Arial" pitchFamily="34" charset="0"/>
            </a:endParaRPr>
          </a:p>
        </p:txBody>
      </p:sp>
      <p:grpSp>
        <p:nvGrpSpPr>
          <p:cNvPr id="38" name="Group 37"/>
          <p:cNvGrpSpPr/>
          <p:nvPr/>
        </p:nvGrpSpPr>
        <p:grpSpPr>
          <a:xfrm>
            <a:off x="3779913" y="2886472"/>
            <a:ext cx="1985698" cy="1838672"/>
            <a:chOff x="3779913" y="2958480"/>
            <a:chExt cx="1985698" cy="1838672"/>
          </a:xfrm>
        </p:grpSpPr>
        <p:cxnSp>
          <p:nvCxnSpPr>
            <p:cNvPr id="398" name="AutoShape 14"/>
            <p:cNvCxnSpPr>
              <a:cxnSpLocks noChangeShapeType="1"/>
            </p:cNvCxnSpPr>
            <p:nvPr/>
          </p:nvCxnSpPr>
          <p:spPr bwMode="auto">
            <a:xfrm>
              <a:off x="4139952" y="3263060"/>
              <a:ext cx="1313196" cy="0"/>
            </a:xfrm>
            <a:prstGeom prst="straightConnector1">
              <a:avLst/>
            </a:prstGeom>
            <a:noFill/>
            <a:ln w="28575">
              <a:solidFill>
                <a:srgbClr val="00FF00"/>
              </a:solidFill>
              <a:round/>
              <a:headEnd/>
              <a:tailEnd type="triangle" w="med" len="med"/>
            </a:ln>
          </p:spPr>
        </p:cxnSp>
        <p:cxnSp>
          <p:nvCxnSpPr>
            <p:cNvPr id="399" name="AutoShape 14"/>
            <p:cNvCxnSpPr>
              <a:cxnSpLocks noChangeShapeType="1"/>
            </p:cNvCxnSpPr>
            <p:nvPr/>
          </p:nvCxnSpPr>
          <p:spPr bwMode="auto">
            <a:xfrm>
              <a:off x="4139952" y="3646583"/>
              <a:ext cx="1313196" cy="0"/>
            </a:xfrm>
            <a:prstGeom prst="straightConnector1">
              <a:avLst/>
            </a:prstGeom>
            <a:noFill/>
            <a:ln w="28575">
              <a:solidFill>
                <a:srgbClr val="FFFF00"/>
              </a:solidFill>
              <a:round/>
              <a:headEnd/>
              <a:tailEnd type="triangle" w="med" len="med"/>
            </a:ln>
          </p:spPr>
        </p:cxnSp>
        <p:cxnSp>
          <p:nvCxnSpPr>
            <p:cNvPr id="400" name="AutoShape 14"/>
            <p:cNvCxnSpPr>
              <a:cxnSpLocks noChangeShapeType="1"/>
            </p:cNvCxnSpPr>
            <p:nvPr/>
          </p:nvCxnSpPr>
          <p:spPr bwMode="auto">
            <a:xfrm>
              <a:off x="4139952" y="4030106"/>
              <a:ext cx="1313196" cy="0"/>
            </a:xfrm>
            <a:prstGeom prst="straightConnector1">
              <a:avLst/>
            </a:prstGeom>
            <a:noFill/>
            <a:ln w="28575">
              <a:solidFill>
                <a:srgbClr val="E18219"/>
              </a:solidFill>
              <a:round/>
              <a:headEnd/>
              <a:tailEnd type="triangle" w="med" len="med"/>
            </a:ln>
          </p:spPr>
        </p:cxnSp>
        <p:cxnSp>
          <p:nvCxnSpPr>
            <p:cNvPr id="401" name="AutoShape 14"/>
            <p:cNvCxnSpPr>
              <a:cxnSpLocks noChangeShapeType="1"/>
            </p:cNvCxnSpPr>
            <p:nvPr/>
          </p:nvCxnSpPr>
          <p:spPr bwMode="auto">
            <a:xfrm>
              <a:off x="4139952" y="4413629"/>
              <a:ext cx="1313196" cy="0"/>
            </a:xfrm>
            <a:prstGeom prst="straightConnector1">
              <a:avLst/>
            </a:prstGeom>
            <a:noFill/>
            <a:ln w="28575">
              <a:solidFill>
                <a:srgbClr val="FF3300"/>
              </a:solidFill>
              <a:round/>
              <a:headEnd/>
              <a:tailEnd type="triangle" w="med" len="med"/>
            </a:ln>
          </p:spPr>
        </p:cxnSp>
        <p:cxnSp>
          <p:nvCxnSpPr>
            <p:cNvPr id="402" name="AutoShape 14"/>
            <p:cNvCxnSpPr>
              <a:cxnSpLocks noChangeShapeType="1"/>
            </p:cNvCxnSpPr>
            <p:nvPr/>
          </p:nvCxnSpPr>
          <p:spPr bwMode="auto">
            <a:xfrm>
              <a:off x="4139952" y="4797152"/>
              <a:ext cx="1313196" cy="0"/>
            </a:xfrm>
            <a:prstGeom prst="straightConnector1">
              <a:avLst/>
            </a:prstGeom>
            <a:noFill/>
            <a:ln w="28575">
              <a:solidFill>
                <a:schemeClr val="bg1">
                  <a:lumMod val="10000"/>
                </a:schemeClr>
              </a:solidFill>
              <a:round/>
              <a:headEnd/>
              <a:tailEnd type="triangle" w="med" len="med"/>
            </a:ln>
          </p:spPr>
        </p:cxnSp>
        <p:sp>
          <p:nvSpPr>
            <p:cNvPr id="403" name="Text Box 45"/>
            <p:cNvSpPr txBox="1">
              <a:spLocks noChangeArrowheads="1"/>
            </p:cNvSpPr>
            <p:nvPr/>
          </p:nvSpPr>
          <p:spPr bwMode="auto">
            <a:xfrm>
              <a:off x="4067944" y="2958480"/>
              <a:ext cx="1440160"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Aft>
                  <a:spcPts val="1000"/>
                </a:spcAft>
              </a:pPr>
              <a:r>
                <a:rPr lang="en-GB" sz="1400" dirty="0" smtClean="0">
                  <a:solidFill>
                    <a:srgbClr val="000000"/>
                  </a:solidFill>
                  <a:latin typeface="Arial" pitchFamily="34" charset="0"/>
                  <a:ea typeface="Times New Roman"/>
                  <a:cs typeface="Arial" pitchFamily="34" charset="0"/>
                </a:rPr>
                <a:t>&lt;20% capacity</a:t>
              </a:r>
              <a:endParaRPr lang="en-GB" sz="1400" dirty="0">
                <a:latin typeface="Arial" pitchFamily="34" charset="0"/>
                <a:ea typeface="Times New Roman"/>
                <a:cs typeface="Arial" pitchFamily="34" charset="0"/>
              </a:endParaRPr>
            </a:p>
          </p:txBody>
        </p:sp>
        <p:sp>
          <p:nvSpPr>
            <p:cNvPr id="404" name="Text Box 45"/>
            <p:cNvSpPr txBox="1">
              <a:spLocks noChangeArrowheads="1"/>
            </p:cNvSpPr>
            <p:nvPr/>
          </p:nvSpPr>
          <p:spPr bwMode="auto">
            <a:xfrm>
              <a:off x="3995936" y="3338806"/>
              <a:ext cx="1584175"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Aft>
                  <a:spcPts val="1000"/>
                </a:spcAft>
              </a:pPr>
              <a:r>
                <a:rPr lang="en-GB" sz="1400" dirty="0" smtClean="0">
                  <a:solidFill>
                    <a:srgbClr val="000000"/>
                  </a:solidFill>
                  <a:latin typeface="Arial" pitchFamily="34" charset="0"/>
                  <a:ea typeface="Times New Roman"/>
                  <a:cs typeface="Arial" pitchFamily="34" charset="0"/>
                </a:rPr>
                <a:t>20-39% capacity</a:t>
              </a:r>
              <a:endParaRPr lang="en-GB" sz="1400" dirty="0">
                <a:latin typeface="Arial" pitchFamily="34" charset="0"/>
                <a:ea typeface="Times New Roman"/>
                <a:cs typeface="Arial" pitchFamily="34" charset="0"/>
              </a:endParaRPr>
            </a:p>
          </p:txBody>
        </p:sp>
        <p:sp>
          <p:nvSpPr>
            <p:cNvPr id="405" name="Text Box 45"/>
            <p:cNvSpPr txBox="1">
              <a:spLocks noChangeArrowheads="1"/>
            </p:cNvSpPr>
            <p:nvPr/>
          </p:nvSpPr>
          <p:spPr bwMode="auto">
            <a:xfrm>
              <a:off x="3923928" y="3700540"/>
              <a:ext cx="1728191"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Aft>
                  <a:spcPts val="1000"/>
                </a:spcAft>
              </a:pPr>
              <a:r>
                <a:rPr lang="en-GB" sz="1400" dirty="0" smtClean="0">
                  <a:solidFill>
                    <a:srgbClr val="000000"/>
                  </a:solidFill>
                  <a:latin typeface="Arial" pitchFamily="34" charset="0"/>
                  <a:ea typeface="Times New Roman"/>
                  <a:cs typeface="Arial" pitchFamily="34" charset="0"/>
                </a:rPr>
                <a:t>40-59% capacity</a:t>
              </a:r>
              <a:endParaRPr lang="en-GB" sz="1400" dirty="0">
                <a:latin typeface="Arial" pitchFamily="34" charset="0"/>
                <a:ea typeface="Times New Roman"/>
                <a:cs typeface="Arial" pitchFamily="34" charset="0"/>
              </a:endParaRPr>
            </a:p>
          </p:txBody>
        </p:sp>
        <p:sp>
          <p:nvSpPr>
            <p:cNvPr id="406" name="Text Box 45"/>
            <p:cNvSpPr txBox="1">
              <a:spLocks noChangeArrowheads="1"/>
            </p:cNvSpPr>
            <p:nvPr/>
          </p:nvSpPr>
          <p:spPr bwMode="auto">
            <a:xfrm>
              <a:off x="3851920" y="4093145"/>
              <a:ext cx="1855797"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Aft>
                  <a:spcPts val="1000"/>
                </a:spcAft>
              </a:pPr>
              <a:r>
                <a:rPr lang="en-GB" sz="1400" dirty="0" smtClean="0">
                  <a:solidFill>
                    <a:srgbClr val="000000"/>
                  </a:solidFill>
                  <a:latin typeface="Arial" pitchFamily="34" charset="0"/>
                  <a:ea typeface="Times New Roman"/>
                  <a:cs typeface="Arial" pitchFamily="34" charset="0"/>
                </a:rPr>
                <a:t>60-79% capacity</a:t>
              </a:r>
              <a:endParaRPr lang="en-GB" sz="1400" dirty="0">
                <a:latin typeface="Arial" pitchFamily="34" charset="0"/>
                <a:ea typeface="Times New Roman"/>
                <a:cs typeface="Arial" pitchFamily="34" charset="0"/>
              </a:endParaRPr>
            </a:p>
          </p:txBody>
        </p:sp>
        <p:sp>
          <p:nvSpPr>
            <p:cNvPr id="407" name="Text Box 45"/>
            <p:cNvSpPr txBox="1">
              <a:spLocks noChangeArrowheads="1"/>
            </p:cNvSpPr>
            <p:nvPr/>
          </p:nvSpPr>
          <p:spPr bwMode="auto">
            <a:xfrm>
              <a:off x="3779913" y="4485178"/>
              <a:ext cx="1985698"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Aft>
                  <a:spcPts val="1000"/>
                </a:spcAft>
              </a:pPr>
              <a:r>
                <a:rPr lang="en-GB" sz="1400" dirty="0" smtClean="0">
                  <a:solidFill>
                    <a:srgbClr val="000000"/>
                  </a:solidFill>
                  <a:latin typeface="Arial" pitchFamily="34" charset="0"/>
                  <a:ea typeface="Times New Roman"/>
                  <a:cs typeface="Arial" pitchFamily="34" charset="0"/>
                </a:rPr>
                <a:t>80-100% capacity</a:t>
              </a:r>
              <a:endParaRPr lang="en-GB" sz="1400" dirty="0">
                <a:latin typeface="Arial" pitchFamily="34" charset="0"/>
                <a:ea typeface="Times New Roman"/>
                <a:cs typeface="Arial" pitchFamily="34" charset="0"/>
              </a:endParaRPr>
            </a:p>
          </p:txBody>
        </p:sp>
      </p:grpSp>
    </p:spTree>
    <p:extLst>
      <p:ext uri="{BB962C8B-B14F-4D97-AF65-F5344CB8AC3E}">
        <p14:creationId xmlns:p14="http://schemas.microsoft.com/office/powerpoint/2010/main" val="27913417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Rectangle 6"/>
          <p:cNvSpPr>
            <a:spLocks noChangeArrowheads="1"/>
          </p:cNvSpPr>
          <p:nvPr/>
        </p:nvSpPr>
        <p:spPr bwMode="auto">
          <a:xfrm>
            <a:off x="526724" y="3033681"/>
            <a:ext cx="7933708"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mn-lt"/>
                <a:ea typeface="SimSun" charset="-122"/>
              </a:rPr>
              <a:t>- The model </a:t>
            </a:r>
            <a:r>
              <a:rPr lang="en-GB" sz="1800" i="0" dirty="0" smtClean="0">
                <a:solidFill>
                  <a:schemeClr val="tx1"/>
                </a:solidFill>
                <a:latin typeface="+mn-lt"/>
                <a:ea typeface="SimSun" charset="-122"/>
              </a:rPr>
              <a:t> demonstrates the effects on route choice when congestion arises</a:t>
            </a:r>
          </a:p>
          <a:p>
            <a:pPr lvl="0"/>
            <a:endParaRPr lang="en-GB" sz="1800" i="0" dirty="0" smtClean="0">
              <a:solidFill>
                <a:schemeClr val="tx1"/>
              </a:solidFill>
              <a:latin typeface="+mn-lt"/>
              <a:ea typeface="SimSun" charset="-122"/>
            </a:endParaRPr>
          </a:p>
          <a:p>
            <a:pPr lvl="0"/>
            <a:r>
              <a:rPr lang="en-GB" sz="1800" i="0" dirty="0" smtClean="0">
                <a:solidFill>
                  <a:schemeClr val="tx1"/>
                </a:solidFill>
                <a:latin typeface="+mn-lt"/>
                <a:ea typeface="SimSun" charset="-122"/>
              </a:rPr>
              <a:t>- The </a:t>
            </a:r>
            <a:r>
              <a:rPr lang="en-GB" sz="1800" i="0" dirty="0">
                <a:solidFill>
                  <a:schemeClr val="tx1"/>
                </a:solidFill>
                <a:latin typeface="+mn-lt"/>
                <a:ea typeface="SimSun" charset="-122"/>
              </a:rPr>
              <a:t>approach </a:t>
            </a:r>
            <a:r>
              <a:rPr lang="en-GB" sz="1800" i="0" dirty="0" smtClean="0">
                <a:solidFill>
                  <a:schemeClr val="tx1"/>
                </a:solidFill>
                <a:latin typeface="+mn-lt"/>
                <a:ea typeface="SimSun" charset="-122"/>
              </a:rPr>
              <a:t>allows </a:t>
            </a:r>
            <a:r>
              <a:rPr lang="en-GB" sz="1800" i="0" dirty="0">
                <a:solidFill>
                  <a:schemeClr val="tx1"/>
                </a:solidFill>
                <a:latin typeface="+mn-lt"/>
                <a:ea typeface="SimSun" charset="-122"/>
              </a:rPr>
              <a:t>for calculating congestion in a closed form (</a:t>
            </a:r>
            <a:r>
              <a:rPr lang="el-GR" sz="2000" b="1" dirty="0">
                <a:solidFill>
                  <a:schemeClr val="tx1"/>
                </a:solidFill>
                <a:latin typeface="Times New Roman" pitchFamily="18" charset="0"/>
                <a:ea typeface="SimSun" charset="-122"/>
              </a:rPr>
              <a:t>κ</a:t>
            </a:r>
            <a:r>
              <a:rPr lang="en-GB" sz="1800" i="0" dirty="0">
                <a:solidFill>
                  <a:schemeClr val="tx1"/>
                </a:solidFill>
                <a:latin typeface="+mn-lt"/>
                <a:ea typeface="SimSun" charset="-122"/>
              </a:rPr>
              <a:t>)</a:t>
            </a:r>
          </a:p>
          <a:p>
            <a:pPr lvl="0"/>
            <a:endParaRPr lang="en-GB" sz="1800" i="0" dirty="0">
              <a:solidFill>
                <a:schemeClr val="tx1"/>
              </a:solidFill>
              <a:latin typeface="+mn-lt"/>
              <a:ea typeface="SimSun" charset="-122"/>
            </a:endParaRPr>
          </a:p>
          <a:p>
            <a:pPr lvl="0"/>
            <a:r>
              <a:rPr lang="en-GB" sz="1800" i="0" dirty="0" smtClean="0">
                <a:solidFill>
                  <a:schemeClr val="tx1"/>
                </a:solidFill>
                <a:latin typeface="+mn-lt"/>
                <a:ea typeface="SimSun" charset="-122"/>
              </a:rPr>
              <a:t>- Congestion </a:t>
            </a:r>
            <a:r>
              <a:rPr lang="en-GB" sz="1800" i="0" dirty="0">
                <a:solidFill>
                  <a:schemeClr val="tx1"/>
                </a:solidFill>
                <a:latin typeface="+mn-lt"/>
                <a:ea typeface="SimSun" charset="-122"/>
              </a:rPr>
              <a:t>is considered in the form of passengers FIFO </a:t>
            </a:r>
            <a:r>
              <a:rPr lang="en-GB" sz="1800" i="0" dirty="0" smtClean="0">
                <a:solidFill>
                  <a:schemeClr val="tx1"/>
                </a:solidFill>
                <a:latin typeface="+mn-lt"/>
                <a:ea typeface="SimSun" charset="-122"/>
              </a:rPr>
              <a:t>queues</a:t>
            </a:r>
            <a:endParaRPr lang="en-GB" sz="1800" i="0" dirty="0">
              <a:solidFill>
                <a:schemeClr val="tx1"/>
              </a:solidFill>
              <a:latin typeface="+mn-lt"/>
              <a:ea typeface="SimSun" charset="-122"/>
            </a:endParaRPr>
          </a:p>
        </p:txBody>
      </p:sp>
      <p:sp>
        <p:nvSpPr>
          <p:cNvPr id="5" name="Title 5"/>
          <p:cNvSpPr txBox="1">
            <a:spLocks/>
          </p:cNvSpPr>
          <p:nvPr/>
        </p:nvSpPr>
        <p:spPr bwMode="auto">
          <a:xfrm>
            <a:off x="838200" y="61608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solidFill>
                  <a:srgbClr val="FFFFFF"/>
                </a:solidFill>
              </a:rPr>
              <a:t>Conclusions:</a:t>
            </a:r>
            <a:br>
              <a:rPr lang="en-GB" i="0" kern="0" dirty="0" smtClean="0">
                <a:solidFill>
                  <a:srgbClr val="FFFFFF"/>
                </a:solidFill>
              </a:rPr>
            </a:br>
            <a:endParaRPr lang="en-GB" i="0" kern="0" dirty="0" smtClean="0">
              <a:solidFill>
                <a:srgbClr val="FFFFFF"/>
              </a:solidFill>
            </a:endParaRPr>
          </a:p>
        </p:txBody>
      </p:sp>
    </p:spTree>
    <p:extLst>
      <p:ext uri="{BB962C8B-B14F-4D97-AF65-F5344CB8AC3E}">
        <p14:creationId xmlns:p14="http://schemas.microsoft.com/office/powerpoint/2010/main" val="22516835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0" y="1500188"/>
            <a:ext cx="9144000" cy="4786312"/>
          </a:xfrm>
        </p:spPr>
        <p:txBody>
          <a:bodyPr/>
          <a:lstStyle/>
          <a:p>
            <a:pPr algn="ctr" eaLnBrk="1" hangingPunct="1"/>
            <a:r>
              <a:rPr lang="en-GB" sz="2800" dirty="0"/>
              <a:t>Dynamic User Equilibrium in Public Transport Networks with Passenger Congestion and Hyperpaths</a:t>
            </a:r>
            <a:r>
              <a:rPr lang="en-GB" sz="2800" dirty="0" smtClean="0"/>
              <a:t/>
            </a:r>
            <a:br>
              <a:rPr lang="en-GB" sz="2800" dirty="0" smtClean="0"/>
            </a:br>
            <a:r>
              <a:rPr lang="en-GB" sz="4800" dirty="0" smtClean="0"/>
              <a:t/>
            </a:r>
            <a:br>
              <a:rPr lang="en-GB" sz="4800" dirty="0" smtClean="0"/>
            </a:br>
            <a:r>
              <a:rPr lang="en-US" sz="4800" dirty="0" smtClean="0"/>
              <a:t>Thank you for your attention</a:t>
            </a:r>
            <a:br>
              <a:rPr lang="en-US" sz="4800" dirty="0" smtClean="0"/>
            </a:br>
            <a:r>
              <a:rPr lang="en-US" sz="4800" dirty="0" smtClean="0"/>
              <a:t/>
            </a:r>
            <a:br>
              <a:rPr lang="en-US" sz="4800" dirty="0" smtClean="0"/>
            </a:br>
            <a:endParaRPr lang="en-US" sz="1600" dirty="0" smtClean="0"/>
          </a:p>
        </p:txBody>
      </p:sp>
      <p:sp>
        <p:nvSpPr>
          <p:cNvPr id="5" name="Slide Number Placeholder 4"/>
          <p:cNvSpPr>
            <a:spLocks noGrp="1"/>
          </p:cNvSpPr>
          <p:nvPr>
            <p:ph type="sldNum" sz="quarter" idx="11"/>
          </p:nvPr>
        </p:nvSpPr>
        <p:spPr/>
        <p:txBody>
          <a:bodyPr/>
          <a:lstStyle/>
          <a:p>
            <a:pPr>
              <a:defRPr/>
            </a:pPr>
            <a:fld id="{CD178506-E4C2-4607-9E0A-F919E5BD7195}" type="slidenum">
              <a:rPr lang="it-IT" smtClean="0"/>
              <a:pPr>
                <a:defRPr/>
              </a:pPr>
              <a:t>27</a:t>
            </a:fld>
            <a:endParaRPr lang="it-IT"/>
          </a:p>
        </p:txBody>
      </p:sp>
      <p:sp>
        <p:nvSpPr>
          <p:cNvPr id="6" name="Title 5"/>
          <p:cNvSpPr txBox="1">
            <a:spLocks/>
          </p:cNvSpPr>
          <p:nvPr/>
        </p:nvSpPr>
        <p:spPr bwMode="auto">
          <a:xfrm>
            <a:off x="838200" y="332656"/>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C51538"/>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pPr algn="ctr"/>
            <a:r>
              <a:rPr lang="en-GB" sz="4800" i="0" kern="0" dirty="0" smtClean="0">
                <a:solidFill>
                  <a:srgbClr val="FFFFFF"/>
                </a:solidFill>
              </a:rPr>
              <a:t>Thank you for your attention!</a:t>
            </a:r>
          </a:p>
        </p:txBody>
      </p:sp>
      <p:sp>
        <p:nvSpPr>
          <p:cNvPr id="7" name="Title 3"/>
          <p:cNvSpPr txBox="1">
            <a:spLocks/>
          </p:cNvSpPr>
          <p:nvPr/>
        </p:nvSpPr>
        <p:spPr>
          <a:xfrm>
            <a:off x="838200" y="2420938"/>
            <a:ext cx="7543800" cy="533400"/>
          </a:xfrm>
          <a:prstGeom prst="rect">
            <a:avLst/>
          </a:prstGeom>
        </p:spPr>
        <p:txBody>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pPr algn="ctr"/>
            <a:r>
              <a:rPr lang="en-GB" sz="6600" i="0" kern="0" dirty="0" smtClean="0">
                <a:solidFill>
                  <a:srgbClr val="C00000"/>
                </a:solidFill>
              </a:rPr>
              <a:t>Q&amp;A</a:t>
            </a:r>
            <a:endParaRPr lang="en-GB" sz="6600" i="0" kern="0" cap="all" dirty="0">
              <a:solidFill>
                <a:srgbClr val="C00000"/>
              </a:solidFill>
            </a:endParaRPr>
          </a:p>
        </p:txBody>
      </p:sp>
      <p:sp>
        <p:nvSpPr>
          <p:cNvPr id="8" name="Sottotitolo 1"/>
          <p:cNvSpPr txBox="1">
            <a:spLocks/>
          </p:cNvSpPr>
          <p:nvPr/>
        </p:nvSpPr>
        <p:spPr bwMode="auto">
          <a:xfrm>
            <a:off x="800100" y="4653136"/>
            <a:ext cx="7543800"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defRPr b="1">
                <a:solidFill>
                  <a:srgbClr val="4B4F55"/>
                </a:solidFill>
                <a:latin typeface="+mn-lt"/>
                <a:ea typeface="+mn-ea"/>
                <a:cs typeface="+mn-cs"/>
              </a:defRPr>
            </a:lvl1pPr>
            <a:lvl2pPr marL="571500" indent="-190500" algn="l" rtl="0" eaLnBrk="0" fontAlgn="base" hangingPunct="0">
              <a:spcBef>
                <a:spcPct val="20000"/>
              </a:spcBef>
              <a:spcAft>
                <a:spcPct val="0"/>
              </a:spcAft>
              <a:buChar char="•"/>
              <a:defRPr sz="1600">
                <a:solidFill>
                  <a:srgbClr val="4B4F55"/>
                </a:solidFill>
                <a:latin typeface="+mn-lt"/>
              </a:defRPr>
            </a:lvl2pPr>
            <a:lvl3pPr marL="952500" indent="-190500" algn="l" rtl="0" eaLnBrk="0" fontAlgn="base" hangingPunct="0">
              <a:spcBef>
                <a:spcPct val="20000"/>
              </a:spcBef>
              <a:spcAft>
                <a:spcPct val="0"/>
              </a:spcAft>
              <a:buChar char="»"/>
              <a:defRPr sz="1600">
                <a:solidFill>
                  <a:srgbClr val="4B4F55"/>
                </a:solidFill>
                <a:latin typeface="+mn-lt"/>
              </a:defRPr>
            </a:lvl3pPr>
            <a:lvl4pPr marL="1333500" indent="-190500" algn="l" rtl="0" eaLnBrk="0" fontAlgn="base" hangingPunct="0">
              <a:spcBef>
                <a:spcPct val="20000"/>
              </a:spcBef>
              <a:spcAft>
                <a:spcPct val="0"/>
              </a:spcAft>
              <a:buFont typeface="Wingdings" pitchFamily="2" charset="2"/>
              <a:buChar char="§"/>
              <a:defRPr sz="1400">
                <a:solidFill>
                  <a:srgbClr val="4B4F55"/>
                </a:solidFill>
                <a:latin typeface="+mn-lt"/>
              </a:defRPr>
            </a:lvl4pPr>
            <a:lvl5pPr marL="1727200" indent="-203200" algn="l" rtl="0" eaLnBrk="0" fontAlgn="base" hangingPunct="0">
              <a:spcBef>
                <a:spcPct val="20000"/>
              </a:spcBef>
              <a:spcAft>
                <a:spcPct val="0"/>
              </a:spcAft>
              <a:buChar char="°"/>
              <a:defRPr sz="1400">
                <a:solidFill>
                  <a:srgbClr val="4B4F55"/>
                </a:solidFill>
                <a:latin typeface="+mn-lt"/>
              </a:defRPr>
            </a:lvl5pPr>
            <a:lvl6pPr marL="2184400" indent="-203200" algn="l" rtl="0" fontAlgn="base">
              <a:spcBef>
                <a:spcPct val="20000"/>
              </a:spcBef>
              <a:spcAft>
                <a:spcPct val="0"/>
              </a:spcAft>
              <a:buChar char="°"/>
              <a:defRPr sz="1400">
                <a:solidFill>
                  <a:srgbClr val="4B4F55"/>
                </a:solidFill>
                <a:latin typeface="+mn-lt"/>
              </a:defRPr>
            </a:lvl6pPr>
            <a:lvl7pPr marL="2641600" indent="-203200" algn="l" rtl="0" fontAlgn="base">
              <a:spcBef>
                <a:spcPct val="20000"/>
              </a:spcBef>
              <a:spcAft>
                <a:spcPct val="0"/>
              </a:spcAft>
              <a:buChar char="°"/>
              <a:defRPr sz="1400">
                <a:solidFill>
                  <a:srgbClr val="4B4F55"/>
                </a:solidFill>
                <a:latin typeface="+mn-lt"/>
              </a:defRPr>
            </a:lvl7pPr>
            <a:lvl8pPr marL="3098800" indent="-203200" algn="l" rtl="0" fontAlgn="base">
              <a:spcBef>
                <a:spcPct val="20000"/>
              </a:spcBef>
              <a:spcAft>
                <a:spcPct val="0"/>
              </a:spcAft>
              <a:buChar char="°"/>
              <a:defRPr sz="1400">
                <a:solidFill>
                  <a:srgbClr val="4B4F55"/>
                </a:solidFill>
                <a:latin typeface="+mn-lt"/>
              </a:defRPr>
            </a:lvl8pPr>
            <a:lvl9pPr marL="3556000" indent="-203200" algn="l" rtl="0" fontAlgn="base">
              <a:spcBef>
                <a:spcPct val="20000"/>
              </a:spcBef>
              <a:spcAft>
                <a:spcPct val="0"/>
              </a:spcAft>
              <a:buChar char="°"/>
              <a:defRPr sz="1400">
                <a:solidFill>
                  <a:srgbClr val="4B4F55"/>
                </a:solidFill>
                <a:latin typeface="+mn-lt"/>
              </a:defRPr>
            </a:lvl9pPr>
          </a:lstStyle>
          <a:p>
            <a:r>
              <a:rPr lang="it-IT" sz="1800" i="0" kern="0" dirty="0" smtClean="0">
                <a:hlinkClick r:id="rId3"/>
              </a:rPr>
              <a:t>ValentinaTrozzi@tfl.gov.uk</a:t>
            </a:r>
            <a:endParaRPr lang="it-IT" sz="1800" i="0" kern="0" dirty="0" smtClean="0"/>
          </a:p>
          <a:p>
            <a:r>
              <a:rPr lang="it-IT" sz="1800" i="0" kern="0" dirty="0" smtClean="0">
                <a:hlinkClick r:id="rId4"/>
              </a:rPr>
              <a:t>Guido.Gentile@uniroma1.it</a:t>
            </a:r>
          </a:p>
          <a:p>
            <a:r>
              <a:rPr lang="en-US" sz="1800" i="0" dirty="0" smtClean="0">
                <a:hlinkClick r:id="rId5"/>
              </a:rPr>
              <a:t>Michael.Bell@sydney.edu.au</a:t>
            </a:r>
            <a:endParaRPr lang="en-US" sz="1800" i="0" dirty="0" smtClean="0"/>
          </a:p>
          <a:p>
            <a:r>
              <a:rPr lang="en-US" sz="1800" i="0" dirty="0" smtClean="0">
                <a:hlinkClick r:id="rId6"/>
              </a:rPr>
              <a:t>Kaparias@city.ac.uk</a:t>
            </a:r>
            <a:endParaRPr lang="it-IT" sz="1800" i="0" kern="0" dirty="0"/>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3</a:t>
            </a:fld>
            <a:endParaRPr lang="it-IT"/>
          </a:p>
        </p:txBody>
      </p:sp>
      <p:grpSp>
        <p:nvGrpSpPr>
          <p:cNvPr id="69" name="Group 70"/>
          <p:cNvGrpSpPr/>
          <p:nvPr/>
        </p:nvGrpSpPr>
        <p:grpSpPr>
          <a:xfrm>
            <a:off x="-266205" y="1935042"/>
            <a:ext cx="8758483" cy="4631525"/>
            <a:chOff x="445491" y="1782642"/>
            <a:chExt cx="8758483" cy="4631525"/>
          </a:xfrm>
        </p:grpSpPr>
        <p:grpSp>
          <p:nvGrpSpPr>
            <p:cNvPr id="71" name="Gruppo 60"/>
            <p:cNvGrpSpPr/>
            <p:nvPr/>
          </p:nvGrpSpPr>
          <p:grpSpPr>
            <a:xfrm>
              <a:off x="445491" y="1782642"/>
              <a:ext cx="8758483" cy="4631525"/>
              <a:chOff x="439405" y="1782642"/>
              <a:chExt cx="8758483" cy="4631525"/>
            </a:xfrm>
          </p:grpSpPr>
          <p:grpSp>
            <p:nvGrpSpPr>
              <p:cNvPr id="75" name="Group 100"/>
              <p:cNvGrpSpPr/>
              <p:nvPr/>
            </p:nvGrpSpPr>
            <p:grpSpPr>
              <a:xfrm>
                <a:off x="439405" y="1782642"/>
                <a:ext cx="8758483" cy="4631525"/>
                <a:chOff x="429024" y="2100635"/>
                <a:chExt cx="8551567" cy="5162947"/>
              </a:xfrm>
            </p:grpSpPr>
            <p:sp>
              <p:nvSpPr>
                <p:cNvPr id="79" name="Rettangolo 253"/>
                <p:cNvSpPr/>
                <p:nvPr/>
              </p:nvSpPr>
              <p:spPr bwMode="auto">
                <a:xfrm>
                  <a:off x="6550239" y="6183462"/>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80" name="Rettangolo 251"/>
                <p:cNvSpPr/>
                <p:nvPr/>
              </p:nvSpPr>
              <p:spPr bwMode="auto">
                <a:xfrm>
                  <a:off x="4540237" y="4158605"/>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pic>
              <p:nvPicPr>
                <p:cNvPr id="81" name="Picture 80" descr="http://www.michellehenry.fr/bus-queue.jpg"/>
                <p:cNvPicPr>
                  <a:picLocks noChangeAspect="1" noChangeArrowheads="1"/>
                </p:cNvPicPr>
                <p:nvPr/>
              </p:nvPicPr>
              <p:blipFill>
                <a:blip r:embed="rId3" cstate="print"/>
                <a:srcRect r="15497"/>
                <a:stretch>
                  <a:fillRect/>
                </a:stretch>
              </p:blipFill>
              <p:spPr bwMode="auto">
                <a:xfrm>
                  <a:off x="429024" y="3789039"/>
                  <a:ext cx="2630808" cy="3024336"/>
                </a:xfrm>
                <a:prstGeom prst="rect">
                  <a:avLst/>
                </a:prstGeom>
                <a:noFill/>
              </p:spPr>
            </p:pic>
            <p:grpSp>
              <p:nvGrpSpPr>
                <p:cNvPr id="82" name="Gruppo 25"/>
                <p:cNvGrpSpPr>
                  <a:grpSpLocks noChangeAspect="1"/>
                </p:cNvGrpSpPr>
                <p:nvPr/>
              </p:nvGrpSpPr>
              <p:grpSpPr>
                <a:xfrm>
                  <a:off x="1201023" y="3592067"/>
                  <a:ext cx="7779568" cy="1440704"/>
                  <a:chOff x="1916373" y="1588418"/>
                  <a:chExt cx="10290577" cy="1905715"/>
                </a:xfrm>
              </p:grpSpPr>
              <p:cxnSp>
                <p:nvCxnSpPr>
                  <p:cNvPr id="123" name="AutoShape 36"/>
                  <p:cNvCxnSpPr>
                    <a:cxnSpLocks noChangeShapeType="1"/>
                    <a:stCxn id="127" idx="6"/>
                    <a:endCxn id="98" idx="1"/>
                  </p:cNvCxnSpPr>
                  <p:nvPr/>
                </p:nvCxnSpPr>
                <p:spPr bwMode="auto">
                  <a:xfrm flipV="1">
                    <a:off x="2411675" y="3046587"/>
                    <a:ext cx="820475" cy="199896"/>
                  </a:xfrm>
                  <a:prstGeom prst="curvedConnector3">
                    <a:avLst>
                      <a:gd name="adj1" fmla="val 50000"/>
                    </a:avLst>
                  </a:prstGeom>
                  <a:noFill/>
                  <a:ln w="9525">
                    <a:solidFill>
                      <a:schemeClr val="tx1"/>
                    </a:solidFill>
                    <a:round/>
                    <a:headEnd/>
                    <a:tailEnd type="triangle" w="lg" len="lg"/>
                  </a:ln>
                  <a:effectLst/>
                </p:spPr>
              </p:cxnSp>
              <p:sp>
                <p:nvSpPr>
                  <p:cNvPr id="124" name="Oval 123"/>
                  <p:cNvSpPr>
                    <a:spLocks noChangeArrowheads="1"/>
                  </p:cNvSpPr>
                  <p:nvPr/>
                </p:nvSpPr>
                <p:spPr bwMode="auto">
                  <a:xfrm>
                    <a:off x="11711650" y="2255582"/>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d</a:t>
                    </a:r>
                  </a:p>
                </p:txBody>
              </p:sp>
              <p:sp>
                <p:nvSpPr>
                  <p:cNvPr id="125" name="Oval 124"/>
                  <p:cNvSpPr/>
                  <p:nvPr/>
                </p:nvSpPr>
                <p:spPr>
                  <a:xfrm>
                    <a:off x="5436096" y="158841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6" name="Oval 125"/>
                  <p:cNvSpPr/>
                  <p:nvPr/>
                </p:nvSpPr>
                <p:spPr>
                  <a:xfrm>
                    <a:off x="5436096" y="230849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7" name="Oval 126"/>
                  <p:cNvSpPr>
                    <a:spLocks noChangeArrowheads="1"/>
                  </p:cNvSpPr>
                  <p:nvPr/>
                </p:nvSpPr>
                <p:spPr bwMode="auto">
                  <a:xfrm>
                    <a:off x="1916373" y="2998833"/>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o</a:t>
                    </a:r>
                  </a:p>
                </p:txBody>
              </p:sp>
            </p:grpSp>
            <p:sp>
              <p:nvSpPr>
                <p:cNvPr id="83" name="Figura a mano libera 118"/>
                <p:cNvSpPr/>
                <p:nvPr/>
              </p:nvSpPr>
              <p:spPr bwMode="auto">
                <a:xfrm>
                  <a:off x="4072458" y="2100635"/>
                  <a:ext cx="4674305" cy="1915532"/>
                </a:xfrm>
                <a:custGeom>
                  <a:avLst/>
                  <a:gdLst>
                    <a:gd name="connsiteX0" fmla="*/ 0 w 4171950"/>
                    <a:gd name="connsiteY0" fmla="*/ 1547812 h 1976437"/>
                    <a:gd name="connsiteX1" fmla="*/ 419100 w 4171950"/>
                    <a:gd name="connsiteY1" fmla="*/ 700087 h 1976437"/>
                    <a:gd name="connsiteX2" fmla="*/ 1828800 w 4171950"/>
                    <a:gd name="connsiteY2" fmla="*/ 90487 h 1976437"/>
                    <a:gd name="connsiteX3" fmla="*/ 2819400 w 4171950"/>
                    <a:gd name="connsiteY3" fmla="*/ 157162 h 1976437"/>
                    <a:gd name="connsiteX4" fmla="*/ 3333750 w 4171950"/>
                    <a:gd name="connsiteY4" fmla="*/ 814387 h 1976437"/>
                    <a:gd name="connsiteX5" fmla="*/ 3952875 w 4171950"/>
                    <a:gd name="connsiteY5" fmla="*/ 1452562 h 1976437"/>
                    <a:gd name="connsiteX6" fmla="*/ 4171950 w 4171950"/>
                    <a:gd name="connsiteY6" fmla="*/ 1976437 h 1976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71950" h="1976437">
                      <a:moveTo>
                        <a:pt x="0" y="1547812"/>
                      </a:moveTo>
                      <a:cubicBezTo>
                        <a:pt x="57150" y="1245393"/>
                        <a:pt x="114300" y="942974"/>
                        <a:pt x="419100" y="700087"/>
                      </a:cubicBezTo>
                      <a:cubicBezTo>
                        <a:pt x="723900" y="457200"/>
                        <a:pt x="1428750" y="180975"/>
                        <a:pt x="1828800" y="90487"/>
                      </a:cubicBezTo>
                      <a:cubicBezTo>
                        <a:pt x="2228850" y="0"/>
                        <a:pt x="2568575" y="36512"/>
                        <a:pt x="2819400" y="157162"/>
                      </a:cubicBezTo>
                      <a:cubicBezTo>
                        <a:pt x="3070225" y="277812"/>
                        <a:pt x="3144838" y="598487"/>
                        <a:pt x="3333750" y="814387"/>
                      </a:cubicBezTo>
                      <a:cubicBezTo>
                        <a:pt x="3522662" y="1030287"/>
                        <a:pt x="3813175" y="1258887"/>
                        <a:pt x="3952875" y="1452562"/>
                      </a:cubicBezTo>
                      <a:cubicBezTo>
                        <a:pt x="4092575" y="1646237"/>
                        <a:pt x="4132262" y="1811337"/>
                        <a:pt x="4171950" y="1976437"/>
                      </a:cubicBezTo>
                    </a:path>
                  </a:pathLst>
                </a:custGeom>
                <a:noFill/>
                <a:ln w="25400">
                  <a:solidFill>
                    <a:srgbClr val="FF3300"/>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endParaRPr lang="en-GB"/>
                </a:p>
              </p:txBody>
            </p:sp>
            <p:sp>
              <p:nvSpPr>
                <p:cNvPr id="84" name="Figura a mano libera 119"/>
                <p:cNvSpPr/>
                <p:nvPr/>
              </p:nvSpPr>
              <p:spPr bwMode="auto">
                <a:xfrm flipV="1">
                  <a:off x="4024964" y="4232080"/>
                  <a:ext cx="515273" cy="335657"/>
                </a:xfrm>
                <a:custGeom>
                  <a:avLst/>
                  <a:gdLst>
                    <a:gd name="connsiteX0" fmla="*/ 0 w 781050"/>
                    <a:gd name="connsiteY0" fmla="*/ 179387 h 179387"/>
                    <a:gd name="connsiteX1" fmla="*/ 247650 w 781050"/>
                    <a:gd name="connsiteY1" fmla="*/ 26987 h 179387"/>
                    <a:gd name="connsiteX2" fmla="*/ 781050 w 781050"/>
                    <a:gd name="connsiteY2" fmla="*/ 17462 h 179387"/>
                  </a:gdLst>
                  <a:ahLst/>
                  <a:cxnLst>
                    <a:cxn ang="0">
                      <a:pos x="connsiteX0" y="connsiteY0"/>
                    </a:cxn>
                    <a:cxn ang="0">
                      <a:pos x="connsiteX1" y="connsiteY1"/>
                    </a:cxn>
                    <a:cxn ang="0">
                      <a:pos x="connsiteX2" y="connsiteY2"/>
                    </a:cxn>
                  </a:cxnLst>
                  <a:rect l="l" t="t" r="r" b="b"/>
                  <a:pathLst>
                    <a:path w="781050" h="179387">
                      <a:moveTo>
                        <a:pt x="0" y="179387"/>
                      </a:moveTo>
                      <a:cubicBezTo>
                        <a:pt x="58737" y="116681"/>
                        <a:pt x="117475" y="53975"/>
                        <a:pt x="247650" y="26987"/>
                      </a:cubicBezTo>
                      <a:cubicBezTo>
                        <a:pt x="377825" y="0"/>
                        <a:pt x="579437" y="8731"/>
                        <a:pt x="781050" y="17462"/>
                      </a:cubicBezTo>
                    </a:path>
                  </a:pathLst>
                </a:custGeom>
                <a:noFill/>
                <a:ln w="25400">
                  <a:solidFill>
                    <a:srgbClr val="FF3300"/>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defTabSz="914400" eaLnBrk="1" latinLnBrk="0" hangingPunct="1">
                    <a:lnSpc>
                      <a:spcPct val="100000"/>
                    </a:lnSpc>
                    <a:buClrTx/>
                    <a:buSzTx/>
                    <a:buFontTx/>
                    <a:buNone/>
                    <a:tabLst/>
                  </a:pPr>
                  <a:endParaRPr lang="en-GB"/>
                </a:p>
              </p:txBody>
            </p:sp>
            <p:sp>
              <p:nvSpPr>
                <p:cNvPr id="85" name="Oval 84"/>
                <p:cNvSpPr/>
                <p:nvPr/>
              </p:nvSpPr>
              <p:spPr>
                <a:xfrm>
                  <a:off x="5723569" y="4497788"/>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dirty="0">
                    <a:solidFill>
                      <a:srgbClr val="808080"/>
                    </a:solidFill>
                  </a:endParaRPr>
                </a:p>
              </p:txBody>
            </p:sp>
            <p:grpSp>
              <p:nvGrpSpPr>
                <p:cNvPr id="86" name="Gruppo 196"/>
                <p:cNvGrpSpPr/>
                <p:nvPr/>
              </p:nvGrpSpPr>
              <p:grpSpPr>
                <a:xfrm>
                  <a:off x="4540237" y="4221088"/>
                  <a:ext cx="720000" cy="432048"/>
                  <a:chOff x="4540237" y="4293096"/>
                  <a:chExt cx="720000" cy="432048"/>
                </a:xfrm>
              </p:grpSpPr>
              <p:sp>
                <p:nvSpPr>
                  <p:cNvPr id="121" name="Oval 120"/>
                  <p:cNvSpPr>
                    <a:spLocks noChangeAspect="1"/>
                  </p:cNvSpPr>
                  <p:nvPr/>
                </p:nvSpPr>
                <p:spPr>
                  <a:xfrm>
                    <a:off x="4684253"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2" name="Rettangolo 195"/>
                  <p:cNvSpPr/>
                  <p:nvPr/>
                </p:nvSpPr>
                <p:spPr bwMode="auto">
                  <a:xfrm>
                    <a:off x="4540237" y="4435145"/>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2</a:t>
                    </a:r>
                    <a:endParaRPr kumimoji="0" lang="en-GB" sz="800" b="1" i="0" u="none" strike="noStrike" cap="none" normalizeH="0" baseline="0" dirty="0" smtClean="0">
                      <a:ln>
                        <a:noFill/>
                      </a:ln>
                      <a:solidFill>
                        <a:srgbClr val="FFFFFF"/>
                      </a:solidFill>
                      <a:effectLst/>
                      <a:latin typeface="Comic Sans MS" pitchFamily="66" charset="0"/>
                    </a:endParaRPr>
                  </a:p>
                </p:txBody>
              </p:sp>
            </p:grpSp>
            <p:grpSp>
              <p:nvGrpSpPr>
                <p:cNvPr id="87" name="Gruppo 197"/>
                <p:cNvGrpSpPr/>
                <p:nvPr/>
              </p:nvGrpSpPr>
              <p:grpSpPr>
                <a:xfrm>
                  <a:off x="6565430" y="6263732"/>
                  <a:ext cx="720000" cy="432048"/>
                  <a:chOff x="6507936" y="4751564"/>
                  <a:chExt cx="720000" cy="432048"/>
                </a:xfrm>
              </p:grpSpPr>
              <p:sp>
                <p:nvSpPr>
                  <p:cNvPr id="119" name="Oval 118"/>
                  <p:cNvSpPr>
                    <a:spLocks noChangeAspect="1"/>
                  </p:cNvSpPr>
                  <p:nvPr/>
                </p:nvSpPr>
                <p:spPr>
                  <a:xfrm>
                    <a:off x="6651952" y="4751564"/>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0" name="Rettangolo 199"/>
                  <p:cNvSpPr/>
                  <p:nvPr/>
                </p:nvSpPr>
                <p:spPr bwMode="auto">
                  <a:xfrm>
                    <a:off x="6507936" y="4893613"/>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3</a:t>
                    </a:r>
                    <a:endParaRPr kumimoji="0" lang="en-GB" sz="800" b="1" i="0" u="none" strike="noStrike" cap="none" normalizeH="0" baseline="0" dirty="0" smtClean="0">
                      <a:ln>
                        <a:noFill/>
                      </a:ln>
                      <a:solidFill>
                        <a:srgbClr val="FFFFFF"/>
                      </a:solidFill>
                      <a:effectLst/>
                      <a:latin typeface="Comic Sans MS" pitchFamily="66" charset="0"/>
                    </a:endParaRPr>
                  </a:p>
                </p:txBody>
              </p:sp>
            </p:grpSp>
            <p:sp>
              <p:nvSpPr>
                <p:cNvPr id="88" name="Figura a mano libera 214"/>
                <p:cNvSpPr/>
                <p:nvPr/>
              </p:nvSpPr>
              <p:spPr bwMode="auto">
                <a:xfrm>
                  <a:off x="1600200" y="6534150"/>
                  <a:ext cx="1568450" cy="333375"/>
                </a:xfrm>
                <a:custGeom>
                  <a:avLst/>
                  <a:gdLst>
                    <a:gd name="connsiteX0" fmla="*/ 9525 w 1568450"/>
                    <a:gd name="connsiteY0" fmla="*/ 0 h 333375"/>
                    <a:gd name="connsiteX1" fmla="*/ 266700 w 1568450"/>
                    <a:gd name="connsiteY1" fmla="*/ 114300 h 333375"/>
                    <a:gd name="connsiteX2" fmla="*/ 581025 w 1568450"/>
                    <a:gd name="connsiteY2" fmla="*/ 190500 h 333375"/>
                    <a:gd name="connsiteX3" fmla="*/ 838200 w 1568450"/>
                    <a:gd name="connsiteY3" fmla="*/ 257175 h 333375"/>
                    <a:gd name="connsiteX4" fmla="*/ 1057275 w 1568450"/>
                    <a:gd name="connsiteY4" fmla="*/ 295275 h 333375"/>
                    <a:gd name="connsiteX5" fmla="*/ 1295400 w 1568450"/>
                    <a:gd name="connsiteY5" fmla="*/ 285750 h 333375"/>
                    <a:gd name="connsiteX6" fmla="*/ 1352550 w 1568450"/>
                    <a:gd name="connsiteY6" fmla="*/ 323850 h 333375"/>
                    <a:gd name="connsiteX7" fmla="*/ 0 w 1568450"/>
                    <a:gd name="connsiteY7" fmla="*/ 333375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8450" h="333375">
                      <a:moveTo>
                        <a:pt x="9525" y="0"/>
                      </a:moveTo>
                      <a:cubicBezTo>
                        <a:pt x="90487" y="41275"/>
                        <a:pt x="171450" y="82550"/>
                        <a:pt x="266700" y="114300"/>
                      </a:cubicBezTo>
                      <a:cubicBezTo>
                        <a:pt x="361950" y="146050"/>
                        <a:pt x="581025" y="190500"/>
                        <a:pt x="581025" y="190500"/>
                      </a:cubicBezTo>
                      <a:cubicBezTo>
                        <a:pt x="676275" y="214313"/>
                        <a:pt x="758825" y="239713"/>
                        <a:pt x="838200" y="257175"/>
                      </a:cubicBezTo>
                      <a:cubicBezTo>
                        <a:pt x="917575" y="274637"/>
                        <a:pt x="981075" y="290513"/>
                        <a:pt x="1057275" y="295275"/>
                      </a:cubicBezTo>
                      <a:cubicBezTo>
                        <a:pt x="1133475" y="300037"/>
                        <a:pt x="1246188" y="280988"/>
                        <a:pt x="1295400" y="285750"/>
                      </a:cubicBezTo>
                      <a:cubicBezTo>
                        <a:pt x="1344613" y="290513"/>
                        <a:pt x="1568450" y="315912"/>
                        <a:pt x="1352550" y="323850"/>
                      </a:cubicBezTo>
                      <a:cubicBezTo>
                        <a:pt x="1136650" y="331788"/>
                        <a:pt x="568325" y="332581"/>
                        <a:pt x="0" y="333375"/>
                      </a:cubicBezTo>
                    </a:path>
                  </a:pathLst>
                </a:cu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89" name="Rettangolo 223"/>
                <p:cNvSpPr/>
                <p:nvPr/>
              </p:nvSpPr>
              <p:spPr bwMode="auto">
                <a:xfrm>
                  <a:off x="2195736" y="3861048"/>
                  <a:ext cx="69480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nvGrpSpPr>
                <p:cNvPr id="94" name="Gruppo 226"/>
                <p:cNvGrpSpPr/>
                <p:nvPr/>
              </p:nvGrpSpPr>
              <p:grpSpPr>
                <a:xfrm>
                  <a:off x="2195736" y="3933056"/>
                  <a:ext cx="694800" cy="432048"/>
                  <a:chOff x="5004048" y="4293096"/>
                  <a:chExt cx="694800" cy="432048"/>
                </a:xfrm>
              </p:grpSpPr>
              <p:sp>
                <p:nvSpPr>
                  <p:cNvPr id="117" name="Oval 116"/>
                  <p:cNvSpPr>
                    <a:spLocks noChangeAspect="1"/>
                  </p:cNvSpPr>
                  <p:nvPr/>
                </p:nvSpPr>
                <p:spPr>
                  <a:xfrm>
                    <a:off x="5148064"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8" name="Rettangolo 228"/>
                  <p:cNvSpPr/>
                  <p:nvPr/>
                </p:nvSpPr>
                <p:spPr bwMode="auto">
                  <a:xfrm>
                    <a:off x="5004048" y="4435145"/>
                    <a:ext cx="694800" cy="180000"/>
                  </a:xfrm>
                  <a:prstGeom prst="rect">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850" b="1" i="0" u="none" strike="noStrike" cap="none" normalizeH="0" baseline="0" dirty="0" smtClean="0">
                      <a:ln>
                        <a:noFill/>
                      </a:ln>
                      <a:solidFill>
                        <a:srgbClr val="FFFFFF"/>
                      </a:solidFill>
                      <a:effectLst/>
                      <a:latin typeface="Comic Sans MS" pitchFamily="66" charset="0"/>
                    </a:endParaRPr>
                  </a:p>
                </p:txBody>
              </p:sp>
            </p:grpSp>
            <p:sp>
              <p:nvSpPr>
                <p:cNvPr id="95" name="CasellaDiTesto 229"/>
                <p:cNvSpPr txBox="1"/>
                <p:nvPr/>
              </p:nvSpPr>
              <p:spPr>
                <a:xfrm>
                  <a:off x="2119536" y="4065076"/>
                  <a:ext cx="864096" cy="240164"/>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sz="800" b="1" i="0" dirty="0" smtClean="0">
                      <a:solidFill>
                        <a:schemeClr val="bg1"/>
                      </a:solidFill>
                      <a:latin typeface="Comic Sans MS" pitchFamily="66" charset="0"/>
                    </a:rPr>
                    <a:t>BUS STOP 1</a:t>
                  </a:r>
                  <a:endParaRPr lang="en-GB" sz="800" b="1" i="0" dirty="0">
                    <a:solidFill>
                      <a:schemeClr val="bg1"/>
                    </a:solidFill>
                    <a:latin typeface="Comic Sans MS" pitchFamily="66" charset="0"/>
                  </a:endParaRPr>
                </a:p>
              </p:txBody>
            </p:sp>
            <p:sp>
              <p:nvSpPr>
                <p:cNvPr id="98" name="CasellaDiTesto 230"/>
                <p:cNvSpPr txBox="1"/>
                <p:nvPr/>
              </p:nvSpPr>
              <p:spPr>
                <a:xfrm>
                  <a:off x="2195736" y="443711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2</a:t>
                  </a:r>
                </a:p>
                <a:p>
                  <a:r>
                    <a:rPr lang="it-IT" sz="800" b="1" i="0" dirty="0" smtClean="0">
                      <a:solidFill>
                        <a:srgbClr val="040404"/>
                      </a:solidFill>
                      <a:latin typeface="Comic Sans MS" pitchFamily="66" charset="0"/>
                    </a:rPr>
                    <a:t>1</a:t>
                  </a:r>
                </a:p>
                <a:p>
                  <a:endParaRPr lang="en-GB" sz="800" b="1" i="0" dirty="0">
                    <a:solidFill>
                      <a:srgbClr val="040404"/>
                    </a:solidFill>
                    <a:latin typeface="Comic Sans MS" pitchFamily="66" charset="0"/>
                  </a:endParaRPr>
                </a:p>
              </p:txBody>
            </p:sp>
            <p:cxnSp>
              <p:nvCxnSpPr>
                <p:cNvPr id="99" name="Connettore 2 236"/>
                <p:cNvCxnSpPr/>
                <p:nvPr/>
              </p:nvCxnSpPr>
              <p:spPr bwMode="auto">
                <a:xfrm>
                  <a:off x="3851920" y="573325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102" name="Connettore 2 241"/>
                <p:cNvCxnSpPr/>
                <p:nvPr/>
              </p:nvCxnSpPr>
              <p:spPr bwMode="auto">
                <a:xfrm flipV="1">
                  <a:off x="2483768" y="4365104"/>
                  <a:ext cx="1224136" cy="288032"/>
                </a:xfrm>
                <a:prstGeom prst="straightConnector1">
                  <a:avLst/>
                </a:prstGeom>
                <a:solidFill>
                  <a:schemeClr val="accent1"/>
                </a:solidFill>
                <a:ln w="9525" cap="flat" cmpd="sng" algn="ctr">
                  <a:noFill/>
                  <a:prstDash val="solid"/>
                  <a:round/>
                  <a:headEnd type="none" w="med" len="med"/>
                  <a:tailEnd type="arrow"/>
                </a:ln>
                <a:effectLst/>
              </p:spPr>
            </p:cxnSp>
            <p:cxnSp>
              <p:nvCxnSpPr>
                <p:cNvPr id="105" name="Connettore 2 243"/>
                <p:cNvCxnSpPr/>
                <p:nvPr/>
              </p:nvCxnSpPr>
              <p:spPr bwMode="auto">
                <a:xfrm>
                  <a:off x="2483768" y="465313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106" name="Connettore 2 245"/>
                <p:cNvCxnSpPr>
                  <a:endCxn id="126" idx="3"/>
                </p:cNvCxnSpPr>
                <p:nvPr/>
              </p:nvCxnSpPr>
              <p:spPr bwMode="auto">
                <a:xfrm flipV="1">
                  <a:off x="2483768" y="4275835"/>
                  <a:ext cx="1402045" cy="377301"/>
                </a:xfrm>
                <a:prstGeom prst="straightConnector1">
                  <a:avLst/>
                </a:prstGeom>
                <a:noFill/>
                <a:ln w="25400">
                  <a:solidFill>
                    <a:srgbClr val="FF3300"/>
                  </a:solidFill>
                  <a:round/>
                  <a:headEnd/>
                  <a:tailEnd type="triangle" w="lg" len="lg"/>
                </a:ln>
                <a:effectLst/>
              </p:spPr>
            </p:cxnSp>
            <p:cxnSp>
              <p:nvCxnSpPr>
                <p:cNvPr id="107" name="Connettore 2 246"/>
                <p:cNvCxnSpPr>
                  <a:endCxn id="125" idx="3"/>
                </p:cNvCxnSpPr>
                <p:nvPr/>
              </p:nvCxnSpPr>
              <p:spPr bwMode="auto">
                <a:xfrm flipV="1">
                  <a:off x="2483768" y="3731462"/>
                  <a:ext cx="1402045" cy="794920"/>
                </a:xfrm>
                <a:prstGeom prst="straightConnector1">
                  <a:avLst/>
                </a:prstGeom>
                <a:noFill/>
                <a:ln w="25400">
                  <a:solidFill>
                    <a:srgbClr val="FF3300"/>
                  </a:solidFill>
                  <a:round/>
                  <a:headEnd/>
                  <a:tailEnd type="triangle" w="lg" len="lg"/>
                </a:ln>
                <a:effectLst/>
              </p:spPr>
            </p:cxnSp>
            <p:sp>
              <p:nvSpPr>
                <p:cNvPr id="108" name="CasellaDiTesto 248"/>
                <p:cNvSpPr txBox="1"/>
                <p:nvPr/>
              </p:nvSpPr>
              <p:spPr>
                <a:xfrm>
                  <a:off x="3347864" y="3656057"/>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2</a:t>
                  </a:r>
                </a:p>
              </p:txBody>
            </p:sp>
            <p:sp>
              <p:nvSpPr>
                <p:cNvPr id="109" name="CasellaDiTesto 249"/>
                <p:cNvSpPr txBox="1"/>
                <p:nvPr/>
              </p:nvSpPr>
              <p:spPr>
                <a:xfrm>
                  <a:off x="3347864" y="4088105"/>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110" name="CasellaDiTesto 252"/>
                <p:cNvSpPr txBox="1"/>
                <p:nvPr/>
              </p:nvSpPr>
              <p:spPr>
                <a:xfrm>
                  <a:off x="4590130" y="477810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1</a:t>
                  </a:r>
                </a:p>
                <a:p>
                  <a:r>
                    <a:rPr lang="it-IT" sz="800" b="1" i="0" dirty="0" smtClean="0">
                      <a:solidFill>
                        <a:srgbClr val="040404"/>
                      </a:solidFill>
                      <a:latin typeface="Comic Sans MS" pitchFamily="66" charset="0"/>
                    </a:rPr>
                    <a:t>3</a:t>
                  </a:r>
                </a:p>
                <a:p>
                  <a:endParaRPr lang="en-GB" sz="800" b="1" i="0" dirty="0">
                    <a:solidFill>
                      <a:srgbClr val="040404"/>
                    </a:solidFill>
                    <a:latin typeface="Comic Sans MS" pitchFamily="66" charset="0"/>
                  </a:endParaRPr>
                </a:p>
              </p:txBody>
            </p:sp>
            <p:sp>
              <p:nvSpPr>
                <p:cNvPr id="111" name="CasellaDiTesto 254"/>
                <p:cNvSpPr txBox="1"/>
                <p:nvPr/>
              </p:nvSpPr>
              <p:spPr>
                <a:xfrm>
                  <a:off x="6546837" y="6745354"/>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3</a:t>
                  </a:r>
                </a:p>
                <a:p>
                  <a:r>
                    <a:rPr lang="it-IT" sz="800" b="1" i="0" dirty="0" smtClean="0">
                      <a:solidFill>
                        <a:srgbClr val="040404"/>
                      </a:solidFill>
                      <a:latin typeface="Comic Sans MS" pitchFamily="66" charset="0"/>
                    </a:rPr>
                    <a:t>4</a:t>
                  </a:r>
                </a:p>
                <a:p>
                  <a:endParaRPr lang="en-GB" sz="800" b="1" i="0" dirty="0">
                    <a:solidFill>
                      <a:srgbClr val="040404"/>
                    </a:solidFill>
                    <a:latin typeface="Comic Sans MS" pitchFamily="66" charset="0"/>
                  </a:endParaRPr>
                </a:p>
              </p:txBody>
            </p:sp>
            <p:sp>
              <p:nvSpPr>
                <p:cNvPr id="112" name="CasellaDiTesto 256"/>
                <p:cNvSpPr txBox="1"/>
                <p:nvPr/>
              </p:nvSpPr>
              <p:spPr>
                <a:xfrm>
                  <a:off x="5332325" y="4160113"/>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113" name="CasellaDiTesto 257"/>
                <p:cNvSpPr txBox="1"/>
                <p:nvPr/>
              </p:nvSpPr>
              <p:spPr>
                <a:xfrm>
                  <a:off x="5281314" y="4991708"/>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cxnSp>
              <p:nvCxnSpPr>
                <p:cNvPr id="114" name="Connettore 2 260"/>
                <p:cNvCxnSpPr/>
                <p:nvPr/>
              </p:nvCxnSpPr>
              <p:spPr bwMode="auto">
                <a:xfrm>
                  <a:off x="4828270" y="4941169"/>
                  <a:ext cx="895299" cy="38240"/>
                </a:xfrm>
                <a:prstGeom prst="straightConnector1">
                  <a:avLst/>
                </a:prstGeom>
                <a:noFill/>
                <a:ln w="25400">
                  <a:solidFill>
                    <a:schemeClr val="bg1">
                      <a:lumMod val="50000"/>
                    </a:schemeClr>
                  </a:solidFill>
                  <a:round/>
                  <a:headEnd/>
                  <a:tailEnd type="triangle" w="lg" len="lg"/>
                </a:ln>
                <a:effectLst/>
              </p:spPr>
            </p:cxnSp>
            <p:cxnSp>
              <p:nvCxnSpPr>
                <p:cNvPr id="115" name="Connettore 2 261"/>
                <p:cNvCxnSpPr/>
                <p:nvPr/>
              </p:nvCxnSpPr>
              <p:spPr bwMode="auto">
                <a:xfrm flipV="1">
                  <a:off x="4828270" y="4658328"/>
                  <a:ext cx="895299" cy="210833"/>
                </a:xfrm>
                <a:prstGeom prst="straightConnector1">
                  <a:avLst/>
                </a:prstGeom>
                <a:noFill/>
                <a:ln w="25400">
                  <a:solidFill>
                    <a:srgbClr val="FF3300"/>
                  </a:solidFill>
                  <a:round/>
                  <a:headEnd/>
                  <a:tailEnd type="triangle" w="lg" len="lg"/>
                </a:ln>
                <a:effectLst/>
              </p:spPr>
            </p:cxnSp>
            <p:sp>
              <p:nvSpPr>
                <p:cNvPr id="116" name="Oval 115"/>
                <p:cNvSpPr/>
                <p:nvPr/>
              </p:nvSpPr>
              <p:spPr>
                <a:xfrm>
                  <a:off x="5723569" y="4899139"/>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grpSp>
          <p:sp>
            <p:nvSpPr>
              <p:cNvPr id="76" name="Rettangolo 62"/>
              <p:cNvSpPr/>
              <p:nvPr/>
            </p:nvSpPr>
            <p:spPr bwMode="auto">
              <a:xfrm>
                <a:off x="755576" y="4509120"/>
                <a:ext cx="1584176" cy="144016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7" name="Figura a mano libera 63"/>
              <p:cNvSpPr/>
              <p:nvPr/>
            </p:nvSpPr>
            <p:spPr bwMode="auto">
              <a:xfrm>
                <a:off x="2298879" y="4588099"/>
                <a:ext cx="128789" cy="988453"/>
              </a:xfrm>
              <a:custGeom>
                <a:avLst/>
                <a:gdLst>
                  <a:gd name="connsiteX0" fmla="*/ 41856 w 128789"/>
                  <a:gd name="connsiteY0" fmla="*/ 0 h 988453"/>
                  <a:gd name="connsiteX1" fmla="*/ 106251 w 128789"/>
                  <a:gd name="connsiteY1" fmla="*/ 212501 h 988453"/>
                  <a:gd name="connsiteX2" fmla="*/ 77273 w 128789"/>
                  <a:gd name="connsiteY2" fmla="*/ 264016 h 988453"/>
                  <a:gd name="connsiteX3" fmla="*/ 61175 w 128789"/>
                  <a:gd name="connsiteY3" fmla="*/ 354169 h 988453"/>
                  <a:gd name="connsiteX4" fmla="*/ 83713 w 128789"/>
                  <a:gd name="connsiteY4" fmla="*/ 447540 h 988453"/>
                  <a:gd name="connsiteX5" fmla="*/ 90152 w 128789"/>
                  <a:gd name="connsiteY5" fmla="*/ 492616 h 988453"/>
                  <a:gd name="connsiteX6" fmla="*/ 83713 w 128789"/>
                  <a:gd name="connsiteY6" fmla="*/ 711557 h 988453"/>
                  <a:gd name="connsiteX7" fmla="*/ 122349 w 128789"/>
                  <a:gd name="connsiteY7" fmla="*/ 717997 h 988453"/>
                  <a:gd name="connsiteX8" fmla="*/ 128789 w 128789"/>
                  <a:gd name="connsiteY8" fmla="*/ 827467 h 988453"/>
                  <a:gd name="connsiteX9" fmla="*/ 90152 w 128789"/>
                  <a:gd name="connsiteY9" fmla="*/ 850005 h 988453"/>
                  <a:gd name="connsiteX10" fmla="*/ 93372 w 128789"/>
                  <a:gd name="connsiteY10" fmla="*/ 988453 h 988453"/>
                  <a:gd name="connsiteX11" fmla="*/ 57955 w 128789"/>
                  <a:gd name="connsiteY11" fmla="*/ 988453 h 988453"/>
                  <a:gd name="connsiteX12" fmla="*/ 0 w 128789"/>
                  <a:gd name="connsiteY12" fmla="*/ 975574 h 988453"/>
                  <a:gd name="connsiteX13" fmla="*/ 41856 w 128789"/>
                  <a:gd name="connsiteY13" fmla="*/ 0 h 988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8789" h="988453">
                    <a:moveTo>
                      <a:pt x="41856" y="0"/>
                    </a:moveTo>
                    <a:lnTo>
                      <a:pt x="106251" y="212501"/>
                    </a:lnTo>
                    <a:lnTo>
                      <a:pt x="77273" y="264016"/>
                    </a:lnTo>
                    <a:lnTo>
                      <a:pt x="61175" y="354169"/>
                    </a:lnTo>
                    <a:lnTo>
                      <a:pt x="83713" y="447540"/>
                    </a:lnTo>
                    <a:lnTo>
                      <a:pt x="90152" y="492616"/>
                    </a:lnTo>
                    <a:lnTo>
                      <a:pt x="83713" y="711557"/>
                    </a:lnTo>
                    <a:lnTo>
                      <a:pt x="122349" y="717997"/>
                    </a:lnTo>
                    <a:lnTo>
                      <a:pt x="128789" y="827467"/>
                    </a:lnTo>
                    <a:lnTo>
                      <a:pt x="90152" y="850005"/>
                    </a:lnTo>
                    <a:cubicBezTo>
                      <a:pt x="91225" y="896154"/>
                      <a:pt x="92299" y="942304"/>
                      <a:pt x="93372" y="988453"/>
                    </a:cubicBezTo>
                    <a:lnTo>
                      <a:pt x="57955" y="988453"/>
                    </a:lnTo>
                    <a:lnTo>
                      <a:pt x="0" y="975574"/>
                    </a:lnTo>
                    <a:lnTo>
                      <a:pt x="41856" y="0"/>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8" name="Figura a mano libera 64"/>
              <p:cNvSpPr/>
              <p:nvPr/>
            </p:nvSpPr>
            <p:spPr bwMode="auto">
              <a:xfrm>
                <a:off x="2321417" y="5566893"/>
                <a:ext cx="186744" cy="392806"/>
              </a:xfrm>
              <a:custGeom>
                <a:avLst/>
                <a:gdLst>
                  <a:gd name="connsiteX0" fmla="*/ 12879 w 186744"/>
                  <a:gd name="connsiteY0" fmla="*/ 9659 h 392806"/>
                  <a:gd name="connsiteX1" fmla="*/ 12879 w 186744"/>
                  <a:gd name="connsiteY1" fmla="*/ 9659 h 392806"/>
                  <a:gd name="connsiteX2" fmla="*/ 0 w 186744"/>
                  <a:gd name="connsiteY2" fmla="*/ 392806 h 392806"/>
                  <a:gd name="connsiteX3" fmla="*/ 103031 w 186744"/>
                  <a:gd name="connsiteY3" fmla="*/ 376707 h 392806"/>
                  <a:gd name="connsiteX4" fmla="*/ 186744 w 186744"/>
                  <a:gd name="connsiteY4" fmla="*/ 264017 h 392806"/>
                  <a:gd name="connsiteX5" fmla="*/ 148107 w 186744"/>
                  <a:gd name="connsiteY5" fmla="*/ 225380 h 392806"/>
                  <a:gd name="connsiteX6" fmla="*/ 96591 w 186744"/>
                  <a:gd name="connsiteY6" fmla="*/ 215721 h 392806"/>
                  <a:gd name="connsiteX7" fmla="*/ 83713 w 186744"/>
                  <a:gd name="connsiteY7" fmla="*/ 93372 h 392806"/>
                  <a:gd name="connsiteX8" fmla="*/ 77273 w 186744"/>
                  <a:gd name="connsiteY8" fmla="*/ 0 h 392806"/>
                  <a:gd name="connsiteX9" fmla="*/ 12879 w 186744"/>
                  <a:gd name="connsiteY9" fmla="*/ 9659 h 39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6744" h="392806">
                    <a:moveTo>
                      <a:pt x="12879" y="9659"/>
                    </a:moveTo>
                    <a:lnTo>
                      <a:pt x="12879" y="9659"/>
                    </a:lnTo>
                    <a:lnTo>
                      <a:pt x="0" y="392806"/>
                    </a:lnTo>
                    <a:lnTo>
                      <a:pt x="103031" y="376707"/>
                    </a:lnTo>
                    <a:lnTo>
                      <a:pt x="186744" y="264017"/>
                    </a:lnTo>
                    <a:lnTo>
                      <a:pt x="148107" y="225380"/>
                    </a:lnTo>
                    <a:lnTo>
                      <a:pt x="96591" y="215721"/>
                    </a:lnTo>
                    <a:lnTo>
                      <a:pt x="83713" y="93372"/>
                    </a:lnTo>
                    <a:lnTo>
                      <a:pt x="77273" y="0"/>
                    </a:lnTo>
                    <a:lnTo>
                      <a:pt x="12879" y="9659"/>
                    </a:lnTo>
                    <a:close/>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sp>
          <p:nvSpPr>
            <p:cNvPr id="72" name="Rettangolo 61"/>
            <p:cNvSpPr/>
            <p:nvPr/>
          </p:nvSpPr>
          <p:spPr bwMode="auto">
            <a:xfrm>
              <a:off x="2339752" y="4581128"/>
              <a:ext cx="504056" cy="144016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3" name="Figura a mano libera 65"/>
            <p:cNvSpPr/>
            <p:nvPr/>
          </p:nvSpPr>
          <p:spPr bwMode="auto">
            <a:xfrm>
              <a:off x="2696029" y="5101771"/>
              <a:ext cx="239485" cy="747486"/>
            </a:xfrm>
            <a:custGeom>
              <a:avLst/>
              <a:gdLst>
                <a:gd name="connsiteX0" fmla="*/ 152400 w 239485"/>
                <a:gd name="connsiteY0" fmla="*/ 0 h 747486"/>
                <a:gd name="connsiteX1" fmla="*/ 239485 w 239485"/>
                <a:gd name="connsiteY1" fmla="*/ 424543 h 747486"/>
                <a:gd name="connsiteX2" fmla="*/ 239485 w 239485"/>
                <a:gd name="connsiteY2" fmla="*/ 693058 h 747486"/>
                <a:gd name="connsiteX3" fmla="*/ 228600 w 239485"/>
                <a:gd name="connsiteY3" fmla="*/ 747486 h 747486"/>
                <a:gd name="connsiteX4" fmla="*/ 0 w 239485"/>
                <a:gd name="connsiteY4" fmla="*/ 685800 h 747486"/>
                <a:gd name="connsiteX5" fmla="*/ 90714 w 239485"/>
                <a:gd name="connsiteY5" fmla="*/ 47172 h 74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485" h="747486">
                  <a:moveTo>
                    <a:pt x="152400" y="0"/>
                  </a:moveTo>
                  <a:lnTo>
                    <a:pt x="239485" y="424543"/>
                  </a:lnTo>
                  <a:lnTo>
                    <a:pt x="239485" y="693058"/>
                  </a:lnTo>
                  <a:lnTo>
                    <a:pt x="228600" y="747486"/>
                  </a:lnTo>
                  <a:lnTo>
                    <a:pt x="0" y="685800"/>
                  </a:lnTo>
                  <a:lnTo>
                    <a:pt x="90714" y="47172"/>
                  </a:lnTo>
                </a:path>
              </a:pathLst>
            </a:cu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4" name="Rettangolo 66"/>
            <p:cNvSpPr/>
            <p:nvPr/>
          </p:nvSpPr>
          <p:spPr bwMode="auto">
            <a:xfrm>
              <a:off x="2843808" y="5877272"/>
              <a:ext cx="72008" cy="144016"/>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pic>
        <p:nvPicPr>
          <p:cNvPr id="128" name="Picture 4" descr="C:\Documents and Settings\valentina\Impostazioni locali\Temporary Internet Files\Content.IE5\8RDP8KCH\MM900323765[1].gif"/>
          <p:cNvPicPr>
            <a:picLocks noChangeAspect="1" noChangeArrowheads="1" noCrop="1"/>
          </p:cNvPicPr>
          <p:nvPr/>
        </p:nvPicPr>
        <p:blipFill>
          <a:blip r:embed="rId4" cstate="print"/>
          <a:srcRect/>
          <a:stretch>
            <a:fillRect/>
          </a:stretch>
        </p:blipFill>
        <p:spPr bwMode="auto">
          <a:xfrm>
            <a:off x="71535" y="1809221"/>
            <a:ext cx="1221482" cy="1321195"/>
          </a:xfrm>
          <a:prstGeom prst="rect">
            <a:avLst/>
          </a:prstGeom>
          <a:noFill/>
        </p:spPr>
      </p:pic>
      <p:cxnSp>
        <p:nvCxnSpPr>
          <p:cNvPr id="129" name="Connettore 2 245"/>
          <p:cNvCxnSpPr/>
          <p:nvPr/>
        </p:nvCxnSpPr>
        <p:spPr bwMode="auto">
          <a:xfrm flipV="1">
            <a:off x="6308576" y="6211014"/>
            <a:ext cx="1009360" cy="106690"/>
          </a:xfrm>
          <a:prstGeom prst="straightConnector1">
            <a:avLst/>
          </a:prstGeom>
          <a:noFill/>
          <a:ln w="25400">
            <a:solidFill>
              <a:srgbClr val="FF3300"/>
            </a:solidFill>
            <a:round/>
            <a:headEnd/>
            <a:tailEnd type="triangle" w="lg" len="lg"/>
          </a:ln>
          <a:effectLst/>
        </p:spPr>
      </p:cxnSp>
      <p:cxnSp>
        <p:nvCxnSpPr>
          <p:cNvPr id="130" name="Connettore 2 246"/>
          <p:cNvCxnSpPr/>
          <p:nvPr/>
        </p:nvCxnSpPr>
        <p:spPr bwMode="auto">
          <a:xfrm flipV="1">
            <a:off x="6259430" y="5722672"/>
            <a:ext cx="1058506" cy="540764"/>
          </a:xfrm>
          <a:prstGeom prst="straightConnector1">
            <a:avLst/>
          </a:prstGeom>
          <a:noFill/>
          <a:ln w="25400">
            <a:solidFill>
              <a:srgbClr val="FF0000"/>
            </a:solidFill>
            <a:round/>
            <a:headEnd/>
            <a:tailEnd type="triangle" w="lg" len="lg"/>
          </a:ln>
          <a:effectLst/>
        </p:spPr>
      </p:cxnSp>
      <p:sp>
        <p:nvSpPr>
          <p:cNvPr id="131" name="Freeform 130"/>
          <p:cNvSpPr/>
          <p:nvPr/>
        </p:nvSpPr>
        <p:spPr bwMode="auto">
          <a:xfrm>
            <a:off x="7291388" y="4105275"/>
            <a:ext cx="1098549" cy="1533525"/>
          </a:xfrm>
          <a:custGeom>
            <a:avLst/>
            <a:gdLst>
              <a:gd name="connsiteX0" fmla="*/ 185737 w 1098549"/>
              <a:gd name="connsiteY0" fmla="*/ 1533525 h 1533525"/>
              <a:gd name="connsiteX1" fmla="*/ 128587 w 1098549"/>
              <a:gd name="connsiteY1" fmla="*/ 981075 h 1533525"/>
              <a:gd name="connsiteX2" fmla="*/ 957262 w 1098549"/>
              <a:gd name="connsiteY2" fmla="*/ 914400 h 1533525"/>
              <a:gd name="connsiteX3" fmla="*/ 976312 w 1098549"/>
              <a:gd name="connsiteY3" fmla="*/ 0 h 1533525"/>
            </a:gdLst>
            <a:ahLst/>
            <a:cxnLst>
              <a:cxn ang="0">
                <a:pos x="connsiteX0" y="connsiteY0"/>
              </a:cxn>
              <a:cxn ang="0">
                <a:pos x="connsiteX1" y="connsiteY1"/>
              </a:cxn>
              <a:cxn ang="0">
                <a:pos x="connsiteX2" y="connsiteY2"/>
              </a:cxn>
              <a:cxn ang="0">
                <a:pos x="connsiteX3" y="connsiteY3"/>
              </a:cxn>
            </a:cxnLst>
            <a:rect l="l" t="t" r="r" b="b"/>
            <a:pathLst>
              <a:path w="1098549" h="1533525">
                <a:moveTo>
                  <a:pt x="185737" y="1533525"/>
                </a:moveTo>
                <a:cubicBezTo>
                  <a:pt x="92868" y="1308893"/>
                  <a:pt x="0" y="1084262"/>
                  <a:pt x="128587" y="981075"/>
                </a:cubicBezTo>
                <a:cubicBezTo>
                  <a:pt x="257174" y="877888"/>
                  <a:pt x="815975" y="1077912"/>
                  <a:pt x="957262" y="914400"/>
                </a:cubicBezTo>
                <a:cubicBezTo>
                  <a:pt x="1098549" y="750888"/>
                  <a:pt x="1037430" y="375444"/>
                  <a:pt x="976312" y="0"/>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2" name="Freeform 131"/>
          <p:cNvSpPr/>
          <p:nvPr/>
        </p:nvSpPr>
        <p:spPr bwMode="auto">
          <a:xfrm>
            <a:off x="7496175" y="4076700"/>
            <a:ext cx="1262063" cy="2111375"/>
          </a:xfrm>
          <a:custGeom>
            <a:avLst/>
            <a:gdLst>
              <a:gd name="connsiteX0" fmla="*/ 0 w 1262063"/>
              <a:gd name="connsiteY0" fmla="*/ 2066925 h 2111375"/>
              <a:gd name="connsiteX1" fmla="*/ 581025 w 1262063"/>
              <a:gd name="connsiteY1" fmla="*/ 1885950 h 2111375"/>
              <a:gd name="connsiteX2" fmla="*/ 1200150 w 1262063"/>
              <a:gd name="connsiteY2" fmla="*/ 714375 h 2111375"/>
              <a:gd name="connsiteX3" fmla="*/ 952500 w 1262063"/>
              <a:gd name="connsiteY3" fmla="*/ 0 h 2111375"/>
            </a:gdLst>
            <a:ahLst/>
            <a:cxnLst>
              <a:cxn ang="0">
                <a:pos x="connsiteX0" y="connsiteY0"/>
              </a:cxn>
              <a:cxn ang="0">
                <a:pos x="connsiteX1" y="connsiteY1"/>
              </a:cxn>
              <a:cxn ang="0">
                <a:pos x="connsiteX2" y="connsiteY2"/>
              </a:cxn>
              <a:cxn ang="0">
                <a:pos x="connsiteX3" y="connsiteY3"/>
              </a:cxn>
            </a:cxnLst>
            <a:rect l="l" t="t" r="r" b="b"/>
            <a:pathLst>
              <a:path w="1262063" h="2111375">
                <a:moveTo>
                  <a:pt x="0" y="2066925"/>
                </a:moveTo>
                <a:cubicBezTo>
                  <a:pt x="190500" y="2089150"/>
                  <a:pt x="381000" y="2111375"/>
                  <a:pt x="581025" y="1885950"/>
                </a:cubicBezTo>
                <a:cubicBezTo>
                  <a:pt x="781050" y="1660525"/>
                  <a:pt x="1138238" y="1028700"/>
                  <a:pt x="1200150" y="714375"/>
                </a:cubicBezTo>
                <a:cubicBezTo>
                  <a:pt x="1262063" y="400050"/>
                  <a:pt x="1107281" y="200025"/>
                  <a:pt x="952500" y="0"/>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3" name="CasellaDiTesto 257"/>
          <p:cNvSpPr txBox="1"/>
          <p:nvPr/>
        </p:nvSpPr>
        <p:spPr>
          <a:xfrm>
            <a:off x="6812632" y="5597624"/>
            <a:ext cx="885004" cy="276999"/>
          </a:xfrm>
          <a:prstGeom prst="rect">
            <a:avLst/>
          </a:prstGeom>
          <a:noFill/>
          <a:ln>
            <a:noFill/>
          </a:ln>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sp>
        <p:nvSpPr>
          <p:cNvPr id="134" name="CasellaDiTesto 257"/>
          <p:cNvSpPr txBox="1"/>
          <p:nvPr/>
        </p:nvSpPr>
        <p:spPr>
          <a:xfrm>
            <a:off x="6884640" y="6317704"/>
            <a:ext cx="885004" cy="276999"/>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4</a:t>
            </a:r>
          </a:p>
        </p:txBody>
      </p:sp>
      <p:sp>
        <p:nvSpPr>
          <p:cNvPr id="135" name="Oval 134"/>
          <p:cNvSpPr/>
          <p:nvPr/>
        </p:nvSpPr>
        <p:spPr>
          <a:xfrm>
            <a:off x="7293441" y="5597624"/>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36" name="Oval 135"/>
          <p:cNvSpPr/>
          <p:nvPr/>
        </p:nvSpPr>
        <p:spPr>
          <a:xfrm>
            <a:off x="7293441" y="6085966"/>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37" name="Freeform 136"/>
          <p:cNvSpPr/>
          <p:nvPr/>
        </p:nvSpPr>
        <p:spPr bwMode="auto">
          <a:xfrm>
            <a:off x="5362575" y="3709988"/>
            <a:ext cx="709612" cy="2566987"/>
          </a:xfrm>
          <a:custGeom>
            <a:avLst/>
            <a:gdLst>
              <a:gd name="connsiteX0" fmla="*/ 0 w 709612"/>
              <a:gd name="connsiteY0" fmla="*/ 395287 h 2566987"/>
              <a:gd name="connsiteX1" fmla="*/ 657225 w 709612"/>
              <a:gd name="connsiteY1" fmla="*/ 128587 h 2566987"/>
              <a:gd name="connsiteX2" fmla="*/ 314325 w 709612"/>
              <a:gd name="connsiteY2" fmla="*/ 1166812 h 2566987"/>
              <a:gd name="connsiteX3" fmla="*/ 533400 w 709612"/>
              <a:gd name="connsiteY3" fmla="*/ 2319337 h 2566987"/>
              <a:gd name="connsiteX4" fmla="*/ 638175 w 709612"/>
              <a:gd name="connsiteY4" fmla="*/ 2566987 h 256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9612" h="2566987">
                <a:moveTo>
                  <a:pt x="0" y="395287"/>
                </a:moveTo>
                <a:cubicBezTo>
                  <a:pt x="302419" y="197643"/>
                  <a:pt x="604838" y="0"/>
                  <a:pt x="657225" y="128587"/>
                </a:cubicBezTo>
                <a:cubicBezTo>
                  <a:pt x="709612" y="257174"/>
                  <a:pt x="334963" y="801687"/>
                  <a:pt x="314325" y="1166812"/>
                </a:cubicBezTo>
                <a:cubicBezTo>
                  <a:pt x="293688" y="1531937"/>
                  <a:pt x="479425" y="2085974"/>
                  <a:pt x="533400" y="2319337"/>
                </a:cubicBezTo>
                <a:cubicBezTo>
                  <a:pt x="587375" y="2552700"/>
                  <a:pt x="612775" y="2559843"/>
                  <a:pt x="638175" y="2566987"/>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38" name="Freeform 137"/>
          <p:cNvSpPr/>
          <p:nvPr/>
        </p:nvSpPr>
        <p:spPr bwMode="auto">
          <a:xfrm>
            <a:off x="4868416" y="4589512"/>
            <a:ext cx="1122808" cy="1849388"/>
          </a:xfrm>
          <a:custGeom>
            <a:avLst/>
            <a:gdLst>
              <a:gd name="connsiteX0" fmla="*/ 525462 w 1382712"/>
              <a:gd name="connsiteY0" fmla="*/ 0 h 1600200"/>
              <a:gd name="connsiteX1" fmla="*/ 392112 w 1382712"/>
              <a:gd name="connsiteY1" fmla="*/ 161925 h 1600200"/>
              <a:gd name="connsiteX2" fmla="*/ 30162 w 1382712"/>
              <a:gd name="connsiteY2" fmla="*/ 504825 h 1600200"/>
              <a:gd name="connsiteX3" fmla="*/ 573087 w 1382712"/>
              <a:gd name="connsiteY3" fmla="*/ 571500 h 1600200"/>
              <a:gd name="connsiteX4" fmla="*/ 239712 w 1382712"/>
              <a:gd name="connsiteY4" fmla="*/ 1152525 h 1600200"/>
              <a:gd name="connsiteX5" fmla="*/ 1382712 w 1382712"/>
              <a:gd name="connsiteY5" fmla="*/ 1600200 h 16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2712" h="1600200">
                <a:moveTo>
                  <a:pt x="525462" y="0"/>
                </a:moveTo>
                <a:cubicBezTo>
                  <a:pt x="500062" y="38894"/>
                  <a:pt x="474662" y="77788"/>
                  <a:pt x="392112" y="161925"/>
                </a:cubicBezTo>
                <a:cubicBezTo>
                  <a:pt x="309562" y="246062"/>
                  <a:pt x="0" y="436563"/>
                  <a:pt x="30162" y="504825"/>
                </a:cubicBezTo>
                <a:cubicBezTo>
                  <a:pt x="60324" y="573087"/>
                  <a:pt x="538162" y="463550"/>
                  <a:pt x="573087" y="571500"/>
                </a:cubicBezTo>
                <a:cubicBezTo>
                  <a:pt x="608012" y="679450"/>
                  <a:pt x="104775" y="981075"/>
                  <a:pt x="239712" y="1152525"/>
                </a:cubicBezTo>
                <a:cubicBezTo>
                  <a:pt x="374649" y="1323975"/>
                  <a:pt x="878680" y="1462087"/>
                  <a:pt x="1382712" y="1600200"/>
                </a:cubicBezTo>
              </a:path>
            </a:pathLst>
          </a:custGeom>
          <a:noFill/>
          <a:ln w="25400" cap="flat" cmpd="sng" algn="ctr">
            <a:solidFill>
              <a:schemeClr val="bg1">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glow rad="101600">
                  <a:srgbClr val="33CC33">
                    <a:alpha val="60000"/>
                  </a:srgbClr>
                </a:glow>
              </a:effectLst>
              <a:latin typeface="Verdana" pitchFamily="34" charset="0"/>
              <a:cs typeface="Times New Roman" pitchFamily="18" charset="0"/>
            </a:endParaRPr>
          </a:p>
        </p:txBody>
      </p:sp>
      <p:sp>
        <p:nvSpPr>
          <p:cNvPr id="63" name="Title 5"/>
          <p:cNvSpPr>
            <a:spLocks noGrp="1"/>
          </p:cNvSpPr>
          <p:nvPr>
            <p:ph type="title"/>
          </p:nvPr>
        </p:nvSpPr>
        <p:spPr>
          <a:xfrm>
            <a:off x="838200" y="606400"/>
            <a:ext cx="7767638" cy="731168"/>
          </a:xfrm>
        </p:spPr>
        <p:txBody>
          <a:bodyPr/>
          <a:lstStyle/>
          <a:p>
            <a:r>
              <a:rPr lang="en-GB" dirty="0" err="1" smtClean="0"/>
              <a:t>Hyperpaths</a:t>
            </a:r>
            <a:r>
              <a:rPr lang="en-GB" dirty="0" smtClean="0"/>
              <a:t> : why?</a:t>
            </a:r>
            <a:br>
              <a:rPr lang="en-GB" dirty="0" smtClean="0"/>
            </a:br>
            <a:r>
              <a:rPr lang="en-GB" dirty="0" smtClean="0"/>
              <a:t>Rational choice</a:t>
            </a:r>
            <a:br>
              <a:rPr lang="en-GB" dirty="0" smtClean="0"/>
            </a:br>
            <a:endParaRPr lang="en-GB" dirty="0" smtClean="0"/>
          </a:p>
        </p:txBody>
      </p:sp>
      <p:sp>
        <p:nvSpPr>
          <p:cNvPr id="64" name="TextBox 63"/>
          <p:cNvSpPr txBox="1"/>
          <p:nvPr/>
        </p:nvSpPr>
        <p:spPr>
          <a:xfrm>
            <a:off x="1543256" y="1700808"/>
            <a:ext cx="7214982" cy="1569660"/>
          </a:xfrm>
          <a:prstGeom prst="rect">
            <a:avLst/>
          </a:prstGeom>
          <a:noFill/>
        </p:spPr>
        <p:txBody>
          <a:bodyPr wrap="square" rtlCol="0">
            <a:spAutoFit/>
          </a:bodyPr>
          <a:lstStyle/>
          <a:p>
            <a:r>
              <a:rPr lang="en-GB" sz="3200" dirty="0" smtClean="0">
                <a:solidFill>
                  <a:srgbClr val="00B050"/>
                </a:solidFill>
              </a:rPr>
              <a:t>- Waiting - </a:t>
            </a:r>
            <a:r>
              <a:rPr lang="en-GB" sz="3200" dirty="0">
                <a:solidFill>
                  <a:srgbClr val="00B050"/>
                </a:solidFill>
              </a:rPr>
              <a:t>Variance</a:t>
            </a:r>
            <a:r>
              <a:rPr lang="en-GB" sz="3200" dirty="0" smtClean="0">
                <a:solidFill>
                  <a:srgbClr val="00B050"/>
                </a:solidFill>
              </a:rPr>
              <a:t> </a:t>
            </a:r>
          </a:p>
          <a:p>
            <a:r>
              <a:rPr lang="en-GB" sz="3200" dirty="0" smtClean="0">
                <a:solidFill>
                  <a:srgbClr val="FF0000"/>
                </a:solidFill>
              </a:rPr>
              <a:t>+ Riding</a:t>
            </a:r>
            <a:r>
              <a:rPr lang="en-GB" sz="3200" dirty="0">
                <a:solidFill>
                  <a:srgbClr val="FF0000"/>
                </a:solidFill>
              </a:rPr>
              <a:t> + </a:t>
            </a:r>
            <a:r>
              <a:rPr lang="en-GB" sz="3200" dirty="0" smtClean="0">
                <a:solidFill>
                  <a:srgbClr val="FF0000"/>
                </a:solidFill>
              </a:rPr>
              <a:t>Walking</a:t>
            </a:r>
            <a:r>
              <a:rPr lang="en-GB" sz="3200" dirty="0" smtClean="0"/>
              <a:t> = </a:t>
            </a:r>
          </a:p>
          <a:p>
            <a:r>
              <a:rPr lang="en-GB" sz="3200" dirty="0" smtClean="0">
                <a:solidFill>
                  <a:srgbClr val="00B050"/>
                </a:solidFill>
              </a:rPr>
              <a:t>+ Utility</a:t>
            </a:r>
            <a:endParaRPr lang="lb-LU" sz="3200" dirty="0">
              <a:solidFill>
                <a:srgbClr val="00B050"/>
              </a:solidFill>
            </a:endParaRPr>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70FDA4B-909C-4243-8AE9-49698BC1406B}" type="slidenum">
              <a:rPr lang="it-IT" smtClean="0">
                <a:solidFill>
                  <a:srgbClr val="6E6E6F"/>
                </a:solidFill>
              </a:rPr>
              <a:pPr>
                <a:defRPr/>
              </a:pPr>
              <a:t>4</a:t>
            </a:fld>
            <a:endParaRPr lang="it-IT">
              <a:solidFill>
                <a:srgbClr val="6E6E6F"/>
              </a:solidFill>
            </a:endParaRPr>
          </a:p>
        </p:txBody>
      </p:sp>
      <p:pic>
        <p:nvPicPr>
          <p:cNvPr id="68" name="Picture 4" descr="C:\Documents and Settings\valentina\Impostazioni locali\Temporary Internet Files\Content.IE5\8RDP8KCH\MM900323765[1].gif"/>
          <p:cNvPicPr>
            <a:picLocks noChangeAspect="1" noChangeArrowheads="1" noCrop="1"/>
          </p:cNvPicPr>
          <p:nvPr/>
        </p:nvPicPr>
        <p:blipFill>
          <a:blip r:embed="rId3" cstate="print"/>
          <a:srcRect/>
          <a:stretch>
            <a:fillRect/>
          </a:stretch>
        </p:blipFill>
        <p:spPr bwMode="auto">
          <a:xfrm>
            <a:off x="71535" y="1809221"/>
            <a:ext cx="1221482" cy="1321195"/>
          </a:xfrm>
          <a:prstGeom prst="rect">
            <a:avLst/>
          </a:prstGeom>
          <a:noFill/>
        </p:spPr>
      </p:pic>
      <p:grpSp>
        <p:nvGrpSpPr>
          <p:cNvPr id="57" name="Group 70"/>
          <p:cNvGrpSpPr/>
          <p:nvPr/>
        </p:nvGrpSpPr>
        <p:grpSpPr>
          <a:xfrm>
            <a:off x="-266205" y="1935042"/>
            <a:ext cx="8758483" cy="4631525"/>
            <a:chOff x="445491" y="1782642"/>
            <a:chExt cx="8758483" cy="4631525"/>
          </a:xfrm>
        </p:grpSpPr>
        <p:grpSp>
          <p:nvGrpSpPr>
            <p:cNvPr id="65" name="Group 100"/>
            <p:cNvGrpSpPr/>
            <p:nvPr/>
          </p:nvGrpSpPr>
          <p:grpSpPr>
            <a:xfrm>
              <a:off x="445491" y="1782642"/>
              <a:ext cx="8758483" cy="4631525"/>
              <a:chOff x="429024" y="2100635"/>
              <a:chExt cx="8551567" cy="5162947"/>
            </a:xfrm>
          </p:grpSpPr>
          <p:sp>
            <p:nvSpPr>
              <p:cNvPr id="72" name="Rettangolo 253"/>
              <p:cNvSpPr/>
              <p:nvPr/>
            </p:nvSpPr>
            <p:spPr bwMode="auto">
              <a:xfrm>
                <a:off x="6550239" y="6183462"/>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73" name="Rettangolo 251"/>
              <p:cNvSpPr/>
              <p:nvPr/>
            </p:nvSpPr>
            <p:spPr bwMode="auto">
              <a:xfrm>
                <a:off x="4540237" y="4158605"/>
                <a:ext cx="72008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pic>
            <p:nvPicPr>
              <p:cNvPr id="74" name="Picture 73" descr="http://www.michellehenry.fr/bus-queue.jpg"/>
              <p:cNvPicPr>
                <a:picLocks noChangeAspect="1" noChangeArrowheads="1"/>
              </p:cNvPicPr>
              <p:nvPr/>
            </p:nvPicPr>
            <p:blipFill>
              <a:blip r:embed="rId4" cstate="print"/>
              <a:srcRect r="15497"/>
              <a:stretch>
                <a:fillRect/>
              </a:stretch>
            </p:blipFill>
            <p:spPr bwMode="auto">
              <a:xfrm>
                <a:off x="429024" y="3789039"/>
                <a:ext cx="2630808" cy="3024336"/>
              </a:xfrm>
              <a:prstGeom prst="rect">
                <a:avLst/>
              </a:prstGeom>
              <a:noFill/>
            </p:spPr>
          </p:pic>
          <p:grpSp>
            <p:nvGrpSpPr>
              <p:cNvPr id="75" name="Gruppo 25"/>
              <p:cNvGrpSpPr>
                <a:grpSpLocks noChangeAspect="1"/>
              </p:cNvGrpSpPr>
              <p:nvPr/>
            </p:nvGrpSpPr>
            <p:grpSpPr>
              <a:xfrm>
                <a:off x="1201023" y="3592067"/>
                <a:ext cx="7779568" cy="1440704"/>
                <a:chOff x="1916373" y="1588418"/>
                <a:chExt cx="10290577" cy="1905715"/>
              </a:xfrm>
            </p:grpSpPr>
            <p:cxnSp>
              <p:nvCxnSpPr>
                <p:cNvPr id="116" name="AutoShape 36"/>
                <p:cNvCxnSpPr>
                  <a:cxnSpLocks noChangeShapeType="1"/>
                  <a:stCxn id="120" idx="6"/>
                  <a:endCxn id="85" idx="1"/>
                </p:cNvCxnSpPr>
                <p:nvPr/>
              </p:nvCxnSpPr>
              <p:spPr bwMode="auto">
                <a:xfrm flipV="1">
                  <a:off x="2411675" y="3046587"/>
                  <a:ext cx="820475" cy="199896"/>
                </a:xfrm>
                <a:prstGeom prst="curvedConnector3">
                  <a:avLst>
                    <a:gd name="adj1" fmla="val 50000"/>
                  </a:avLst>
                </a:prstGeom>
                <a:noFill/>
                <a:ln w="9525">
                  <a:solidFill>
                    <a:schemeClr val="tx1"/>
                  </a:solidFill>
                  <a:round/>
                  <a:headEnd/>
                  <a:tailEnd type="triangle" w="lg" len="lg"/>
                </a:ln>
                <a:effectLst/>
              </p:spPr>
            </p:cxnSp>
            <p:sp>
              <p:nvSpPr>
                <p:cNvPr id="117" name="Oval 116"/>
                <p:cNvSpPr>
                  <a:spLocks noChangeArrowheads="1"/>
                </p:cNvSpPr>
                <p:nvPr/>
              </p:nvSpPr>
              <p:spPr bwMode="auto">
                <a:xfrm>
                  <a:off x="11711650" y="2255582"/>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d</a:t>
                  </a:r>
                </a:p>
              </p:txBody>
            </p:sp>
            <p:sp>
              <p:nvSpPr>
                <p:cNvPr id="118" name="Oval 117"/>
                <p:cNvSpPr/>
                <p:nvPr/>
              </p:nvSpPr>
              <p:spPr>
                <a:xfrm>
                  <a:off x="5436096" y="158841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9" name="Oval 118"/>
                <p:cNvSpPr/>
                <p:nvPr/>
              </p:nvSpPr>
              <p:spPr>
                <a:xfrm>
                  <a:off x="5436096" y="2308498"/>
                  <a:ext cx="216024" cy="216024"/>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0" name="Oval 119"/>
                <p:cNvSpPr>
                  <a:spLocks noChangeArrowheads="1"/>
                </p:cNvSpPr>
                <p:nvPr/>
              </p:nvSpPr>
              <p:spPr bwMode="auto">
                <a:xfrm>
                  <a:off x="1916373" y="2998833"/>
                  <a:ext cx="495300" cy="495300"/>
                </a:xfrm>
                <a:prstGeom prst="ellipse">
                  <a:avLst/>
                </a:prstGeom>
                <a:noFill/>
                <a:ln w="9525">
                  <a:solidFill>
                    <a:schemeClr val="tx1"/>
                  </a:solidFill>
                  <a:round/>
                  <a:headEnd/>
                  <a:tailEnd/>
                </a:ln>
                <a:effectLst/>
              </p:spPr>
              <p:txBody>
                <a:bodyPr wrap="none" anchor="ct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i="1" dirty="0">
                      <a:latin typeface="Times New Roman" pitchFamily="18" charset="0"/>
                    </a:rPr>
                    <a:t>o</a:t>
                  </a:r>
                </a:p>
              </p:txBody>
            </p:sp>
          </p:grpSp>
          <p:sp>
            <p:nvSpPr>
              <p:cNvPr id="76" name="Figura a mano libera 118"/>
              <p:cNvSpPr/>
              <p:nvPr/>
            </p:nvSpPr>
            <p:spPr bwMode="auto">
              <a:xfrm>
                <a:off x="4072458" y="2100635"/>
                <a:ext cx="4674305" cy="1915532"/>
              </a:xfrm>
              <a:custGeom>
                <a:avLst/>
                <a:gdLst>
                  <a:gd name="connsiteX0" fmla="*/ 0 w 4171950"/>
                  <a:gd name="connsiteY0" fmla="*/ 1547812 h 1976437"/>
                  <a:gd name="connsiteX1" fmla="*/ 419100 w 4171950"/>
                  <a:gd name="connsiteY1" fmla="*/ 700087 h 1976437"/>
                  <a:gd name="connsiteX2" fmla="*/ 1828800 w 4171950"/>
                  <a:gd name="connsiteY2" fmla="*/ 90487 h 1976437"/>
                  <a:gd name="connsiteX3" fmla="*/ 2819400 w 4171950"/>
                  <a:gd name="connsiteY3" fmla="*/ 157162 h 1976437"/>
                  <a:gd name="connsiteX4" fmla="*/ 3333750 w 4171950"/>
                  <a:gd name="connsiteY4" fmla="*/ 814387 h 1976437"/>
                  <a:gd name="connsiteX5" fmla="*/ 3952875 w 4171950"/>
                  <a:gd name="connsiteY5" fmla="*/ 1452562 h 1976437"/>
                  <a:gd name="connsiteX6" fmla="*/ 4171950 w 4171950"/>
                  <a:gd name="connsiteY6" fmla="*/ 1976437 h 1976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71950" h="1976437">
                    <a:moveTo>
                      <a:pt x="0" y="1547812"/>
                    </a:moveTo>
                    <a:cubicBezTo>
                      <a:pt x="57150" y="1245393"/>
                      <a:pt x="114300" y="942974"/>
                      <a:pt x="419100" y="700087"/>
                    </a:cubicBezTo>
                    <a:cubicBezTo>
                      <a:pt x="723900" y="457200"/>
                      <a:pt x="1428750" y="180975"/>
                      <a:pt x="1828800" y="90487"/>
                    </a:cubicBezTo>
                    <a:cubicBezTo>
                      <a:pt x="2228850" y="0"/>
                      <a:pt x="2568575" y="36512"/>
                      <a:pt x="2819400" y="157162"/>
                    </a:cubicBezTo>
                    <a:cubicBezTo>
                      <a:pt x="3070225" y="277812"/>
                      <a:pt x="3144838" y="598487"/>
                      <a:pt x="3333750" y="814387"/>
                    </a:cubicBezTo>
                    <a:cubicBezTo>
                      <a:pt x="3522662" y="1030287"/>
                      <a:pt x="3813175" y="1258887"/>
                      <a:pt x="3952875" y="1452562"/>
                    </a:cubicBezTo>
                    <a:cubicBezTo>
                      <a:pt x="4092575" y="1646237"/>
                      <a:pt x="4132262" y="1811337"/>
                      <a:pt x="4171950" y="1976437"/>
                    </a:cubicBezTo>
                  </a:path>
                </a:pathLst>
              </a:custGeom>
              <a:noFill/>
              <a:ln w="25400">
                <a:solidFill>
                  <a:srgbClr val="FF3300"/>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endParaRPr lang="en-GB"/>
              </a:p>
            </p:txBody>
          </p:sp>
          <p:sp>
            <p:nvSpPr>
              <p:cNvPr id="77" name="Figura a mano libera 119"/>
              <p:cNvSpPr/>
              <p:nvPr/>
            </p:nvSpPr>
            <p:spPr bwMode="auto">
              <a:xfrm flipV="1">
                <a:off x="4024964" y="4232080"/>
                <a:ext cx="515273" cy="335657"/>
              </a:xfrm>
              <a:custGeom>
                <a:avLst/>
                <a:gdLst>
                  <a:gd name="connsiteX0" fmla="*/ 0 w 781050"/>
                  <a:gd name="connsiteY0" fmla="*/ 179387 h 179387"/>
                  <a:gd name="connsiteX1" fmla="*/ 247650 w 781050"/>
                  <a:gd name="connsiteY1" fmla="*/ 26987 h 179387"/>
                  <a:gd name="connsiteX2" fmla="*/ 781050 w 781050"/>
                  <a:gd name="connsiteY2" fmla="*/ 17462 h 179387"/>
                </a:gdLst>
                <a:ahLst/>
                <a:cxnLst>
                  <a:cxn ang="0">
                    <a:pos x="connsiteX0" y="connsiteY0"/>
                  </a:cxn>
                  <a:cxn ang="0">
                    <a:pos x="connsiteX1" y="connsiteY1"/>
                  </a:cxn>
                  <a:cxn ang="0">
                    <a:pos x="connsiteX2" y="connsiteY2"/>
                  </a:cxn>
                </a:cxnLst>
                <a:rect l="l" t="t" r="r" b="b"/>
                <a:pathLst>
                  <a:path w="781050" h="179387">
                    <a:moveTo>
                      <a:pt x="0" y="179387"/>
                    </a:moveTo>
                    <a:cubicBezTo>
                      <a:pt x="58737" y="116681"/>
                      <a:pt x="117475" y="53975"/>
                      <a:pt x="247650" y="26987"/>
                    </a:cubicBezTo>
                    <a:cubicBezTo>
                      <a:pt x="377825" y="0"/>
                      <a:pt x="579437" y="8731"/>
                      <a:pt x="781050" y="17462"/>
                    </a:cubicBezTo>
                  </a:path>
                </a:pathLst>
              </a:custGeom>
              <a:noFill/>
              <a:ln w="25400">
                <a:solidFill>
                  <a:srgbClr val="FF3300"/>
                </a:solidFill>
                <a:prstDash val="dash"/>
                <a:round/>
                <a:headEnd/>
                <a:tailEnd type="triangle" w="lg" len="lg"/>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defTabSz="914400" eaLnBrk="1" latinLnBrk="0" hangingPunct="1">
                  <a:lnSpc>
                    <a:spcPct val="100000"/>
                  </a:lnSpc>
                  <a:buClrTx/>
                  <a:buSzTx/>
                  <a:buFontTx/>
                  <a:buNone/>
                  <a:tabLst/>
                </a:pPr>
                <a:endParaRPr lang="en-GB"/>
              </a:p>
            </p:txBody>
          </p:sp>
          <p:sp>
            <p:nvSpPr>
              <p:cNvPr id="78" name="Oval 77"/>
              <p:cNvSpPr/>
              <p:nvPr/>
            </p:nvSpPr>
            <p:spPr>
              <a:xfrm>
                <a:off x="5723569" y="4497788"/>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dirty="0">
                  <a:solidFill>
                    <a:srgbClr val="808080"/>
                  </a:solidFill>
                </a:endParaRPr>
              </a:p>
            </p:txBody>
          </p:sp>
          <p:grpSp>
            <p:nvGrpSpPr>
              <p:cNvPr id="79" name="Gruppo 196"/>
              <p:cNvGrpSpPr/>
              <p:nvPr/>
            </p:nvGrpSpPr>
            <p:grpSpPr>
              <a:xfrm>
                <a:off x="4540237" y="4221088"/>
                <a:ext cx="720000" cy="432048"/>
                <a:chOff x="4540237" y="4293096"/>
                <a:chExt cx="720000" cy="432048"/>
              </a:xfrm>
            </p:grpSpPr>
            <p:sp>
              <p:nvSpPr>
                <p:cNvPr id="114" name="Oval 113"/>
                <p:cNvSpPr>
                  <a:spLocks noChangeAspect="1"/>
                </p:cNvSpPr>
                <p:nvPr/>
              </p:nvSpPr>
              <p:spPr>
                <a:xfrm>
                  <a:off x="4684253"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5" name="Rettangolo 195"/>
                <p:cNvSpPr/>
                <p:nvPr/>
              </p:nvSpPr>
              <p:spPr bwMode="auto">
                <a:xfrm>
                  <a:off x="4540237" y="4435145"/>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2</a:t>
                  </a:r>
                  <a:endParaRPr kumimoji="0" lang="en-GB" sz="800" b="1" i="0" u="none" strike="noStrike" cap="none" normalizeH="0" baseline="0" dirty="0" smtClean="0">
                    <a:ln>
                      <a:noFill/>
                    </a:ln>
                    <a:solidFill>
                      <a:srgbClr val="FFFFFF"/>
                    </a:solidFill>
                    <a:effectLst/>
                    <a:latin typeface="Comic Sans MS" pitchFamily="66" charset="0"/>
                  </a:endParaRPr>
                </a:p>
              </p:txBody>
            </p:sp>
          </p:grpSp>
          <p:grpSp>
            <p:nvGrpSpPr>
              <p:cNvPr id="80" name="Gruppo 197"/>
              <p:cNvGrpSpPr/>
              <p:nvPr/>
            </p:nvGrpSpPr>
            <p:grpSpPr>
              <a:xfrm>
                <a:off x="6565430" y="6263732"/>
                <a:ext cx="720000" cy="432048"/>
                <a:chOff x="6507936" y="4751564"/>
                <a:chExt cx="720000" cy="432048"/>
              </a:xfrm>
            </p:grpSpPr>
            <p:sp>
              <p:nvSpPr>
                <p:cNvPr id="112" name="Oval 111"/>
                <p:cNvSpPr>
                  <a:spLocks noChangeAspect="1"/>
                </p:cNvSpPr>
                <p:nvPr/>
              </p:nvSpPr>
              <p:spPr>
                <a:xfrm>
                  <a:off x="6651952" y="4751564"/>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3" name="Rettangolo 199"/>
                <p:cNvSpPr/>
                <p:nvPr/>
              </p:nvSpPr>
              <p:spPr bwMode="auto">
                <a:xfrm>
                  <a:off x="6507936" y="4893613"/>
                  <a:ext cx="720000" cy="179999"/>
                </a:xfrm>
                <a:prstGeom prst="rect">
                  <a:avLst/>
                </a:prstGeom>
                <a:solidFill>
                  <a:srgbClr val="002060"/>
                </a:solid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800" b="1" i="0" u="none" strike="noStrike" cap="none" normalizeH="0" baseline="0" dirty="0" smtClean="0">
                      <a:ln>
                        <a:noFill/>
                      </a:ln>
                      <a:solidFill>
                        <a:srgbClr val="FFFFFF"/>
                      </a:solidFill>
                      <a:effectLst/>
                      <a:latin typeface="Comic Sans MS" pitchFamily="66" charset="0"/>
                    </a:rPr>
                    <a:t>BUS STOP 3</a:t>
                  </a:r>
                  <a:endParaRPr kumimoji="0" lang="en-GB" sz="800" b="1" i="0" u="none" strike="noStrike" cap="none" normalizeH="0" baseline="0" dirty="0" smtClean="0">
                    <a:ln>
                      <a:noFill/>
                    </a:ln>
                    <a:solidFill>
                      <a:srgbClr val="FFFFFF"/>
                    </a:solidFill>
                    <a:effectLst/>
                    <a:latin typeface="Comic Sans MS" pitchFamily="66" charset="0"/>
                  </a:endParaRPr>
                </a:p>
              </p:txBody>
            </p:sp>
          </p:grpSp>
          <p:sp>
            <p:nvSpPr>
              <p:cNvPr id="81" name="Figura a mano libera 214"/>
              <p:cNvSpPr/>
              <p:nvPr/>
            </p:nvSpPr>
            <p:spPr bwMode="auto">
              <a:xfrm>
                <a:off x="1600200" y="6534150"/>
                <a:ext cx="1568450" cy="333375"/>
              </a:xfrm>
              <a:custGeom>
                <a:avLst/>
                <a:gdLst>
                  <a:gd name="connsiteX0" fmla="*/ 9525 w 1568450"/>
                  <a:gd name="connsiteY0" fmla="*/ 0 h 333375"/>
                  <a:gd name="connsiteX1" fmla="*/ 266700 w 1568450"/>
                  <a:gd name="connsiteY1" fmla="*/ 114300 h 333375"/>
                  <a:gd name="connsiteX2" fmla="*/ 581025 w 1568450"/>
                  <a:gd name="connsiteY2" fmla="*/ 190500 h 333375"/>
                  <a:gd name="connsiteX3" fmla="*/ 838200 w 1568450"/>
                  <a:gd name="connsiteY3" fmla="*/ 257175 h 333375"/>
                  <a:gd name="connsiteX4" fmla="*/ 1057275 w 1568450"/>
                  <a:gd name="connsiteY4" fmla="*/ 295275 h 333375"/>
                  <a:gd name="connsiteX5" fmla="*/ 1295400 w 1568450"/>
                  <a:gd name="connsiteY5" fmla="*/ 285750 h 333375"/>
                  <a:gd name="connsiteX6" fmla="*/ 1352550 w 1568450"/>
                  <a:gd name="connsiteY6" fmla="*/ 323850 h 333375"/>
                  <a:gd name="connsiteX7" fmla="*/ 0 w 1568450"/>
                  <a:gd name="connsiteY7" fmla="*/ 333375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8450" h="333375">
                    <a:moveTo>
                      <a:pt x="9525" y="0"/>
                    </a:moveTo>
                    <a:cubicBezTo>
                      <a:pt x="90487" y="41275"/>
                      <a:pt x="171450" y="82550"/>
                      <a:pt x="266700" y="114300"/>
                    </a:cubicBezTo>
                    <a:cubicBezTo>
                      <a:pt x="361950" y="146050"/>
                      <a:pt x="581025" y="190500"/>
                      <a:pt x="581025" y="190500"/>
                    </a:cubicBezTo>
                    <a:cubicBezTo>
                      <a:pt x="676275" y="214313"/>
                      <a:pt x="758825" y="239713"/>
                      <a:pt x="838200" y="257175"/>
                    </a:cubicBezTo>
                    <a:cubicBezTo>
                      <a:pt x="917575" y="274637"/>
                      <a:pt x="981075" y="290513"/>
                      <a:pt x="1057275" y="295275"/>
                    </a:cubicBezTo>
                    <a:cubicBezTo>
                      <a:pt x="1133475" y="300037"/>
                      <a:pt x="1246188" y="280988"/>
                      <a:pt x="1295400" y="285750"/>
                    </a:cubicBezTo>
                    <a:cubicBezTo>
                      <a:pt x="1344613" y="290513"/>
                      <a:pt x="1568450" y="315912"/>
                      <a:pt x="1352550" y="323850"/>
                    </a:cubicBezTo>
                    <a:cubicBezTo>
                      <a:pt x="1136650" y="331788"/>
                      <a:pt x="568325" y="332581"/>
                      <a:pt x="0" y="333375"/>
                    </a:cubicBezTo>
                  </a:path>
                </a:pathLst>
              </a:cu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82" name="Rettangolo 223"/>
              <p:cNvSpPr/>
              <p:nvPr/>
            </p:nvSpPr>
            <p:spPr bwMode="auto">
              <a:xfrm>
                <a:off x="2195736" y="3861048"/>
                <a:ext cx="694800" cy="1080120"/>
              </a:xfrm>
              <a:prstGeom prst="rect">
                <a:avLst/>
              </a:prstGeom>
              <a:solidFill>
                <a:schemeClr val="bg1"/>
              </a:solidFill>
              <a:ln w="9525" cap="flat" cmpd="sng" algn="ctr">
                <a:solidFill>
                  <a:srgbClr val="04040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nvGrpSpPr>
              <p:cNvPr id="83" name="Gruppo 226"/>
              <p:cNvGrpSpPr/>
              <p:nvPr/>
            </p:nvGrpSpPr>
            <p:grpSpPr>
              <a:xfrm>
                <a:off x="2195736" y="3933056"/>
                <a:ext cx="694800" cy="432048"/>
                <a:chOff x="5004048" y="4293096"/>
                <a:chExt cx="694800" cy="432048"/>
              </a:xfrm>
            </p:grpSpPr>
            <p:sp>
              <p:nvSpPr>
                <p:cNvPr id="110" name="Oval 109"/>
                <p:cNvSpPr>
                  <a:spLocks noChangeAspect="1"/>
                </p:cNvSpPr>
                <p:nvPr/>
              </p:nvSpPr>
              <p:spPr>
                <a:xfrm>
                  <a:off x="5148064" y="4293096"/>
                  <a:ext cx="432048" cy="432048"/>
                </a:xfrm>
                <a:prstGeom prst="ellipse">
                  <a:avLst/>
                </a:prstGeom>
                <a:solidFill>
                  <a:schemeClr val="bg1"/>
                </a:solidFill>
                <a:ln w="38100">
                  <a:solidFill>
                    <a:srgbClr val="DC02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11" name="Rettangolo 228"/>
                <p:cNvSpPr/>
                <p:nvPr/>
              </p:nvSpPr>
              <p:spPr bwMode="auto">
                <a:xfrm>
                  <a:off x="5004048" y="4435145"/>
                  <a:ext cx="694800" cy="180000"/>
                </a:xfrm>
                <a:prstGeom prst="rect">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850" b="1" i="0" u="none" strike="noStrike" cap="none" normalizeH="0" baseline="0" dirty="0" smtClean="0">
                    <a:ln>
                      <a:noFill/>
                    </a:ln>
                    <a:solidFill>
                      <a:srgbClr val="FFFFFF"/>
                    </a:solidFill>
                    <a:effectLst/>
                    <a:latin typeface="Comic Sans MS" pitchFamily="66" charset="0"/>
                  </a:endParaRPr>
                </a:p>
              </p:txBody>
            </p:sp>
          </p:grpSp>
          <p:sp>
            <p:nvSpPr>
              <p:cNvPr id="84" name="CasellaDiTesto 229"/>
              <p:cNvSpPr txBox="1"/>
              <p:nvPr/>
            </p:nvSpPr>
            <p:spPr>
              <a:xfrm>
                <a:off x="2119536" y="4065076"/>
                <a:ext cx="864096" cy="240164"/>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pPr algn="ctr"/>
                <a:r>
                  <a:rPr lang="it-IT" sz="800" b="1" i="0" dirty="0" smtClean="0">
                    <a:solidFill>
                      <a:schemeClr val="bg1"/>
                    </a:solidFill>
                    <a:latin typeface="Comic Sans MS" pitchFamily="66" charset="0"/>
                  </a:rPr>
                  <a:t>BUS STOP 1</a:t>
                </a:r>
                <a:endParaRPr lang="en-GB" sz="800" b="1" i="0" dirty="0">
                  <a:solidFill>
                    <a:schemeClr val="bg1"/>
                  </a:solidFill>
                  <a:latin typeface="Comic Sans MS" pitchFamily="66" charset="0"/>
                </a:endParaRPr>
              </a:p>
            </p:txBody>
          </p:sp>
          <p:sp>
            <p:nvSpPr>
              <p:cNvPr id="85" name="CasellaDiTesto 230"/>
              <p:cNvSpPr txBox="1"/>
              <p:nvPr/>
            </p:nvSpPr>
            <p:spPr>
              <a:xfrm>
                <a:off x="2195736" y="443711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2</a:t>
                </a:r>
              </a:p>
              <a:p>
                <a:r>
                  <a:rPr lang="it-IT" sz="800" b="1" i="0" dirty="0" smtClean="0">
                    <a:solidFill>
                      <a:srgbClr val="040404"/>
                    </a:solidFill>
                    <a:latin typeface="Comic Sans MS" pitchFamily="66" charset="0"/>
                  </a:rPr>
                  <a:t>1</a:t>
                </a:r>
              </a:p>
              <a:p>
                <a:endParaRPr lang="en-GB" sz="800" b="1" i="0" dirty="0">
                  <a:solidFill>
                    <a:srgbClr val="040404"/>
                  </a:solidFill>
                  <a:latin typeface="Comic Sans MS" pitchFamily="66" charset="0"/>
                </a:endParaRPr>
              </a:p>
            </p:txBody>
          </p:sp>
          <p:cxnSp>
            <p:nvCxnSpPr>
              <p:cNvPr id="86" name="Connettore 2 236"/>
              <p:cNvCxnSpPr/>
              <p:nvPr/>
            </p:nvCxnSpPr>
            <p:spPr bwMode="auto">
              <a:xfrm>
                <a:off x="3851920" y="573325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87" name="Connettore 2 241"/>
              <p:cNvCxnSpPr/>
              <p:nvPr/>
            </p:nvCxnSpPr>
            <p:spPr bwMode="auto">
              <a:xfrm flipV="1">
                <a:off x="2483768" y="4365104"/>
                <a:ext cx="1224136" cy="288032"/>
              </a:xfrm>
              <a:prstGeom prst="straightConnector1">
                <a:avLst/>
              </a:prstGeom>
              <a:solidFill>
                <a:schemeClr val="accent1"/>
              </a:solidFill>
              <a:ln w="9525" cap="flat" cmpd="sng" algn="ctr">
                <a:noFill/>
                <a:prstDash val="solid"/>
                <a:round/>
                <a:headEnd type="none" w="med" len="med"/>
                <a:tailEnd type="arrow"/>
              </a:ln>
              <a:effectLst/>
            </p:spPr>
          </p:cxnSp>
          <p:cxnSp>
            <p:nvCxnSpPr>
              <p:cNvPr id="88" name="Connettore 2 243"/>
              <p:cNvCxnSpPr/>
              <p:nvPr/>
            </p:nvCxnSpPr>
            <p:spPr bwMode="auto">
              <a:xfrm>
                <a:off x="2483768" y="4653136"/>
                <a:ext cx="914400" cy="914400"/>
              </a:xfrm>
              <a:prstGeom prst="straightConnector1">
                <a:avLst/>
              </a:prstGeom>
              <a:solidFill>
                <a:schemeClr val="accent1"/>
              </a:solidFill>
              <a:ln w="9525" cap="flat" cmpd="sng" algn="ctr">
                <a:noFill/>
                <a:prstDash val="solid"/>
                <a:round/>
                <a:headEnd type="none" w="med" len="med"/>
                <a:tailEnd type="arrow"/>
              </a:ln>
              <a:effectLst/>
            </p:spPr>
          </p:cxnSp>
          <p:cxnSp>
            <p:nvCxnSpPr>
              <p:cNvPr id="89" name="Connettore 2 245"/>
              <p:cNvCxnSpPr>
                <a:endCxn id="119" idx="3"/>
              </p:cNvCxnSpPr>
              <p:nvPr/>
            </p:nvCxnSpPr>
            <p:spPr bwMode="auto">
              <a:xfrm flipV="1">
                <a:off x="2483768" y="4275835"/>
                <a:ext cx="1402045" cy="377301"/>
              </a:xfrm>
              <a:prstGeom prst="straightConnector1">
                <a:avLst/>
              </a:prstGeom>
              <a:noFill/>
              <a:ln w="25400">
                <a:solidFill>
                  <a:srgbClr val="FF3300"/>
                </a:solidFill>
                <a:round/>
                <a:headEnd/>
                <a:tailEnd type="triangle" w="lg" len="lg"/>
              </a:ln>
              <a:effectLst/>
            </p:spPr>
          </p:cxnSp>
          <p:cxnSp>
            <p:nvCxnSpPr>
              <p:cNvPr id="94" name="Connettore 2 246"/>
              <p:cNvCxnSpPr>
                <a:endCxn id="118" idx="3"/>
              </p:cNvCxnSpPr>
              <p:nvPr/>
            </p:nvCxnSpPr>
            <p:spPr bwMode="auto">
              <a:xfrm flipV="1">
                <a:off x="2483768" y="3731462"/>
                <a:ext cx="1402045" cy="794920"/>
              </a:xfrm>
              <a:prstGeom prst="straightConnector1">
                <a:avLst/>
              </a:prstGeom>
              <a:noFill/>
              <a:ln w="25400">
                <a:solidFill>
                  <a:srgbClr val="FF3300"/>
                </a:solidFill>
                <a:round/>
                <a:headEnd/>
                <a:tailEnd type="triangle" w="lg" len="lg"/>
              </a:ln>
              <a:effectLst/>
            </p:spPr>
          </p:cxnSp>
          <p:sp>
            <p:nvSpPr>
              <p:cNvPr id="95" name="CasellaDiTesto 248"/>
              <p:cNvSpPr txBox="1"/>
              <p:nvPr/>
            </p:nvSpPr>
            <p:spPr>
              <a:xfrm>
                <a:off x="3347864" y="3656057"/>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2</a:t>
                </a:r>
              </a:p>
            </p:txBody>
          </p:sp>
          <p:sp>
            <p:nvSpPr>
              <p:cNvPr id="98" name="CasellaDiTesto 249"/>
              <p:cNvSpPr txBox="1"/>
              <p:nvPr/>
            </p:nvSpPr>
            <p:spPr>
              <a:xfrm>
                <a:off x="3347864" y="4088105"/>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99" name="CasellaDiTesto 252"/>
              <p:cNvSpPr txBox="1"/>
              <p:nvPr/>
            </p:nvSpPr>
            <p:spPr>
              <a:xfrm>
                <a:off x="4590130" y="4778102"/>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1</a:t>
                </a:r>
              </a:p>
              <a:p>
                <a:r>
                  <a:rPr lang="it-IT" sz="800" b="1" i="0" dirty="0" smtClean="0">
                    <a:solidFill>
                      <a:srgbClr val="040404"/>
                    </a:solidFill>
                    <a:latin typeface="Comic Sans MS" pitchFamily="66" charset="0"/>
                  </a:rPr>
                  <a:t>3</a:t>
                </a:r>
              </a:p>
              <a:p>
                <a:endParaRPr lang="en-GB" sz="800" b="1" i="0" dirty="0">
                  <a:solidFill>
                    <a:srgbClr val="040404"/>
                  </a:solidFill>
                  <a:latin typeface="Comic Sans MS" pitchFamily="66" charset="0"/>
                </a:endParaRPr>
              </a:p>
            </p:txBody>
          </p:sp>
          <p:sp>
            <p:nvSpPr>
              <p:cNvPr id="102" name="CasellaDiTesto 254"/>
              <p:cNvSpPr txBox="1"/>
              <p:nvPr/>
            </p:nvSpPr>
            <p:spPr>
              <a:xfrm>
                <a:off x="6546837" y="6745354"/>
                <a:ext cx="864096" cy="514637"/>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800" b="1" i="0" dirty="0" smtClean="0">
                    <a:solidFill>
                      <a:srgbClr val="040404"/>
                    </a:solidFill>
                    <a:latin typeface="Comic Sans MS" pitchFamily="66" charset="0"/>
                  </a:rPr>
                  <a:t>3</a:t>
                </a:r>
              </a:p>
              <a:p>
                <a:r>
                  <a:rPr lang="it-IT" sz="800" b="1" i="0" dirty="0" smtClean="0">
                    <a:solidFill>
                      <a:srgbClr val="040404"/>
                    </a:solidFill>
                    <a:latin typeface="Comic Sans MS" pitchFamily="66" charset="0"/>
                  </a:rPr>
                  <a:t>4</a:t>
                </a:r>
              </a:p>
              <a:p>
                <a:endParaRPr lang="en-GB" sz="800" b="1" i="0" dirty="0">
                  <a:solidFill>
                    <a:srgbClr val="040404"/>
                  </a:solidFill>
                  <a:latin typeface="Comic Sans MS" pitchFamily="66" charset="0"/>
                </a:endParaRPr>
              </a:p>
            </p:txBody>
          </p:sp>
          <p:sp>
            <p:nvSpPr>
              <p:cNvPr id="105" name="CasellaDiTesto 256"/>
              <p:cNvSpPr txBox="1"/>
              <p:nvPr/>
            </p:nvSpPr>
            <p:spPr>
              <a:xfrm>
                <a:off x="5332325" y="4160113"/>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1</a:t>
                </a:r>
              </a:p>
            </p:txBody>
          </p:sp>
          <p:sp>
            <p:nvSpPr>
              <p:cNvPr id="106" name="CasellaDiTesto 257"/>
              <p:cNvSpPr txBox="1"/>
              <p:nvPr/>
            </p:nvSpPr>
            <p:spPr>
              <a:xfrm>
                <a:off x="5281314" y="4991708"/>
                <a:ext cx="864096" cy="308782"/>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cxnSp>
            <p:nvCxnSpPr>
              <p:cNvPr id="107" name="Connettore 2 260"/>
              <p:cNvCxnSpPr/>
              <p:nvPr/>
            </p:nvCxnSpPr>
            <p:spPr bwMode="auto">
              <a:xfrm>
                <a:off x="4828270" y="4941169"/>
                <a:ext cx="895299" cy="38240"/>
              </a:xfrm>
              <a:prstGeom prst="straightConnector1">
                <a:avLst/>
              </a:prstGeom>
              <a:noFill/>
              <a:ln w="25400">
                <a:solidFill>
                  <a:schemeClr val="bg1">
                    <a:lumMod val="50000"/>
                  </a:schemeClr>
                </a:solidFill>
                <a:round/>
                <a:headEnd/>
                <a:tailEnd type="triangle" w="lg" len="lg"/>
              </a:ln>
              <a:effectLst/>
            </p:spPr>
          </p:cxnSp>
          <p:cxnSp>
            <p:nvCxnSpPr>
              <p:cNvPr id="108" name="Connettore 2 261"/>
              <p:cNvCxnSpPr/>
              <p:nvPr/>
            </p:nvCxnSpPr>
            <p:spPr bwMode="auto">
              <a:xfrm flipV="1">
                <a:off x="4828270" y="4658328"/>
                <a:ext cx="895299" cy="210833"/>
              </a:xfrm>
              <a:prstGeom prst="straightConnector1">
                <a:avLst/>
              </a:prstGeom>
              <a:noFill/>
              <a:ln w="25400">
                <a:solidFill>
                  <a:srgbClr val="FF3300"/>
                </a:solidFill>
                <a:round/>
                <a:headEnd/>
                <a:tailEnd type="triangle" w="lg" len="lg"/>
              </a:ln>
              <a:effectLst/>
            </p:spPr>
          </p:cxnSp>
          <p:sp>
            <p:nvSpPr>
              <p:cNvPr id="109" name="Oval 108"/>
              <p:cNvSpPr/>
              <p:nvPr/>
            </p:nvSpPr>
            <p:spPr>
              <a:xfrm>
                <a:off x="5723569" y="4899139"/>
                <a:ext cx="163312" cy="163312"/>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grpSp>
        <p:sp>
          <p:nvSpPr>
            <p:cNvPr id="64" name="Rettangolo 66"/>
            <p:cNvSpPr/>
            <p:nvPr/>
          </p:nvSpPr>
          <p:spPr bwMode="auto">
            <a:xfrm>
              <a:off x="2843808" y="5877272"/>
              <a:ext cx="72008" cy="144016"/>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grpSp>
      <p:sp>
        <p:nvSpPr>
          <p:cNvPr id="121" name="Oval 120"/>
          <p:cNvSpPr/>
          <p:nvPr/>
        </p:nvSpPr>
        <p:spPr>
          <a:xfrm>
            <a:off x="7293441" y="5597624"/>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sp>
        <p:nvSpPr>
          <p:cNvPr id="122" name="Oval 121"/>
          <p:cNvSpPr/>
          <p:nvPr/>
        </p:nvSpPr>
        <p:spPr>
          <a:xfrm>
            <a:off x="7293441" y="6085966"/>
            <a:ext cx="167263" cy="146503"/>
          </a:xfrm>
          <a:prstGeom prst="ellipse">
            <a:avLst/>
          </a:prstGeom>
          <a:solidFill>
            <a:schemeClr val="bg1"/>
          </a:solidFill>
          <a:ln w="12700">
            <a:solidFill>
              <a:srgbClr val="8080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vl1pPr algn="l" rtl="0" fontAlgn="base">
              <a:spcBef>
                <a:spcPct val="0"/>
              </a:spcBef>
              <a:spcAft>
                <a:spcPct val="0"/>
              </a:spcAft>
              <a:defRPr sz="1600" i="1" kern="1200">
                <a:solidFill>
                  <a:schemeClr val="lt1"/>
                </a:solidFill>
                <a:latin typeface="+mn-lt"/>
                <a:ea typeface="+mn-ea"/>
                <a:cs typeface="+mn-cs"/>
              </a:defRPr>
            </a:lvl1pPr>
            <a:lvl2pPr marL="457200" algn="l" rtl="0" fontAlgn="base">
              <a:spcBef>
                <a:spcPct val="0"/>
              </a:spcBef>
              <a:spcAft>
                <a:spcPct val="0"/>
              </a:spcAft>
              <a:defRPr sz="1600" i="1" kern="1200">
                <a:solidFill>
                  <a:schemeClr val="lt1"/>
                </a:solidFill>
                <a:latin typeface="+mn-lt"/>
                <a:ea typeface="+mn-ea"/>
                <a:cs typeface="+mn-cs"/>
              </a:defRPr>
            </a:lvl2pPr>
            <a:lvl3pPr marL="914400" algn="l" rtl="0" fontAlgn="base">
              <a:spcBef>
                <a:spcPct val="0"/>
              </a:spcBef>
              <a:spcAft>
                <a:spcPct val="0"/>
              </a:spcAft>
              <a:defRPr sz="1600" i="1" kern="1200">
                <a:solidFill>
                  <a:schemeClr val="lt1"/>
                </a:solidFill>
                <a:latin typeface="+mn-lt"/>
                <a:ea typeface="+mn-ea"/>
                <a:cs typeface="+mn-cs"/>
              </a:defRPr>
            </a:lvl3pPr>
            <a:lvl4pPr marL="1371600" algn="l" rtl="0" fontAlgn="base">
              <a:spcBef>
                <a:spcPct val="0"/>
              </a:spcBef>
              <a:spcAft>
                <a:spcPct val="0"/>
              </a:spcAft>
              <a:defRPr sz="1600" i="1" kern="1200">
                <a:solidFill>
                  <a:schemeClr val="lt1"/>
                </a:solidFill>
                <a:latin typeface="+mn-lt"/>
                <a:ea typeface="+mn-ea"/>
                <a:cs typeface="+mn-cs"/>
              </a:defRPr>
            </a:lvl4pPr>
            <a:lvl5pPr marL="1828800" algn="l" rtl="0" fontAlgn="base">
              <a:spcBef>
                <a:spcPct val="0"/>
              </a:spcBef>
              <a:spcAft>
                <a:spcPct val="0"/>
              </a:spcAft>
              <a:defRPr sz="1600" i="1" kern="1200">
                <a:solidFill>
                  <a:schemeClr val="lt1"/>
                </a:solidFill>
                <a:latin typeface="+mn-lt"/>
                <a:ea typeface="+mn-ea"/>
                <a:cs typeface="+mn-cs"/>
              </a:defRPr>
            </a:lvl5pPr>
            <a:lvl6pPr marL="2286000" algn="l" defTabSz="914400" rtl="0" eaLnBrk="1" latinLnBrk="0" hangingPunct="1">
              <a:defRPr sz="1600" i="1" kern="1200">
                <a:solidFill>
                  <a:schemeClr val="lt1"/>
                </a:solidFill>
                <a:latin typeface="+mn-lt"/>
                <a:ea typeface="+mn-ea"/>
                <a:cs typeface="+mn-cs"/>
              </a:defRPr>
            </a:lvl6pPr>
            <a:lvl7pPr marL="2743200" algn="l" defTabSz="914400" rtl="0" eaLnBrk="1" latinLnBrk="0" hangingPunct="1">
              <a:defRPr sz="1600" i="1" kern="1200">
                <a:solidFill>
                  <a:schemeClr val="lt1"/>
                </a:solidFill>
                <a:latin typeface="+mn-lt"/>
                <a:ea typeface="+mn-ea"/>
                <a:cs typeface="+mn-cs"/>
              </a:defRPr>
            </a:lvl7pPr>
            <a:lvl8pPr marL="3200400" algn="l" defTabSz="914400" rtl="0" eaLnBrk="1" latinLnBrk="0" hangingPunct="1">
              <a:defRPr sz="1600" i="1" kern="1200">
                <a:solidFill>
                  <a:schemeClr val="lt1"/>
                </a:solidFill>
                <a:latin typeface="+mn-lt"/>
                <a:ea typeface="+mn-ea"/>
                <a:cs typeface="+mn-cs"/>
              </a:defRPr>
            </a:lvl8pPr>
            <a:lvl9pPr marL="3657600" algn="l" defTabSz="914400" rtl="0" eaLnBrk="1" latinLnBrk="0" hangingPunct="1">
              <a:defRPr sz="1600" i="1" kern="1200">
                <a:solidFill>
                  <a:schemeClr val="lt1"/>
                </a:solidFill>
                <a:latin typeface="+mn-lt"/>
                <a:ea typeface="+mn-ea"/>
                <a:cs typeface="+mn-cs"/>
              </a:defRPr>
            </a:lvl9pPr>
          </a:lstStyle>
          <a:p>
            <a:pPr algn="ctr"/>
            <a:endParaRPr lang="en-GB"/>
          </a:p>
        </p:txBody>
      </p:sp>
      <p:cxnSp>
        <p:nvCxnSpPr>
          <p:cNvPr id="123" name="Connettore 2 245"/>
          <p:cNvCxnSpPr>
            <a:endCxn id="122" idx="3"/>
          </p:cNvCxnSpPr>
          <p:nvPr/>
        </p:nvCxnSpPr>
        <p:spPr bwMode="auto">
          <a:xfrm flipV="1">
            <a:off x="6308576" y="6211014"/>
            <a:ext cx="1009360" cy="106690"/>
          </a:xfrm>
          <a:prstGeom prst="straightConnector1">
            <a:avLst/>
          </a:prstGeom>
          <a:noFill/>
          <a:ln w="25400">
            <a:solidFill>
              <a:srgbClr val="FF3300"/>
            </a:solidFill>
            <a:round/>
            <a:headEnd/>
            <a:tailEnd type="triangle" w="lg" len="lg"/>
          </a:ln>
          <a:effectLst/>
        </p:spPr>
      </p:cxnSp>
      <p:cxnSp>
        <p:nvCxnSpPr>
          <p:cNvPr id="124" name="Connettore 2 246"/>
          <p:cNvCxnSpPr>
            <a:endCxn id="121" idx="3"/>
          </p:cNvCxnSpPr>
          <p:nvPr/>
        </p:nvCxnSpPr>
        <p:spPr bwMode="auto">
          <a:xfrm flipV="1">
            <a:off x="6259430" y="5722672"/>
            <a:ext cx="1058506" cy="540764"/>
          </a:xfrm>
          <a:prstGeom prst="straightConnector1">
            <a:avLst/>
          </a:prstGeom>
          <a:noFill/>
          <a:ln w="25400">
            <a:solidFill>
              <a:srgbClr val="FF0000"/>
            </a:solidFill>
            <a:round/>
            <a:headEnd/>
            <a:tailEnd type="triangle" w="lg" len="lg"/>
          </a:ln>
          <a:effectLst/>
        </p:spPr>
      </p:cxnSp>
      <p:sp>
        <p:nvSpPr>
          <p:cNvPr id="125" name="Freeform 124"/>
          <p:cNvSpPr/>
          <p:nvPr/>
        </p:nvSpPr>
        <p:spPr bwMode="auto">
          <a:xfrm>
            <a:off x="7291388" y="4105275"/>
            <a:ext cx="1098549" cy="1533525"/>
          </a:xfrm>
          <a:custGeom>
            <a:avLst/>
            <a:gdLst>
              <a:gd name="connsiteX0" fmla="*/ 185737 w 1098549"/>
              <a:gd name="connsiteY0" fmla="*/ 1533525 h 1533525"/>
              <a:gd name="connsiteX1" fmla="*/ 128587 w 1098549"/>
              <a:gd name="connsiteY1" fmla="*/ 981075 h 1533525"/>
              <a:gd name="connsiteX2" fmla="*/ 957262 w 1098549"/>
              <a:gd name="connsiteY2" fmla="*/ 914400 h 1533525"/>
              <a:gd name="connsiteX3" fmla="*/ 976312 w 1098549"/>
              <a:gd name="connsiteY3" fmla="*/ 0 h 1533525"/>
            </a:gdLst>
            <a:ahLst/>
            <a:cxnLst>
              <a:cxn ang="0">
                <a:pos x="connsiteX0" y="connsiteY0"/>
              </a:cxn>
              <a:cxn ang="0">
                <a:pos x="connsiteX1" y="connsiteY1"/>
              </a:cxn>
              <a:cxn ang="0">
                <a:pos x="connsiteX2" y="connsiteY2"/>
              </a:cxn>
              <a:cxn ang="0">
                <a:pos x="connsiteX3" y="connsiteY3"/>
              </a:cxn>
            </a:cxnLst>
            <a:rect l="l" t="t" r="r" b="b"/>
            <a:pathLst>
              <a:path w="1098549" h="1533525">
                <a:moveTo>
                  <a:pt x="185737" y="1533525"/>
                </a:moveTo>
                <a:cubicBezTo>
                  <a:pt x="92868" y="1308893"/>
                  <a:pt x="0" y="1084262"/>
                  <a:pt x="128587" y="981075"/>
                </a:cubicBezTo>
                <a:cubicBezTo>
                  <a:pt x="257174" y="877888"/>
                  <a:pt x="815975" y="1077912"/>
                  <a:pt x="957262" y="914400"/>
                </a:cubicBezTo>
                <a:cubicBezTo>
                  <a:pt x="1098549" y="750888"/>
                  <a:pt x="1037430" y="375444"/>
                  <a:pt x="976312" y="0"/>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26" name="Freeform 125"/>
          <p:cNvSpPr/>
          <p:nvPr/>
        </p:nvSpPr>
        <p:spPr bwMode="auto">
          <a:xfrm>
            <a:off x="7496175" y="4076700"/>
            <a:ext cx="1262063" cy="2111375"/>
          </a:xfrm>
          <a:custGeom>
            <a:avLst/>
            <a:gdLst>
              <a:gd name="connsiteX0" fmla="*/ 0 w 1262063"/>
              <a:gd name="connsiteY0" fmla="*/ 2066925 h 2111375"/>
              <a:gd name="connsiteX1" fmla="*/ 581025 w 1262063"/>
              <a:gd name="connsiteY1" fmla="*/ 1885950 h 2111375"/>
              <a:gd name="connsiteX2" fmla="*/ 1200150 w 1262063"/>
              <a:gd name="connsiteY2" fmla="*/ 714375 h 2111375"/>
              <a:gd name="connsiteX3" fmla="*/ 952500 w 1262063"/>
              <a:gd name="connsiteY3" fmla="*/ 0 h 2111375"/>
            </a:gdLst>
            <a:ahLst/>
            <a:cxnLst>
              <a:cxn ang="0">
                <a:pos x="connsiteX0" y="connsiteY0"/>
              </a:cxn>
              <a:cxn ang="0">
                <a:pos x="connsiteX1" y="connsiteY1"/>
              </a:cxn>
              <a:cxn ang="0">
                <a:pos x="connsiteX2" y="connsiteY2"/>
              </a:cxn>
              <a:cxn ang="0">
                <a:pos x="connsiteX3" y="connsiteY3"/>
              </a:cxn>
            </a:cxnLst>
            <a:rect l="l" t="t" r="r" b="b"/>
            <a:pathLst>
              <a:path w="1262063" h="2111375">
                <a:moveTo>
                  <a:pt x="0" y="2066925"/>
                </a:moveTo>
                <a:cubicBezTo>
                  <a:pt x="190500" y="2089150"/>
                  <a:pt x="381000" y="2111375"/>
                  <a:pt x="581025" y="1885950"/>
                </a:cubicBezTo>
                <a:cubicBezTo>
                  <a:pt x="781050" y="1660525"/>
                  <a:pt x="1138238" y="1028700"/>
                  <a:pt x="1200150" y="714375"/>
                </a:cubicBezTo>
                <a:cubicBezTo>
                  <a:pt x="1262063" y="400050"/>
                  <a:pt x="1107281" y="200025"/>
                  <a:pt x="952500" y="0"/>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27" name="Freeform 126"/>
          <p:cNvSpPr/>
          <p:nvPr/>
        </p:nvSpPr>
        <p:spPr bwMode="auto">
          <a:xfrm>
            <a:off x="5362575" y="3709988"/>
            <a:ext cx="709612" cy="2566987"/>
          </a:xfrm>
          <a:custGeom>
            <a:avLst/>
            <a:gdLst>
              <a:gd name="connsiteX0" fmla="*/ 0 w 709612"/>
              <a:gd name="connsiteY0" fmla="*/ 395287 h 2566987"/>
              <a:gd name="connsiteX1" fmla="*/ 657225 w 709612"/>
              <a:gd name="connsiteY1" fmla="*/ 128587 h 2566987"/>
              <a:gd name="connsiteX2" fmla="*/ 314325 w 709612"/>
              <a:gd name="connsiteY2" fmla="*/ 1166812 h 2566987"/>
              <a:gd name="connsiteX3" fmla="*/ 533400 w 709612"/>
              <a:gd name="connsiteY3" fmla="*/ 2319337 h 2566987"/>
              <a:gd name="connsiteX4" fmla="*/ 638175 w 709612"/>
              <a:gd name="connsiteY4" fmla="*/ 2566987 h 256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9612" h="2566987">
                <a:moveTo>
                  <a:pt x="0" y="395287"/>
                </a:moveTo>
                <a:cubicBezTo>
                  <a:pt x="302419" y="197643"/>
                  <a:pt x="604838" y="0"/>
                  <a:pt x="657225" y="128587"/>
                </a:cubicBezTo>
                <a:cubicBezTo>
                  <a:pt x="709612" y="257174"/>
                  <a:pt x="334963" y="801687"/>
                  <a:pt x="314325" y="1166812"/>
                </a:cubicBezTo>
                <a:cubicBezTo>
                  <a:pt x="293688" y="1531937"/>
                  <a:pt x="479425" y="2085974"/>
                  <a:pt x="533400" y="2319337"/>
                </a:cubicBezTo>
                <a:cubicBezTo>
                  <a:pt x="587375" y="2552700"/>
                  <a:pt x="612775" y="2559843"/>
                  <a:pt x="638175" y="2566987"/>
                </a:cubicBezTo>
              </a:path>
            </a:pathLst>
          </a:custGeom>
          <a:noFill/>
          <a:ln w="25400" cap="flat" cmpd="sng" algn="ctr">
            <a:solidFill>
              <a:srgbClr val="FF3300"/>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sp>
        <p:nvSpPr>
          <p:cNvPr id="128" name="Freeform 127"/>
          <p:cNvSpPr/>
          <p:nvPr/>
        </p:nvSpPr>
        <p:spPr bwMode="auto">
          <a:xfrm>
            <a:off x="4868416" y="4589512"/>
            <a:ext cx="1122808" cy="1849388"/>
          </a:xfrm>
          <a:custGeom>
            <a:avLst/>
            <a:gdLst>
              <a:gd name="connsiteX0" fmla="*/ 525462 w 1382712"/>
              <a:gd name="connsiteY0" fmla="*/ 0 h 1600200"/>
              <a:gd name="connsiteX1" fmla="*/ 392112 w 1382712"/>
              <a:gd name="connsiteY1" fmla="*/ 161925 h 1600200"/>
              <a:gd name="connsiteX2" fmla="*/ 30162 w 1382712"/>
              <a:gd name="connsiteY2" fmla="*/ 504825 h 1600200"/>
              <a:gd name="connsiteX3" fmla="*/ 573087 w 1382712"/>
              <a:gd name="connsiteY3" fmla="*/ 571500 h 1600200"/>
              <a:gd name="connsiteX4" fmla="*/ 239712 w 1382712"/>
              <a:gd name="connsiteY4" fmla="*/ 1152525 h 1600200"/>
              <a:gd name="connsiteX5" fmla="*/ 1382712 w 1382712"/>
              <a:gd name="connsiteY5" fmla="*/ 1600200 h 16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2712" h="1600200">
                <a:moveTo>
                  <a:pt x="525462" y="0"/>
                </a:moveTo>
                <a:cubicBezTo>
                  <a:pt x="500062" y="38894"/>
                  <a:pt x="474662" y="77788"/>
                  <a:pt x="392112" y="161925"/>
                </a:cubicBezTo>
                <a:cubicBezTo>
                  <a:pt x="309562" y="246062"/>
                  <a:pt x="0" y="436563"/>
                  <a:pt x="30162" y="504825"/>
                </a:cubicBezTo>
                <a:cubicBezTo>
                  <a:pt x="60324" y="573087"/>
                  <a:pt x="538162" y="463550"/>
                  <a:pt x="573087" y="571500"/>
                </a:cubicBezTo>
                <a:cubicBezTo>
                  <a:pt x="608012" y="679450"/>
                  <a:pt x="104775" y="981075"/>
                  <a:pt x="239712" y="1152525"/>
                </a:cubicBezTo>
                <a:cubicBezTo>
                  <a:pt x="374649" y="1323975"/>
                  <a:pt x="878680" y="1462087"/>
                  <a:pt x="1382712" y="1600200"/>
                </a:cubicBezTo>
              </a:path>
            </a:pathLst>
          </a:custGeom>
          <a:noFill/>
          <a:ln w="25400" cap="flat" cmpd="sng" algn="ctr">
            <a:solidFill>
              <a:schemeClr val="bg1">
                <a:lumMod val="50000"/>
              </a:schemeClr>
            </a:solidFill>
            <a:prstDash val="dash"/>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glow rad="101600">
                  <a:srgbClr val="33CC33">
                    <a:alpha val="60000"/>
                  </a:srgbClr>
                </a:glow>
              </a:effectLst>
              <a:latin typeface="Verdana" pitchFamily="34" charset="0"/>
              <a:cs typeface="Times New Roman" pitchFamily="18" charset="0"/>
            </a:endParaRPr>
          </a:p>
        </p:txBody>
      </p:sp>
      <p:sp>
        <p:nvSpPr>
          <p:cNvPr id="129" name="CasellaDiTesto 257"/>
          <p:cNvSpPr txBox="1"/>
          <p:nvPr/>
        </p:nvSpPr>
        <p:spPr>
          <a:xfrm>
            <a:off x="6812632" y="5597624"/>
            <a:ext cx="505304" cy="276999"/>
          </a:xfrm>
          <a:prstGeom prst="rect">
            <a:avLst/>
          </a:prstGeom>
          <a:noFill/>
          <a:ln>
            <a:noFill/>
          </a:ln>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3</a:t>
            </a:r>
          </a:p>
        </p:txBody>
      </p:sp>
      <p:sp>
        <p:nvSpPr>
          <p:cNvPr id="130" name="CasellaDiTesto 257"/>
          <p:cNvSpPr txBox="1"/>
          <p:nvPr/>
        </p:nvSpPr>
        <p:spPr>
          <a:xfrm>
            <a:off x="6884640" y="6317704"/>
            <a:ext cx="885004" cy="276999"/>
          </a:xfrm>
          <a:prstGeom prst="rect">
            <a:avLst/>
          </a:prstGeom>
          <a:noFill/>
        </p:spPr>
        <p:txBody>
          <a:bodyPr wrap="square" rtlCol="0">
            <a:spAutoFit/>
          </a:bodyPr>
          <a:ls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a:lstStyle>
          <a:p>
            <a:r>
              <a:rPr lang="it-IT" sz="1200" b="1" i="0" dirty="0" smtClean="0">
                <a:solidFill>
                  <a:srgbClr val="808080"/>
                </a:solidFill>
                <a:latin typeface="Comic Sans MS" pitchFamily="66" charset="0"/>
              </a:rPr>
              <a:t>4</a:t>
            </a:r>
          </a:p>
        </p:txBody>
      </p:sp>
      <p:sp>
        <p:nvSpPr>
          <p:cNvPr id="58" name="Title 5"/>
          <p:cNvSpPr>
            <a:spLocks noGrp="1"/>
          </p:cNvSpPr>
          <p:nvPr>
            <p:ph type="title"/>
          </p:nvPr>
        </p:nvSpPr>
        <p:spPr>
          <a:xfrm>
            <a:off x="838200" y="606400"/>
            <a:ext cx="7767638" cy="731168"/>
          </a:xfrm>
        </p:spPr>
        <p:txBody>
          <a:bodyPr/>
          <a:lstStyle/>
          <a:p>
            <a:r>
              <a:rPr lang="en-GB" dirty="0" smtClean="0"/>
              <a:t>Dynamic </a:t>
            </a:r>
            <a:r>
              <a:rPr lang="en-GB" dirty="0" err="1" smtClean="0"/>
              <a:t>Hyperpaths</a:t>
            </a:r>
            <a:r>
              <a:rPr lang="en-GB" dirty="0" smtClean="0"/>
              <a:t>:</a:t>
            </a:r>
            <a:br>
              <a:rPr lang="en-GB" dirty="0" smtClean="0"/>
            </a:br>
            <a:r>
              <a:rPr lang="en-GB" dirty="0" smtClean="0"/>
              <a:t>queues of passengers at stops – capacity </a:t>
            </a:r>
            <a:r>
              <a:rPr lang="en-GB" dirty="0" err="1" smtClean="0"/>
              <a:t>constraits</a:t>
            </a:r>
            <a:r>
              <a:rPr lang="en-GB" dirty="0" smtClean="0"/>
              <a:t/>
            </a:r>
            <a:br>
              <a:rPr lang="en-GB" dirty="0" smtClean="0"/>
            </a:br>
            <a:endParaRPr lang="en-GB" dirty="0" smtClean="0"/>
          </a:p>
        </p:txBody>
      </p:sp>
    </p:spTree>
    <p:extLst>
      <p:ext uri="{BB962C8B-B14F-4D97-AF65-F5344CB8AC3E}">
        <p14:creationId xmlns:p14="http://schemas.microsoft.com/office/powerpoint/2010/main" val="3619715776"/>
      </p:ext>
    </p:extLst>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0" y="4018919"/>
            <a:ext cx="9144000" cy="2852936"/>
          </a:xfrm>
          <a:prstGeom prst="rect">
            <a:avLst/>
          </a:prstGeom>
          <a:solidFill>
            <a:schemeClr val="accent4">
              <a:lumMod val="40000"/>
              <a:lumOff val="60000"/>
            </a:schemeClr>
          </a:solidFill>
          <a:ln w="9525" cap="flat" cmpd="sng" algn="ctr">
            <a:solidFill>
              <a:schemeClr val="accent3">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1" u="none" strike="noStrike" cap="none" normalizeH="0" baseline="0" smtClean="0">
              <a:ln>
                <a:noFill/>
              </a:ln>
              <a:solidFill>
                <a:srgbClr val="6E6E6F"/>
              </a:solidFill>
              <a:effectLst/>
              <a:latin typeface="Verdana" pitchFamily="34" charset="0"/>
              <a:cs typeface="Times New Roman" pitchFamily="18" charset="0"/>
            </a:endParaRPr>
          </a:p>
        </p:txBody>
      </p:sp>
      <p:pic>
        <p:nvPicPr>
          <p:cNvPr id="340994" name="Picture 2" descr="C:\old_data\ImperialCollege\Conference&amp;Papers\2013-ISTTT20\Presentation\DUE_model outline.tif"/>
          <p:cNvPicPr>
            <a:picLocks noChangeAspect="1" noChangeArrowheads="1"/>
          </p:cNvPicPr>
          <p:nvPr/>
        </p:nvPicPr>
        <p:blipFill rotWithShape="1">
          <a:blip r:embed="rId3">
            <a:extLst>
              <a:ext uri="{28A0092B-C50C-407E-A947-70E740481C1C}">
                <a14:useLocalDpi xmlns:a14="http://schemas.microsoft.com/office/drawing/2010/main" val="0"/>
              </a:ext>
            </a:extLst>
          </a:blip>
          <a:srcRect t="2164" b="6061"/>
          <a:stretch/>
        </p:blipFill>
        <p:spPr bwMode="auto">
          <a:xfrm>
            <a:off x="827584" y="1501372"/>
            <a:ext cx="7793929" cy="536465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521079" y="1486949"/>
            <a:ext cx="2304256" cy="830997"/>
          </a:xfrm>
          <a:prstGeom prst="rect">
            <a:avLst/>
          </a:prstGeom>
          <a:noFill/>
        </p:spPr>
        <p:txBody>
          <a:bodyPr wrap="square" rtlCol="0">
            <a:spAutoFit/>
          </a:bodyPr>
          <a:lstStyle/>
          <a:p>
            <a:r>
              <a:rPr lang="it-IT" b="1" dirty="0" smtClean="0"/>
              <a:t>Uncongested Network Assignment Map</a:t>
            </a:r>
            <a:endParaRPr lang="en-GB" b="1" dirty="0"/>
          </a:p>
        </p:txBody>
      </p:sp>
      <p:sp>
        <p:nvSpPr>
          <p:cNvPr id="40" name="TextBox 39"/>
          <p:cNvSpPr txBox="1"/>
          <p:nvPr/>
        </p:nvSpPr>
        <p:spPr>
          <a:xfrm>
            <a:off x="-9869" y="5965754"/>
            <a:ext cx="2304256" cy="830997"/>
          </a:xfrm>
          <a:prstGeom prst="rect">
            <a:avLst/>
          </a:prstGeom>
          <a:noFill/>
        </p:spPr>
        <p:txBody>
          <a:bodyPr wrap="square" rtlCol="0">
            <a:spAutoFit/>
          </a:bodyPr>
          <a:lstStyle/>
          <a:p>
            <a:r>
              <a:rPr lang="it-IT" b="1" dirty="0" smtClean="0">
                <a:solidFill>
                  <a:srgbClr val="FFFFFF"/>
                </a:solidFill>
              </a:rPr>
              <a:t>Arc</a:t>
            </a:r>
            <a:br>
              <a:rPr lang="it-IT" b="1" dirty="0" smtClean="0">
                <a:solidFill>
                  <a:srgbClr val="FFFFFF"/>
                </a:solidFill>
              </a:rPr>
            </a:br>
            <a:r>
              <a:rPr lang="it-IT" b="1" dirty="0" smtClean="0">
                <a:solidFill>
                  <a:srgbClr val="FFFFFF"/>
                </a:solidFill>
              </a:rPr>
              <a:t>Performance Functions</a:t>
            </a:r>
            <a:endParaRPr lang="en-GB" b="1" dirty="0">
              <a:solidFill>
                <a:srgbClr val="FFFFFF"/>
              </a:solidFill>
            </a:endParaRPr>
          </a:p>
        </p:txBody>
      </p:sp>
      <p:sp>
        <p:nvSpPr>
          <p:cNvPr id="7" name="Title 5"/>
          <p:cNvSpPr txBox="1">
            <a:spLocks/>
          </p:cNvSpPr>
          <p:nvPr/>
        </p:nvSpPr>
        <p:spPr>
          <a:xfrm>
            <a:off x="838200" y="577256"/>
            <a:ext cx="7767638" cy="731168"/>
          </a:xfrm>
          <a:prstGeom prst="rect">
            <a:avLst/>
          </a:prstGeom>
        </p:spPr>
        <p:txBody>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t>Dynamic User Equilibrium model : fixed point problem</a:t>
            </a:r>
          </a:p>
        </p:txBody>
      </p:sp>
      <p:sp>
        <p:nvSpPr>
          <p:cNvPr id="2" name="TextBox 1"/>
          <p:cNvSpPr txBox="1"/>
          <p:nvPr/>
        </p:nvSpPr>
        <p:spPr>
          <a:xfrm>
            <a:off x="3059832" y="2658398"/>
            <a:ext cx="1944216" cy="338554"/>
          </a:xfrm>
          <a:prstGeom prst="rect">
            <a:avLst/>
          </a:prstGeom>
          <a:solidFill>
            <a:srgbClr val="FFFFFF"/>
          </a:solidFill>
          <a:ln>
            <a:noFill/>
          </a:ln>
        </p:spPr>
        <p:txBody>
          <a:bodyPr wrap="square" rtlCol="0">
            <a:spAutoFit/>
          </a:bodyPr>
          <a:lstStyle/>
          <a:p>
            <a:endParaRPr lang="lb-LU" dirty="0"/>
          </a:p>
        </p:txBody>
      </p:sp>
      <p:sp>
        <p:nvSpPr>
          <p:cNvPr id="8" name="TextBox 7"/>
          <p:cNvSpPr txBox="1"/>
          <p:nvPr/>
        </p:nvSpPr>
        <p:spPr>
          <a:xfrm flipV="1">
            <a:off x="3635896" y="2504100"/>
            <a:ext cx="4328864" cy="276828"/>
          </a:xfrm>
          <a:prstGeom prst="rect">
            <a:avLst/>
          </a:prstGeom>
          <a:solidFill>
            <a:srgbClr val="FFFFFF"/>
          </a:solidFill>
          <a:ln>
            <a:noFill/>
          </a:ln>
        </p:spPr>
        <p:txBody>
          <a:bodyPr wrap="square" rtlCol="0">
            <a:spAutoFit/>
          </a:bodyPr>
          <a:lstStyle/>
          <a:p>
            <a:endParaRPr lang="lb-LU" dirty="0"/>
          </a:p>
        </p:txBody>
      </p:sp>
      <p:sp>
        <p:nvSpPr>
          <p:cNvPr id="3" name="TextBox 2"/>
          <p:cNvSpPr txBox="1"/>
          <p:nvPr/>
        </p:nvSpPr>
        <p:spPr>
          <a:xfrm>
            <a:off x="4572001" y="2370366"/>
            <a:ext cx="1949078" cy="338554"/>
          </a:xfrm>
          <a:prstGeom prst="rect">
            <a:avLst/>
          </a:prstGeom>
          <a:noFill/>
        </p:spPr>
        <p:txBody>
          <a:bodyPr wrap="square" rtlCol="0">
            <a:spAutoFit/>
          </a:bodyPr>
          <a:lstStyle/>
          <a:p>
            <a:r>
              <a:rPr lang="en-GB" dirty="0">
                <a:solidFill>
                  <a:srgbClr val="FF0000"/>
                </a:solidFill>
              </a:rPr>
              <a:t>p</a:t>
            </a:r>
            <a:r>
              <a:rPr lang="en-GB" dirty="0" smtClean="0">
                <a:solidFill>
                  <a:srgbClr val="FF0000"/>
                </a:solidFill>
              </a:rPr>
              <a:t>er destination</a:t>
            </a:r>
            <a:endParaRPr lang="lb-LU" dirty="0">
              <a:solidFill>
                <a:srgbClr val="FF0000"/>
              </a:solidFill>
            </a:endParaRPr>
          </a:p>
        </p:txBody>
      </p:sp>
      <p:sp>
        <p:nvSpPr>
          <p:cNvPr id="10" name="TextBox 9"/>
          <p:cNvSpPr txBox="1"/>
          <p:nvPr/>
        </p:nvSpPr>
        <p:spPr>
          <a:xfrm>
            <a:off x="3851250" y="1473110"/>
            <a:ext cx="1949078" cy="584775"/>
          </a:xfrm>
          <a:prstGeom prst="rect">
            <a:avLst/>
          </a:prstGeom>
          <a:noFill/>
        </p:spPr>
        <p:txBody>
          <a:bodyPr wrap="square" rtlCol="0">
            <a:spAutoFit/>
          </a:bodyPr>
          <a:lstStyle/>
          <a:p>
            <a:r>
              <a:rPr lang="en-GB" dirty="0">
                <a:solidFill>
                  <a:srgbClr val="FF0000"/>
                </a:solidFill>
              </a:rPr>
              <a:t>d</a:t>
            </a:r>
            <a:r>
              <a:rPr lang="en-GB" dirty="0" smtClean="0">
                <a:solidFill>
                  <a:srgbClr val="FF0000"/>
                </a:solidFill>
              </a:rPr>
              <a:t>ynamic temporal profiles</a:t>
            </a:r>
            <a:endParaRPr lang="lb-LU" dirty="0">
              <a:solidFill>
                <a:srgbClr val="FF0000"/>
              </a:solidFill>
            </a:endParaRPr>
          </a:p>
        </p:txBody>
      </p:sp>
      <p:sp>
        <p:nvSpPr>
          <p:cNvPr id="11" name="TextBox 10"/>
          <p:cNvSpPr txBox="1"/>
          <p:nvPr/>
        </p:nvSpPr>
        <p:spPr>
          <a:xfrm flipV="1">
            <a:off x="7164288" y="3730441"/>
            <a:ext cx="1008112" cy="276828"/>
          </a:xfrm>
          <a:prstGeom prst="rect">
            <a:avLst/>
          </a:prstGeom>
          <a:solidFill>
            <a:srgbClr val="FFFFFF"/>
          </a:solidFill>
          <a:ln>
            <a:noFill/>
          </a:ln>
        </p:spPr>
        <p:txBody>
          <a:bodyPr wrap="square" rtlCol="0">
            <a:spAutoFit/>
          </a:bodyPr>
          <a:lstStyle/>
          <a:p>
            <a:endParaRPr lang="lb-LU" dirty="0"/>
          </a:p>
        </p:txBody>
      </p:sp>
      <p:sp>
        <p:nvSpPr>
          <p:cNvPr id="12" name="TextBox 11"/>
          <p:cNvSpPr txBox="1"/>
          <p:nvPr/>
        </p:nvSpPr>
        <p:spPr>
          <a:xfrm>
            <a:off x="7911135" y="3391887"/>
            <a:ext cx="723552" cy="338554"/>
          </a:xfrm>
          <a:prstGeom prst="rect">
            <a:avLst/>
          </a:prstGeom>
          <a:noFill/>
        </p:spPr>
        <p:txBody>
          <a:bodyPr wrap="square" rtlCol="0">
            <a:spAutoFit/>
          </a:bodyPr>
          <a:lstStyle/>
          <a:p>
            <a:r>
              <a:rPr lang="en-GB" dirty="0" smtClean="0">
                <a:solidFill>
                  <a:srgbClr val="FF0000"/>
                </a:solidFill>
              </a:rPr>
              <a:t>cost</a:t>
            </a:r>
            <a:endParaRPr lang="lb-LU" dirty="0">
              <a:solidFill>
                <a:srgbClr val="FF0000"/>
              </a:solidFill>
            </a:endParaRPr>
          </a:p>
        </p:txBody>
      </p:sp>
    </p:spTree>
    <p:extLst>
      <p:ext uri="{BB962C8B-B14F-4D97-AF65-F5344CB8AC3E}">
        <p14:creationId xmlns:p14="http://schemas.microsoft.com/office/powerpoint/2010/main" val="3879834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16080"/>
            <a:ext cx="7478216" cy="731168"/>
          </a:xfrm>
        </p:spPr>
        <p:txBody>
          <a:bodyPr/>
          <a:lstStyle/>
          <a:p>
            <a:r>
              <a:rPr lang="en-GB" dirty="0" smtClean="0"/>
              <a:t/>
            </a:r>
            <a:br>
              <a:rPr lang="en-GB" dirty="0" smtClean="0"/>
            </a:br>
            <a:r>
              <a:rPr lang="en-GB" dirty="0" smtClean="0"/>
              <a:t> 4.	Network representation : supply </a:t>
            </a:r>
            <a:r>
              <a:rPr lang="en-GB" dirty="0" err="1" smtClean="0"/>
              <a:t>vs</a:t>
            </a:r>
            <a:r>
              <a:rPr lang="en-GB" dirty="0" smtClean="0"/>
              <a:t> demand</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6</a:t>
            </a:fld>
            <a:endParaRPr lang="it-IT"/>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35188" name="Picture 340" descr="Figure3a"/>
          <p:cNvPicPr>
            <a:picLocks noChangeAspect="1" noChangeArrowheads="1"/>
          </p:cNvPicPr>
          <p:nvPr/>
        </p:nvPicPr>
        <p:blipFill>
          <a:blip r:embed="rId3">
            <a:extLst>
              <a:ext uri="{28A0092B-C50C-407E-A947-70E740481C1C}">
                <a14:useLocalDpi xmlns:a14="http://schemas.microsoft.com/office/drawing/2010/main" val="0"/>
              </a:ext>
            </a:extLst>
          </a:blip>
          <a:srcRect l="9982" t="44049" r="21736" b="15448"/>
          <a:stretch>
            <a:fillRect/>
          </a:stretch>
        </p:blipFill>
        <p:spPr bwMode="auto">
          <a:xfrm>
            <a:off x="3275856" y="4149080"/>
            <a:ext cx="5668830" cy="2520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5189" name="Picture 341" descr="Figure3b"/>
          <p:cNvPicPr>
            <a:picLocks noChangeAspect="1" noChangeArrowheads="1"/>
          </p:cNvPicPr>
          <p:nvPr/>
        </p:nvPicPr>
        <p:blipFill>
          <a:blip r:embed="rId4">
            <a:extLst>
              <a:ext uri="{28A0092B-C50C-407E-A947-70E740481C1C}">
                <a14:useLocalDpi xmlns:a14="http://schemas.microsoft.com/office/drawing/2010/main" val="0"/>
              </a:ext>
            </a:extLst>
          </a:blip>
          <a:srcRect l="9558" t="43832" r="22327" b="15630"/>
          <a:stretch>
            <a:fillRect/>
          </a:stretch>
        </p:blipFill>
        <p:spPr bwMode="auto">
          <a:xfrm>
            <a:off x="179512" y="1643266"/>
            <a:ext cx="5593546" cy="250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648451"/>
      </p:ext>
    </p:extLst>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5"/>
          <p:cNvSpPr>
            <a:spLocks noGrp="1"/>
          </p:cNvSpPr>
          <p:nvPr>
            <p:ph type="title" idx="4294967295"/>
          </p:nvPr>
        </p:nvSpPr>
        <p:spPr>
          <a:xfrm>
            <a:off x="838200" y="616080"/>
            <a:ext cx="7478216" cy="731168"/>
          </a:xfrm>
        </p:spPr>
        <p:txBody>
          <a:bodyPr/>
          <a:lstStyle/>
          <a:p>
            <a:r>
              <a:rPr lang="en-GB" dirty="0" smtClean="0"/>
              <a:t/>
            </a:r>
            <a:br>
              <a:rPr lang="en-GB" dirty="0" smtClean="0"/>
            </a:br>
            <a:r>
              <a:rPr lang="en-GB" dirty="0" smtClean="0"/>
              <a:t> 4.	Arc Performance Functions</a:t>
            </a:r>
            <a:br>
              <a:rPr lang="en-GB" dirty="0" smtClean="0"/>
            </a:br>
            <a:endParaRPr lang="en-GB" dirty="0" smtClean="0"/>
          </a:p>
        </p:txBody>
      </p:sp>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7</a:t>
            </a:fld>
            <a:endParaRPr lang="it-IT"/>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p:cNvSpPr/>
          <p:nvPr/>
        </p:nvSpPr>
        <p:spPr>
          <a:xfrm>
            <a:off x="719572" y="1556792"/>
            <a:ext cx="7704856" cy="830997"/>
          </a:xfrm>
          <a:prstGeom prst="rect">
            <a:avLst/>
          </a:prstGeom>
        </p:spPr>
        <p:txBody>
          <a:bodyPr wrap="square">
            <a:spAutoFit/>
          </a:bodyPr>
          <a:lstStyle/>
          <a:p>
            <a:pPr algn="ctr"/>
            <a:r>
              <a:rPr lang="en-GB" sz="2400" i="0" dirty="0">
                <a:latin typeface="+mn-lt"/>
              </a:rPr>
              <a:t>The APF of each arc </a:t>
            </a:r>
            <a:r>
              <a:rPr lang="en-GB" sz="2400" dirty="0" err="1">
                <a:latin typeface="Times New Roman" pitchFamily="18" charset="0"/>
              </a:rPr>
              <a:t>a</a:t>
            </a:r>
            <a:r>
              <a:rPr lang="en-GB" sz="2400" dirty="0" err="1">
                <a:latin typeface="Times New Roman" pitchFamily="18" charset="0"/>
                <a:sym typeface="Symbol"/>
              </a:rPr>
              <a:t></a:t>
            </a:r>
            <a:r>
              <a:rPr lang="en-GB" sz="2400" dirty="0" err="1">
                <a:latin typeface="Times New Roman" pitchFamily="18" charset="0"/>
              </a:rPr>
              <a:t>A</a:t>
            </a:r>
            <a:r>
              <a:rPr lang="en-GB" sz="2400" dirty="0"/>
              <a:t> </a:t>
            </a:r>
            <a:r>
              <a:rPr lang="en-GB" sz="2400" i="0" dirty="0">
                <a:latin typeface="+mn-lt"/>
              </a:rPr>
              <a:t>determines the temporal profile </a:t>
            </a:r>
            <a:r>
              <a:rPr lang="en-GB" sz="2400" i="0" dirty="0" smtClean="0">
                <a:latin typeface="+mn-lt"/>
              </a:rPr>
              <a:t>of </a:t>
            </a:r>
            <a:r>
              <a:rPr lang="en-GB" sz="2400" i="0" dirty="0">
                <a:solidFill>
                  <a:srgbClr val="FF0000"/>
                </a:solidFill>
                <a:latin typeface="+mn-lt"/>
              </a:rPr>
              <a:t>exit time</a:t>
            </a:r>
            <a:r>
              <a:rPr lang="en-GB" sz="2400" i="0" dirty="0">
                <a:latin typeface="+mn-lt"/>
              </a:rPr>
              <a:t> for any </a:t>
            </a:r>
            <a:r>
              <a:rPr lang="en-GB" sz="2400" i="0" dirty="0" smtClean="0">
                <a:latin typeface="+mn-lt"/>
              </a:rPr>
              <a:t>arc, given the </a:t>
            </a:r>
            <a:r>
              <a:rPr lang="en-GB" sz="2400" i="0" dirty="0">
                <a:latin typeface="+mn-lt"/>
              </a:rPr>
              <a:t>entry time </a:t>
            </a:r>
            <a:r>
              <a:rPr lang="en-GB" sz="2400" dirty="0">
                <a:latin typeface="Times New Roman" pitchFamily="18" charset="0"/>
                <a:sym typeface="Symbol"/>
              </a:rPr>
              <a:t></a:t>
            </a:r>
            <a:r>
              <a:rPr lang="en-GB" sz="2400" dirty="0"/>
              <a:t>.</a:t>
            </a:r>
            <a:endParaRPr lang="en-US" sz="2400" i="0" dirty="0">
              <a:latin typeface="+mn-lt"/>
            </a:endParaRPr>
          </a:p>
        </p:txBody>
      </p:sp>
      <p:graphicFrame>
        <p:nvGraphicFramePr>
          <p:cNvPr id="19" name="Table 18"/>
          <p:cNvGraphicFramePr>
            <a:graphicFrameLocks noGrp="1"/>
          </p:cNvGraphicFramePr>
          <p:nvPr>
            <p:extLst>
              <p:ext uri="{D42A27DB-BD31-4B8C-83A1-F6EECF244321}">
                <p14:modId xmlns:p14="http://schemas.microsoft.com/office/powerpoint/2010/main" val="2882642534"/>
              </p:ext>
            </p:extLst>
          </p:nvPr>
        </p:nvGraphicFramePr>
        <p:xfrm>
          <a:off x="1259632" y="3120856"/>
          <a:ext cx="7524835" cy="3698240"/>
        </p:xfrm>
        <a:graphic>
          <a:graphicData uri="http://schemas.openxmlformats.org/drawingml/2006/table">
            <a:tbl>
              <a:tblPr firstRow="1" firstCol="1" bandRow="1"/>
              <a:tblGrid>
                <a:gridCol w="7524835"/>
              </a:tblGrid>
              <a:tr h="648072">
                <a:tc>
                  <a:txBody>
                    <a:bodyPr/>
                    <a:lstStyle/>
                    <a:p>
                      <a:pPr indent="151130" algn="ctr">
                        <a:spcAft>
                          <a:spcPts val="0"/>
                        </a:spcAft>
                      </a:pPr>
                      <a:r>
                        <a:rPr lang="it-IT" sz="1000" dirty="0">
                          <a:effectLst/>
                          <a:latin typeface="Times New Roman"/>
                          <a:ea typeface="SimSun"/>
                        </a:rPr>
                        <a:t>		</a:t>
                      </a:r>
                      <a:r>
                        <a:rPr lang="en-GB" sz="2000" dirty="0">
                          <a:effectLst/>
                          <a:latin typeface="Times New Roman"/>
                          <a:ea typeface="SimSun"/>
                        </a:rPr>
                        <a:t> </a:t>
                      </a:r>
                      <a:r>
                        <a:rPr lang="it-IT" sz="2000" i="1" dirty="0">
                          <a:effectLst/>
                          <a:latin typeface="Times New Roman"/>
                          <a:ea typeface="SimSun"/>
                        </a:rPr>
                        <a:t> </a:t>
                      </a:r>
                      <a:r>
                        <a:rPr lang="it-IT" sz="2000" i="1" dirty="0" smtClean="0">
                          <a:effectLst/>
                          <a:latin typeface="Times New Roman"/>
                          <a:ea typeface="SimSun"/>
                        </a:rPr>
                        <a:t>         </a:t>
                      </a:r>
                      <a:r>
                        <a:rPr lang="it-IT" sz="2400" i="0" dirty="0" smtClean="0">
                          <a:effectLst/>
                          <a:latin typeface="+mn-lt"/>
                          <a:ea typeface="SimSun"/>
                        </a:rPr>
                        <a:t>pedestrian arcs</a:t>
                      </a:r>
                      <a:endParaRPr lang="it-IT" sz="2400" i="1" baseline="30000" dirty="0" smtClean="0">
                        <a:effectLst/>
                        <a:latin typeface="Times New Roman"/>
                        <a:ea typeface="SimSun"/>
                      </a:endParaRPr>
                    </a:p>
                    <a:p>
                      <a:pPr indent="151130" algn="ctr">
                        <a:spcAft>
                          <a:spcPts val="0"/>
                        </a:spcAft>
                      </a:pPr>
                      <a:endParaRPr lang="it-IT" sz="2000" i="1" baseline="30000" dirty="0" smtClean="0">
                        <a:effectLst/>
                        <a:latin typeface="Times New Roman"/>
                        <a:ea typeface="SimSun"/>
                      </a:endParaRPr>
                    </a:p>
                    <a:p>
                      <a:pPr indent="151130" algn="ctr">
                        <a:spcAft>
                          <a:spcPts val="0"/>
                        </a:spcAft>
                      </a:pPr>
                      <a:endParaRPr lang="it-IT" sz="2000" i="1" baseline="30000" dirty="0" smtClean="0">
                        <a:effectLst/>
                        <a:latin typeface="Times New Roman"/>
                        <a:ea typeface="SimSun"/>
                      </a:endParaRPr>
                    </a:p>
                    <a:p>
                      <a:pPr indent="151130" algn="ctr">
                        <a:spcAft>
                          <a:spcPts val="0"/>
                        </a:spcAft>
                      </a:pPr>
                      <a:endParaRPr lang="it-IT" sz="2000" i="1" baseline="30000" dirty="0" smtClean="0">
                        <a:effectLst/>
                        <a:latin typeface="Times New Roman"/>
                        <a:ea typeface="SimSun"/>
                      </a:endParaRPr>
                    </a:p>
                  </a:txBody>
                  <a:tcPr marL="68580" marR="68580" marT="0" marB="0">
                    <a:lnL>
                      <a:noFill/>
                    </a:lnL>
                    <a:lnR>
                      <a:noFill/>
                    </a:lnR>
                    <a:lnT>
                      <a:noFill/>
                    </a:lnT>
                    <a:lnB>
                      <a:noFill/>
                    </a:lnB>
                  </a:tcPr>
                </a:tc>
              </a:tr>
              <a:tr h="648072">
                <a:tc>
                  <a:txBody>
                    <a:bodyPr/>
                    <a:lstStyle/>
                    <a:p>
                      <a:pPr indent="151130" algn="ctr">
                        <a:spcAft>
                          <a:spcPts val="0"/>
                        </a:spcAft>
                      </a:pPr>
                      <a:r>
                        <a:rPr lang="it-IT" sz="1000" dirty="0">
                          <a:effectLst/>
                          <a:latin typeface="Times New Roman"/>
                          <a:ea typeface="SimSun"/>
                        </a:rPr>
                        <a:t>		</a:t>
                      </a:r>
                      <a:r>
                        <a:rPr lang="en-GB" sz="2000" dirty="0">
                          <a:effectLst/>
                          <a:latin typeface="Times New Roman"/>
                          <a:ea typeface="SimSun"/>
                        </a:rPr>
                        <a:t> </a:t>
                      </a:r>
                      <a:r>
                        <a:rPr lang="it-IT" sz="2000" i="1" dirty="0">
                          <a:effectLst/>
                          <a:latin typeface="Times New Roman"/>
                          <a:ea typeface="SimSun"/>
                        </a:rPr>
                        <a:t> </a:t>
                      </a:r>
                      <a:endParaRPr lang="it-IT" sz="2000" i="1" dirty="0" smtClean="0">
                        <a:effectLst/>
                        <a:latin typeface="Times New Roman"/>
                        <a:ea typeface="SimSun"/>
                      </a:endParaRPr>
                    </a:p>
                    <a:p>
                      <a:pPr indent="151130" algn="ctr">
                        <a:spcAft>
                          <a:spcPts val="0"/>
                        </a:spcAft>
                      </a:pPr>
                      <a:r>
                        <a:rPr lang="it-IT" sz="2000" i="1" dirty="0" smtClean="0">
                          <a:effectLst/>
                          <a:latin typeface="Times New Roman"/>
                          <a:ea typeface="SimSun"/>
                        </a:rPr>
                        <a:t>                            </a:t>
                      </a:r>
                      <a:r>
                        <a:rPr lang="it-IT" sz="2400" i="0" dirty="0" smtClean="0">
                          <a:effectLst/>
                          <a:latin typeface="+mn-lt"/>
                          <a:ea typeface="SimSun"/>
                        </a:rPr>
                        <a:t>line arcs</a:t>
                      </a:r>
                      <a:endParaRPr lang="it-IT" sz="2400" i="1" baseline="30000" dirty="0" smtClean="0">
                        <a:effectLst/>
                        <a:latin typeface="Times New Roman"/>
                        <a:ea typeface="SimSun"/>
                      </a:endParaRPr>
                    </a:p>
                    <a:p>
                      <a:pPr indent="151130" algn="ctr">
                        <a:spcAft>
                          <a:spcPts val="0"/>
                        </a:spcAft>
                      </a:pPr>
                      <a:endParaRPr lang="it-IT" sz="2000" i="1" baseline="30000" dirty="0" smtClean="0">
                        <a:effectLst/>
                        <a:latin typeface="Times New Roman"/>
                        <a:ea typeface="SimSun"/>
                      </a:endParaRPr>
                    </a:p>
                    <a:p>
                      <a:pPr indent="151130" algn="ctr">
                        <a:spcAft>
                          <a:spcPts val="0"/>
                        </a:spcAft>
                      </a:pPr>
                      <a:endParaRPr lang="it-IT" sz="2000" dirty="0">
                        <a:effectLst/>
                        <a:latin typeface="Times New Roman"/>
                        <a:ea typeface="SimSun"/>
                      </a:endParaRPr>
                    </a:p>
                  </a:txBody>
                  <a:tcPr marL="68580" marR="68580" marT="0" marB="0">
                    <a:lnL>
                      <a:noFill/>
                    </a:lnL>
                    <a:lnR>
                      <a:noFill/>
                    </a:lnR>
                    <a:lnT>
                      <a:noFill/>
                    </a:lnT>
                    <a:lnB>
                      <a:noFill/>
                    </a:lnB>
                  </a:tcPr>
                </a:tc>
              </a:tr>
              <a:tr h="648072">
                <a:tc>
                  <a:txBody>
                    <a:bodyPr/>
                    <a:lstStyle/>
                    <a:p>
                      <a:pPr marL="0" marR="0" lvl="0" indent="151130" algn="ctr" defTabSz="914400" rtl="0" eaLnBrk="1" fontAlgn="auto" latinLnBrk="0" hangingPunct="1">
                        <a:lnSpc>
                          <a:spcPct val="100000"/>
                        </a:lnSpc>
                        <a:spcBef>
                          <a:spcPts val="0"/>
                        </a:spcBef>
                        <a:spcAft>
                          <a:spcPts val="0"/>
                        </a:spcAft>
                        <a:buClrTx/>
                        <a:buSzTx/>
                        <a:buFontTx/>
                        <a:buNone/>
                        <a:tabLst/>
                        <a:defRPr/>
                      </a:pPr>
                      <a:r>
                        <a:rPr lang="it-IT" sz="1000" dirty="0" smtClean="0">
                          <a:effectLst/>
                          <a:latin typeface="Times New Roman"/>
                          <a:ea typeface="SimSun"/>
                        </a:rPr>
                        <a:t>	 </a:t>
                      </a:r>
                      <a:r>
                        <a:rPr lang="en-GB" sz="1000" dirty="0" smtClean="0">
                          <a:effectLst/>
                          <a:latin typeface="Times New Roman"/>
                          <a:ea typeface="SimSun"/>
                        </a:rPr>
                        <a:t> </a:t>
                      </a:r>
                      <a:r>
                        <a:rPr lang="it-IT" sz="1000" i="1" dirty="0" smtClean="0">
                          <a:effectLst/>
                          <a:latin typeface="Times New Roman"/>
                          <a:ea typeface="SimSun"/>
                        </a:rPr>
                        <a:t>                             </a:t>
                      </a:r>
                    </a:p>
                    <a:p>
                      <a:pPr marL="0" marR="0" lvl="0" indent="151130" algn="ctr" defTabSz="914400" rtl="0" eaLnBrk="1" fontAlgn="auto" latinLnBrk="0" hangingPunct="1">
                        <a:lnSpc>
                          <a:spcPct val="100000"/>
                        </a:lnSpc>
                        <a:spcBef>
                          <a:spcPts val="0"/>
                        </a:spcBef>
                        <a:spcAft>
                          <a:spcPts val="0"/>
                        </a:spcAft>
                        <a:buClrTx/>
                        <a:buSzTx/>
                        <a:buFontTx/>
                        <a:buNone/>
                        <a:tabLst/>
                        <a:defRPr/>
                      </a:pPr>
                      <a:endParaRPr lang="it-IT" sz="1000" i="1" dirty="0" smtClean="0">
                        <a:effectLst/>
                        <a:latin typeface="Times New Roman"/>
                        <a:ea typeface="SimSun"/>
                      </a:endParaRPr>
                    </a:p>
                    <a:p>
                      <a:pPr marL="0" marR="0" lvl="0" indent="151130" algn="ctr" defTabSz="914400" rtl="0" eaLnBrk="1" fontAlgn="auto" latinLnBrk="0" hangingPunct="1">
                        <a:lnSpc>
                          <a:spcPct val="100000"/>
                        </a:lnSpc>
                        <a:spcBef>
                          <a:spcPts val="0"/>
                        </a:spcBef>
                        <a:spcAft>
                          <a:spcPts val="0"/>
                        </a:spcAft>
                        <a:buClrTx/>
                        <a:buSzTx/>
                        <a:buFontTx/>
                        <a:buNone/>
                        <a:tabLst/>
                        <a:defRPr/>
                      </a:pPr>
                      <a:r>
                        <a:rPr lang="it-IT" sz="1000" i="1" dirty="0" smtClean="0">
                          <a:effectLst/>
                          <a:latin typeface="Times New Roman"/>
                          <a:ea typeface="SimSun"/>
                        </a:rPr>
                        <a:t>                                                                </a:t>
                      </a:r>
                      <a:r>
                        <a:rPr kumimoji="0" lang="it-IT" sz="2400" b="0" i="0" u="none" strike="noStrike" kern="1200" cap="none" spc="0" normalizeH="0" baseline="0" noProof="0" dirty="0" smtClean="0">
                          <a:ln>
                            <a:noFill/>
                          </a:ln>
                          <a:solidFill>
                            <a:srgbClr val="6E6E6F"/>
                          </a:solidFill>
                          <a:effectLst/>
                          <a:uLnTx/>
                          <a:uFillTx/>
                          <a:latin typeface="+mn-lt"/>
                          <a:ea typeface="SimSun"/>
                          <a:cs typeface="+mn-cs"/>
                        </a:rPr>
                        <a:t>waiting arcs (this is for exp headways)</a:t>
                      </a:r>
                    </a:p>
                    <a:p>
                      <a:pPr marL="0" marR="0" lvl="0" indent="15113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smtClean="0">
                          <a:ln>
                            <a:noFill/>
                          </a:ln>
                          <a:solidFill>
                            <a:srgbClr val="6E6E6F"/>
                          </a:solidFill>
                          <a:effectLst/>
                          <a:uLnTx/>
                          <a:uFillTx/>
                          <a:latin typeface="+mn-lt"/>
                          <a:ea typeface="SimSun"/>
                          <a:cs typeface="+mn-cs"/>
                        </a:rPr>
                        <a:t>frequency = vehicle flow propagation alng the line</a:t>
                      </a:r>
                      <a:endParaRPr kumimoji="0" lang="it-IT" sz="2400" b="0" i="1" u="none" strike="noStrike" kern="1200" cap="none" spc="0" normalizeH="0" baseline="30000" noProof="0" dirty="0" smtClean="0">
                        <a:ln>
                          <a:noFill/>
                        </a:ln>
                        <a:solidFill>
                          <a:srgbClr val="6E6E6F"/>
                        </a:solidFill>
                        <a:effectLst/>
                        <a:uLnTx/>
                        <a:uFillTx/>
                        <a:latin typeface="Times New Roman"/>
                        <a:ea typeface="SimSun"/>
                        <a:cs typeface="+mn-cs"/>
                      </a:endParaRPr>
                    </a:p>
                    <a:p>
                      <a:pPr indent="151130" algn="ctr">
                        <a:spcAft>
                          <a:spcPts val="0"/>
                        </a:spcAft>
                      </a:pPr>
                      <a:endParaRPr lang="it-IT" sz="2000" i="1" baseline="30000" dirty="0" smtClean="0">
                        <a:effectLst/>
                        <a:latin typeface="Times New Roman"/>
                        <a:ea typeface="SimSun"/>
                      </a:endParaRPr>
                    </a:p>
                    <a:p>
                      <a:pPr indent="151130" algn="ctr">
                        <a:spcAft>
                          <a:spcPts val="0"/>
                        </a:spcAft>
                      </a:pPr>
                      <a:endParaRPr lang="en-US" sz="2000" dirty="0">
                        <a:effectLst/>
                        <a:latin typeface="Times New Roman"/>
                        <a:ea typeface="SimSun"/>
                      </a:endParaRPr>
                    </a:p>
                  </a:txBody>
                  <a:tcPr marL="68580" marR="68580" marT="0" marB="0">
                    <a:lnL>
                      <a:noFill/>
                    </a:lnL>
                    <a:lnR>
                      <a:noFill/>
                    </a:lnR>
                    <a:lnT>
                      <a:noFill/>
                    </a:lnT>
                    <a:lnB>
                      <a:noFill/>
                    </a:lnB>
                  </a:tcPr>
                </a:tc>
              </a:tr>
            </a:tbl>
          </a:graphicData>
        </a:graphic>
      </p:graphicFrame>
      <p:graphicFrame>
        <p:nvGraphicFramePr>
          <p:cNvPr id="27" name="Object 26"/>
          <p:cNvGraphicFramePr>
            <a:graphicFrameLocks noChangeAspect="1"/>
          </p:cNvGraphicFramePr>
          <p:nvPr>
            <p:extLst>
              <p:ext uri="{D42A27DB-BD31-4B8C-83A1-F6EECF244321}">
                <p14:modId xmlns:p14="http://schemas.microsoft.com/office/powerpoint/2010/main" val="2956966833"/>
              </p:ext>
            </p:extLst>
          </p:nvPr>
        </p:nvGraphicFramePr>
        <p:xfrm>
          <a:off x="1331640" y="5229200"/>
          <a:ext cx="1954530" cy="796290"/>
        </p:xfrm>
        <a:graphic>
          <a:graphicData uri="http://schemas.openxmlformats.org/presentationml/2006/ole">
            <mc:AlternateContent xmlns:mc="http://schemas.openxmlformats.org/markup-compatibility/2006">
              <mc:Choice xmlns:v="urn:schemas-microsoft-com:vml" Requires="v">
                <p:oleObj spid="_x0000_s350288" name="Equation" r:id="rId4" imgW="1028520" imgH="419040" progId="Equation.DSMT4">
                  <p:embed/>
                </p:oleObj>
              </mc:Choice>
              <mc:Fallback>
                <p:oleObj name="Equation" r:id="rId4" imgW="1028520" imgH="419040" progId="Equation.DSMT4">
                  <p:embed/>
                  <p:pic>
                    <p:nvPicPr>
                      <p:cNvPr id="0" name=""/>
                      <p:cNvPicPr>
                        <a:picLocks noChangeAspect="1" noChangeArrowheads="1"/>
                      </p:cNvPicPr>
                      <p:nvPr/>
                    </p:nvPicPr>
                    <p:blipFill>
                      <a:blip r:embed="rId5"/>
                      <a:srcRect/>
                      <a:stretch>
                        <a:fillRect/>
                      </a:stretch>
                    </p:blipFill>
                    <p:spPr bwMode="auto">
                      <a:xfrm>
                        <a:off x="1331640" y="5229200"/>
                        <a:ext cx="1954530" cy="796290"/>
                      </a:xfrm>
                      <a:prstGeom prst="rect">
                        <a:avLst/>
                      </a:prstGeom>
                      <a:noFill/>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304007200"/>
              </p:ext>
            </p:extLst>
          </p:nvPr>
        </p:nvGraphicFramePr>
        <p:xfrm>
          <a:off x="827088" y="2930525"/>
          <a:ext cx="4148137" cy="965200"/>
        </p:xfrm>
        <a:graphic>
          <a:graphicData uri="http://schemas.openxmlformats.org/presentationml/2006/ole">
            <mc:AlternateContent xmlns:mc="http://schemas.openxmlformats.org/markup-compatibility/2006">
              <mc:Choice xmlns:v="urn:schemas-microsoft-com:vml" Requires="v">
                <p:oleObj spid="_x0000_s350289" name="Equation" r:id="rId6" imgW="1803240" imgH="419040" progId="Equation.DSMT4">
                  <p:embed/>
                </p:oleObj>
              </mc:Choice>
              <mc:Fallback>
                <p:oleObj name="Equation" r:id="rId6" imgW="1803240" imgH="419040" progId="Equation.DSMT4">
                  <p:embed/>
                  <p:pic>
                    <p:nvPicPr>
                      <p:cNvPr id="0" name=""/>
                      <p:cNvPicPr/>
                      <p:nvPr/>
                    </p:nvPicPr>
                    <p:blipFill>
                      <a:blip r:embed="rId7"/>
                      <a:stretch>
                        <a:fillRect/>
                      </a:stretch>
                    </p:blipFill>
                    <p:spPr>
                      <a:xfrm>
                        <a:off x="827088" y="2930525"/>
                        <a:ext cx="4148137" cy="9652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000394528"/>
              </p:ext>
            </p:extLst>
          </p:nvPr>
        </p:nvGraphicFramePr>
        <p:xfrm>
          <a:off x="690454" y="4005064"/>
          <a:ext cx="6313488" cy="458788"/>
        </p:xfrm>
        <a:graphic>
          <a:graphicData uri="http://schemas.openxmlformats.org/presentationml/2006/ole">
            <mc:AlternateContent xmlns:mc="http://schemas.openxmlformats.org/markup-compatibility/2006">
              <mc:Choice xmlns:v="urn:schemas-microsoft-com:vml" Requires="v">
                <p:oleObj spid="_x0000_s350290" name="Equation" r:id="rId8" imgW="3149280" imgH="228600" progId="Equation.DSMT4">
                  <p:embed/>
                </p:oleObj>
              </mc:Choice>
              <mc:Fallback>
                <p:oleObj name="Equation" r:id="rId8" imgW="3149280" imgH="228600" progId="Equation.DSMT4">
                  <p:embed/>
                  <p:pic>
                    <p:nvPicPr>
                      <p:cNvPr id="0" name=""/>
                      <p:cNvPicPr>
                        <a:picLocks noChangeAspect="1" noChangeArrowheads="1"/>
                      </p:cNvPicPr>
                      <p:nvPr/>
                    </p:nvPicPr>
                    <p:blipFill>
                      <a:blip r:embed="rId9"/>
                      <a:srcRect/>
                      <a:stretch>
                        <a:fillRect/>
                      </a:stretch>
                    </p:blipFill>
                    <p:spPr bwMode="auto">
                      <a:xfrm>
                        <a:off x="690454" y="4005064"/>
                        <a:ext cx="6313488" cy="458788"/>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162241254"/>
      </p:ext>
    </p:extLst>
  </p:cSld>
  <p:clrMapOvr>
    <a:masterClrMapping/>
  </p:clrMapOvr>
  <p:transition>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8</a:t>
            </a:fld>
            <a:endParaRPr lang="it-IT"/>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8" name="Picture 17" descr="http://www.michellehenry.fr/bus-queue.jpg"/>
          <p:cNvPicPr>
            <a:picLocks noChangeAspect="1" noChangeArrowheads="1"/>
          </p:cNvPicPr>
          <p:nvPr/>
        </p:nvPicPr>
        <p:blipFill>
          <a:blip r:embed="rId3" cstate="print"/>
          <a:srcRect r="15497"/>
          <a:stretch>
            <a:fillRect/>
          </a:stretch>
        </p:blipFill>
        <p:spPr bwMode="auto">
          <a:xfrm>
            <a:off x="467544" y="1556792"/>
            <a:ext cx="3481128" cy="3505129"/>
          </a:xfrm>
          <a:prstGeom prst="rect">
            <a:avLst/>
          </a:prstGeom>
          <a:noFill/>
        </p:spPr>
      </p:pic>
      <p:grpSp>
        <p:nvGrpSpPr>
          <p:cNvPr id="19" name="Group 18"/>
          <p:cNvGrpSpPr>
            <a:grpSpLocks noChangeAspect="1"/>
          </p:cNvGrpSpPr>
          <p:nvPr/>
        </p:nvGrpSpPr>
        <p:grpSpPr>
          <a:xfrm>
            <a:off x="4958374" y="2574919"/>
            <a:ext cx="4066372" cy="3698018"/>
            <a:chOff x="1886252" y="3237483"/>
            <a:chExt cx="2033186" cy="1849009"/>
          </a:xfrm>
        </p:grpSpPr>
        <p:cxnSp>
          <p:nvCxnSpPr>
            <p:cNvPr id="21" name="Straight Arrow Connector 20"/>
            <p:cNvCxnSpPr>
              <a:endCxn id="30" idx="4"/>
            </p:cNvCxnSpPr>
            <p:nvPr/>
          </p:nvCxnSpPr>
          <p:spPr>
            <a:xfrm flipV="1">
              <a:off x="2339752" y="3451722"/>
              <a:ext cx="121042" cy="461862"/>
            </a:xfrm>
            <a:prstGeom prst="straightConnector1">
              <a:avLst/>
            </a:prstGeom>
            <a:noFill/>
            <a:ln w="38100" cap="flat" cmpd="sng" algn="ctr">
              <a:solidFill>
                <a:schemeClr val="bg1">
                  <a:lumMod val="10000"/>
                </a:schemeClr>
              </a:solidFill>
              <a:prstDash val="lgDash"/>
              <a:tailEnd type="arrow"/>
            </a:ln>
            <a:effectLst/>
          </p:spPr>
        </p:cxnSp>
        <p:grpSp>
          <p:nvGrpSpPr>
            <p:cNvPr id="22" name="Gruppo 82"/>
            <p:cNvGrpSpPr/>
            <p:nvPr/>
          </p:nvGrpSpPr>
          <p:grpSpPr>
            <a:xfrm>
              <a:off x="1886252" y="3237483"/>
              <a:ext cx="2033186" cy="1849009"/>
              <a:chOff x="1672206" y="3317920"/>
              <a:chExt cx="2123551" cy="1808539"/>
            </a:xfrm>
          </p:grpSpPr>
          <p:cxnSp>
            <p:nvCxnSpPr>
              <p:cNvPr id="27" name="AutoShape 13"/>
              <p:cNvCxnSpPr>
                <a:cxnSpLocks noChangeShapeType="1"/>
              </p:cNvCxnSpPr>
              <p:nvPr/>
            </p:nvCxnSpPr>
            <p:spPr bwMode="auto">
              <a:xfrm>
                <a:off x="3123569" y="3755646"/>
                <a:ext cx="672188" cy="5571"/>
              </a:xfrm>
              <a:prstGeom prst="straightConnector1">
                <a:avLst/>
              </a:prstGeom>
              <a:noFill/>
              <a:ln w="9525">
                <a:solidFill>
                  <a:srgbClr val="969696"/>
                </a:solidFill>
                <a:round/>
                <a:headEnd/>
                <a:tailEnd type="triangle" w="med" len="med"/>
              </a:ln>
            </p:spPr>
          </p:cxnSp>
          <p:cxnSp>
            <p:nvCxnSpPr>
              <p:cNvPr id="28" name="AutoShape 14"/>
              <p:cNvCxnSpPr>
                <a:cxnSpLocks noChangeShapeType="1"/>
              </p:cNvCxnSpPr>
              <p:nvPr/>
            </p:nvCxnSpPr>
            <p:spPr bwMode="auto">
              <a:xfrm>
                <a:off x="2358007" y="3441596"/>
                <a:ext cx="1331073" cy="0"/>
              </a:xfrm>
              <a:prstGeom prst="straightConnector1">
                <a:avLst/>
              </a:prstGeom>
              <a:noFill/>
              <a:ln w="9525">
                <a:solidFill>
                  <a:srgbClr val="969696"/>
                </a:solidFill>
                <a:round/>
                <a:headEnd/>
                <a:tailEnd type="triangle" w="med" len="med"/>
              </a:ln>
            </p:spPr>
          </p:cxnSp>
          <p:sp>
            <p:nvSpPr>
              <p:cNvPr id="29" name="Freeform 38"/>
              <p:cNvSpPr>
                <a:spLocks/>
              </p:cNvSpPr>
              <p:nvPr/>
            </p:nvSpPr>
            <p:spPr bwMode="auto">
              <a:xfrm>
                <a:off x="1967483" y="4262858"/>
                <a:ext cx="347662" cy="641351"/>
              </a:xfrm>
              <a:custGeom>
                <a:avLst/>
                <a:gdLst/>
                <a:ahLst/>
                <a:cxnLst>
                  <a:cxn ang="0">
                    <a:pos x="19" y="1005"/>
                  </a:cxn>
                  <a:cxn ang="0">
                    <a:pos x="179" y="255"/>
                  </a:cxn>
                  <a:cxn ang="0">
                    <a:pos x="1094" y="0"/>
                  </a:cxn>
                </a:cxnLst>
                <a:rect l="0" t="0" r="r" b="b"/>
                <a:pathLst>
                  <a:path w="1094" h="1005">
                    <a:moveTo>
                      <a:pt x="19" y="1005"/>
                    </a:moveTo>
                    <a:cubicBezTo>
                      <a:pt x="9" y="713"/>
                      <a:pt x="0" y="422"/>
                      <a:pt x="179" y="255"/>
                    </a:cubicBezTo>
                    <a:cubicBezTo>
                      <a:pt x="358" y="88"/>
                      <a:pt x="726" y="44"/>
                      <a:pt x="1094" y="0"/>
                    </a:cubicBezTo>
                  </a:path>
                </a:pathLst>
              </a:custGeom>
              <a:noFill/>
              <a:ln w="38100" cap="rnd">
                <a:solidFill>
                  <a:schemeClr val="bg1">
                    <a:lumMod val="10000"/>
                  </a:schemeClr>
                </a:solidFill>
                <a:prstDash val="sys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0" name="Oval 40"/>
              <p:cNvSpPr>
                <a:spLocks noChangeArrowheads="1"/>
              </p:cNvSpPr>
              <p:nvPr/>
            </p:nvSpPr>
            <p:spPr bwMode="auto">
              <a:xfrm>
                <a:off x="2167507" y="3317920"/>
                <a:ext cx="209550" cy="209550"/>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1" name="Oval 41"/>
              <p:cNvSpPr>
                <a:spLocks noChangeArrowheads="1"/>
              </p:cNvSpPr>
              <p:nvPr/>
            </p:nvSpPr>
            <p:spPr bwMode="auto">
              <a:xfrm>
                <a:off x="2908757" y="3646109"/>
                <a:ext cx="213761" cy="209550"/>
              </a:xfrm>
              <a:prstGeom prst="ellipse">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2" name="Rectangle 42"/>
              <p:cNvSpPr>
                <a:spLocks noChangeArrowheads="1"/>
              </p:cNvSpPr>
              <p:nvPr/>
            </p:nvSpPr>
            <p:spPr bwMode="auto">
              <a:xfrm>
                <a:off x="1881757" y="4924847"/>
                <a:ext cx="200025" cy="2016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33" name="Freeform 43"/>
              <p:cNvSpPr>
                <a:spLocks/>
              </p:cNvSpPr>
              <p:nvPr/>
            </p:nvSpPr>
            <p:spPr bwMode="auto">
              <a:xfrm>
                <a:off x="1948432" y="4158083"/>
                <a:ext cx="133349" cy="700089"/>
              </a:xfrm>
              <a:custGeom>
                <a:avLst/>
                <a:gdLst/>
                <a:ahLst/>
                <a:cxnLst>
                  <a:cxn ang="0">
                    <a:pos x="49" y="1755"/>
                  </a:cxn>
                  <a:cxn ang="0">
                    <a:pos x="49" y="825"/>
                  </a:cxn>
                  <a:cxn ang="0">
                    <a:pos x="344" y="0"/>
                  </a:cxn>
                </a:cxnLst>
                <a:rect l="0" t="0" r="r" b="b"/>
                <a:pathLst>
                  <a:path w="344" h="1755">
                    <a:moveTo>
                      <a:pt x="49" y="1755"/>
                    </a:moveTo>
                    <a:cubicBezTo>
                      <a:pt x="24" y="1436"/>
                      <a:pt x="0" y="1117"/>
                      <a:pt x="49" y="825"/>
                    </a:cubicBezTo>
                    <a:cubicBezTo>
                      <a:pt x="98" y="533"/>
                      <a:pt x="221" y="266"/>
                      <a:pt x="344" y="0"/>
                    </a:cubicBezTo>
                  </a:path>
                </a:pathLst>
              </a:custGeom>
              <a:noFill/>
              <a:ln w="38100" cap="rnd">
                <a:solidFill>
                  <a:schemeClr val="bg1">
                    <a:lumMod val="10000"/>
                  </a:schemeClr>
                </a:solidFill>
                <a:prstDash val="sys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cxnSp>
            <p:nvCxnSpPr>
              <p:cNvPr id="34" name="AutoShape 48"/>
              <p:cNvCxnSpPr>
                <a:cxnSpLocks noChangeShapeType="1"/>
              </p:cNvCxnSpPr>
              <p:nvPr/>
            </p:nvCxnSpPr>
            <p:spPr bwMode="auto">
              <a:xfrm>
                <a:off x="1672206" y="3415133"/>
                <a:ext cx="480776" cy="0"/>
              </a:xfrm>
              <a:prstGeom prst="straightConnector1">
                <a:avLst/>
              </a:prstGeom>
              <a:noFill/>
              <a:ln w="9525">
                <a:solidFill>
                  <a:srgbClr val="969696"/>
                </a:solidFill>
                <a:prstDash val="dash"/>
                <a:round/>
                <a:headEnd/>
                <a:tailEnd type="triangle" w="med" len="med"/>
              </a:ln>
            </p:spPr>
          </p:cxnSp>
        </p:grpSp>
        <p:sp>
          <p:nvSpPr>
            <p:cNvPr id="23" name="Oval 40"/>
            <p:cNvSpPr>
              <a:spLocks noChangeArrowheads="1"/>
            </p:cNvSpPr>
            <p:nvPr/>
          </p:nvSpPr>
          <p:spPr bwMode="auto">
            <a:xfrm>
              <a:off x="2519741" y="4081061"/>
              <a:ext cx="216000" cy="214239"/>
            </a:xfrm>
            <a:prstGeom prst="hexagon">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24" name="Oval 40"/>
            <p:cNvSpPr>
              <a:spLocks noChangeArrowheads="1"/>
            </p:cNvSpPr>
            <p:nvPr/>
          </p:nvSpPr>
          <p:spPr bwMode="auto">
            <a:xfrm>
              <a:off x="2214561" y="3882209"/>
              <a:ext cx="216000" cy="214239"/>
            </a:xfrm>
            <a:prstGeom prst="hexagon">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cxnSp>
          <p:nvCxnSpPr>
            <p:cNvPr id="25" name="Straight Arrow Connector 24"/>
            <p:cNvCxnSpPr>
              <a:endCxn id="31" idx="3"/>
            </p:cNvCxnSpPr>
            <p:nvPr/>
          </p:nvCxnSpPr>
          <p:spPr>
            <a:xfrm flipV="1">
              <a:off x="2690993" y="3755880"/>
              <a:ext cx="409164" cy="356556"/>
            </a:xfrm>
            <a:prstGeom prst="straightConnector1">
              <a:avLst/>
            </a:prstGeom>
            <a:noFill/>
            <a:ln w="38100" cap="flat" cmpd="sng" algn="ctr">
              <a:solidFill>
                <a:schemeClr val="bg1">
                  <a:lumMod val="10000"/>
                </a:schemeClr>
              </a:solidFill>
              <a:prstDash val="lgDash"/>
              <a:tailEnd type="arrow"/>
            </a:ln>
            <a:effectLst/>
          </p:spPr>
        </p:cxnSp>
        <p:cxnSp>
          <p:nvCxnSpPr>
            <p:cNvPr id="26" name="AutoShape 48"/>
            <p:cNvCxnSpPr>
              <a:cxnSpLocks noChangeShapeType="1"/>
            </p:cNvCxnSpPr>
            <p:nvPr/>
          </p:nvCxnSpPr>
          <p:spPr bwMode="auto">
            <a:xfrm>
              <a:off x="1886253" y="3660940"/>
              <a:ext cx="1173579" cy="7555"/>
            </a:xfrm>
            <a:prstGeom prst="straightConnector1">
              <a:avLst/>
            </a:prstGeom>
            <a:noFill/>
            <a:ln w="9525">
              <a:solidFill>
                <a:srgbClr val="969696"/>
              </a:solidFill>
              <a:prstDash val="dash"/>
              <a:round/>
              <a:headEnd/>
              <a:tailEnd type="triangle" w="med" len="med"/>
            </a:ln>
          </p:spPr>
        </p:cxnSp>
      </p:grpSp>
      <p:cxnSp>
        <p:nvCxnSpPr>
          <p:cNvPr id="38" name="Straight Arrow Connector 37"/>
          <p:cNvCxnSpPr/>
          <p:nvPr/>
        </p:nvCxnSpPr>
        <p:spPr>
          <a:xfrm>
            <a:off x="971600" y="5229200"/>
            <a:ext cx="2056585" cy="0"/>
          </a:xfrm>
          <a:prstGeom prst="straightConnector1">
            <a:avLst/>
          </a:prstGeom>
          <a:noFill/>
          <a:ln w="19050" cap="flat" cmpd="sng" algn="ctr">
            <a:solidFill>
              <a:sysClr val="windowText" lastClr="000000"/>
            </a:solidFill>
            <a:prstDash val="lgDash"/>
            <a:tailEnd type="arrow"/>
          </a:ln>
          <a:effectLst/>
        </p:spPr>
      </p:cxnSp>
      <p:cxnSp>
        <p:nvCxnSpPr>
          <p:cNvPr id="39" name="Straight Arrow Connector 38"/>
          <p:cNvCxnSpPr/>
          <p:nvPr/>
        </p:nvCxnSpPr>
        <p:spPr>
          <a:xfrm>
            <a:off x="3235328" y="5229200"/>
            <a:ext cx="488316" cy="9456"/>
          </a:xfrm>
          <a:prstGeom prst="straightConnector1">
            <a:avLst/>
          </a:prstGeom>
          <a:noFill/>
          <a:ln w="19050" cap="flat" cmpd="sng" algn="ctr">
            <a:solidFill>
              <a:sysClr val="windowText" lastClr="000000"/>
            </a:solidFill>
            <a:prstDash val="sysDot"/>
            <a:tailEnd type="arrow"/>
          </a:ln>
          <a:effectLst/>
        </p:spPr>
      </p:cxnSp>
      <p:sp>
        <p:nvSpPr>
          <p:cNvPr id="12" name="Rectangle 11"/>
          <p:cNvSpPr/>
          <p:nvPr/>
        </p:nvSpPr>
        <p:spPr bwMode="auto">
          <a:xfrm>
            <a:off x="3019328" y="2852936"/>
            <a:ext cx="216000" cy="2736000"/>
          </a:xfrm>
          <a:prstGeom prst="rect">
            <a:avLst/>
          </a:prstGeom>
          <a:solidFill>
            <a:srgbClr val="FFFF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1" u="none" strike="noStrike" cap="none" normalizeH="0" baseline="0" smtClean="0">
              <a:ln>
                <a:noFill/>
              </a:ln>
              <a:solidFill>
                <a:srgbClr val="6E6E6F"/>
              </a:solidFill>
              <a:effectLst/>
              <a:latin typeface="Verdana" pitchFamily="34" charset="0"/>
              <a:cs typeface="Times New Roman" pitchFamily="18" charset="0"/>
            </a:endParaRPr>
          </a:p>
        </p:txBody>
      </p:sp>
      <p:cxnSp>
        <p:nvCxnSpPr>
          <p:cNvPr id="15" name="Straight Connector 14"/>
          <p:cNvCxnSpPr/>
          <p:nvPr/>
        </p:nvCxnSpPr>
        <p:spPr bwMode="auto">
          <a:xfrm>
            <a:off x="971600" y="2852936"/>
            <a:ext cx="0" cy="2573373"/>
          </a:xfrm>
          <a:prstGeom prst="line">
            <a:avLst/>
          </a:prstGeom>
          <a:solidFill>
            <a:schemeClr val="accent1"/>
          </a:solidFill>
          <a:ln w="38100" cap="flat" cmpd="sng" algn="ctr">
            <a:solidFill>
              <a:srgbClr val="FFFF00"/>
            </a:solidFill>
            <a:prstDash val="solid"/>
            <a:round/>
            <a:headEnd type="none" w="med" len="med"/>
            <a:tailEnd type="none" w="med" len="med"/>
          </a:ln>
          <a:effectLst/>
        </p:spPr>
      </p:cxnSp>
      <p:sp>
        <p:nvSpPr>
          <p:cNvPr id="9220" name="TextBox 9219"/>
          <p:cNvSpPr txBox="1"/>
          <p:nvPr/>
        </p:nvSpPr>
        <p:spPr>
          <a:xfrm>
            <a:off x="971600" y="5399866"/>
            <a:ext cx="2047728" cy="769441"/>
          </a:xfrm>
          <a:prstGeom prst="rect">
            <a:avLst/>
          </a:prstGeom>
          <a:noFill/>
        </p:spPr>
        <p:txBody>
          <a:bodyPr wrap="square" rtlCol="0">
            <a:spAutoFit/>
          </a:bodyPr>
          <a:lstStyle/>
          <a:p>
            <a:r>
              <a:rPr lang="en-US" sz="2200" i="0" dirty="0" smtClean="0">
                <a:solidFill>
                  <a:schemeClr val="bg1">
                    <a:lumMod val="10000"/>
                  </a:schemeClr>
                </a:solidFill>
                <a:latin typeface="+mn-lt"/>
              </a:rPr>
              <a:t>Phase 1:</a:t>
            </a:r>
          </a:p>
          <a:p>
            <a:r>
              <a:rPr lang="en-US" sz="2200" i="0" dirty="0" smtClean="0">
                <a:solidFill>
                  <a:schemeClr val="bg1">
                    <a:lumMod val="10000"/>
                  </a:schemeClr>
                </a:solidFill>
                <a:latin typeface="+mn-lt"/>
              </a:rPr>
              <a:t>Queuing</a:t>
            </a:r>
            <a:endParaRPr lang="en-US" sz="2200" i="0" dirty="0">
              <a:solidFill>
                <a:schemeClr val="bg1">
                  <a:lumMod val="10000"/>
                </a:schemeClr>
              </a:solidFill>
              <a:latin typeface="+mn-lt"/>
            </a:endParaRPr>
          </a:p>
        </p:txBody>
      </p:sp>
      <p:sp>
        <p:nvSpPr>
          <p:cNvPr id="51" name="TextBox 50"/>
          <p:cNvSpPr txBox="1"/>
          <p:nvPr/>
        </p:nvSpPr>
        <p:spPr>
          <a:xfrm>
            <a:off x="3203848" y="5391048"/>
            <a:ext cx="2047728" cy="769441"/>
          </a:xfrm>
          <a:prstGeom prst="rect">
            <a:avLst/>
          </a:prstGeom>
          <a:noFill/>
        </p:spPr>
        <p:txBody>
          <a:bodyPr wrap="square" rtlCol="0">
            <a:spAutoFit/>
          </a:bodyPr>
          <a:lstStyle/>
          <a:p>
            <a:r>
              <a:rPr lang="en-US" sz="2200" i="0" dirty="0" smtClean="0">
                <a:solidFill>
                  <a:schemeClr val="bg1">
                    <a:lumMod val="10000"/>
                  </a:schemeClr>
                </a:solidFill>
                <a:latin typeface="+mn-lt"/>
              </a:rPr>
              <a:t>Phase 2:</a:t>
            </a:r>
          </a:p>
          <a:p>
            <a:r>
              <a:rPr lang="en-US" sz="2200" i="0" dirty="0" smtClean="0">
                <a:solidFill>
                  <a:schemeClr val="bg1">
                    <a:lumMod val="10000"/>
                  </a:schemeClr>
                </a:solidFill>
                <a:latin typeface="+mn-lt"/>
              </a:rPr>
              <a:t>Waiting</a:t>
            </a:r>
            <a:endParaRPr lang="en-US" sz="2200" i="0" dirty="0">
              <a:solidFill>
                <a:schemeClr val="bg1">
                  <a:lumMod val="10000"/>
                </a:schemeClr>
              </a:solidFill>
              <a:latin typeface="+mn-lt"/>
            </a:endParaRPr>
          </a:p>
        </p:txBody>
      </p:sp>
      <p:cxnSp>
        <p:nvCxnSpPr>
          <p:cNvPr id="52" name="Straight Connector 51"/>
          <p:cNvCxnSpPr/>
          <p:nvPr/>
        </p:nvCxnSpPr>
        <p:spPr bwMode="auto">
          <a:xfrm>
            <a:off x="3756030" y="5061921"/>
            <a:ext cx="0" cy="337945"/>
          </a:xfrm>
          <a:prstGeom prst="line">
            <a:avLst/>
          </a:prstGeom>
          <a:solidFill>
            <a:schemeClr val="accent1"/>
          </a:solidFill>
          <a:ln w="38100" cap="flat" cmpd="sng" algn="ctr">
            <a:solidFill>
              <a:srgbClr val="FFFF00"/>
            </a:solidFill>
            <a:prstDash val="solid"/>
            <a:round/>
            <a:headEnd type="none" w="med" len="med"/>
            <a:tailEnd type="none" w="med" len="med"/>
          </a:ln>
          <a:effectLst/>
        </p:spPr>
      </p:cxnSp>
      <p:sp>
        <p:nvSpPr>
          <p:cNvPr id="56" name="TextBox 55"/>
          <p:cNvSpPr txBox="1"/>
          <p:nvPr/>
        </p:nvSpPr>
        <p:spPr>
          <a:xfrm>
            <a:off x="5872946" y="5190903"/>
            <a:ext cx="2047728" cy="769441"/>
          </a:xfrm>
          <a:prstGeom prst="rect">
            <a:avLst/>
          </a:prstGeom>
          <a:noFill/>
        </p:spPr>
        <p:txBody>
          <a:bodyPr wrap="square" rtlCol="0">
            <a:spAutoFit/>
          </a:bodyPr>
          <a:lstStyle/>
          <a:p>
            <a:r>
              <a:rPr lang="en-US" sz="2200" i="0" dirty="0" smtClean="0">
                <a:solidFill>
                  <a:schemeClr val="bg1">
                    <a:lumMod val="10000"/>
                  </a:schemeClr>
                </a:solidFill>
                <a:latin typeface="+mn-lt"/>
              </a:rPr>
              <a:t>Phase 1:</a:t>
            </a:r>
          </a:p>
          <a:p>
            <a:r>
              <a:rPr lang="en-US" sz="2200" i="0" dirty="0" smtClean="0">
                <a:solidFill>
                  <a:schemeClr val="bg1">
                    <a:lumMod val="10000"/>
                  </a:schemeClr>
                </a:solidFill>
                <a:latin typeface="+mn-lt"/>
              </a:rPr>
              <a:t>Queuing</a:t>
            </a:r>
            <a:endParaRPr lang="en-US" sz="2200" i="0" dirty="0">
              <a:solidFill>
                <a:schemeClr val="bg1">
                  <a:lumMod val="10000"/>
                </a:schemeClr>
              </a:solidFill>
              <a:latin typeface="+mn-lt"/>
            </a:endParaRPr>
          </a:p>
        </p:txBody>
      </p:sp>
      <p:sp>
        <p:nvSpPr>
          <p:cNvPr id="57" name="TextBox 56"/>
          <p:cNvSpPr txBox="1"/>
          <p:nvPr/>
        </p:nvSpPr>
        <p:spPr>
          <a:xfrm>
            <a:off x="6977020" y="3836266"/>
            <a:ext cx="2047728" cy="1107996"/>
          </a:xfrm>
          <a:prstGeom prst="rect">
            <a:avLst/>
          </a:prstGeom>
          <a:noFill/>
        </p:spPr>
        <p:txBody>
          <a:bodyPr wrap="square" rtlCol="0">
            <a:spAutoFit/>
          </a:bodyPr>
          <a:lstStyle/>
          <a:p>
            <a:r>
              <a:rPr lang="en-US" sz="2200" i="0" dirty="0" smtClean="0">
                <a:solidFill>
                  <a:schemeClr val="bg1">
                    <a:lumMod val="10000"/>
                  </a:schemeClr>
                </a:solidFill>
                <a:latin typeface="+mn-lt"/>
              </a:rPr>
              <a:t>Phase 2:</a:t>
            </a:r>
          </a:p>
          <a:p>
            <a:r>
              <a:rPr lang="en-US" sz="2200" i="0" dirty="0" smtClean="0">
                <a:solidFill>
                  <a:schemeClr val="bg1">
                    <a:lumMod val="10000"/>
                  </a:schemeClr>
                </a:solidFill>
                <a:latin typeface="+mn-lt"/>
              </a:rPr>
              <a:t>(uncongested) Waiting</a:t>
            </a:r>
            <a:endParaRPr lang="en-US" sz="2200" i="0" dirty="0">
              <a:solidFill>
                <a:schemeClr val="bg1">
                  <a:lumMod val="10000"/>
                </a:schemeClr>
              </a:solidFill>
              <a:latin typeface="+mn-lt"/>
            </a:endParaRPr>
          </a:p>
        </p:txBody>
      </p:sp>
      <p:sp>
        <p:nvSpPr>
          <p:cNvPr id="36" name="Title 5"/>
          <p:cNvSpPr txBox="1">
            <a:spLocks/>
          </p:cNvSpPr>
          <p:nvPr/>
        </p:nvSpPr>
        <p:spPr bwMode="auto">
          <a:xfrm>
            <a:off x="838200" y="60640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smtClean="0"/>
              <a:t/>
            </a:r>
            <a:br>
              <a:rPr lang="en-GB" i="0" kern="0" smtClean="0"/>
            </a:br>
            <a:r>
              <a:rPr lang="en-GB" i="0" kern="0" smtClean="0"/>
              <a:t> 4.	Arc Performance Functions</a:t>
            </a:r>
            <a:br>
              <a:rPr lang="en-GB" i="0" kern="0" smtClean="0"/>
            </a:br>
            <a:r>
              <a:rPr lang="en-GB" i="0" kern="0" smtClean="0"/>
              <a:t>	Bottleneck queue model</a:t>
            </a:r>
            <a:br>
              <a:rPr lang="en-GB" i="0" kern="0" smtClean="0"/>
            </a:br>
            <a:endParaRPr lang="en-GB" i="0" kern="0" dirty="0" smtClean="0"/>
          </a:p>
        </p:txBody>
      </p:sp>
    </p:spTree>
    <p:extLst>
      <p:ext uri="{BB962C8B-B14F-4D97-AF65-F5344CB8AC3E}">
        <p14:creationId xmlns:p14="http://schemas.microsoft.com/office/powerpoint/2010/main" val="1391343768"/>
      </p:ext>
    </p:extLst>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70FDA4B-909C-4243-8AE9-49698BC1406B}" type="slidenum">
              <a:rPr lang="it-IT" smtClean="0"/>
              <a:pPr>
                <a:defRPr/>
              </a:pPr>
              <a:t>9</a:t>
            </a:fld>
            <a:endParaRPr lang="it-IT" dirty="0"/>
          </a:p>
        </p:txBody>
      </p:sp>
      <p:sp>
        <p:nvSpPr>
          <p:cNvPr id="223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57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6"/>
          <p:cNvSpPr>
            <a:spLocks noChangeArrowheads="1"/>
          </p:cNvSpPr>
          <p:nvPr/>
        </p:nvSpPr>
        <p:spPr bwMode="auto">
          <a:xfrm>
            <a:off x="322304" y="1556792"/>
            <a:ext cx="404717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mn-lt"/>
                <a:ea typeface="SimSun" charset="-122"/>
              </a:rPr>
              <a:t>Available capacity</a:t>
            </a:r>
            <a:endParaRPr lang="en-GB" sz="2400" i="0" dirty="0" smtClean="0">
              <a:solidFill>
                <a:schemeClr val="tx1"/>
              </a:solidFill>
              <a:latin typeface="+mn-lt"/>
              <a:ea typeface="SimSun" charset="-122"/>
            </a:endParaRPr>
          </a:p>
        </p:txBody>
      </p:sp>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6"/>
          <p:cNvSpPr>
            <a:spLocks noChangeArrowheads="1"/>
          </p:cNvSpPr>
          <p:nvPr/>
        </p:nvSpPr>
        <p:spPr bwMode="auto">
          <a:xfrm>
            <a:off x="5359643" y="3092634"/>
            <a:ext cx="6169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l" defTabSz="914400" rtl="0" eaLnBrk="1" fontAlgn="base" latinLnBrk="0" hangingPunct="1">
              <a:lnSpc>
                <a:spcPct val="100000"/>
              </a:lnSpc>
              <a:spcBef>
                <a:spcPct val="0"/>
              </a:spcBef>
              <a:spcAft>
                <a:spcPct val="0"/>
              </a:spcAft>
              <a:buClrTx/>
              <a:buSzTx/>
              <a:buFontTx/>
              <a:buNone/>
              <a:tabLst/>
            </a:pPr>
            <a:r>
              <a:rPr lang="en-GB" sz="2000" b="1" dirty="0" smtClean="0">
                <a:solidFill>
                  <a:srgbClr val="FF0000"/>
                </a:solidFill>
                <a:latin typeface="Times New Roman" pitchFamily="18" charset="0"/>
                <a:ea typeface="SimSun" charset="-122"/>
              </a:rPr>
              <a:t>a’’</a:t>
            </a:r>
            <a:endParaRPr lang="en-GB" sz="2000" b="1" baseline="-25000" dirty="0" smtClean="0">
              <a:solidFill>
                <a:srgbClr val="FF0000"/>
              </a:solidFill>
              <a:latin typeface="Times New Roman" pitchFamily="18" charset="0"/>
              <a:ea typeface="SimSun" charset="-122"/>
            </a:endParaRPr>
          </a:p>
        </p:txBody>
      </p:sp>
      <p:sp>
        <p:nvSpPr>
          <p:cNvPr id="41" name="Rectangle 6"/>
          <p:cNvSpPr>
            <a:spLocks noChangeArrowheads="1"/>
          </p:cNvSpPr>
          <p:nvPr/>
        </p:nvSpPr>
        <p:spPr bwMode="auto">
          <a:xfrm>
            <a:off x="3123972" y="2210234"/>
            <a:ext cx="24910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n-GB" sz="2400" b="1" dirty="0" smtClean="0">
                <a:solidFill>
                  <a:srgbClr val="FF0000"/>
                </a:solidFill>
                <a:latin typeface="Times New Roman" pitchFamily="18" charset="0"/>
                <a:ea typeface="SimSun" charset="-122"/>
              </a:rPr>
              <a:t>b</a:t>
            </a:r>
            <a:endParaRPr lang="en-GB" sz="2800" b="1" i="0" dirty="0" smtClean="0">
              <a:solidFill>
                <a:srgbClr val="FF0000"/>
              </a:solidFill>
              <a:latin typeface="Times New Roman" pitchFamily="18" charset="0"/>
              <a:ea typeface="SimSun" charset="-122"/>
            </a:endParaRPr>
          </a:p>
        </p:txBody>
      </p:sp>
      <p:sp>
        <p:nvSpPr>
          <p:cNvPr id="42" name="Rectangle 6"/>
          <p:cNvSpPr>
            <a:spLocks noChangeArrowheads="1"/>
          </p:cNvSpPr>
          <p:nvPr/>
        </p:nvSpPr>
        <p:spPr bwMode="auto">
          <a:xfrm>
            <a:off x="4086924" y="5008601"/>
            <a:ext cx="127271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lvl="0" algn="r"/>
            <a:r>
              <a:rPr lang="en-GB" sz="2400" b="1" dirty="0">
                <a:solidFill>
                  <a:srgbClr val="FF0000"/>
                </a:solidFill>
                <a:latin typeface="Times New Roman" pitchFamily="18" charset="0"/>
                <a:ea typeface="SimSun" charset="-122"/>
              </a:rPr>
              <a:t>a</a:t>
            </a:r>
            <a:r>
              <a:rPr lang="en-GB" sz="2400" b="1" dirty="0" smtClean="0">
                <a:solidFill>
                  <a:srgbClr val="FF0000"/>
                </a:solidFill>
                <a:latin typeface="Times New Roman" pitchFamily="18" charset="0"/>
                <a:ea typeface="SimSun" charset="-122"/>
              </a:rPr>
              <a:t>’</a:t>
            </a:r>
            <a:endParaRPr lang="en-GB" sz="2400" b="1" i="0" dirty="0" smtClean="0">
              <a:solidFill>
                <a:srgbClr val="FF0000"/>
              </a:solidFill>
              <a:latin typeface="Times New Roman" pitchFamily="18" charset="0"/>
              <a:ea typeface="SimSun" charset="-122"/>
            </a:endParaRPr>
          </a:p>
        </p:txBody>
      </p:sp>
      <p:sp>
        <p:nvSpPr>
          <p:cNvPr id="43" name="Rectangle 6"/>
          <p:cNvSpPr>
            <a:spLocks noChangeArrowheads="1"/>
          </p:cNvSpPr>
          <p:nvPr/>
        </p:nvSpPr>
        <p:spPr bwMode="auto">
          <a:xfrm>
            <a:off x="5076056" y="2113254"/>
            <a:ext cx="112031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l-GR" sz="2400" b="1" dirty="0" smtClean="0">
                <a:solidFill>
                  <a:srgbClr val="FF0000"/>
                </a:solidFill>
                <a:latin typeface="Times New Roman" pitchFamily="18" charset="0"/>
                <a:ea typeface="SimSun" charset="-122"/>
              </a:rPr>
              <a:t>τ</a:t>
            </a:r>
            <a:endParaRPr lang="en-GB" sz="2400" b="1" i="0" dirty="0" smtClean="0">
              <a:solidFill>
                <a:srgbClr val="FF0000"/>
              </a:solidFill>
              <a:latin typeface="Times New Roman" pitchFamily="18" charset="0"/>
              <a:ea typeface="SimSun" charset="-122"/>
            </a:endParaRPr>
          </a:p>
        </p:txBody>
      </p:sp>
      <p:grpSp>
        <p:nvGrpSpPr>
          <p:cNvPr id="56" name="Group 55"/>
          <p:cNvGrpSpPr>
            <a:grpSpLocks noChangeAspect="1"/>
          </p:cNvGrpSpPr>
          <p:nvPr/>
        </p:nvGrpSpPr>
        <p:grpSpPr>
          <a:xfrm>
            <a:off x="5359640" y="2574919"/>
            <a:ext cx="2802780" cy="3698018"/>
            <a:chOff x="2086885" y="3237483"/>
            <a:chExt cx="1401390" cy="1849009"/>
          </a:xfrm>
        </p:grpSpPr>
        <p:cxnSp>
          <p:nvCxnSpPr>
            <p:cNvPr id="57" name="Straight Arrow Connector 56"/>
            <p:cNvCxnSpPr>
              <a:endCxn id="66" idx="4"/>
            </p:cNvCxnSpPr>
            <p:nvPr/>
          </p:nvCxnSpPr>
          <p:spPr>
            <a:xfrm flipV="1">
              <a:off x="2339752" y="3451722"/>
              <a:ext cx="121042" cy="461862"/>
            </a:xfrm>
            <a:prstGeom prst="straightConnector1">
              <a:avLst/>
            </a:prstGeom>
            <a:noFill/>
            <a:ln w="38100" cap="flat" cmpd="sng" algn="ctr">
              <a:solidFill>
                <a:schemeClr val="bg1">
                  <a:lumMod val="10000"/>
                </a:schemeClr>
              </a:solidFill>
              <a:prstDash val="lgDash"/>
              <a:tailEnd type="arrow"/>
            </a:ln>
            <a:effectLst/>
          </p:spPr>
        </p:cxnSp>
        <p:grpSp>
          <p:nvGrpSpPr>
            <p:cNvPr id="58" name="Gruppo 82"/>
            <p:cNvGrpSpPr/>
            <p:nvPr/>
          </p:nvGrpSpPr>
          <p:grpSpPr>
            <a:xfrm>
              <a:off x="2086885" y="3237483"/>
              <a:ext cx="1401390" cy="1849009"/>
              <a:chOff x="1881757" y="3317920"/>
              <a:chExt cx="1463675" cy="1808539"/>
            </a:xfrm>
          </p:grpSpPr>
          <p:cxnSp>
            <p:nvCxnSpPr>
              <p:cNvPr id="64" name="AutoShape 14"/>
              <p:cNvCxnSpPr>
                <a:cxnSpLocks noChangeShapeType="1"/>
              </p:cNvCxnSpPr>
              <p:nvPr/>
            </p:nvCxnSpPr>
            <p:spPr bwMode="auto">
              <a:xfrm>
                <a:off x="2358007" y="3418670"/>
                <a:ext cx="987425" cy="4025"/>
              </a:xfrm>
              <a:prstGeom prst="straightConnector1">
                <a:avLst/>
              </a:prstGeom>
              <a:noFill/>
              <a:ln w="9525">
                <a:solidFill>
                  <a:schemeClr val="bg1">
                    <a:lumMod val="10000"/>
                  </a:schemeClr>
                </a:solidFill>
                <a:round/>
                <a:headEnd/>
                <a:tailEnd type="triangle" w="med" len="med"/>
              </a:ln>
            </p:spPr>
          </p:cxnSp>
          <p:sp>
            <p:nvSpPr>
              <p:cNvPr id="66" name="Oval 40"/>
              <p:cNvSpPr>
                <a:spLocks noChangeArrowheads="1"/>
              </p:cNvSpPr>
              <p:nvPr/>
            </p:nvSpPr>
            <p:spPr bwMode="auto">
              <a:xfrm>
                <a:off x="2167507" y="3317920"/>
                <a:ext cx="209550" cy="209550"/>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8" name="Rectangle 42"/>
              <p:cNvSpPr>
                <a:spLocks noChangeArrowheads="1"/>
              </p:cNvSpPr>
              <p:nvPr/>
            </p:nvSpPr>
            <p:spPr bwMode="auto">
              <a:xfrm>
                <a:off x="1881757" y="4924847"/>
                <a:ext cx="200025" cy="2016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9" name="Freeform 43"/>
              <p:cNvSpPr>
                <a:spLocks/>
              </p:cNvSpPr>
              <p:nvPr/>
            </p:nvSpPr>
            <p:spPr bwMode="auto">
              <a:xfrm>
                <a:off x="1948432" y="4158083"/>
                <a:ext cx="133349" cy="700089"/>
              </a:xfrm>
              <a:custGeom>
                <a:avLst/>
                <a:gdLst/>
                <a:ahLst/>
                <a:cxnLst>
                  <a:cxn ang="0">
                    <a:pos x="49" y="1755"/>
                  </a:cxn>
                  <a:cxn ang="0">
                    <a:pos x="49" y="825"/>
                  </a:cxn>
                  <a:cxn ang="0">
                    <a:pos x="344" y="0"/>
                  </a:cxn>
                </a:cxnLst>
                <a:rect l="0" t="0" r="r" b="b"/>
                <a:pathLst>
                  <a:path w="344" h="1755">
                    <a:moveTo>
                      <a:pt x="49" y="1755"/>
                    </a:moveTo>
                    <a:cubicBezTo>
                      <a:pt x="24" y="1436"/>
                      <a:pt x="0" y="1117"/>
                      <a:pt x="49" y="825"/>
                    </a:cubicBezTo>
                    <a:cubicBezTo>
                      <a:pt x="98" y="533"/>
                      <a:pt x="221" y="266"/>
                      <a:pt x="344" y="0"/>
                    </a:cubicBezTo>
                  </a:path>
                </a:pathLst>
              </a:custGeom>
              <a:noFill/>
              <a:ln w="38100" cap="rnd">
                <a:solidFill>
                  <a:schemeClr val="bg1">
                    <a:lumMod val="10000"/>
                  </a:schemeClr>
                </a:solidFill>
                <a:prstDash val="sysDot"/>
                <a:round/>
                <a:headEnd/>
                <a:tailEnd type="triangle" w="med" len="me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pSp>
        <p:sp>
          <p:nvSpPr>
            <p:cNvPr id="60" name="Oval 40"/>
            <p:cNvSpPr>
              <a:spLocks noChangeArrowheads="1"/>
            </p:cNvSpPr>
            <p:nvPr/>
          </p:nvSpPr>
          <p:spPr bwMode="auto">
            <a:xfrm>
              <a:off x="2214561" y="3882209"/>
              <a:ext cx="216000" cy="214239"/>
            </a:xfrm>
            <a:prstGeom prst="hexagon">
              <a:avLst/>
            </a:prstGeom>
            <a:solidFill>
              <a:srgbClr val="FFFFFF"/>
            </a:solidFill>
            <a:ln w="38100">
              <a:solidFill>
                <a:schemeClr val="bg1">
                  <a:lumMod val="10000"/>
                </a:schemeClr>
              </a:solid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pSp>
      <p:sp>
        <p:nvSpPr>
          <p:cNvPr id="37" name="Title 5"/>
          <p:cNvSpPr txBox="1">
            <a:spLocks/>
          </p:cNvSpPr>
          <p:nvPr/>
        </p:nvSpPr>
        <p:spPr bwMode="auto">
          <a:xfrm>
            <a:off x="838200" y="606400"/>
            <a:ext cx="7478216" cy="73116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0" fontAlgn="base" hangingPunct="0">
              <a:spcBef>
                <a:spcPct val="0"/>
              </a:spcBef>
              <a:spcAft>
                <a:spcPct val="0"/>
              </a:spcAft>
              <a:defRPr sz="2600">
                <a:solidFill>
                  <a:srgbClr val="FFFFFF"/>
                </a:solidFill>
                <a:latin typeface="+mj-lt"/>
                <a:ea typeface="+mj-ea"/>
                <a:cs typeface="+mj-cs"/>
              </a:defRPr>
            </a:lvl1pPr>
            <a:lvl2pPr algn="l" rtl="0" eaLnBrk="0" fontAlgn="base" hangingPunct="0">
              <a:spcBef>
                <a:spcPct val="0"/>
              </a:spcBef>
              <a:spcAft>
                <a:spcPct val="0"/>
              </a:spcAft>
              <a:defRPr sz="2600">
                <a:solidFill>
                  <a:srgbClr val="C51538"/>
                </a:solidFill>
                <a:latin typeface="Impact" pitchFamily="34" charset="0"/>
              </a:defRPr>
            </a:lvl2pPr>
            <a:lvl3pPr algn="l" rtl="0" eaLnBrk="0" fontAlgn="base" hangingPunct="0">
              <a:spcBef>
                <a:spcPct val="0"/>
              </a:spcBef>
              <a:spcAft>
                <a:spcPct val="0"/>
              </a:spcAft>
              <a:defRPr sz="2600">
                <a:solidFill>
                  <a:srgbClr val="C51538"/>
                </a:solidFill>
                <a:latin typeface="Impact" pitchFamily="34" charset="0"/>
              </a:defRPr>
            </a:lvl3pPr>
            <a:lvl4pPr algn="l" rtl="0" eaLnBrk="0" fontAlgn="base" hangingPunct="0">
              <a:spcBef>
                <a:spcPct val="0"/>
              </a:spcBef>
              <a:spcAft>
                <a:spcPct val="0"/>
              </a:spcAft>
              <a:defRPr sz="2600">
                <a:solidFill>
                  <a:srgbClr val="C51538"/>
                </a:solidFill>
                <a:latin typeface="Impact" pitchFamily="34" charset="0"/>
              </a:defRPr>
            </a:lvl4pPr>
            <a:lvl5pPr algn="l" rtl="0" eaLnBrk="0" fontAlgn="base" hangingPunct="0">
              <a:spcBef>
                <a:spcPct val="0"/>
              </a:spcBef>
              <a:spcAft>
                <a:spcPct val="0"/>
              </a:spcAft>
              <a:defRPr sz="2600">
                <a:solidFill>
                  <a:srgbClr val="C51538"/>
                </a:solidFill>
                <a:latin typeface="Impact" pitchFamily="34" charset="0"/>
              </a:defRPr>
            </a:lvl5pPr>
            <a:lvl6pPr marL="457200" algn="l" rtl="0" fontAlgn="base">
              <a:spcBef>
                <a:spcPct val="0"/>
              </a:spcBef>
              <a:spcAft>
                <a:spcPct val="0"/>
              </a:spcAft>
              <a:defRPr sz="2600">
                <a:solidFill>
                  <a:srgbClr val="C51538"/>
                </a:solidFill>
                <a:latin typeface="Impact" pitchFamily="34" charset="0"/>
              </a:defRPr>
            </a:lvl6pPr>
            <a:lvl7pPr marL="914400" algn="l" rtl="0" fontAlgn="base">
              <a:spcBef>
                <a:spcPct val="0"/>
              </a:spcBef>
              <a:spcAft>
                <a:spcPct val="0"/>
              </a:spcAft>
              <a:defRPr sz="2600">
                <a:solidFill>
                  <a:srgbClr val="C51538"/>
                </a:solidFill>
                <a:latin typeface="Impact" pitchFamily="34" charset="0"/>
              </a:defRPr>
            </a:lvl7pPr>
            <a:lvl8pPr marL="1371600" algn="l" rtl="0" fontAlgn="base">
              <a:spcBef>
                <a:spcPct val="0"/>
              </a:spcBef>
              <a:spcAft>
                <a:spcPct val="0"/>
              </a:spcAft>
              <a:defRPr sz="2600">
                <a:solidFill>
                  <a:srgbClr val="C51538"/>
                </a:solidFill>
                <a:latin typeface="Impact" pitchFamily="34" charset="0"/>
              </a:defRPr>
            </a:lvl8pPr>
            <a:lvl9pPr marL="1828800" algn="l" rtl="0" fontAlgn="base">
              <a:spcBef>
                <a:spcPct val="0"/>
              </a:spcBef>
              <a:spcAft>
                <a:spcPct val="0"/>
              </a:spcAft>
              <a:defRPr sz="2600">
                <a:solidFill>
                  <a:srgbClr val="C51538"/>
                </a:solidFill>
                <a:latin typeface="Impact" pitchFamily="34" charset="0"/>
              </a:defRPr>
            </a:lvl9pPr>
          </a:lstStyle>
          <a:p>
            <a:r>
              <a:rPr lang="en-GB" i="0" kern="0" dirty="0" smtClean="0"/>
              <a:t/>
            </a:r>
            <a:br>
              <a:rPr lang="en-GB" i="0" kern="0" dirty="0" smtClean="0"/>
            </a:br>
            <a:r>
              <a:rPr lang="en-GB" i="0" kern="0" dirty="0" smtClean="0"/>
              <a:t> 4.	Arc Performance Functions</a:t>
            </a:r>
            <a:br>
              <a:rPr lang="en-GB" i="0" kern="0" dirty="0" smtClean="0"/>
            </a:br>
            <a:r>
              <a:rPr lang="en-GB" i="0" kern="0" dirty="0" smtClean="0"/>
              <a:t>	propagation of available capacity</a:t>
            </a:r>
            <a:br>
              <a:rPr lang="en-GB" i="0" kern="0" dirty="0" smtClean="0"/>
            </a:br>
            <a:endParaRPr lang="en-GB" i="0" kern="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6" name="Object 5"/>
          <p:cNvGraphicFramePr>
            <a:graphicFrameLocks noChangeAspect="1"/>
          </p:cNvGraphicFramePr>
          <p:nvPr>
            <p:extLst>
              <p:ext uri="{D42A27DB-BD31-4B8C-83A1-F6EECF244321}">
                <p14:modId xmlns:p14="http://schemas.microsoft.com/office/powerpoint/2010/main" val="3122548499"/>
              </p:ext>
            </p:extLst>
          </p:nvPr>
        </p:nvGraphicFramePr>
        <p:xfrm>
          <a:off x="405041" y="1926463"/>
          <a:ext cx="4200867" cy="648456"/>
        </p:xfrm>
        <a:graphic>
          <a:graphicData uri="http://schemas.openxmlformats.org/presentationml/2006/ole">
            <mc:AlternateContent xmlns:mc="http://schemas.openxmlformats.org/markup-compatibility/2006">
              <mc:Choice xmlns:v="urn:schemas-microsoft-com:vml" Requires="v">
                <p:oleObj spid="_x0000_s351303" name="Equation" r:id="rId4" imgW="1422400" imgH="215900" progId="Equation.DSMT4">
                  <p:embed/>
                </p:oleObj>
              </mc:Choice>
              <mc:Fallback>
                <p:oleObj name="Equation" r:id="rId4" imgW="1422400" imgH="215900"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041" y="1926463"/>
                        <a:ext cx="4200867" cy="648456"/>
                      </a:xfrm>
                      <a:prstGeom prst="rect">
                        <a:avLst/>
                      </a:prstGeom>
                      <a:noFill/>
                    </p:spPr>
                  </p:pic>
                </p:oleObj>
              </mc:Fallback>
            </mc:AlternateContent>
          </a:graphicData>
        </a:graphic>
      </p:graphicFrame>
      <p:sp>
        <p:nvSpPr>
          <p:cNvPr id="7" name="Rectangle 3"/>
          <p:cNvSpPr>
            <a:spLocks noChangeArrowheads="1"/>
          </p:cNvSpPr>
          <p:nvPr/>
        </p:nvSpPr>
        <p:spPr bwMode="auto">
          <a:xfrm>
            <a:off x="0" y="219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cxnSp>
        <p:nvCxnSpPr>
          <p:cNvPr id="38" name="AutoShape 14"/>
          <p:cNvCxnSpPr>
            <a:cxnSpLocks noChangeShapeType="1"/>
          </p:cNvCxnSpPr>
          <p:nvPr/>
        </p:nvCxnSpPr>
        <p:spPr bwMode="auto">
          <a:xfrm flipV="1">
            <a:off x="3419872" y="2782259"/>
            <a:ext cx="2448272" cy="6899"/>
          </a:xfrm>
          <a:prstGeom prst="straightConnector1">
            <a:avLst/>
          </a:prstGeom>
          <a:noFill/>
          <a:ln w="9525">
            <a:solidFill>
              <a:schemeClr val="bg1">
                <a:lumMod val="10000"/>
              </a:schemeClr>
            </a:solidFill>
            <a:round/>
            <a:headEnd/>
            <a:tailEnd type="triangle" w="med" len="med"/>
          </a:ln>
        </p:spPr>
      </p:cxnSp>
      <p:sp>
        <p:nvSpPr>
          <p:cNvPr id="40" name="Rectangle 6"/>
          <p:cNvSpPr>
            <a:spLocks noChangeArrowheads="1"/>
          </p:cNvSpPr>
          <p:nvPr/>
        </p:nvSpPr>
        <p:spPr bwMode="auto">
          <a:xfrm>
            <a:off x="2585036" y="2769469"/>
            <a:ext cx="2491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n-GB" sz="2800" b="1" i="0" dirty="0" smtClean="0">
                <a:solidFill>
                  <a:srgbClr val="FF0000"/>
                </a:solidFill>
                <a:latin typeface="Times New Roman" pitchFamily="18" charset="0"/>
                <a:ea typeface="SimSun" charset="-122"/>
              </a:rPr>
              <a:t>dwelling</a:t>
            </a:r>
          </a:p>
        </p:txBody>
      </p:sp>
      <p:sp>
        <p:nvSpPr>
          <p:cNvPr id="44" name="Rectangle 6"/>
          <p:cNvSpPr>
            <a:spLocks noChangeArrowheads="1"/>
          </p:cNvSpPr>
          <p:nvPr/>
        </p:nvSpPr>
        <p:spPr bwMode="auto">
          <a:xfrm>
            <a:off x="5746435" y="2831024"/>
            <a:ext cx="2491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n-GB" sz="2800" b="1" i="0" dirty="0" smtClean="0">
                <a:solidFill>
                  <a:srgbClr val="FF0000"/>
                </a:solidFill>
                <a:latin typeface="Times New Roman" pitchFamily="18" charset="0"/>
                <a:ea typeface="SimSun" charset="-122"/>
              </a:rPr>
              <a:t>riding</a:t>
            </a:r>
          </a:p>
        </p:txBody>
      </p:sp>
      <p:sp>
        <p:nvSpPr>
          <p:cNvPr id="45" name="Rectangle 6"/>
          <p:cNvSpPr>
            <a:spLocks noChangeArrowheads="1"/>
          </p:cNvSpPr>
          <p:nvPr/>
        </p:nvSpPr>
        <p:spPr bwMode="auto">
          <a:xfrm>
            <a:off x="5953299" y="3354244"/>
            <a:ext cx="1245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n-GB" sz="2800" b="1" i="0" dirty="0" smtClean="0">
                <a:solidFill>
                  <a:srgbClr val="FF0000"/>
                </a:solidFill>
                <a:latin typeface="Times New Roman" pitchFamily="18" charset="0"/>
                <a:ea typeface="SimSun" charset="-122"/>
              </a:rPr>
              <a:t>waiting</a:t>
            </a:r>
          </a:p>
        </p:txBody>
      </p:sp>
      <p:sp>
        <p:nvSpPr>
          <p:cNvPr id="46" name="Rectangle 6"/>
          <p:cNvSpPr>
            <a:spLocks noChangeArrowheads="1"/>
          </p:cNvSpPr>
          <p:nvPr/>
        </p:nvSpPr>
        <p:spPr bwMode="auto">
          <a:xfrm>
            <a:off x="5748900" y="4746991"/>
            <a:ext cx="1245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spAutoFit/>
          </a:bodyPr>
          <a:lstStyle/>
          <a:p>
            <a:pPr marL="0" marR="0" lvl="0" algn="r" defTabSz="914400" rtl="0" eaLnBrk="1" fontAlgn="base" latinLnBrk="0" hangingPunct="1">
              <a:lnSpc>
                <a:spcPct val="100000"/>
              </a:lnSpc>
              <a:spcBef>
                <a:spcPct val="0"/>
              </a:spcBef>
              <a:spcAft>
                <a:spcPct val="0"/>
              </a:spcAft>
              <a:buClrTx/>
              <a:buSzTx/>
              <a:buFontTx/>
              <a:buNone/>
              <a:tabLst/>
            </a:pPr>
            <a:r>
              <a:rPr lang="en-GB" sz="2800" b="1" i="0" dirty="0" smtClean="0">
                <a:solidFill>
                  <a:srgbClr val="FF0000"/>
                </a:solidFill>
                <a:latin typeface="Times New Roman" pitchFamily="18" charset="0"/>
                <a:ea typeface="SimSun" charset="-122"/>
              </a:rPr>
              <a:t>queuing</a:t>
            </a:r>
          </a:p>
        </p:txBody>
      </p:sp>
      <p:graphicFrame>
        <p:nvGraphicFramePr>
          <p:cNvPr id="12" name="Object 11"/>
          <p:cNvGraphicFramePr>
            <a:graphicFrameLocks noChangeAspect="1"/>
          </p:cNvGraphicFramePr>
          <p:nvPr>
            <p:extLst>
              <p:ext uri="{D42A27DB-BD31-4B8C-83A1-F6EECF244321}">
                <p14:modId xmlns:p14="http://schemas.microsoft.com/office/powerpoint/2010/main" val="1979019948"/>
              </p:ext>
            </p:extLst>
          </p:nvPr>
        </p:nvGraphicFramePr>
        <p:xfrm>
          <a:off x="176213" y="4978400"/>
          <a:ext cx="4613275" cy="1943100"/>
        </p:xfrm>
        <a:graphic>
          <a:graphicData uri="http://schemas.openxmlformats.org/presentationml/2006/ole">
            <mc:AlternateContent xmlns:mc="http://schemas.openxmlformats.org/markup-compatibility/2006">
              <mc:Choice xmlns:v="urn:schemas-microsoft-com:vml" Requires="v">
                <p:oleObj spid="_x0000_s351304" name="Equation" r:id="rId6" imgW="1562040" imgH="647640" progId="Equation.DSMT4">
                  <p:embed/>
                </p:oleObj>
              </mc:Choice>
              <mc:Fallback>
                <p:oleObj name="Equation" r:id="rId6" imgW="1562040" imgH="647640" progId="Equation.DSMT4">
                  <p:embed/>
                  <p:pic>
                    <p:nvPicPr>
                      <p:cNvPr id="0" name="Object 5"/>
                      <p:cNvPicPr>
                        <a:picLocks noChangeAspect="1" noChangeArrowheads="1"/>
                      </p:cNvPicPr>
                      <p:nvPr/>
                    </p:nvPicPr>
                    <p:blipFill>
                      <a:blip r:embed="rId7"/>
                      <a:srcRect/>
                      <a:stretch>
                        <a:fillRect/>
                      </a:stretch>
                    </p:blipFill>
                    <p:spPr bwMode="auto">
                      <a:xfrm>
                        <a:off x="176213" y="4978400"/>
                        <a:ext cx="4613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graphicFrame>
        <p:nvGraphicFramePr>
          <p:cNvPr id="14" name="Object 13"/>
          <p:cNvGraphicFramePr>
            <a:graphicFrameLocks noChangeAspect="1"/>
          </p:cNvGraphicFramePr>
          <p:nvPr>
            <p:extLst>
              <p:ext uri="{D42A27DB-BD31-4B8C-83A1-F6EECF244321}">
                <p14:modId xmlns:p14="http://schemas.microsoft.com/office/powerpoint/2010/main" val="4143486161"/>
              </p:ext>
            </p:extLst>
          </p:nvPr>
        </p:nvGraphicFramePr>
        <p:xfrm>
          <a:off x="322304" y="3354244"/>
          <a:ext cx="3018428" cy="1535235"/>
        </p:xfrm>
        <a:graphic>
          <a:graphicData uri="http://schemas.openxmlformats.org/presentationml/2006/ole">
            <mc:AlternateContent xmlns:mc="http://schemas.openxmlformats.org/markup-compatibility/2006">
              <mc:Choice xmlns:v="urn:schemas-microsoft-com:vml" Requires="v">
                <p:oleObj spid="_x0000_s351305" name="Equation" r:id="rId8" imgW="1104900" imgH="558800" progId="Equation.DSMT4">
                  <p:embed/>
                </p:oleObj>
              </mc:Choice>
              <mc:Fallback>
                <p:oleObj name="Equation" r:id="rId8" imgW="1104900" imgH="55880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2304" y="3354244"/>
                        <a:ext cx="3018428" cy="1535235"/>
                      </a:xfrm>
                      <a:prstGeom prst="rect">
                        <a:avLst/>
                      </a:prstGeom>
                      <a:noFill/>
                    </p:spPr>
                  </p:pic>
                </p:oleObj>
              </mc:Fallback>
            </mc:AlternateContent>
          </a:graphicData>
        </a:graphic>
      </p:graphicFrame>
      <p:sp>
        <p:nvSpPr>
          <p:cNvPr id="15" name="Rectangle 10"/>
          <p:cNvSpPr>
            <a:spLocks noChangeArrowheads="1"/>
          </p:cNvSpPr>
          <p:nvPr/>
        </p:nvSpPr>
        <p:spPr bwMode="auto">
          <a:xfrm>
            <a:off x="0" y="561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b-LU"/>
          </a:p>
        </p:txBody>
      </p:sp>
    </p:spTree>
    <p:extLst>
      <p:ext uri="{BB962C8B-B14F-4D97-AF65-F5344CB8AC3E}">
        <p14:creationId xmlns:p14="http://schemas.microsoft.com/office/powerpoint/2010/main" val="4088819372"/>
      </p:ext>
    </p:extLst>
  </p:cSld>
  <p:clrMapOvr>
    <a:masterClrMapping/>
  </p:clrMapOvr>
  <p:transition>
    <p:split/>
  </p:transition>
  <p:timing>
    <p:tnLst>
      <p:par>
        <p:cTn id="1" dur="indefinite" restart="never" nodeType="tmRoot"/>
      </p:par>
    </p:tnLst>
  </p:timing>
</p:sld>
</file>

<file path=ppt/theme/theme1.xml><?xml version="1.0" encoding="utf-8"?>
<a:theme xmlns:a="http://schemas.openxmlformats.org/drawingml/2006/main" name="Standarddesign">
  <a:themeElements>
    <a:clrScheme name="">
      <a:dk1>
        <a:srgbClr val="6E6E6F"/>
      </a:dk1>
      <a:lt1>
        <a:srgbClr val="E4E7E9"/>
      </a:lt1>
      <a:dk2>
        <a:srgbClr val="933027"/>
      </a:dk2>
      <a:lt2>
        <a:srgbClr val="6E6E6F"/>
      </a:lt2>
      <a:accent1>
        <a:srgbClr val="933027"/>
      </a:accent1>
      <a:accent2>
        <a:srgbClr val="B2523C"/>
      </a:accent2>
      <a:accent3>
        <a:srgbClr val="EFF1F2"/>
      </a:accent3>
      <a:accent4>
        <a:srgbClr val="5D5D5E"/>
      </a:accent4>
      <a:accent5>
        <a:srgbClr val="C8ADAC"/>
      </a:accent5>
      <a:accent6>
        <a:srgbClr val="A14935"/>
      </a:accent6>
      <a:hlink>
        <a:srgbClr val="C98872"/>
      </a:hlink>
      <a:folHlink>
        <a:srgbClr val="E3C3B6"/>
      </a:folHlink>
    </a:clrScheme>
    <a:fontScheme name="Standarddesign">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a-DK" sz="1600" b="0" i="1" u="none" strike="noStrike" cap="none" normalizeH="0" baseline="0" smtClean="0">
            <a:ln>
              <a:noFill/>
            </a:ln>
            <a:solidFill>
              <a:srgbClr val="6E6E6F"/>
            </a:solidFill>
            <a:effectLst/>
            <a:latin typeface="Verdana" pitchFamily="34"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a-DK" sz="1600" b="0" i="1" u="none" strike="noStrike" cap="none" normalizeH="0" baseline="0" smtClean="0">
            <a:ln>
              <a:noFill/>
            </a:ln>
            <a:solidFill>
              <a:srgbClr val="6E6E6F"/>
            </a:solidFill>
            <a:effectLst/>
            <a:latin typeface="Verdana" pitchFamily="34" charset="0"/>
            <a:cs typeface="Times New Roman" pitchFamily="18" charset="0"/>
          </a:defRPr>
        </a:defPPr>
      </a:lstStyle>
    </a:ln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17028</TotalTime>
  <Words>3686</Words>
  <Application>Microsoft Office PowerPoint</Application>
  <PresentationFormat>On-screen Show (4:3)</PresentationFormat>
  <Paragraphs>600</Paragraphs>
  <Slides>27</Slides>
  <Notes>27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0" baseType="lpstr">
      <vt:lpstr>Standarddesign</vt:lpstr>
      <vt:lpstr>Equation</vt:lpstr>
      <vt:lpstr>MathType 6.0 Equation</vt:lpstr>
      <vt:lpstr>Dynamic User Equilibrium in Public Transport Networks with Passenger Congestion and Hyperpaths</vt:lpstr>
      <vt:lpstr>Hyperpath : what is this? Strategy on Transit Network  </vt:lpstr>
      <vt:lpstr>Hyperpaths : why? Rational choice </vt:lpstr>
      <vt:lpstr>Dynamic Hyperpaths: queues of passengers at stops – capacity constraits </vt:lpstr>
      <vt:lpstr>PowerPoint Presentation</vt:lpstr>
      <vt:lpstr>  4. Network representation : supply vs demand </vt:lpstr>
      <vt:lpstr>  4. Arc Performance Functions </vt:lpstr>
      <vt:lpstr>PowerPoint Presentation</vt:lpstr>
      <vt:lpstr>PowerPoint Presentation</vt:lpstr>
      <vt:lpstr>PowerPoint Presentation</vt:lpstr>
      <vt:lpstr>PowerPoint Presentation</vt:lpstr>
      <vt:lpstr> Hypergraph and Model Graph </vt:lpstr>
      <vt:lpstr>1. Stop model </vt:lpstr>
      <vt:lpstr>1. Stop model </vt:lpstr>
      <vt:lpstr> 2. Route Choice Model:  Dynamic shortest hyperpath search </vt:lpstr>
      <vt:lpstr> 2. Route Choice Model:  Dynamic shortest hyperpath search </vt:lpstr>
      <vt:lpstr> 2. Route Choice Model:  Dynamic shortest hyperpath search </vt:lpstr>
      <vt:lpstr>  3. Network flow propagation model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Dynamic User Equilibrium in Public Transport Networks with Passenger Congestion and Hyperpaths  Thank you for your attention  </vt:lpstr>
    </vt:vector>
  </TitlesOfParts>
  <Company>Publications Communications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Imperial College London</dc:title>
  <dc:creator>Trozzi, Valentina</dc:creator>
  <cp:lastModifiedBy>Francesco VITI</cp:lastModifiedBy>
  <cp:revision>1286</cp:revision>
  <dcterms:modified xsi:type="dcterms:W3CDTF">2013-07-18T12:08:23Z</dcterms:modified>
</cp:coreProperties>
</file>