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858000" cy="9144000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7" autoAdjust="0"/>
  </p:normalViewPr>
  <p:slideViewPr>
    <p:cSldViewPr>
      <p:cViewPr>
        <p:scale>
          <a:sx n="33" d="100"/>
          <a:sy n="33" d="100"/>
        </p:scale>
        <p:origin x="-204" y="2910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02-Jul-13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02-Jul-13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png"/><Relationship Id="rId5" Type="http://schemas.openxmlformats.org/officeDocument/2006/relationships/image" Target="../media/image4.em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"/>
          <a:stretch/>
        </p:blipFill>
        <p:spPr bwMode="auto">
          <a:xfrm>
            <a:off x="21684199" y="15015736"/>
            <a:ext cx="8320936" cy="679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0211" y="525462"/>
            <a:ext cx="2639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Arial" pitchFamily="34" charset="0"/>
                <a:cs typeface="Arial" pitchFamily="34" charset="0"/>
              </a:rPr>
              <a:t>Equilibrium in Capacitated Networks with Queueing 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elays, Queue-storage, Blocking </a:t>
            </a:r>
            <a:r>
              <a:rPr lang="en-US" sz="8000" b="1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ack and Control</a:t>
            </a:r>
            <a:endParaRPr lang="nl-BE" sz="8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245" y="3954916"/>
            <a:ext cx="29131143" cy="3600986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ABSTRACT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his paper considers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steady-state, link-based, fixed demand equilibrium model with explicit link-exit capacities, explicit bottleneck or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queueing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delays and explicit bounds on queue storage capacities.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 propose a link model (called spatial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queueing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model) which takes account of the space taken up by traffic queues and the effects of spillback (when queue storage capacities are exceeded). It is shown how this spatial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queueing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model fits within a feasible equilibrium model. Results are obtained including: (1) existence of equilibrium with prices (or point queues) and with spatial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queueing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; (2) existence of equilibrium results (in both a steady state and a dynamic context) which allow signal green-times to respond to prices and (3) existence of equilibrium results which allow signal green-times to respond to spatial queues. Each of the steady state models may be thought of as 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stationary solution to the dynamic assignment problem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nl-BE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23105" y="38525211"/>
            <a:ext cx="20650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latin typeface="Arial" pitchFamily="34" charset="0"/>
                <a:cs typeface="Arial" pitchFamily="34" charset="0"/>
              </a:rPr>
              <a:t>Mike Smith</a:t>
            </a:r>
          </a:p>
          <a:p>
            <a:pPr algn="ctr"/>
            <a:r>
              <a:rPr lang="en-US" sz="3200" i="1" dirty="0" smtClean="0">
                <a:latin typeface="Arial" pitchFamily="34" charset="0"/>
                <a:cs typeface="Arial" pitchFamily="34" charset="0"/>
              </a:rPr>
              <a:t>Department of Mathematics, University of York, United Kingdom</a:t>
            </a:r>
          </a:p>
          <a:p>
            <a:pPr algn="ctr"/>
            <a:r>
              <a:rPr lang="en-US" sz="5400" i="1" dirty="0" smtClean="0">
                <a:latin typeface="Arial" pitchFamily="34" charset="0"/>
                <a:cs typeface="Arial" pitchFamily="34" charset="0"/>
              </a:rPr>
              <a:t>Wei Huang</a:t>
            </a:r>
          </a:p>
          <a:p>
            <a:pPr algn="ctr"/>
            <a:r>
              <a:rPr lang="en-US" sz="3200" i="1" dirty="0" smtClean="0">
                <a:latin typeface="Arial" pitchFamily="34" charset="0"/>
                <a:cs typeface="Arial" pitchFamily="34" charset="0"/>
              </a:rPr>
              <a:t>KU Leuven, Belgium</a:t>
            </a:r>
          </a:p>
          <a:p>
            <a:pPr algn="ctr"/>
            <a:r>
              <a:rPr lang="en-US" sz="5400" i="1" dirty="0" smtClean="0">
                <a:latin typeface="Arial" pitchFamily="34" charset="0"/>
                <a:cs typeface="Arial" pitchFamily="34" charset="0"/>
              </a:rPr>
              <a:t>Francesco </a:t>
            </a:r>
            <a:r>
              <a:rPr lang="en-US" sz="5400" i="1" dirty="0" err="1" smtClean="0">
                <a:latin typeface="Arial" pitchFamily="34" charset="0"/>
                <a:cs typeface="Arial" pitchFamily="34" charset="0"/>
              </a:rPr>
              <a:t>Viti</a:t>
            </a:r>
            <a:endParaRPr lang="en-US" sz="54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3200" i="1" dirty="0" smtClean="0">
                <a:latin typeface="Arial" pitchFamily="34" charset="0"/>
                <a:cs typeface="Arial" pitchFamily="34" charset="0"/>
              </a:rPr>
              <a:t>University of Luxembourg, Luxembourg</a:t>
            </a:r>
            <a:endParaRPr lang="nl-BE" sz="3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742" y="8145462"/>
            <a:ext cx="190372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MOTIVATIONS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need to model queueing and spillback in congested traffic networks; these phenomena are not well represented within the simple link performance functions currently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utilised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equilibrium models;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Modeling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 the spatial extent of queues within links and (ii) blocking back propagation of these queues from link to link are both of substantial importance in equilibrium models.</a:t>
            </a:r>
            <a:endParaRPr lang="nl-BE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442" y="30322936"/>
            <a:ext cx="24448595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Equilibrium with spatial queueing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Conditions: 	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+ c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&lt; c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≤ c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+ MAXb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steady-state equilibrium queueing delay and the equilibrium queue: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 [c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– s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– (c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(s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+ c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(s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))] / [1 – s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(s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/ MAXQ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= b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aseline="-25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Equilibrium with spatial queueing and blocking back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Conditions: 	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MAXb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&lt; c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en-US" sz="40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≤ MAXb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+ MAXb</a:t>
            </a:r>
            <a:r>
              <a:rPr lang="en-US" sz="4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steady-state equilibrium queueing delay and the equilibrium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queue: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= [(c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– s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– (c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(s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+ c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(s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))) – (MAXQ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/s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- c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(s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))] / [1 – s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(s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) / MAXQ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algn="ctr"/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5862" y="8256328"/>
            <a:ext cx="9334350" cy="622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74743" y="11370209"/>
                <a:ext cx="21704244" cy="14947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latin typeface="Times New Roman" pitchFamily="18" charset="0"/>
                    <a:cs typeface="Times New Roman" pitchFamily="18" charset="0"/>
                  </a:rPr>
                  <a:t>METHODOLOGY</a:t>
                </a:r>
              </a:p>
              <a:p>
                <a:pPr marL="742950" indent="-742950">
                  <a:buAutoNum type="arabicParenR"/>
                </a:pP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Link model with a spatial representation of queues (without blocking back)</a:t>
                </a:r>
              </a:p>
              <a:p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the total time of traversing link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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4800" i="1">
                            <a:latin typeface="Cambria Math"/>
                            <a:cs typeface="Times New Roman" pitchFamily="18" charset="0"/>
                          </a:rPr>
                          <m:t>𝑆𝑈𝑀</m:t>
                        </m:r>
                      </m:e>
                      <m:sub>
                        <m: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800" b="0" i="1" smtClean="0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48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4800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800" b="0" i="1" smtClean="0">
                                <a:latin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4800" b="0" i="1" smtClean="0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4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4800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GB" sz="4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48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48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4800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	with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4800" i="1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48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GB" sz="4800" b="0" i="1" smtClean="0">
                        <a:latin typeface="Cambria Math"/>
                        <a:cs typeface="Times New Roman" pitchFamily="18" charset="0"/>
                      </a:rPr>
                      <m:t>=1−</m:t>
                    </m:r>
                    <m:f>
                      <m:fPr>
                        <m:type m:val="skw"/>
                        <m:ctrlP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48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800" i="1">
                                    <a:latin typeface="Cambria Math"/>
                                    <a:cs typeface="Times New Roman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sz="48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  <m:t>𝑀𝐴𝑋𝑄</m:t>
                            </m:r>
                          </m:e>
                          <m:sub>
                            <m: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 smtClean="0">
                    <a:latin typeface="Times New Roman" pitchFamily="18" charset="0"/>
                    <a:cs typeface="Times New Roman" pitchFamily="18" charset="0"/>
                  </a:rPr>
                  <a:t>                                                                 	and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8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48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800" b="0" i="1" smtClean="0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4800" b="0" i="1" smtClean="0">
                        <a:latin typeface="Cambria Math"/>
                        <a:cs typeface="Times New Roman" pitchFamily="18" charset="0"/>
                      </a:rPr>
                      <m:t>&lt;</m:t>
                    </m:r>
                    <m:f>
                      <m:fPr>
                        <m:type m:val="skw"/>
                        <m:ctrlPr>
                          <a:rPr lang="en-GB" sz="48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  <m:t>𝑀𝐴𝑋𝑄</m:t>
                            </m:r>
                          </m:e>
                          <m:sub>
                            <m: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GB" sz="48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sz="4800" baseline="-25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8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the flow along link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800" baseline="-25000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saturation flow at the exit of link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Q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the queue at the exit of link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, the maximum possible value of Q</a:t>
                </a:r>
                <a:r>
                  <a:rPr lang="en-US" sz="2800" baseline="-25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is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MAXQ</a:t>
                </a:r>
                <a:r>
                  <a:rPr lang="en-US" sz="2800" baseline="-25000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c</a:t>
                </a:r>
                <a:r>
                  <a:rPr lang="en-US" sz="2800" baseline="-25000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(.): link cost function, assumed to be positive, continuous, non-decreasing;</a:t>
                </a:r>
              </a:p>
              <a:p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2800" baseline="-25000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: shrinkage factor, to account that as the queuing delay grows the </a:t>
                </a:r>
                <a:r>
                  <a:rPr lang="en-US" sz="2800" dirty="0" err="1" smtClean="0">
                    <a:latin typeface="Times New Roman" pitchFamily="18" charset="0"/>
                    <a:cs typeface="Times New Roman" pitchFamily="18" charset="0"/>
                  </a:rPr>
                  <a:t>unqueued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 link length shrinks.</a:t>
                </a: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2) 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Link model with blocking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back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With blocking back, link outflow is restricted by downstream queues filling a downstream link and overflowing. The flow along link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is constrained to be less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e>
                      <m:sub>
                        <m:r>
                          <a:rPr lang="en-GB" sz="32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by an overspill queue. The shrinkage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32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depends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3200" i="1">
                            <a:latin typeface="Cambria Math"/>
                            <a:cs typeface="Times New Roman" pitchFamily="18" charset="0"/>
                          </a:rPr>
                          <m:t>𝑣</m:t>
                        </m:r>
                      </m:e>
                      <m:sub>
                        <m:r>
                          <a:rPr lang="en-GB" sz="32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and is no longer constant:</a:t>
                </a: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GB" sz="4000" dirty="0" smtClean="0"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44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𝑆𝑈𝑀</m:t>
                        </m:r>
                      </m:e>
                      <m:sub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4400" i="1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4400" i="1">
                        <a:latin typeface="Cambria Math"/>
                        <a:cs typeface="Times New Roman" pitchFamily="18" charset="0"/>
                      </a:rPr>
                      <m:t>+</m:t>
                    </m:r>
                    <m:sSub>
                      <m:sSubPr>
                        <m:ctrlP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b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r>
                      <a:rPr lang="en-GB" sz="44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b>
                      <m:sSubPr>
                        <m:ctrlP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𝑐</m:t>
                        </m:r>
                      </m:e>
                      <m:sub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sz="4400" i="1">
                        <a:latin typeface="Cambria Math"/>
                        <a:cs typeface="Times New Roman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GB" sz="44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1−</m:t>
                        </m:r>
                        <m:f>
                          <m:fPr>
                            <m:type m:val="skw"/>
                            <m:ctrlPr>
                              <a:rPr lang="en-GB" sz="44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44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4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GB" sz="44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sz="44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400" i="1">
                                    <a:latin typeface="Cambria Math"/>
                                    <a:cs typeface="Times New Roman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GB" sz="44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GB" sz="44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4400" i="1">
                                        <a:latin typeface="Cambria Math"/>
                                        <a:cs typeface="Times New Roman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4400" b="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GB" sz="4400" i="1" smtClean="0">
                                        <a:latin typeface="Cambria Math"/>
                                        <a:cs typeface="Times New Roman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GB" sz="44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4400" i="1">
                                    <a:latin typeface="Cambria Math"/>
                                    <a:cs typeface="Times New Roman" pitchFamily="18" charset="0"/>
                                  </a:rPr>
                                  <m:t>𝑀𝐴𝑋𝑄</m:t>
                                </m:r>
                              </m:e>
                              <m:sub>
                                <m:r>
                                  <a:rPr lang="en-GB" sz="4400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d>
                    <m:sSub>
                      <m:sSubPr>
                        <m:ctrlP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</m:e>
                      <m:sub>
                        <m:r>
                          <a:rPr lang="en-GB" sz="44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b="1" u="sng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4000" b="1" u="sng" dirty="0" smtClean="0">
                    <a:latin typeface="Times New Roman" pitchFamily="18" charset="0"/>
                    <a:cs typeface="Times New Roman" pitchFamily="18" charset="0"/>
                  </a:rPr>
                  <a:t>Variational Inequality formulation of quasi-dynamic equilibrium</a:t>
                </a:r>
                <a:endParaRPr lang="en-US" sz="4000" b="1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1)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Wardrop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equilibrium with spatial </a:t>
                </a:r>
                <a:r>
                  <a:rPr lang="en-US" sz="3200" b="1" dirty="0" err="1">
                    <a:latin typeface="Times New Roman" pitchFamily="18" charset="0"/>
                    <a:cs typeface="Times New Roman" pitchFamily="18" charset="0"/>
                  </a:rPr>
                  <a:t>queueing</a:t>
                </a:r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delays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The demand feasible set is D and the supply feasible set is S:	</a:t>
                </a:r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belongs to D∩S, </a:t>
                </a:r>
                <a:r>
                  <a:rPr lang="en-US" sz="4400" b="1" dirty="0" err="1" smtClean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US" sz="4400" b="1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&lt; </a:t>
                </a:r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MAXQ</a:t>
                </a:r>
              </a:p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		-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) + </a:t>
                </a:r>
                <a:r>
                  <a:rPr lang="en-US" sz="4400" b="1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US" sz="4400" b="1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) is normal at </a:t>
                </a:r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to D</a:t>
                </a:r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2) </a:t>
                </a:r>
                <a:r>
                  <a:rPr lang="en-US" sz="3200" b="1" dirty="0" err="1" smtClean="0">
                    <a:latin typeface="Times New Roman" pitchFamily="18" charset="0"/>
                    <a:cs typeface="Times New Roman" pitchFamily="18" charset="0"/>
                  </a:rPr>
                  <a:t>Wardrop</a:t>
                </a:r>
                <a:r>
                  <a:rPr lang="en-US" sz="3200" b="1" dirty="0" smtClean="0">
                    <a:latin typeface="Times New Roman" pitchFamily="18" charset="0"/>
                    <a:cs typeface="Times New Roman" pitchFamily="18" charset="0"/>
                  </a:rPr>
                  <a:t> queueing equilibrium with blocking back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Network has m base links; BBS: blocking-back supply feasible set:	     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) belongs to [D x 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4400" baseline="-25000" dirty="0" err="1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4400" baseline="30000" dirty="0" err="1" smtClean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]∩BBS</a:t>
                </a:r>
              </a:p>
              <a:p>
                <a:r>
                  <a:rPr lang="en-US" sz="4400" b="1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		     -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) + </a:t>
                </a:r>
                <a:r>
                  <a:rPr lang="en-US" sz="4400" b="1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4400" dirty="0" err="1" smtClean="0">
                    <a:latin typeface="Times New Roman" pitchFamily="18" charset="0"/>
                    <a:cs typeface="Times New Roman" pitchFamily="18" charset="0"/>
                  </a:rPr>
                  <a:t>●</a:t>
                </a:r>
                <a:r>
                  <a:rPr lang="en-US" sz="4400" b="1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) is normal at </a:t>
                </a:r>
                <a:r>
                  <a:rPr lang="en-US" sz="4400" b="1" dirty="0" smtClean="0"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lang="en-US" sz="4400" dirty="0" smtClean="0">
                    <a:latin typeface="Times New Roman" pitchFamily="18" charset="0"/>
                    <a:cs typeface="Times New Roman" pitchFamily="18" charset="0"/>
                  </a:rPr>
                  <a:t> to D</a:t>
                </a:r>
                <a:endParaRPr lang="en-US" sz="4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43" y="11370209"/>
                <a:ext cx="21704244" cy="14947233"/>
              </a:xfrm>
              <a:prstGeom prst="rect">
                <a:avLst/>
              </a:prstGeom>
              <a:blipFill rotWithShape="1">
                <a:blip r:embed="rId4"/>
                <a:stretch>
                  <a:fillRect l="-1011" t="-653" b="-1835"/>
                </a:stretch>
              </a:blipFill>
            </p:spPr>
            <p:txBody>
              <a:bodyPr/>
              <a:lstStyle/>
              <a:p>
                <a:r>
                  <a:rPr lang="lb-L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2371"/>
          <a:stretch/>
        </p:blipFill>
        <p:spPr bwMode="auto">
          <a:xfrm>
            <a:off x="18375373" y="29176662"/>
            <a:ext cx="8586094" cy="419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6"/>
          <a:stretch/>
        </p:blipFill>
        <p:spPr bwMode="auto">
          <a:xfrm>
            <a:off x="20610595" y="33371879"/>
            <a:ext cx="8485462" cy="4100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2" r="33624"/>
          <a:stretch/>
        </p:blipFill>
        <p:spPr bwMode="auto">
          <a:xfrm>
            <a:off x="22902585" y="22030073"/>
            <a:ext cx="6707627" cy="6440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1" descr="SEDES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543347" y="40124594"/>
            <a:ext cx="1374513" cy="2310868"/>
          </a:xfrm>
          <a:prstGeom prst="rect">
            <a:avLst/>
          </a:prstGeom>
          <a:noFill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6976" y="38725566"/>
            <a:ext cx="3167253" cy="111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18" y="38786329"/>
            <a:ext cx="4419600" cy="98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t="5163" r="13085" b="20409"/>
          <a:stretch/>
        </p:blipFill>
        <p:spPr bwMode="auto">
          <a:xfrm>
            <a:off x="1273240" y="39865885"/>
            <a:ext cx="2366971" cy="272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3744" y="39721542"/>
            <a:ext cx="2838586" cy="253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21" y="446982"/>
            <a:ext cx="2847498" cy="271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373810" y="38320662"/>
            <a:ext cx="2977757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3038128" y="23044592"/>
            <a:ext cx="8153400" cy="152452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3" name="Rectangle 22"/>
          <p:cNvSpPr/>
          <p:nvPr/>
        </p:nvSpPr>
        <p:spPr>
          <a:xfrm>
            <a:off x="5864618" y="20285390"/>
            <a:ext cx="15591753" cy="1524000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4" name="Rectangle 23"/>
          <p:cNvSpPr/>
          <p:nvPr/>
        </p:nvSpPr>
        <p:spPr>
          <a:xfrm>
            <a:off x="8795335" y="12946062"/>
            <a:ext cx="7850764" cy="2613185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25" name="Rectangle 24"/>
          <p:cNvSpPr/>
          <p:nvPr/>
        </p:nvSpPr>
        <p:spPr>
          <a:xfrm>
            <a:off x="13436210" y="24841042"/>
            <a:ext cx="8261292" cy="1524526"/>
          </a:xfrm>
          <a:prstGeom prst="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cxnSp>
        <p:nvCxnSpPr>
          <p:cNvPr id="26" name="Straight Connector 25"/>
          <p:cNvCxnSpPr/>
          <p:nvPr/>
        </p:nvCxnSpPr>
        <p:spPr>
          <a:xfrm>
            <a:off x="309894" y="3573462"/>
            <a:ext cx="29777577" cy="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85787" y="26966862"/>
            <a:ext cx="286880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ILLUSTRATION: A SIMPLE CAPACITATED NETWORK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u="sng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Link 2 has a saturation flow s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at the exit;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link 3 has a saturation flow of s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at the exit; all other links have large saturation flows and s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&lt; s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so the exit of link 3 is a bottleneck;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the flow rate along link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= 0, 1, 2, 3); c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&gt; 0 except for c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en-US" sz="32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0;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OD flow from A to B is fixed at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5631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5244</TotalTime>
  <Words>391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Wei Huang</dc:creator>
  <cp:lastModifiedBy>Francesco VITI</cp:lastModifiedBy>
  <cp:revision>46</cp:revision>
  <dcterms:created xsi:type="dcterms:W3CDTF">2006-08-16T00:00:00Z</dcterms:created>
  <dcterms:modified xsi:type="dcterms:W3CDTF">2013-07-05T21:01:21Z</dcterms:modified>
</cp:coreProperties>
</file>