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429" r:id="rId4"/>
    <p:sldId id="430" r:id="rId5"/>
    <p:sldId id="427" r:id="rId6"/>
    <p:sldId id="432" r:id="rId7"/>
    <p:sldId id="428" r:id="rId8"/>
    <p:sldId id="434" r:id="rId9"/>
    <p:sldId id="435" r:id="rId10"/>
    <p:sldId id="419" r:id="rId11"/>
    <p:sldId id="436" r:id="rId12"/>
    <p:sldId id="437" r:id="rId13"/>
    <p:sldId id="438" r:id="rId14"/>
    <p:sldId id="425" r:id="rId15"/>
    <p:sldId id="440" r:id="rId16"/>
    <p:sldId id="439" r:id="rId17"/>
    <p:sldId id="366" r:id="rId18"/>
    <p:sldId id="441" r:id="rId19"/>
    <p:sldId id="443" r:id="rId20"/>
    <p:sldId id="421" r:id="rId21"/>
    <p:sldId id="444" r:id="rId22"/>
    <p:sldId id="442" r:id="rId23"/>
    <p:sldId id="370" r:id="rId24"/>
    <p:sldId id="445" r:id="rId25"/>
    <p:sldId id="371" r:id="rId26"/>
  </p:sldIdLst>
  <p:sldSz cx="9144000" cy="6858000" type="screen4x3"/>
  <p:notesSz cx="9866313" cy="6735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0" autoAdjust="0"/>
    <p:restoredTop sz="90929"/>
  </p:normalViewPr>
  <p:slideViewPr>
    <p:cSldViewPr>
      <p:cViewPr varScale="1">
        <p:scale>
          <a:sx n="93" d="100"/>
          <a:sy n="93" d="100"/>
        </p:scale>
        <p:origin x="-1022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138" cy="33663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589588" y="0"/>
            <a:ext cx="4275137" cy="336630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pPr>
              <a:defRPr/>
            </a:pPr>
            <a:fld id="{0AE24F96-4594-4371-9DC6-ECB1F5142D4F}" type="datetimeFigureOut">
              <a:rPr lang="ja-JP" altLang="en-US"/>
              <a:pPr>
                <a:defRPr/>
              </a:pPr>
              <a:t>2013/7/17</a:t>
            </a:fld>
            <a:endParaRPr lang="en-GB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6397546"/>
            <a:ext cx="4275138" cy="33663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589588" y="6397546"/>
            <a:ext cx="4275137" cy="336630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pPr>
              <a:defRPr/>
            </a:pPr>
            <a:fld id="{67764697-5A9F-44B2-AA2E-759329CFB9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444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75138" cy="33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5138" cy="33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8025" y="504825"/>
            <a:ext cx="3370263" cy="2527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6038" y="3199567"/>
            <a:ext cx="7234237" cy="303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399133"/>
            <a:ext cx="4275138" cy="33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9133"/>
            <a:ext cx="4275138" cy="33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069FB8E-4370-4E15-8C4C-592C961405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0115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dirty="0" smtClean="0">
              <a:ea typeface="ＭＳ Ｐ明朝" pitchFamily="18" charset="-128"/>
            </a:endParaRPr>
          </a:p>
        </p:txBody>
      </p:sp>
      <p:sp>
        <p:nvSpPr>
          <p:cNvPr id="6451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01" indent="-285732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292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09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26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43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60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877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594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26BC120A-0D02-4C7E-B54E-2D9FC566E4D3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ea typeface="ＭＳ Ｐ明朝" pitchFamily="18" charset="-128"/>
            </a:endParaRPr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01" indent="-285732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292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09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26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43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60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877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594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93130F7-CE5D-46F2-BF5B-A74E65E71367}" type="slidenum">
              <a:rPr lang="en-US" altLang="ja-JP" sz="1200"/>
              <a:pPr eaLnBrk="1" hangingPunct="1"/>
              <a:t>2</a:t>
            </a:fld>
            <a:endParaRPr lang="en-US" altLang="ja-JP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112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12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12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12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12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290F269-E3D5-4CE6-B7B5-51717E97CB87}" type="slidenum">
              <a:rPr lang="en-US" altLang="ja-JP" sz="1200">
                <a:solidFill>
                  <a:schemeClr val="bg1"/>
                </a:solidFill>
                <a:latin typeface="Arial" charset="0"/>
              </a:rPr>
              <a:pPr/>
              <a:t>3</a:t>
            </a:fld>
            <a:endParaRPr lang="en-US" altLang="ja-JP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GB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ea typeface="ＭＳ Ｐ明朝" pitchFamily="18" charset="-128"/>
            </a:endParaRPr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01" indent="-285732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292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09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26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43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60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877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594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93130F7-CE5D-46F2-BF5B-A74E65E71367}" type="slidenum">
              <a:rPr lang="en-US" altLang="ja-JP" sz="1200"/>
              <a:pPr eaLnBrk="1" hangingPunct="1"/>
              <a:t>4</a:t>
            </a:fld>
            <a:endParaRPr lang="en-US" altLang="ja-JP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ea typeface="ＭＳ Ｐ明朝" pitchFamily="18" charset="-128"/>
            </a:endParaRPr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01" indent="-285732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292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09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26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43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60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877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594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93130F7-CE5D-46F2-BF5B-A74E65E71367}" type="slidenum">
              <a:rPr lang="en-US" altLang="ja-JP" sz="1200"/>
              <a:pPr eaLnBrk="1" hangingPunct="1"/>
              <a:t>5</a:t>
            </a:fld>
            <a:endParaRPr lang="en-US" altLang="ja-JP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ea typeface="ＭＳ Ｐ明朝" pitchFamily="18" charset="-128"/>
            </a:endParaRPr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01" indent="-285732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292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09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26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43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60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877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594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93130F7-CE5D-46F2-BF5B-A74E65E71367}" type="slidenum">
              <a:rPr lang="en-US" altLang="ja-JP" sz="1200"/>
              <a:pPr eaLnBrk="1" hangingPunct="1"/>
              <a:t>6</a:t>
            </a:fld>
            <a:endParaRPr lang="en-US" altLang="ja-JP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 smtClean="0">
              <a:ea typeface="ＭＳ Ｐ明朝" pitchFamily="18" charset="-128"/>
            </a:endParaRPr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01" indent="-285732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292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09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265" indent="-22858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43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60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8776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5945" indent="-22858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93130F7-CE5D-46F2-BF5B-A74E65E71367}" type="slidenum">
              <a:rPr lang="en-US" altLang="ja-JP" sz="1200"/>
              <a:pPr eaLnBrk="1" hangingPunct="1"/>
              <a:t>7</a:t>
            </a:fld>
            <a:endParaRPr lang="en-US" altLang="ja-JP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52000">
                <a:schemeClr val="accent3">
                  <a:lumMod val="20000"/>
                  <a:lumOff val="80000"/>
                </a:schemeClr>
              </a:gs>
              <a:gs pos="66000">
                <a:srgbClr val="FFC000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28000">
                <a:schemeClr val="bg1"/>
              </a:gs>
              <a:gs pos="40000">
                <a:schemeClr val="tx1">
                  <a:lumMod val="75000"/>
                </a:schemeClr>
              </a:gs>
              <a:gs pos="48000">
                <a:schemeClr val="bg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>
                <a:solidFill>
                  <a:srgbClr val="002060"/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9E071C-5519-47DA-B76F-2F710ED53AA1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1A3B37F-974B-49E7-B84E-836F48FA62E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6E8CA3-15C4-4A7C-B10A-CA1C864F4296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ED954-EAE7-4043-A20D-A7398AB6E87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6E8CA3-15C4-4A7C-B10A-CA1C864F4296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ED954-EAE7-4043-A20D-A7398AB6E87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52000">
                <a:schemeClr val="accent3">
                  <a:lumMod val="20000"/>
                  <a:lumOff val="80000"/>
                </a:schemeClr>
              </a:gs>
              <a:gs pos="66000">
                <a:srgbClr val="FFC000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bg1"/>
              </a:gs>
              <a:gs pos="40000">
                <a:schemeClr val="tx1">
                  <a:lumMod val="75000"/>
                </a:schemeClr>
              </a:gs>
              <a:gs pos="48000">
                <a:schemeClr val="bg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ja-JP" altLang="en-US" dirty="0" smtClean="0"/>
              <a:t>マスター </a:t>
            </a:r>
            <a:r>
              <a:rPr lang="ja-JP" altLang="en-GB" noProof="0" dirty="0" smtClean="0"/>
              <a:t>タイトル</a:t>
            </a:r>
            <a:r>
              <a:rPr lang="ja-JP" altLang="en-US" dirty="0" smtClean="0"/>
              <a:t>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28000">
                <a:schemeClr val="bg1"/>
              </a:gs>
              <a:gs pos="40000">
                <a:schemeClr val="tx1">
                  <a:lumMod val="75000"/>
                </a:schemeClr>
              </a:gs>
              <a:gs pos="48000">
                <a:schemeClr val="bg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52000">
                <a:schemeClr val="accent3">
                  <a:lumMod val="20000"/>
                  <a:lumOff val="80000"/>
                </a:schemeClr>
              </a:gs>
              <a:gs pos="66000">
                <a:srgbClr val="FFC000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A05871-291F-4E27-A0AB-E2ED7470D751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018A26-C016-4790-A5F2-342F25B2139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bg1"/>
              </a:gs>
              <a:gs pos="40000">
                <a:schemeClr val="tx1">
                  <a:lumMod val="75000"/>
                </a:schemeClr>
              </a:gs>
              <a:gs pos="48000">
                <a:schemeClr val="bg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52000">
                <a:schemeClr val="accent3">
                  <a:lumMod val="20000"/>
                  <a:lumOff val="80000"/>
                </a:schemeClr>
              </a:gs>
              <a:gs pos="66000">
                <a:srgbClr val="FFC000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323E2D-6527-4515-BDB0-2BA86CF20868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6E3710-6C76-484E-BA10-068C30EC120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bg1"/>
              </a:gs>
              <a:gs pos="40000">
                <a:schemeClr val="tx1">
                  <a:lumMod val="75000"/>
                </a:schemeClr>
              </a:gs>
              <a:gs pos="48000">
                <a:schemeClr val="bg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B9FFD0-5B2E-4B8B-85AD-81D4917641A7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DFB3D-0D1A-4E26-B94E-6EA6838A819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52000">
                <a:schemeClr val="accent3">
                  <a:lumMod val="20000"/>
                  <a:lumOff val="80000"/>
                </a:schemeClr>
              </a:gs>
              <a:gs pos="66000">
                <a:srgbClr val="FFC000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28000">
                <a:schemeClr val="bg1"/>
              </a:gs>
              <a:gs pos="40000">
                <a:schemeClr val="tx1">
                  <a:lumMod val="75000"/>
                </a:schemeClr>
              </a:gs>
              <a:gs pos="48000">
                <a:schemeClr val="bg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CAD9F4-1E3A-4FB6-83DB-279EEFAA4B2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2AD79-95D4-4553-B7BA-E08F064E06F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28000">
                <a:schemeClr val="bg1"/>
              </a:gs>
              <a:gs pos="40000">
                <a:schemeClr val="tx1">
                  <a:lumMod val="75000"/>
                </a:schemeClr>
              </a:gs>
              <a:gs pos="48000">
                <a:schemeClr val="bg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52000">
                <a:schemeClr val="accent3">
                  <a:lumMod val="20000"/>
                  <a:lumOff val="80000"/>
                </a:schemeClr>
              </a:gs>
              <a:gs pos="66000">
                <a:srgbClr val="FFC000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F940D2-9BB8-4EAE-8AA5-D86915512951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A656-757E-4588-9E3C-1FC2F444663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52000">
                <a:schemeClr val="accent3">
                  <a:lumMod val="20000"/>
                  <a:lumOff val="80000"/>
                </a:schemeClr>
              </a:gs>
              <a:gs pos="66000">
                <a:srgbClr val="FFC000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6E8CA3-15C4-4A7C-B10A-CA1C864F4296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ED954-EAE7-4043-A20D-A7398AB6E87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B25EF9-DDED-4B8D-9BF0-DC06B614E0C1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48E00-8165-4E69-850E-E6242C8235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26E8CA3-15C4-4A7C-B10A-CA1C864F4296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株式会社　V-Style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pPr>
              <a:defRPr/>
            </a:pPr>
            <a:fld id="{840ED954-EAE7-4043-A20D-A7398AB6E87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baseline="0">
          <a:solidFill>
            <a:srgbClr val="002060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1268760"/>
            <a:ext cx="3886200" cy="2664296"/>
          </a:xfrm>
        </p:spPr>
        <p:txBody>
          <a:bodyPr anchor="t">
            <a:normAutofit fontScale="90000"/>
          </a:bodyPr>
          <a:lstStyle/>
          <a:p>
            <a:pPr fontAlgn="b"/>
            <a:r>
              <a:rPr lang="en-GB" dirty="0"/>
              <a:t>Generation and Calibration of Transit </a:t>
            </a:r>
            <a:r>
              <a:rPr lang="en-GB" dirty="0" err="1"/>
              <a:t>Hyperpaths</a:t>
            </a:r>
            <a:endParaRPr lang="en-GB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7984" y="4149081"/>
            <a:ext cx="4320480" cy="122413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altLang="ja-JP" dirty="0" smtClean="0"/>
              <a:t>Jan-Dirk SCHMÖCKER, Kyoto University</a:t>
            </a:r>
          </a:p>
          <a:p>
            <a:pPr algn="r"/>
            <a:r>
              <a:rPr lang="en-US" altLang="ja-JP" dirty="0" smtClean="0"/>
              <a:t>Hiroshi SHIMAMOTO, Kyoto University</a:t>
            </a:r>
          </a:p>
          <a:p>
            <a:pPr algn="r"/>
            <a:r>
              <a:rPr lang="en-US" altLang="ja-JP" dirty="0" smtClean="0"/>
              <a:t>Fumitaka, KURAUCHI, Gifu University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92280" y="6416675"/>
            <a:ext cx="1981200" cy="365125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fld id="{43EAF767-F569-4C97-8C3F-9DC3275BDCFF}" type="datetime1">
              <a:rPr lang="ja-JP" altLang="en-US" smtClean="0"/>
              <a:pPr/>
              <a:t>2013/7/17</a:t>
            </a:fld>
            <a:endParaRPr lang="en-US" altLang="ja-JP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08118" y="-243408"/>
            <a:ext cx="4500386" cy="936104"/>
          </a:xfrm>
          <a:prstGeom prst="rect">
            <a:avLst/>
          </a:prstGeom>
        </p:spPr>
        <p:txBody>
          <a:bodyPr vert="horz" lIns="0" tIns="45720" rIns="0" bIns="45720" rtlCol="0" anchor="b" anchorCtr="0">
            <a:normAutofit fontScale="97500"/>
          </a:bodyPr>
          <a:lstStyle>
            <a:lvl1pPr defTabSz="914400" eaLnBrk="1" latinLnBrk="0" hangingPunct="1">
              <a:buNone/>
              <a:defRPr sz="36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altLang="ja-JP" sz="1800" dirty="0" smtClean="0">
                <a:solidFill>
                  <a:srgbClr val="002060"/>
                </a:solidFill>
              </a:rPr>
              <a:t>17-19 ISTTT20,  </a:t>
            </a:r>
            <a:r>
              <a:rPr lang="en-US" altLang="ja-JP" sz="1800" dirty="0" err="1" smtClean="0">
                <a:solidFill>
                  <a:srgbClr val="002060"/>
                </a:solidFill>
              </a:rPr>
              <a:t>JuLY</a:t>
            </a:r>
            <a:r>
              <a:rPr lang="en-US" altLang="ja-JP" sz="1800" dirty="0" smtClean="0">
                <a:solidFill>
                  <a:srgbClr val="002060"/>
                </a:solidFill>
              </a:rPr>
              <a:t> 2013</a:t>
            </a:r>
            <a:endParaRPr lang="ja-JP" altLang="en-US" sz="1800" dirty="0">
              <a:solidFill>
                <a:srgbClr val="002060"/>
              </a:solidFill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454" y="109792"/>
            <a:ext cx="1296143" cy="582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G:\Documents\pics\2011\03\IMG_53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94858"/>
            <a:ext cx="3672407" cy="2754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" name="Picture 1" descr="09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96" y="18019"/>
            <a:ext cx="2709989" cy="72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Set Choice</a:t>
            </a:r>
            <a:endParaRPr kumimoji="1"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600200"/>
            <a:ext cx="8278688" cy="4349079"/>
          </a:xfrm>
        </p:spPr>
        <p:txBody>
          <a:bodyPr>
            <a:noAutofit/>
          </a:bodyPr>
          <a:lstStyle/>
          <a:p>
            <a:r>
              <a:rPr lang="en-GB" sz="2000" dirty="0" err="1" smtClean="0"/>
              <a:t>Logit</a:t>
            </a:r>
            <a:r>
              <a:rPr lang="en-GB" sz="2000" dirty="0" smtClean="0"/>
              <a:t> model with choice probability determined </a:t>
            </a:r>
            <a:r>
              <a:rPr lang="en-GB" sz="2000" dirty="0"/>
              <a:t>by a </a:t>
            </a:r>
            <a:r>
              <a:rPr lang="en-GB" sz="2000" dirty="0" smtClean="0"/>
              <a:t>time and person specific general </a:t>
            </a:r>
            <a:r>
              <a:rPr lang="en-GB" sz="2000" dirty="0"/>
              <a:t>cost or inclusive value </a:t>
            </a:r>
            <a:r>
              <a:rPr lang="en-GB" sz="2000" i="1" dirty="0" err="1" smtClean="0"/>
              <a:t>I</a:t>
            </a:r>
            <a:r>
              <a:rPr lang="en-GB" sz="2000" i="1" baseline="-25000" dirty="0" err="1" smtClean="0"/>
              <a:t>kn</a:t>
            </a:r>
            <a:r>
              <a:rPr lang="en-GB" sz="2000" i="1" baseline="-25000" dirty="0" smtClean="0">
                <a:sym typeface="Symbol"/>
              </a:rPr>
              <a:t></a:t>
            </a:r>
            <a:r>
              <a:rPr lang="en-GB" sz="2000" dirty="0" smtClean="0">
                <a:sym typeface="Symbol"/>
              </a:rPr>
              <a:t> </a:t>
            </a:r>
            <a:r>
              <a:rPr lang="en-GB" sz="2000" dirty="0" smtClean="0"/>
              <a:t>associated </a:t>
            </a:r>
            <a:r>
              <a:rPr lang="en-GB" sz="2000" dirty="0"/>
              <a:t>with this nest / choice </a:t>
            </a:r>
            <a:r>
              <a:rPr lang="en-GB" sz="2000" dirty="0" smtClean="0"/>
              <a:t>set: </a:t>
            </a:r>
            <a:endParaRPr lang="en-GB" sz="2000" dirty="0"/>
          </a:p>
          <a:p>
            <a:endParaRPr lang="en-GB" sz="2000" dirty="0" smtClean="0"/>
          </a:p>
          <a:p>
            <a:pPr marL="68580" indent="0">
              <a:buNone/>
            </a:pPr>
            <a:r>
              <a:rPr lang="en-GB" sz="2000" dirty="0"/>
              <a:t>	</a:t>
            </a:r>
            <a:endParaRPr lang="en-GB" sz="2000" dirty="0" smtClean="0"/>
          </a:p>
          <a:p>
            <a:pPr marL="68580" indent="0">
              <a:buNone/>
            </a:pPr>
            <a:endParaRPr lang="en-GB" sz="2000" i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7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0" name="Rectangle 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876138"/>
              </p:ext>
            </p:extLst>
          </p:nvPr>
        </p:nvGraphicFramePr>
        <p:xfrm>
          <a:off x="2267744" y="2485861"/>
          <a:ext cx="3096344" cy="943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" name="Equation" r:id="rId3" imgW="1637589" imgH="495085" progId="Equation.3">
                  <p:embed/>
                </p:oleObj>
              </mc:Choice>
              <mc:Fallback>
                <p:oleObj name="Equation" r:id="rId3" imgW="1637589" imgH="495085" progId="Equation.3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485861"/>
                        <a:ext cx="3096344" cy="9431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957728"/>
              </p:ext>
            </p:extLst>
          </p:nvPr>
        </p:nvGraphicFramePr>
        <p:xfrm>
          <a:off x="2267744" y="3717032"/>
          <a:ext cx="5128984" cy="545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6" name="Equation" r:id="rId5" imgW="2425700" imgH="254000" progId="Equation.3">
                  <p:embed/>
                </p:oleObj>
              </mc:Choice>
              <mc:Fallback>
                <p:oleObj name="Equation" r:id="rId5" imgW="2425700" imgH="2540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717032"/>
                        <a:ext cx="5128984" cy="5452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テキスト ボックス 9"/>
          <p:cNvSpPr txBox="1"/>
          <p:nvPr/>
        </p:nvSpPr>
        <p:spPr>
          <a:xfrm>
            <a:off x="2954632" y="4560930"/>
            <a:ext cx="1185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Travel 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time</a:t>
            </a:r>
            <a:endParaRPr kumimoji="1" lang="en-GB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5" name="テキスト ボックス 9"/>
          <p:cNvSpPr txBox="1"/>
          <p:nvPr/>
        </p:nvSpPr>
        <p:spPr>
          <a:xfrm>
            <a:off x="4067944" y="4550931"/>
            <a:ext cx="1185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Waiting time</a:t>
            </a:r>
            <a:endParaRPr kumimoji="1" lang="en-GB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6" name="テキスト ボックス 9"/>
          <p:cNvSpPr txBox="1"/>
          <p:nvPr/>
        </p:nvSpPr>
        <p:spPr>
          <a:xfrm>
            <a:off x="5292080" y="4560930"/>
            <a:ext cx="1185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Expected Transfers</a:t>
            </a:r>
            <a:endParaRPr kumimoji="1" lang="en-GB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7" name="テキスト ボックス 9"/>
          <p:cNvSpPr txBox="1"/>
          <p:nvPr/>
        </p:nvSpPr>
        <p:spPr>
          <a:xfrm>
            <a:off x="6516216" y="4576754"/>
            <a:ext cx="1185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Choice Set Size</a:t>
            </a:r>
            <a:endParaRPr kumimoji="1" lang="en-GB" sz="1600" dirty="0">
              <a:solidFill>
                <a:srgbClr val="FF0000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66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Set Choice (2)</a:t>
            </a:r>
            <a:endParaRPr kumimoji="1"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Note that choice set utility is not the </a:t>
            </a:r>
            <a:r>
              <a:rPr lang="en-GB" dirty="0" err="1" smtClean="0"/>
              <a:t>logsum</a:t>
            </a:r>
            <a:r>
              <a:rPr lang="en-GB" dirty="0" smtClean="0"/>
              <a:t> of utility of options in nest but depends directly on the choice set size </a:t>
            </a:r>
            <a:r>
              <a:rPr lang="en-GB" i="1" dirty="0" err="1" smtClean="0"/>
              <a:t>C</a:t>
            </a:r>
            <a:r>
              <a:rPr lang="en-GB" i="1" baseline="-25000" dirty="0" err="1" smtClean="0"/>
              <a:t>n</a:t>
            </a:r>
            <a:r>
              <a:rPr lang="en-GB" dirty="0" smtClean="0"/>
              <a:t> and the options included in the nest:</a:t>
            </a:r>
            <a:endParaRPr lang="en-GB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7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0" name="Rectangle 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285627"/>
              </p:ext>
            </p:extLst>
          </p:nvPr>
        </p:nvGraphicFramePr>
        <p:xfrm>
          <a:off x="971600" y="3789420"/>
          <a:ext cx="1697682" cy="134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4" name="Equation" r:id="rId3" imgW="914400" imgH="711200" progId="Equation.3">
                  <p:embed/>
                </p:oleObj>
              </mc:Choice>
              <mc:Fallback>
                <p:oleObj name="Equation" r:id="rId3" imgW="914400" imgH="71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789420"/>
                        <a:ext cx="1697682" cy="1340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914128"/>
              </p:ext>
            </p:extLst>
          </p:nvPr>
        </p:nvGraphicFramePr>
        <p:xfrm>
          <a:off x="3188593" y="4038555"/>
          <a:ext cx="1872208" cy="1262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5" name="Equation" r:id="rId5" imgW="825500" imgH="558800" progId="Equation.3">
                  <p:embed/>
                </p:oleObj>
              </mc:Choice>
              <mc:Fallback>
                <p:oleObj name="Equation" r:id="rId5" imgW="825500" imgH="558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8593" y="4038555"/>
                        <a:ext cx="1872208" cy="12626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137001"/>
              </p:ext>
            </p:extLst>
          </p:nvPr>
        </p:nvGraphicFramePr>
        <p:xfrm>
          <a:off x="5580112" y="3789420"/>
          <a:ext cx="1944216" cy="1472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6" name="Equation" r:id="rId7" imgW="952087" imgH="710891" progId="Equation.3">
                  <p:embed/>
                </p:oleObj>
              </mc:Choice>
              <mc:Fallback>
                <p:oleObj name="Equation" r:id="rId7" imgW="952087" imgH="71089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789420"/>
                        <a:ext cx="1944216" cy="14728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16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Properties</a:t>
            </a:r>
            <a:endParaRPr kumimoji="1"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Therefore the model only collapses to standard MNL for special case</a:t>
            </a:r>
          </a:p>
          <a:p>
            <a:pPr lvl="1"/>
            <a:r>
              <a:rPr lang="en-GB" dirty="0"/>
              <a:t>all line frequencies </a:t>
            </a:r>
            <a:r>
              <a:rPr lang="en-GB" i="1" dirty="0" err="1"/>
              <a:t>f</a:t>
            </a:r>
            <a:r>
              <a:rPr lang="en-GB" i="1" baseline="-25000" dirty="0" err="1"/>
              <a:t>iτ</a:t>
            </a:r>
            <a:r>
              <a:rPr lang="en-GB" dirty="0"/>
              <a:t> take the same value </a:t>
            </a:r>
            <a:endParaRPr lang="en-GB" dirty="0" smtClean="0"/>
          </a:p>
          <a:p>
            <a:pPr lvl="1"/>
            <a:r>
              <a:rPr lang="en-GB" dirty="0"/>
              <a:t>all 2</a:t>
            </a:r>
            <a:r>
              <a:rPr lang="en-GB" i="1" baseline="30000" dirty="0"/>
              <a:t>i</a:t>
            </a:r>
            <a:r>
              <a:rPr lang="en-GB" dirty="0"/>
              <a:t>-1 </a:t>
            </a:r>
            <a:r>
              <a:rPr lang="en-GB" dirty="0" err="1"/>
              <a:t>hyperpaths</a:t>
            </a:r>
            <a:r>
              <a:rPr lang="en-GB" dirty="0"/>
              <a:t> are possible </a:t>
            </a:r>
            <a:endParaRPr lang="en-GB" dirty="0" smtClean="0"/>
          </a:p>
          <a:p>
            <a:pPr lvl="1"/>
            <a:r>
              <a:rPr lang="en-GB" i="1" dirty="0">
                <a:sym typeface="Symbol"/>
              </a:rPr>
              <a:t></a:t>
            </a:r>
            <a:r>
              <a:rPr lang="en-GB" b="1" i="1" baseline="-25000" dirty="0" err="1"/>
              <a:t>tn</a:t>
            </a:r>
            <a:r>
              <a:rPr lang="en-GB" b="1" dirty="0"/>
              <a:t> = </a:t>
            </a:r>
            <a:r>
              <a:rPr lang="en-GB" i="1" dirty="0">
                <a:sym typeface="Symbol"/>
              </a:rPr>
              <a:t></a:t>
            </a:r>
            <a:r>
              <a:rPr lang="en-GB" b="1" i="1" baseline="-25000" dirty="0" err="1"/>
              <a:t>yn</a:t>
            </a:r>
            <a:r>
              <a:rPr lang="en-GB" dirty="0"/>
              <a:t> = 0 or </a:t>
            </a:r>
            <a:r>
              <a:rPr lang="en-GB" i="1" dirty="0" err="1" smtClean="0"/>
              <a:t>t</a:t>
            </a:r>
            <a:r>
              <a:rPr lang="en-GB" i="1" baseline="-25000" dirty="0" err="1" smtClean="0"/>
              <a:t>i</a:t>
            </a:r>
            <a:r>
              <a:rPr lang="en-GB" dirty="0" smtClean="0"/>
              <a:t> </a:t>
            </a:r>
            <a:r>
              <a:rPr lang="en-GB" dirty="0"/>
              <a:t>and </a:t>
            </a:r>
            <a:r>
              <a:rPr lang="en-GB" i="1" dirty="0" err="1"/>
              <a:t>y</a:t>
            </a:r>
            <a:r>
              <a:rPr lang="en-GB" i="1" baseline="-25000" dirty="0" err="1"/>
              <a:t>i</a:t>
            </a:r>
            <a:r>
              <a:rPr lang="en-GB" dirty="0"/>
              <a:t> are the same for all </a:t>
            </a:r>
            <a:r>
              <a:rPr lang="en-GB" dirty="0" smtClean="0"/>
              <a:t>options</a:t>
            </a:r>
          </a:p>
          <a:p>
            <a:pPr lvl="1"/>
            <a:endParaRPr lang="en-GB" dirty="0"/>
          </a:p>
          <a:p>
            <a:r>
              <a:rPr lang="en-GB" dirty="0" smtClean="0"/>
              <a:t>In general our model is more sensitive to line frequencies due to the freq. based (“random”) lower choice model.</a:t>
            </a:r>
            <a:endParaRPr lang="en-GB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7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0" name="Rectangle 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9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Properties (2)</a:t>
            </a:r>
            <a:endParaRPr kumimoji="1"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Consider choice between three </a:t>
            </a:r>
            <a:r>
              <a:rPr lang="en-GB" dirty="0" smtClean="0"/>
              <a:t>lines. </a:t>
            </a:r>
          </a:p>
          <a:p>
            <a:pPr lvl="1"/>
            <a:r>
              <a:rPr lang="en-GB" i="1" dirty="0" smtClean="0"/>
              <a:t>f</a:t>
            </a:r>
            <a:r>
              <a:rPr lang="en-GB" i="1" baseline="-25000" dirty="0" smtClean="0"/>
              <a:t>1</a:t>
            </a:r>
            <a:r>
              <a:rPr lang="en-GB" dirty="0" smtClean="0"/>
              <a:t> </a:t>
            </a:r>
            <a:r>
              <a:rPr lang="en-GB" dirty="0"/>
              <a:t>= 5 </a:t>
            </a:r>
            <a:r>
              <a:rPr lang="en-GB" dirty="0" smtClean="0"/>
              <a:t>	</a:t>
            </a:r>
            <a:r>
              <a:rPr lang="en-GB" i="1" dirty="0" smtClean="0"/>
              <a:t>t</a:t>
            </a:r>
            <a:r>
              <a:rPr lang="en-GB" i="1" baseline="-25000" dirty="0" smtClean="0"/>
              <a:t>1</a:t>
            </a:r>
            <a:r>
              <a:rPr lang="en-GB" dirty="0" smtClean="0"/>
              <a:t> </a:t>
            </a:r>
            <a:r>
              <a:rPr lang="en-GB" dirty="0"/>
              <a:t>= 20 </a:t>
            </a:r>
            <a:r>
              <a:rPr lang="en-GB" dirty="0" smtClean="0"/>
              <a:t>min</a:t>
            </a:r>
          </a:p>
          <a:p>
            <a:pPr lvl="1"/>
            <a:r>
              <a:rPr lang="en-GB" i="1" dirty="0" smtClean="0"/>
              <a:t>f</a:t>
            </a:r>
            <a:r>
              <a:rPr lang="en-GB" i="1" baseline="-25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10 	</a:t>
            </a:r>
            <a:r>
              <a:rPr lang="en-GB" i="1" dirty="0" smtClean="0"/>
              <a:t>t</a:t>
            </a:r>
            <a:r>
              <a:rPr lang="en-GB" i="1" baseline="-25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25 min</a:t>
            </a:r>
          </a:p>
          <a:p>
            <a:pPr lvl="1"/>
            <a:r>
              <a:rPr lang="en-GB" i="1" dirty="0" smtClean="0"/>
              <a:t>f</a:t>
            </a:r>
            <a:r>
              <a:rPr lang="en-GB" i="1" baseline="-25000" dirty="0" smtClean="0"/>
              <a:t>3</a:t>
            </a:r>
            <a:r>
              <a:rPr lang="en-GB" dirty="0" smtClean="0"/>
              <a:t> </a:t>
            </a:r>
            <a:r>
              <a:rPr lang="en-GB" dirty="0"/>
              <a:t>= 15, </a:t>
            </a:r>
            <a:r>
              <a:rPr lang="en-GB" dirty="0" smtClean="0"/>
              <a:t>	</a:t>
            </a:r>
            <a:r>
              <a:rPr lang="en-GB" i="1" dirty="0" smtClean="0"/>
              <a:t>t</a:t>
            </a:r>
            <a:r>
              <a:rPr lang="en-GB" i="1" baseline="-25000" dirty="0" smtClean="0"/>
              <a:t>3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30 min</a:t>
            </a:r>
            <a:endParaRPr lang="en-GB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7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0" name="Rectangle 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2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69" y="3516701"/>
            <a:ext cx="4000439" cy="222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15403"/>
            <a:ext cx="3956484" cy="222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02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Estimation</a:t>
            </a:r>
            <a:endParaRPr kumimoji="1" lang="en-GB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600200"/>
            <a:ext cx="8206680" cy="4565103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Combining lower and upper choice leads to</a:t>
            </a:r>
          </a:p>
          <a:p>
            <a:pPr marL="68580" indent="0">
              <a:buNone/>
            </a:pPr>
            <a:endParaRPr lang="en-GB" sz="2400" dirty="0" smtClean="0"/>
          </a:p>
          <a:p>
            <a:pPr marL="68580" indent="0">
              <a:buNone/>
            </a:pPr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And maximum likelihood estimation to determine parameters </a:t>
            </a:r>
            <a:r>
              <a:rPr lang="en-GB" sz="2400" i="1" dirty="0">
                <a:sym typeface="Symbol"/>
              </a:rPr>
              <a:t></a:t>
            </a:r>
            <a:r>
              <a:rPr lang="en-GB" sz="2400" i="1" baseline="-25000" dirty="0" smtClean="0"/>
              <a:t>an</a:t>
            </a:r>
          </a:p>
          <a:p>
            <a:endParaRPr lang="en-GB" sz="2400" i="1" baseline="-25000" dirty="0"/>
          </a:p>
          <a:p>
            <a:pPr marL="68580" indent="0">
              <a:buNone/>
            </a:pPr>
            <a:endParaRPr lang="en-GB" sz="2400" dirty="0" smtClean="0"/>
          </a:p>
          <a:p>
            <a:pPr marL="68580" indent="0">
              <a:buNone/>
            </a:pPr>
            <a:endParaRPr lang="en-GB" sz="2400" dirty="0" smtClean="0"/>
          </a:p>
          <a:p>
            <a:pPr marL="6858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where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δ</a:t>
            </a:r>
            <a:r>
              <a:rPr lang="en-GB" sz="2400" i="1" baseline="-25000" dirty="0" err="1" smtClean="0"/>
              <a:t>is</a:t>
            </a:r>
            <a:r>
              <a:rPr lang="en-GB" sz="2400" dirty="0" smtClean="0"/>
              <a:t> </a:t>
            </a:r>
            <a:r>
              <a:rPr lang="en-GB" sz="2400" dirty="0"/>
              <a:t>is 1 if sample </a:t>
            </a:r>
            <a:r>
              <a:rPr lang="en-GB" sz="2400" i="1" dirty="0"/>
              <a:t>s</a:t>
            </a:r>
            <a:r>
              <a:rPr lang="en-GB" sz="2400" dirty="0"/>
              <a:t> chooses option </a:t>
            </a:r>
            <a:r>
              <a:rPr lang="en-GB" sz="2400" i="1" dirty="0" err="1"/>
              <a:t>i</a:t>
            </a:r>
            <a:r>
              <a:rPr lang="en-GB" sz="2400" dirty="0"/>
              <a:t> and 0 </a:t>
            </a:r>
            <a:r>
              <a:rPr lang="en-GB" sz="2400" dirty="0" smtClean="0"/>
              <a:t>	otherwise</a:t>
            </a:r>
            <a:r>
              <a:rPr lang="en-GB" sz="2400" dirty="0"/>
              <a:t>.</a:t>
            </a:r>
            <a:endParaRPr lang="en-GB" sz="2400" dirty="0" smtClean="0"/>
          </a:p>
          <a:p>
            <a:pPr lvl="1"/>
            <a:endParaRPr lang="en-GB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D06AA-0CA9-4ECE-8637-59737BE7C698}" type="slidenum">
              <a:rPr kumimoji="1" lang="en-GB" smtClean="0"/>
              <a:t>14</a:t>
            </a:fld>
            <a:endParaRPr kumimoji="1" lang="en-GB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695141"/>
              </p:ext>
            </p:extLst>
          </p:nvPr>
        </p:nvGraphicFramePr>
        <p:xfrm>
          <a:off x="1979712" y="2060848"/>
          <a:ext cx="4320480" cy="1321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Equation" r:id="rId3" imgW="2425700" imgH="736600" progId="Equation.3">
                  <p:embed/>
                </p:oleObj>
              </mc:Choice>
              <mc:Fallback>
                <p:oleObj name="Equation" r:id="rId3" imgW="2425700" imgH="736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060848"/>
                        <a:ext cx="4320480" cy="13215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005413"/>
              </p:ext>
            </p:extLst>
          </p:nvPr>
        </p:nvGraphicFramePr>
        <p:xfrm>
          <a:off x="1799692" y="3861048"/>
          <a:ext cx="5544616" cy="1364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name="Equation" r:id="rId5" imgW="3098800" imgH="762000" progId="Equation.3">
                  <p:embed/>
                </p:oleObj>
              </mc:Choice>
              <mc:Fallback>
                <p:oleObj name="Equation" r:id="rId5" imgW="3098800" imgH="762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9692" y="3861048"/>
                        <a:ext cx="5544616" cy="13648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155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Estimation (2)</a:t>
            </a:r>
            <a:endParaRPr kumimoji="1"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Gradient and Hessian of log likelihood function included in paper.</a:t>
            </a:r>
          </a:p>
          <a:p>
            <a:r>
              <a:rPr lang="en-GB" dirty="0" smtClean="0"/>
              <a:t>Due to the lower choice model Hessian takes a complex non-linear form.</a:t>
            </a:r>
          </a:p>
          <a:p>
            <a:r>
              <a:rPr lang="en-GB" dirty="0" smtClean="0"/>
              <a:t>We </a:t>
            </a:r>
            <a:r>
              <a:rPr lang="en-GB" dirty="0"/>
              <a:t>cannot establish that our objective function is concave and hence test convergence with different initialisation for our </a:t>
            </a:r>
            <a:r>
              <a:rPr lang="en-GB" dirty="0" smtClean="0"/>
              <a:t>parameters.</a:t>
            </a:r>
          </a:p>
          <a:p>
            <a:r>
              <a:rPr lang="en-GB" dirty="0" smtClean="0"/>
              <a:t>Starting points appear to indeed influence our results, we report in the following results with best model fit.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D06AA-0CA9-4ECE-8637-59737BE7C698}" type="slidenum">
              <a:rPr kumimoji="1" lang="en-GB" smtClean="0"/>
              <a:t>15</a:t>
            </a:fld>
            <a:endParaRPr kumimoji="1" lang="en-GB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6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Calibration with smartcard data</a:t>
            </a:r>
            <a:endParaRPr kumimoji="1" lang="en-GB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65103"/>
          </a:xfrm>
        </p:spPr>
        <p:txBody>
          <a:bodyPr>
            <a:normAutofit/>
          </a:bodyPr>
          <a:lstStyle/>
          <a:p>
            <a:r>
              <a:rPr lang="en-GB" dirty="0" smtClean="0"/>
              <a:t>Use of Smartcard data allows us to repeatedly observe the behaviour of individuals.</a:t>
            </a:r>
          </a:p>
          <a:p>
            <a:r>
              <a:rPr lang="en-GB" dirty="0" smtClean="0"/>
              <a:t>We use data from a local Japanese city for which we have two months records</a:t>
            </a:r>
          </a:p>
          <a:p>
            <a:pPr lvl="1"/>
            <a:r>
              <a:rPr lang="en-GB" dirty="0"/>
              <a:t>2,005,421 trip records made by 44,310 cards</a:t>
            </a:r>
            <a:endParaRPr lang="en-GB" dirty="0" smtClean="0"/>
          </a:p>
          <a:p>
            <a:r>
              <a:rPr lang="en-GB" dirty="0" smtClean="0"/>
              <a:t>Only some OD pairs for which passengers have a choice between lines. This limits our data significantly.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D06AA-0CA9-4ECE-8637-59737BE7C698}" type="slidenum">
              <a:rPr kumimoji="1" lang="en-GB" smtClean="0"/>
              <a:t>16</a:t>
            </a:fld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191044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0"/>
            <a:ext cx="7772400" cy="49006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Selected OD pairs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BE6F-1012-46F6-8573-45E041274413}" type="datetime1">
              <a:rPr lang="ja-JP" altLang="en-US" smtClean="0"/>
              <a:pPr/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D464F-D799-4A96-BB2E-095E7E82CD8B}" type="slidenum">
              <a:rPr lang="en-US" altLang="ja-JP" smtClean="0"/>
              <a:pPr/>
              <a:t>17</a:t>
            </a:fld>
            <a:endParaRPr lang="en-US" altLang="ja-JP"/>
          </a:p>
        </p:txBody>
      </p:sp>
      <p:grpSp>
        <p:nvGrpSpPr>
          <p:cNvPr id="13" name="グループ化 12"/>
          <p:cNvGrpSpPr/>
          <p:nvPr/>
        </p:nvGrpSpPr>
        <p:grpSpPr>
          <a:xfrm>
            <a:off x="1625250" y="412034"/>
            <a:ext cx="6552728" cy="4147955"/>
            <a:chOff x="971600" y="1268760"/>
            <a:chExt cx="7949690" cy="5032248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268760"/>
              <a:ext cx="2232704" cy="50322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図 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943551"/>
              <a:ext cx="2884614" cy="42217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4149078"/>
              <a:ext cx="2693106" cy="1986153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576828"/>
              </p:ext>
            </p:extLst>
          </p:nvPr>
        </p:nvGraphicFramePr>
        <p:xfrm>
          <a:off x="251520" y="4665614"/>
          <a:ext cx="8784980" cy="222681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872206"/>
                <a:gridCol w="628434"/>
                <a:gridCol w="628434"/>
                <a:gridCol w="628434"/>
                <a:gridCol w="628434"/>
                <a:gridCol w="628434"/>
                <a:gridCol w="628434"/>
                <a:gridCol w="628434"/>
                <a:gridCol w="628434"/>
                <a:gridCol w="628434"/>
                <a:gridCol w="628434"/>
                <a:gridCol w="628434"/>
              </a:tblGrid>
              <a:tr h="77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2865" marR="62865" marT="0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OD a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OD b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OD c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a1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a2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a3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b1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b2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b3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b4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b5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b6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c1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c2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</a:tr>
              <a:tr h="1676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Services per hour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9-17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1-3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1-3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7-9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7-8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3-5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2-3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3-4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4-7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1-4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</a:tr>
              <a:tr h="1676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Operating hours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5am-11pm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effectLst/>
                        </a:rPr>
                        <a:t>6am -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</a:rPr>
                        <a:t>7am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6am-8pm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6m-8pm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6am-11pm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6am-11pm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6am-10pm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6am-7pm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6am-11pm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5am-11pm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6am-9pm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</a:tr>
              <a:tr h="1676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Travel time (min)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18-26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18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26-31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10-14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14-16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14-23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12-17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17-23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28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10-12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10-15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826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Site characteristics</a:t>
            </a:r>
            <a:endParaRPr kumimoji="1"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D06AA-0CA9-4ECE-8637-59737BE7C698}" type="slidenum">
              <a:rPr kumimoji="1" lang="en-GB" smtClean="0"/>
              <a:t>18</a:t>
            </a:fld>
            <a:endParaRPr kumimoji="1"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card ID has been kept and individual behaviour can be tracked; </a:t>
            </a:r>
            <a:endParaRPr lang="nl-NL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whole city is covered only by the bus services and there is no rail service; </a:t>
            </a:r>
            <a:endParaRPr lang="nl-NL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More 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than 70% of travellers use the smartcard data; </a:t>
            </a:r>
          </a:p>
          <a:p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Boarding 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and alighting bus stops can be identified since travellers have to tap at boarding as well as alighting.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Service is schedule based. Therefore assumptions made on “frequency-based choice” possibly too simplistic.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Limited Network Complexity.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7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groups</a:t>
            </a:r>
            <a:endParaRPr kumimoji="1"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D06AA-0CA9-4ECE-8637-59737BE7C698}" type="slidenum">
              <a:rPr kumimoji="1" lang="en-GB" smtClean="0"/>
              <a:t>19</a:t>
            </a:fld>
            <a:endParaRPr kumimoji="1"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061047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Ticket type and “general behaviour” data allow us to distinguish four passenger groups (</a:t>
            </a:r>
            <a:r>
              <a:rPr lang="en-GB" sz="2400" dirty="0" err="1" smtClean="0"/>
              <a:t>Kurauchi</a:t>
            </a:r>
            <a:r>
              <a:rPr lang="en-GB" sz="2400" dirty="0" smtClean="0"/>
              <a:t> et al, 2012)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>
                <a:solidFill>
                  <a:srgbClr val="C00000"/>
                </a:solidFill>
              </a:rPr>
              <a:t>Do these groups use different </a:t>
            </a:r>
            <a:r>
              <a:rPr lang="en-GB" sz="2400" dirty="0" err="1" smtClean="0">
                <a:solidFill>
                  <a:srgbClr val="C00000"/>
                </a:solidFill>
              </a:rPr>
              <a:t>hyperpaths</a:t>
            </a:r>
            <a:r>
              <a:rPr lang="en-GB" sz="2400" dirty="0" smtClean="0">
                <a:solidFill>
                  <a:srgbClr val="C00000"/>
                </a:solidFill>
              </a:rPr>
              <a:t>?</a:t>
            </a:r>
          </a:p>
          <a:p>
            <a:endParaRPr lang="en-GB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655972"/>
              </p:ext>
            </p:extLst>
          </p:nvPr>
        </p:nvGraphicFramePr>
        <p:xfrm>
          <a:off x="1547664" y="2492896"/>
          <a:ext cx="6768752" cy="266429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94609"/>
                <a:gridCol w="5474143"/>
              </a:tblGrid>
              <a:tr h="2641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User group</a:t>
                      </a:r>
                      <a:endParaRPr lang="en-GB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Characteristic of user group</a:t>
                      </a:r>
                      <a:endParaRPr lang="en-GB" sz="14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Commuter</a:t>
                      </a:r>
                      <a:endParaRPr lang="en-GB" sz="14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Hold commuter pass, travel often and mostly during weekday, include a large number of students.</a:t>
                      </a:r>
                      <a:endParaRPr lang="en-GB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Elderly</a:t>
                      </a:r>
                      <a:endParaRPr lang="en-GB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Hold elderly season pass, travel not often, mostly during day time, make almost no trips that include transfers.</a:t>
                      </a:r>
                      <a:endParaRPr lang="en-GB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23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Irregular</a:t>
                      </a:r>
                      <a:endParaRPr lang="en-GB" sz="14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Passengers that fairly often make journeys that include transfers (23.6% of all journeys). Fairly few total journeys. Irregular OD patterns.</a:t>
                      </a:r>
                      <a:endParaRPr lang="en-GB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Other</a:t>
                      </a:r>
                      <a:endParaRPr lang="en-GB" sz="14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Not </a:t>
                      </a:r>
                      <a:r>
                        <a:rPr lang="en-GB" sz="1400" dirty="0" err="1">
                          <a:effectLst/>
                        </a:rPr>
                        <a:t>passholders</a:t>
                      </a:r>
                      <a:r>
                        <a:rPr lang="en-GB" sz="1400" dirty="0">
                          <a:effectLst/>
                        </a:rPr>
                        <a:t>, fairly few total journeys, very few journeys that include transfers.</a:t>
                      </a:r>
                      <a:endParaRPr lang="en-GB" sz="14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91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Transit Route choice models</a:t>
            </a:r>
            <a:endParaRPr lang="ja-JP" altLang="en-US" dirty="0" smtClean="0">
              <a:ea typeface="ＭＳ Ｐゴシック" charset="-128"/>
            </a:endParaRPr>
          </a:p>
        </p:txBody>
      </p:sp>
      <p:sp>
        <p:nvSpPr>
          <p:cNvPr id="13315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 smtClean="0">
                <a:ea typeface="ＭＳ Ｐゴシック" charset="-128"/>
              </a:rPr>
              <a:t>Passengers often face complex route choice decisions and options to </a:t>
            </a:r>
            <a:r>
              <a:rPr lang="en-US" altLang="ja-JP" dirty="0" err="1" smtClean="0">
                <a:ea typeface="ＭＳ Ｐゴシック" charset="-128"/>
              </a:rPr>
              <a:t>minimise</a:t>
            </a:r>
            <a:r>
              <a:rPr lang="en-US" altLang="ja-JP" dirty="0" smtClean="0">
                <a:ea typeface="ＭＳ Ｐゴシック" charset="-128"/>
              </a:rPr>
              <a:t> their travel time.</a:t>
            </a:r>
          </a:p>
          <a:p>
            <a:endParaRPr lang="en-US" altLang="ja-JP" dirty="0" smtClean="0">
              <a:ea typeface="ＭＳ Ｐゴシック" charset="-128"/>
            </a:endParaRPr>
          </a:p>
          <a:p>
            <a:r>
              <a:rPr lang="en-US" altLang="ja-JP" dirty="0" smtClean="0">
                <a:ea typeface="ＭＳ Ｐゴシック" charset="-128"/>
              </a:rPr>
              <a:t>Whereas drivers might change their route only when they encounter large delays, passengers are usually more flexible and react to small perturbations such as reversal in bus arrivals.</a:t>
            </a:r>
          </a:p>
          <a:p>
            <a:pPr marL="68580" indent="0">
              <a:buNone/>
            </a:pPr>
            <a:r>
              <a:rPr lang="en-US" altLang="ja-JP" dirty="0" smtClean="0">
                <a:ea typeface="ＭＳ Ｐゴシック" charset="-128"/>
              </a:rPr>
              <a:t> </a:t>
            </a:r>
          </a:p>
          <a:p>
            <a:r>
              <a:rPr lang="en-US" altLang="ja-JP" dirty="0" smtClean="0">
                <a:ea typeface="ＭＳ Ｐゴシック" charset="-128"/>
              </a:rPr>
              <a:t>Frequency-based transit assignment models assume hence that passengers choose “optimal strategies”.</a:t>
            </a:r>
          </a:p>
        </p:txBody>
      </p:sp>
      <p:sp>
        <p:nvSpPr>
          <p:cNvPr id="1331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372200" y="6416675"/>
            <a:ext cx="1981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DCE93EBE-E69C-4CBB-B1AB-FBF3861F2D30}" type="datetime1">
              <a:rPr lang="ja-JP" altLang="en-US" sz="1400" smtClean="0"/>
              <a:pPr eaLnBrk="1" hangingPunct="1"/>
              <a:t>2013/7/17</a:t>
            </a:fld>
            <a:endParaRPr lang="en-US" altLang="ja-JP" sz="1400" dirty="0" smtClean="0"/>
          </a:p>
        </p:txBody>
      </p:sp>
      <p:sp>
        <p:nvSpPr>
          <p:cNvPr id="1331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276A631D-31F8-476B-A03C-DF4C4C81F39A}" type="slidenum">
              <a:rPr lang="en-US" altLang="ja-JP" sz="1400" smtClean="0"/>
              <a:pPr eaLnBrk="1" hangingPunct="1"/>
              <a:t>2</a:t>
            </a:fld>
            <a:endParaRPr lang="en-US" altLang="ja-JP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710295"/>
              </p:ext>
            </p:extLst>
          </p:nvPr>
        </p:nvGraphicFramePr>
        <p:xfrm>
          <a:off x="205207" y="1124744"/>
          <a:ext cx="8687273" cy="564921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692529"/>
                <a:gridCol w="597535"/>
                <a:gridCol w="735648"/>
                <a:gridCol w="699135"/>
                <a:gridCol w="724962"/>
                <a:gridCol w="597535"/>
                <a:gridCol w="724962"/>
                <a:gridCol w="597535"/>
                <a:gridCol w="800735"/>
                <a:gridCol w="791735"/>
                <a:gridCol w="724962"/>
              </a:tblGrid>
              <a:tr h="321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ja-JP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OD a</a:t>
                      </a:r>
                      <a:endParaRPr lang="ja-JP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OD b</a:t>
                      </a:r>
                      <a:endParaRPr lang="ja-JP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OD c</a:t>
                      </a:r>
                      <a:endParaRPr lang="ja-JP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All OD pairs</a:t>
                      </a:r>
                      <a:endParaRPr lang="ja-JP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beta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t-value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beta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t-value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beta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t-value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beta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t-value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beta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t-value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</a:rPr>
                        <a:t>Travel time </a:t>
                      </a: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  <a:sym typeface="Symbol"/>
                        </a:rPr>
                        <a:t></a:t>
                      </a:r>
                      <a:r>
                        <a:rPr lang="en-GB" sz="1400" baseline="-25000">
                          <a:solidFill>
                            <a:schemeClr val="bg1"/>
                          </a:solidFill>
                          <a:effectLst/>
                        </a:rPr>
                        <a:t>t</a:t>
                      </a:r>
                      <a:endParaRPr lang="ja-JP" sz="14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-10.7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-18.6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-183.0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-1062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-43.9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-57.1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-65.8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-441.3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-87.6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-218.6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Waiting time 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sym typeface="Symbol"/>
                        </a:rPr>
                        <a:t></a:t>
                      </a:r>
                      <a:r>
                        <a:rPr lang="en-GB" sz="1400" baseline="-25000" dirty="0" err="1">
                          <a:solidFill>
                            <a:schemeClr val="bg1"/>
                          </a:solidFill>
                          <a:effectLst/>
                        </a:rPr>
                        <a:t>wn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Commuter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row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-10.8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-6.83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-62.7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-351.1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-3.58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-5.98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70C0"/>
                          </a:solidFill>
                          <a:effectLst/>
                        </a:rPr>
                        <a:t>-1.48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-3.74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-33.8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-219.4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</a:rPr>
                        <a:t>Elderly</a:t>
                      </a:r>
                      <a:endParaRPr lang="ja-JP" sz="14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70C0"/>
                          </a:solidFill>
                          <a:effectLst/>
                        </a:rPr>
                        <a:t>-75.7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-862.0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-34.0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-523.8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-26.8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-420.2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-46.6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-427.3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</a:rPr>
                        <a:t>Irregular</a:t>
                      </a:r>
                      <a:endParaRPr lang="ja-JP" sz="14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70C0"/>
                          </a:solidFill>
                          <a:effectLst/>
                        </a:rPr>
                        <a:t>-69.7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-173.0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-0.59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-0.07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-1.20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-1.59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-34.1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-35.1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Other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-79.6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-474.9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-2.99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-1.16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-18.5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-124.65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-48.1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-256.2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Choice set size 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sym typeface="Symbol"/>
                        </a:rPr>
                        <a:t></a:t>
                      </a:r>
                      <a:r>
                        <a:rPr lang="en-GB" sz="1400" baseline="-25000" dirty="0" err="1">
                          <a:solidFill>
                            <a:schemeClr val="bg1"/>
                          </a:solidFill>
                          <a:effectLst/>
                        </a:rPr>
                        <a:t>zn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</a:rPr>
                        <a:t>-1.61</a:t>
                      </a:r>
                      <a:endParaRPr lang="ja-JP" sz="1600" dirty="0">
                        <a:solidFill>
                          <a:srgbClr val="0070C0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-0.23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sample size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4033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4033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1589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958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6580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  <a:sym typeface="Symbol"/>
                        </a:rPr>
                        <a:t></a:t>
                      </a:r>
                      <a:r>
                        <a:rPr lang="en-GB" sz="1400" baseline="300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ja-JP" sz="14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0.51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0.51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0.15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0.31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0.27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LL(0)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2385.6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2385.6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2701.1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576.9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5663.5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L*</a:t>
                      </a:r>
                      <a:endParaRPr lang="ja-JP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1177.7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1174.1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2305.5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bg1"/>
                          </a:solidFill>
                          <a:effectLst/>
                        </a:rPr>
                        <a:t>394.9</a:t>
                      </a:r>
                      <a:endParaRPr lang="ja-JP" sz="160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  <a:effectLst/>
                        </a:rPr>
                        <a:t>4137.0</a:t>
                      </a:r>
                      <a:endParaRPr lang="ja-JP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Estimation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95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Estimation </a:t>
            </a:r>
            <a:r>
              <a:rPr lang="en-US" dirty="0" smtClean="0"/>
              <a:t>results (2)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Examples of Estimated Choice Set Probabilities</a:t>
            </a:r>
            <a:endParaRPr lang="en-GB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752224"/>
              </p:ext>
            </p:extLst>
          </p:nvPr>
        </p:nvGraphicFramePr>
        <p:xfrm>
          <a:off x="251520" y="2132856"/>
          <a:ext cx="8784977" cy="160259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72319"/>
                <a:gridCol w="1016094"/>
                <a:gridCol w="1016094"/>
                <a:gridCol w="1016094"/>
                <a:gridCol w="1016094"/>
                <a:gridCol w="1016094"/>
                <a:gridCol w="952067"/>
                <a:gridCol w="1080121"/>
              </a:tblGrid>
              <a:tr h="302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OD a, 6-7am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(a1)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(a2)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(a3)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(a1,a2)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(a1,a3)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(a2,a3)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(a1,a2,a3)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9286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Commuter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0.18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0.64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0.17 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24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Elderly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0.02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0.75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0.22 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24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Irregular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0.06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0.73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0.20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24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Other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0.75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0.23 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544369"/>
              </p:ext>
            </p:extLst>
          </p:nvPr>
        </p:nvGraphicFramePr>
        <p:xfrm>
          <a:off x="251520" y="4005064"/>
          <a:ext cx="4752527" cy="151216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56184"/>
                <a:gridCol w="1050413"/>
                <a:gridCol w="1022965"/>
                <a:gridCol w="1022965"/>
              </a:tblGrid>
              <a:tr h="302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OD c, 7-8am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(c1)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(c2)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(c1,c2)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24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Commuter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0.71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0.04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0.25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24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Elderly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0.34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0.00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0.66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24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Irregular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0.71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0.04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0.25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243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Other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0.47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0.01 </a:t>
                      </a:r>
                      <a:endParaRPr lang="en-GB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0.52 </a:t>
                      </a:r>
                      <a:endParaRPr lang="en-GB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33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34908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Travel time and waiting time parameters all have the expected sign. 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Choice set size not significant, possibly due to strong correlation with waiting time.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Model </a:t>
            </a:r>
            <a:r>
              <a:rPr lang="en-GB" dirty="0"/>
              <a:t>fit varies significantly depending on the OD pair. </a:t>
            </a:r>
            <a:r>
              <a:rPr lang="en-GB" dirty="0" smtClean="0"/>
              <a:t> With </a:t>
            </a:r>
            <a:r>
              <a:rPr lang="en-GB" dirty="0"/>
              <a:t>larger choice sets the model fit reduces as one would expect</a:t>
            </a:r>
            <a:r>
              <a:rPr lang="en-GB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Group </a:t>
            </a:r>
            <a:r>
              <a:rPr lang="en-GB" dirty="0"/>
              <a:t>specific estimates of waiting in general lead to slightly better model </a:t>
            </a:r>
            <a:r>
              <a:rPr lang="en-GB" dirty="0" smtClean="0"/>
              <a:t>fits.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Relative to on-board time older </a:t>
            </a:r>
            <a:r>
              <a:rPr lang="en-GB" dirty="0"/>
              <a:t>persons appear to </a:t>
            </a:r>
            <a:r>
              <a:rPr lang="en-GB" dirty="0" smtClean="0"/>
              <a:t>dislike waiting </a:t>
            </a:r>
            <a:r>
              <a:rPr lang="en-GB" dirty="0"/>
              <a:t>time more than </a:t>
            </a:r>
            <a:r>
              <a:rPr lang="en-GB" dirty="0" smtClean="0"/>
              <a:t>commuters</a:t>
            </a:r>
            <a:r>
              <a:rPr lang="en-GB" dirty="0"/>
              <a:t> </a:t>
            </a:r>
            <a:r>
              <a:rPr lang="en-GB" dirty="0" smtClean="0"/>
              <a:t>and hence choose larger choice sets.</a:t>
            </a:r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42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349079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Route choice parameters in existing frequency based transit assignment models are mostly not calibrated. Smartcard data plus new methodologies allows doing so.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We propose a “</a:t>
            </a:r>
            <a:r>
              <a:rPr kumimoji="1" lang="en-US" altLang="ja-JP" dirty="0" err="1" smtClean="0"/>
              <a:t>hyperpath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logit</a:t>
            </a:r>
            <a:r>
              <a:rPr kumimoji="1" lang="en-US" altLang="ja-JP" dirty="0" smtClean="0"/>
              <a:t> model” to consider specific transit characteristics in a discrete choice framework.</a:t>
            </a:r>
          </a:p>
          <a:p>
            <a:pPr lvl="1"/>
            <a:r>
              <a:rPr lang="en-US" altLang="ja-JP" sz="2600" dirty="0" smtClean="0"/>
              <a:t>Utility determines choice set</a:t>
            </a:r>
          </a:p>
          <a:p>
            <a:pPr lvl="1"/>
            <a:r>
              <a:rPr kumimoji="1" lang="en-US" altLang="ja-JP" sz="2600" dirty="0" smtClean="0"/>
              <a:t>Frequency determines line choice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Initial results with data from a Japanese city confirm that </a:t>
            </a:r>
            <a:r>
              <a:rPr lang="en-US" altLang="ja-JP" dirty="0" err="1" smtClean="0"/>
              <a:t>hyperpaths</a:t>
            </a:r>
            <a:r>
              <a:rPr lang="en-US" altLang="ja-JP" dirty="0" smtClean="0"/>
              <a:t> depend on person specific characteristics.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23</a:t>
            </a:fld>
            <a:endParaRPr lang="en-US" altLang="ja-JP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31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Further work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349079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Compare our results with that of other choice models.</a:t>
            </a:r>
          </a:p>
          <a:p>
            <a:r>
              <a:rPr kumimoji="1" lang="en-US" altLang="ja-JP" dirty="0" smtClean="0"/>
              <a:t>Sensitivity to model assumptions such as service regularity (…limitation of our case study).</a:t>
            </a:r>
          </a:p>
          <a:p>
            <a:r>
              <a:rPr lang="en-US" altLang="ja-JP" dirty="0" smtClean="0"/>
              <a:t>Consideration of panel effects and consideration of changing preferences during a day.</a:t>
            </a:r>
          </a:p>
          <a:p>
            <a:r>
              <a:rPr kumimoji="1" lang="en-US" altLang="ja-JP" dirty="0" smtClean="0"/>
              <a:t>Repeatin</a:t>
            </a:r>
            <a:r>
              <a:rPr lang="en-US" altLang="ja-JP" dirty="0" smtClean="0"/>
              <a:t>g case study in more complex networks.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24</a:t>
            </a:fld>
            <a:endParaRPr lang="en-US" altLang="ja-JP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1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323528" y="476672"/>
            <a:ext cx="7772400" cy="1930226"/>
          </a:xfrm>
        </p:spPr>
        <p:txBody>
          <a:bodyPr anchor="t">
            <a:normAutofit/>
          </a:bodyPr>
          <a:lstStyle/>
          <a:p>
            <a:r>
              <a:rPr kumimoji="1" lang="en-US" altLang="ja-JP" dirty="0" smtClean="0">
                <a:solidFill>
                  <a:srgbClr val="002060"/>
                </a:solidFill>
              </a:rPr>
              <a:t>Thank you!</a:t>
            </a:r>
            <a:br>
              <a:rPr kumimoji="1" lang="en-US" altLang="ja-JP" dirty="0" smtClean="0">
                <a:solidFill>
                  <a:srgbClr val="002060"/>
                </a:solidFill>
              </a:rPr>
            </a:br>
            <a:r>
              <a:rPr kumimoji="1" lang="en-US" altLang="ja-JP" dirty="0" smtClean="0">
                <a:solidFill>
                  <a:srgbClr val="002060"/>
                </a:solidFill>
              </a:rPr>
              <a:t>questions?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>
                <a:solidFill>
                  <a:schemeClr val="tx1"/>
                </a:solidFill>
              </a:rPr>
              <a:pPr>
                <a:defRPr/>
              </a:pPr>
              <a:t>25</a:t>
            </a:fld>
            <a:endParaRPr lang="en-US" altLang="ja-JP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95936" y="4077072"/>
            <a:ext cx="49016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{</a:t>
            </a:r>
            <a:r>
              <a:rPr lang="en-US" altLang="ja-JP" dirty="0" err="1" smtClean="0">
                <a:solidFill>
                  <a:schemeClr val="bg1"/>
                </a:solidFill>
              </a:rPr>
              <a:t>schmoecker,shimamoto</a:t>
            </a:r>
            <a:r>
              <a:rPr lang="en-US" altLang="ja-JP" dirty="0" smtClean="0">
                <a:solidFill>
                  <a:schemeClr val="bg1"/>
                </a:solidFill>
              </a:rPr>
              <a:t>}     </a:t>
            </a:r>
          </a:p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@trans.kuciv.kyoto-u.ac.jp</a:t>
            </a: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kurauchi@gifu-u.ac.jp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9" name="Picture 2" descr="http://static.flickr.com/109/293288495_b495aeae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2132855"/>
            <a:ext cx="2487869" cy="3317159"/>
          </a:xfrm>
          <a:prstGeom prst="rect">
            <a:avLst/>
          </a:prstGeom>
          <a:noFill/>
        </p:spPr>
      </p:pic>
      <p:pic>
        <p:nvPicPr>
          <p:cNvPr id="10242" name="Picture 2" descr="city_transport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159" y="1340768"/>
            <a:ext cx="5242182" cy="201622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4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6574" y="11588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altLang="ja-JP" dirty="0" err="1" smtClean="0">
                <a:ea typeface="ＭＳ Ｐゴシック" charset="-128"/>
              </a:rPr>
              <a:t>Hyperpath</a:t>
            </a:r>
            <a:r>
              <a:rPr lang="en-GB" altLang="ja-JP" dirty="0" smtClean="0">
                <a:ea typeface="ＭＳ Ｐゴシック" charset="-128"/>
              </a:rPr>
              <a:t> Example: London tube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10151" y="1090612"/>
            <a:ext cx="3996834" cy="4473575"/>
          </a:xfrm>
        </p:spPr>
        <p:txBody>
          <a:bodyPr>
            <a:normAutofit/>
          </a:bodyPr>
          <a:lstStyle/>
          <a:p>
            <a:r>
              <a:rPr lang="en-GB" altLang="ja-JP" sz="2400" dirty="0" smtClean="0">
                <a:ea typeface="ＭＳ Ｐゴシック" charset="-128"/>
              </a:rPr>
              <a:t>Assume a journey from Finchley Road to South Kensington. </a:t>
            </a:r>
          </a:p>
          <a:p>
            <a:r>
              <a:rPr lang="en-GB" altLang="ja-JP" sz="2400" dirty="0" smtClean="0">
                <a:ea typeface="ＭＳ Ｐゴシック" charset="-128"/>
              </a:rPr>
              <a:t>(In case of unreliable arrivals) the optimal strategy might be to take from Finchley Rd “</a:t>
            </a:r>
            <a:r>
              <a:rPr lang="en-GB" altLang="ja-JP" sz="2400" dirty="0" smtClean="0">
                <a:solidFill>
                  <a:srgbClr val="FF0000"/>
                </a:solidFill>
                <a:ea typeface="ＭＳ Ｐゴシック" charset="-128"/>
              </a:rPr>
              <a:t>whichever line arrives first</a:t>
            </a:r>
            <a:r>
              <a:rPr lang="en-GB" altLang="ja-JP" sz="2400" dirty="0" smtClean="0">
                <a:ea typeface="ＭＳ Ｐゴシック" charset="-128"/>
              </a:rPr>
              <a:t>” and then to change at Baker Street or Green Park. </a:t>
            </a:r>
            <a:endParaRPr lang="en-GB" altLang="ja-JP" sz="2100" dirty="0" smtClean="0">
              <a:ea typeface="ＭＳ Ｐゴシック" charset="-128"/>
            </a:endParaRPr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77" y="1214439"/>
            <a:ext cx="4526574" cy="506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82" y="1260475"/>
            <a:ext cx="228746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154" y="1287463"/>
            <a:ext cx="1699846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66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Transit Assignment Literature</a:t>
            </a:r>
            <a:endParaRPr lang="ja-JP" altLang="en-US" dirty="0" smtClean="0">
              <a:ea typeface="ＭＳ Ｐゴシック" charset="-128"/>
            </a:endParaRPr>
          </a:p>
        </p:txBody>
      </p:sp>
      <p:sp>
        <p:nvSpPr>
          <p:cNvPr id="13315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The attractive set is usually determined by a linear programming approach following </a:t>
            </a:r>
            <a:r>
              <a:rPr lang="en-US" altLang="ja-JP" dirty="0" err="1" smtClean="0">
                <a:ea typeface="ＭＳ Ｐゴシック" charset="-128"/>
              </a:rPr>
              <a:t>Spiess</a:t>
            </a:r>
            <a:r>
              <a:rPr lang="en-US" altLang="ja-JP" dirty="0" smtClean="0">
                <a:ea typeface="ＭＳ Ｐゴシック" charset="-128"/>
              </a:rPr>
              <a:t> and Florian (1989)</a:t>
            </a:r>
          </a:p>
          <a:p>
            <a:pPr eaLnBrk="1" hangingPunct="1"/>
            <a:r>
              <a:rPr lang="en-US" altLang="ja-JP" dirty="0" smtClean="0">
                <a:ea typeface="ＭＳ Ｐゴシック" charset="-128"/>
              </a:rPr>
              <a:t>Since then the transit assignment literature has paid large emphasize on including congestion effects and, recently, effect of information on choice.</a:t>
            </a:r>
          </a:p>
          <a:p>
            <a:pPr eaLnBrk="1" hangingPunct="1"/>
            <a:r>
              <a:rPr lang="en-US" altLang="ja-JP" dirty="0" smtClean="0">
                <a:solidFill>
                  <a:srgbClr val="C00000"/>
                </a:solidFill>
                <a:ea typeface="ＭＳ Ｐゴシック" charset="-128"/>
              </a:rPr>
              <a:t>Much less attention to consideration of </a:t>
            </a:r>
          </a:p>
          <a:p>
            <a:pPr lvl="1"/>
            <a:r>
              <a:rPr lang="en-US" altLang="ja-JP" sz="2600" dirty="0" smtClean="0">
                <a:solidFill>
                  <a:srgbClr val="C00000"/>
                </a:solidFill>
                <a:ea typeface="ＭＳ Ｐゴシック" charset="-128"/>
              </a:rPr>
              <a:t>person-specific utilities, i.e. different weights for waiting vs. on-board time.</a:t>
            </a:r>
          </a:p>
          <a:p>
            <a:pPr lvl="1"/>
            <a:r>
              <a:rPr lang="en-US" altLang="ja-JP" sz="2600" dirty="0" smtClean="0">
                <a:solidFill>
                  <a:srgbClr val="C00000"/>
                </a:solidFill>
                <a:ea typeface="ＭＳ Ｐゴシック" charset="-128"/>
              </a:rPr>
              <a:t>Limiting complexity to “reasonable” size.</a:t>
            </a:r>
          </a:p>
        </p:txBody>
      </p:sp>
      <p:sp>
        <p:nvSpPr>
          <p:cNvPr id="1331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372200" y="6416675"/>
            <a:ext cx="1981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DCE93EBE-E69C-4CBB-B1AB-FBF3861F2D30}" type="datetime1">
              <a:rPr lang="ja-JP" altLang="en-US" sz="1400" smtClean="0"/>
              <a:pPr eaLnBrk="1" hangingPunct="1"/>
              <a:t>2013/7/17</a:t>
            </a:fld>
            <a:endParaRPr lang="en-US" altLang="ja-JP" sz="1400" dirty="0" smtClean="0"/>
          </a:p>
        </p:txBody>
      </p:sp>
      <p:sp>
        <p:nvSpPr>
          <p:cNvPr id="1331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276A631D-31F8-476B-A03C-DF4C4C81F39A}" type="slidenum">
              <a:rPr lang="en-US" altLang="ja-JP" sz="1400" smtClean="0"/>
              <a:pPr eaLnBrk="1" hangingPunct="1"/>
              <a:t>4</a:t>
            </a:fld>
            <a:endParaRPr lang="en-US" altLang="ja-JP" sz="1400" smtClean="0"/>
          </a:p>
        </p:txBody>
      </p:sp>
    </p:spTree>
    <p:extLst>
      <p:ext uri="{BB962C8B-B14F-4D97-AF65-F5344CB8AC3E}">
        <p14:creationId xmlns:p14="http://schemas.microsoft.com/office/powerpoint/2010/main" val="163433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However….</a:t>
            </a:r>
            <a:endParaRPr lang="ja-JP" altLang="en-US" dirty="0" smtClean="0">
              <a:ea typeface="ＭＳ Ｐゴシック" charset="-128"/>
            </a:endParaRPr>
          </a:p>
        </p:txBody>
      </p:sp>
      <p:sp>
        <p:nvSpPr>
          <p:cNvPr id="13315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SP experiments (</a:t>
            </a:r>
            <a:r>
              <a:rPr lang="en-US" altLang="ja-JP" dirty="0" err="1" smtClean="0">
                <a:ea typeface="ＭＳ Ｐゴシック" charset="-128"/>
              </a:rPr>
              <a:t>Kurauchi</a:t>
            </a:r>
            <a:r>
              <a:rPr lang="en-US" altLang="ja-JP" dirty="0" smtClean="0">
                <a:ea typeface="ＭＳ Ｐゴシック" charset="-128"/>
              </a:rPr>
              <a:t> et al, 2012) and RP data (</a:t>
            </a:r>
            <a:r>
              <a:rPr lang="en-US" altLang="ja-JP" dirty="0" err="1" smtClean="0">
                <a:ea typeface="ＭＳ Ｐゴシック" charset="-128"/>
              </a:rPr>
              <a:t>Fonzone</a:t>
            </a:r>
            <a:r>
              <a:rPr lang="en-US" altLang="ja-JP" dirty="0" smtClean="0">
                <a:ea typeface="ＭＳ Ｐゴシック" charset="-128"/>
              </a:rPr>
              <a:t> et al, 2012) show that the </a:t>
            </a:r>
            <a:r>
              <a:rPr lang="en-US" altLang="ja-JP" dirty="0" err="1" smtClean="0">
                <a:ea typeface="ＭＳ Ｐゴシック" charset="-128"/>
              </a:rPr>
              <a:t>hyperpath</a:t>
            </a:r>
            <a:r>
              <a:rPr lang="en-US" altLang="ja-JP" dirty="0" smtClean="0">
                <a:ea typeface="ＭＳ Ｐゴシック" charset="-128"/>
              </a:rPr>
              <a:t> choice depends on person specific factors </a:t>
            </a:r>
          </a:p>
          <a:p>
            <a:pPr lvl="1"/>
            <a:r>
              <a:rPr lang="en-US" altLang="ja-JP" sz="2400" dirty="0" err="1" smtClean="0">
                <a:ea typeface="ＭＳ Ｐゴシック" charset="-128"/>
              </a:rPr>
              <a:t>Sociodemographics</a:t>
            </a:r>
            <a:endParaRPr lang="en-US" altLang="ja-JP" sz="2400" dirty="0" smtClean="0">
              <a:ea typeface="ＭＳ Ｐゴシック" charset="-128"/>
            </a:endParaRPr>
          </a:p>
          <a:p>
            <a:pPr lvl="1"/>
            <a:r>
              <a:rPr lang="en-US" altLang="ja-JP" sz="2400" dirty="0" smtClean="0">
                <a:ea typeface="ＭＳ Ｐゴシック" charset="-128"/>
              </a:rPr>
              <a:t>PT experience</a:t>
            </a:r>
          </a:p>
          <a:p>
            <a:r>
              <a:rPr lang="en-US" altLang="ja-JP" dirty="0" smtClean="0">
                <a:ea typeface="ＭＳ Ｐゴシック" charset="-128"/>
              </a:rPr>
              <a:t>as well as experienced system performance</a:t>
            </a:r>
          </a:p>
          <a:p>
            <a:pPr lvl="1"/>
            <a:r>
              <a:rPr lang="en-US" altLang="ja-JP" sz="2400" dirty="0" smtClean="0">
                <a:ea typeface="ＭＳ Ｐゴシック" charset="-128"/>
              </a:rPr>
              <a:t>Different </a:t>
            </a:r>
            <a:r>
              <a:rPr lang="en-US" altLang="ja-JP" sz="2400" dirty="0" err="1" smtClean="0">
                <a:ea typeface="ＭＳ Ｐゴシック" charset="-128"/>
              </a:rPr>
              <a:t>hyperpath</a:t>
            </a:r>
            <a:r>
              <a:rPr lang="en-US" altLang="ja-JP" sz="2400" dirty="0" smtClean="0">
                <a:ea typeface="ＭＳ Ｐゴシック" charset="-128"/>
              </a:rPr>
              <a:t> in crowded and/or unpunctual networks </a:t>
            </a:r>
          </a:p>
        </p:txBody>
      </p:sp>
      <p:sp>
        <p:nvSpPr>
          <p:cNvPr id="1331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372200" y="6416675"/>
            <a:ext cx="1981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DCE93EBE-E69C-4CBB-B1AB-FBF3861F2D30}" type="datetime1">
              <a:rPr lang="ja-JP" altLang="en-US" sz="1400" smtClean="0"/>
              <a:pPr eaLnBrk="1" hangingPunct="1"/>
              <a:t>2013/7/17</a:t>
            </a:fld>
            <a:endParaRPr lang="en-US" altLang="ja-JP" sz="1400" dirty="0" smtClean="0"/>
          </a:p>
        </p:txBody>
      </p:sp>
      <p:sp>
        <p:nvSpPr>
          <p:cNvPr id="1331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276A631D-31F8-476B-A03C-DF4C4C81F39A}" type="slidenum">
              <a:rPr lang="en-US" altLang="ja-JP" sz="1400" smtClean="0"/>
              <a:pPr eaLnBrk="1" hangingPunct="1"/>
              <a:t>5</a:t>
            </a:fld>
            <a:endParaRPr lang="en-US" altLang="ja-JP" sz="1400" smtClean="0"/>
          </a:p>
        </p:txBody>
      </p:sp>
    </p:spTree>
    <p:extLst>
      <p:ext uri="{BB962C8B-B14F-4D97-AF65-F5344CB8AC3E}">
        <p14:creationId xmlns:p14="http://schemas.microsoft.com/office/powerpoint/2010/main" val="179224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Discrete Choice Literature</a:t>
            </a:r>
            <a:endParaRPr lang="ja-JP" altLang="en-US" dirty="0" smtClean="0">
              <a:ea typeface="ＭＳ Ｐゴシック" charset="-128"/>
            </a:endParaRPr>
          </a:p>
        </p:txBody>
      </p:sp>
      <p:sp>
        <p:nvSpPr>
          <p:cNvPr id="13315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dirty="0" smtClean="0">
                <a:ea typeface="ＭＳ Ｐゴシック" charset="-128"/>
              </a:rPr>
              <a:t>Importance of choice calibration for drivers highlighted</a:t>
            </a:r>
            <a:endParaRPr lang="en-US" altLang="ja-JP" dirty="0">
              <a:ea typeface="ＭＳ Ｐゴシック" charset="-128"/>
            </a:endParaRPr>
          </a:p>
          <a:p>
            <a:endParaRPr lang="en-US" altLang="ja-JP" dirty="0" smtClean="0">
              <a:ea typeface="ＭＳ Ｐゴシック" charset="-128"/>
            </a:endParaRPr>
          </a:p>
          <a:p>
            <a:r>
              <a:rPr lang="en-US" altLang="ja-JP" dirty="0" smtClean="0">
                <a:ea typeface="ＭＳ Ｐゴシック" charset="-128"/>
              </a:rPr>
              <a:t>“2-stage choice models” in which drivers first select a set of routes and then a route from this </a:t>
            </a:r>
            <a:r>
              <a:rPr lang="en-US" altLang="ja-JP" dirty="0">
                <a:ea typeface="ＭＳ Ｐゴシック" charset="-128"/>
              </a:rPr>
              <a:t>set </a:t>
            </a:r>
            <a:r>
              <a:rPr lang="en-US" altLang="ja-JP" dirty="0" smtClean="0">
                <a:ea typeface="ＭＳ Ｐゴシック" charset="-128"/>
              </a:rPr>
              <a:t>by possibly different strategies</a:t>
            </a:r>
          </a:p>
          <a:p>
            <a:pPr lvl="1"/>
            <a:r>
              <a:rPr lang="en-US" altLang="ja-JP" dirty="0" smtClean="0">
                <a:ea typeface="ＭＳ Ｐゴシック" charset="-128"/>
              </a:rPr>
              <a:t>“1-stage choice models” might also generate choice sets, but choice rules in both stages are similar.</a:t>
            </a:r>
          </a:p>
          <a:p>
            <a:endParaRPr lang="en-US" altLang="ja-JP" dirty="0" smtClean="0">
              <a:ea typeface="ＭＳ Ｐゴシック" charset="-128"/>
            </a:endParaRPr>
          </a:p>
          <a:p>
            <a:r>
              <a:rPr lang="en-US" altLang="ja-JP" dirty="0" smtClean="0">
                <a:ea typeface="ＭＳ Ｐゴシック" charset="-128"/>
              </a:rPr>
              <a:t>Choice in both stages usually based on “utility </a:t>
            </a:r>
            <a:r>
              <a:rPr lang="en-US" altLang="ja-JP" dirty="0" err="1" smtClean="0">
                <a:ea typeface="ＭＳ Ｐゴシック" charset="-128"/>
              </a:rPr>
              <a:t>maximisation</a:t>
            </a:r>
            <a:r>
              <a:rPr lang="en-US" altLang="ja-JP" dirty="0" smtClean="0">
                <a:ea typeface="ＭＳ Ｐゴシック" charset="-128"/>
              </a:rPr>
              <a:t>”</a:t>
            </a:r>
          </a:p>
          <a:p>
            <a:pPr lvl="1"/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1331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372200" y="6416675"/>
            <a:ext cx="1981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DCE93EBE-E69C-4CBB-B1AB-FBF3861F2D30}" type="datetime1">
              <a:rPr lang="ja-JP" altLang="en-US" sz="1400" smtClean="0"/>
              <a:pPr eaLnBrk="1" hangingPunct="1"/>
              <a:t>2013/7/17</a:t>
            </a:fld>
            <a:endParaRPr lang="en-US" altLang="ja-JP" sz="1400" dirty="0" smtClean="0"/>
          </a:p>
        </p:txBody>
      </p:sp>
      <p:sp>
        <p:nvSpPr>
          <p:cNvPr id="1331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276A631D-31F8-476B-A03C-DF4C4C81F39A}" type="slidenum">
              <a:rPr lang="en-US" altLang="ja-JP" sz="1400" smtClean="0"/>
              <a:pPr eaLnBrk="1" hangingPunct="1"/>
              <a:t>6</a:t>
            </a:fld>
            <a:endParaRPr lang="en-US" altLang="ja-JP" sz="1400" smtClean="0"/>
          </a:p>
        </p:txBody>
      </p:sp>
    </p:spTree>
    <p:extLst>
      <p:ext uri="{BB962C8B-B14F-4D97-AF65-F5344CB8AC3E}">
        <p14:creationId xmlns:p14="http://schemas.microsoft.com/office/powerpoint/2010/main" val="262208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Objective of this paper</a:t>
            </a:r>
            <a:endParaRPr lang="ja-JP" altLang="en-US" dirty="0" smtClean="0">
              <a:ea typeface="ＭＳ Ｐゴシック" charset="-128"/>
            </a:endParaRPr>
          </a:p>
        </p:txBody>
      </p:sp>
      <p:sp>
        <p:nvSpPr>
          <p:cNvPr id="13315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34908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600" dirty="0" smtClean="0">
                <a:solidFill>
                  <a:srgbClr val="C00000"/>
                </a:solidFill>
                <a:ea typeface="ＭＳ Ｐゴシック" charset="-128"/>
              </a:rPr>
              <a:t>Define a DCM which explicitly considers two characteristics of optimal passenger </a:t>
            </a:r>
            <a:r>
              <a:rPr lang="en-US" altLang="ja-JP" sz="2600" dirty="0" err="1" smtClean="0">
                <a:solidFill>
                  <a:srgbClr val="C00000"/>
                </a:solidFill>
                <a:ea typeface="ＭＳ Ｐゴシック" charset="-128"/>
              </a:rPr>
              <a:t>behaviour</a:t>
            </a:r>
            <a:r>
              <a:rPr lang="en-US" altLang="ja-JP" sz="2600" dirty="0" smtClean="0">
                <a:solidFill>
                  <a:srgbClr val="C00000"/>
                </a:solidFill>
                <a:ea typeface="ＭＳ Ｐゴシック" charset="-128"/>
              </a:rPr>
              <a:t> in networks with uncertainty. </a:t>
            </a:r>
          </a:p>
          <a:p>
            <a:pPr lvl="1"/>
            <a:r>
              <a:rPr lang="en-US" altLang="ja-JP" sz="2400" dirty="0" smtClean="0">
                <a:ea typeface="ＭＳ Ｐゴシック" charset="-128"/>
              </a:rPr>
              <a:t>Choice of bus set is based on utility, choice of bus not: </a:t>
            </a:r>
            <a:r>
              <a:rPr lang="en-US" altLang="ja-JP" sz="2400" i="1" dirty="0" smtClean="0">
                <a:solidFill>
                  <a:srgbClr val="0070C0"/>
                </a:solidFill>
                <a:ea typeface="ＭＳ Ｐゴシック" charset="-128"/>
              </a:rPr>
              <a:t>“Take first arriving bus”</a:t>
            </a:r>
          </a:p>
          <a:p>
            <a:pPr lvl="1"/>
            <a:r>
              <a:rPr lang="en-US" altLang="ja-JP" sz="2400" dirty="0" smtClean="0">
                <a:ea typeface="ＭＳ Ｐゴシック" charset="-128"/>
              </a:rPr>
              <a:t>The utility of a choice set is depending on the choice set size itself. The more buses the less the total expected waiting time:  </a:t>
            </a:r>
            <a:r>
              <a:rPr lang="en-US" altLang="ja-JP" sz="2400" i="1" dirty="0" smtClean="0">
                <a:solidFill>
                  <a:srgbClr val="0070C0"/>
                </a:solidFill>
                <a:ea typeface="ＭＳ Ｐゴシック" charset="-128"/>
              </a:rPr>
              <a:t>“A fast, infrequent bus alone is not attractive, but in combination with other bus lines it becomes attractive”</a:t>
            </a:r>
          </a:p>
          <a:p>
            <a:pPr lvl="1"/>
            <a:endParaRPr lang="en-US" altLang="ja-JP" sz="2400" i="1" dirty="0" smtClean="0">
              <a:solidFill>
                <a:srgbClr val="0070C0"/>
              </a:solidFill>
              <a:ea typeface="ＭＳ Ｐゴシック" charset="-128"/>
            </a:endParaRPr>
          </a:p>
          <a:p>
            <a:r>
              <a:rPr lang="en-US" altLang="ja-JP" sz="2600" dirty="0" smtClean="0">
                <a:solidFill>
                  <a:srgbClr val="C00000"/>
                </a:solidFill>
                <a:ea typeface="ＭＳ Ｐゴシック" charset="-128"/>
              </a:rPr>
              <a:t>Illustrate how this model can be estimated with Smart card data.</a:t>
            </a:r>
            <a:r>
              <a:rPr lang="en-US" altLang="ja-JP" sz="2600" i="1" dirty="0" smtClean="0">
                <a:solidFill>
                  <a:srgbClr val="C00000"/>
                </a:solidFill>
                <a:ea typeface="ＭＳ Ｐゴシック" charset="-128"/>
              </a:rPr>
              <a:t>  </a:t>
            </a:r>
          </a:p>
        </p:txBody>
      </p:sp>
      <p:sp>
        <p:nvSpPr>
          <p:cNvPr id="1331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372200" y="6416675"/>
            <a:ext cx="1981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DCE93EBE-E69C-4CBB-B1AB-FBF3861F2D30}" type="datetime1">
              <a:rPr lang="ja-JP" altLang="en-US" sz="1400" smtClean="0"/>
              <a:pPr eaLnBrk="1" hangingPunct="1"/>
              <a:t>2013/7/17</a:t>
            </a:fld>
            <a:endParaRPr lang="en-US" altLang="ja-JP" sz="1400" dirty="0" smtClean="0"/>
          </a:p>
        </p:txBody>
      </p:sp>
      <p:sp>
        <p:nvSpPr>
          <p:cNvPr id="1331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276A631D-31F8-476B-A03C-DF4C4C81F39A}" type="slidenum">
              <a:rPr lang="en-US" altLang="ja-JP" sz="1400" smtClean="0"/>
              <a:pPr eaLnBrk="1" hangingPunct="1"/>
              <a:t>7</a:t>
            </a:fld>
            <a:endParaRPr lang="en-US" altLang="ja-JP" sz="1400" smtClean="0"/>
          </a:p>
        </p:txBody>
      </p:sp>
    </p:spTree>
    <p:extLst>
      <p:ext uri="{BB962C8B-B14F-4D97-AF65-F5344CB8AC3E}">
        <p14:creationId xmlns:p14="http://schemas.microsoft.com/office/powerpoint/2010/main" val="185384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Logit</a:t>
            </a:r>
            <a:r>
              <a:rPr lang="en-US" dirty="0" smtClean="0"/>
              <a:t> </a:t>
            </a:r>
            <a:r>
              <a:rPr lang="en-US" dirty="0" err="1" smtClean="0"/>
              <a:t>Hyperpath</a:t>
            </a:r>
            <a:r>
              <a:rPr lang="en-US" dirty="0" smtClean="0"/>
              <a:t> Choice framework</a:t>
            </a:r>
            <a:endParaRPr kumimoji="1"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Partly </a:t>
            </a:r>
            <a:r>
              <a:rPr lang="en-GB" dirty="0"/>
              <a:t>following the decision framework and notation </a:t>
            </a:r>
            <a:r>
              <a:rPr lang="en-GB" dirty="0" smtClean="0"/>
              <a:t>of the “Generalised </a:t>
            </a:r>
            <a:r>
              <a:rPr lang="en-GB" dirty="0" err="1" smtClean="0"/>
              <a:t>Logit</a:t>
            </a:r>
            <a:r>
              <a:rPr lang="en-GB" dirty="0" smtClean="0"/>
              <a:t>” model by </a:t>
            </a:r>
            <a:r>
              <a:rPr lang="en-GB" dirty="0" err="1"/>
              <a:t>Swait</a:t>
            </a:r>
            <a:r>
              <a:rPr lang="en-GB" dirty="0"/>
              <a:t> (2001)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209086"/>
              </p:ext>
            </p:extLst>
          </p:nvPr>
        </p:nvGraphicFramePr>
        <p:xfrm>
          <a:off x="2882624" y="4031782"/>
          <a:ext cx="460692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Equation" r:id="rId3" imgW="1930320" imgH="368280" progId="Equation.3">
                  <p:embed/>
                </p:oleObj>
              </mc:Choice>
              <mc:Fallback>
                <p:oleObj name="Equation" r:id="rId3" imgW="1930320" imgH="368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2624" y="4031782"/>
                        <a:ext cx="4606925" cy="86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2090536" y="2988241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Probability that line </a:t>
            </a:r>
            <a:r>
              <a:rPr lang="en-US" sz="1600" i="1" dirty="0" err="1" smtClean="0">
                <a:solidFill>
                  <a:srgbClr val="FF0000"/>
                </a:solidFill>
                <a:latin typeface="Cambria" pitchFamily="18" charset="0"/>
              </a:rPr>
              <a:t>i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 is chosen by person </a:t>
            </a:r>
            <a:r>
              <a:rPr lang="en-US" sz="1600" i="1" dirty="0" smtClean="0">
                <a:solidFill>
                  <a:srgbClr val="FF0000"/>
                </a:solidFill>
                <a:latin typeface="Cambria" pitchFamily="18" charset="0"/>
              </a:rPr>
              <a:t>n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 at time </a:t>
            </a:r>
            <a:r>
              <a:rPr lang="en-US" sz="1600" i="1" dirty="0" smtClean="0">
                <a:solidFill>
                  <a:srgbClr val="FF0000"/>
                </a:solidFill>
                <a:latin typeface="Symbol" pitchFamily="18" charset="2"/>
              </a:rPr>
              <a:t>t</a:t>
            </a:r>
            <a:endParaRPr kumimoji="1" lang="en-GB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42766" y="2988241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Probability that choice set </a:t>
            </a:r>
            <a:r>
              <a:rPr lang="en-US" sz="1600" i="1" dirty="0" smtClean="0">
                <a:solidFill>
                  <a:srgbClr val="FF0000"/>
                </a:solidFill>
                <a:latin typeface="Cambria" pitchFamily="18" charset="0"/>
              </a:rPr>
              <a:t>k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 is chosen by person </a:t>
            </a:r>
            <a:r>
              <a:rPr lang="en-US" sz="1600" i="1" dirty="0" smtClean="0">
                <a:solidFill>
                  <a:srgbClr val="FF0000"/>
                </a:solidFill>
                <a:latin typeface="Cambria" pitchFamily="18" charset="0"/>
              </a:rPr>
              <a:t>n</a:t>
            </a:r>
            <a:endParaRPr kumimoji="1" lang="en-GB" sz="1600" i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83968" y="5364505"/>
            <a:ext cx="2625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Probability that line </a:t>
            </a:r>
            <a:r>
              <a:rPr lang="en-US" sz="1600" i="1" dirty="0" err="1" smtClean="0">
                <a:solidFill>
                  <a:srgbClr val="FF0000"/>
                </a:solidFill>
                <a:latin typeface="Cambria" pitchFamily="18" charset="0"/>
              </a:rPr>
              <a:t>i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 is chosen among choice set </a:t>
            </a:r>
            <a:r>
              <a:rPr lang="en-US" sz="1600" i="1" dirty="0" err="1" smtClean="0">
                <a:solidFill>
                  <a:srgbClr val="FF0000"/>
                </a:solidFill>
                <a:latin typeface="Cambria" pitchFamily="18" charset="0"/>
              </a:rPr>
              <a:t>C</a:t>
            </a:r>
            <a:r>
              <a:rPr lang="en-US" sz="1600" i="1" baseline="-25000" dirty="0" err="1" smtClean="0">
                <a:solidFill>
                  <a:srgbClr val="FF0000"/>
                </a:solidFill>
                <a:latin typeface="Cambria" pitchFamily="18" charset="0"/>
              </a:rPr>
              <a:t>k</a:t>
            </a:r>
            <a:endParaRPr kumimoji="1" lang="en-GB" sz="1600" baseline="-250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ight Brace 2"/>
          <p:cNvSpPr/>
          <p:nvPr/>
        </p:nvSpPr>
        <p:spPr>
          <a:xfrm rot="5400000">
            <a:off x="5003574" y="4227279"/>
            <a:ext cx="510429" cy="1872009"/>
          </a:xfrm>
          <a:prstGeom prst="rightBrace">
            <a:avLst>
              <a:gd name="adj1" fmla="val 8333"/>
              <a:gd name="adj2" fmla="val 48639"/>
            </a:avLst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Brace 21"/>
          <p:cNvSpPr/>
          <p:nvPr/>
        </p:nvSpPr>
        <p:spPr>
          <a:xfrm rot="16200000">
            <a:off x="6707385" y="3003043"/>
            <a:ext cx="510429" cy="1584176"/>
          </a:xfrm>
          <a:prstGeom prst="rightBrace">
            <a:avLst>
              <a:gd name="adj1" fmla="val 8333"/>
              <a:gd name="adj2" fmla="val 48639"/>
            </a:avLst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Brace 22"/>
          <p:cNvSpPr/>
          <p:nvPr/>
        </p:nvSpPr>
        <p:spPr>
          <a:xfrm rot="16200000">
            <a:off x="3167471" y="3267662"/>
            <a:ext cx="510429" cy="1368154"/>
          </a:xfrm>
          <a:prstGeom prst="rightBrace">
            <a:avLst>
              <a:gd name="adj1" fmla="val 25896"/>
              <a:gd name="adj2" fmla="val 48639"/>
            </a:avLst>
          </a:prstGeom>
          <a:ln w="254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85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Choice</a:t>
            </a:r>
            <a:endParaRPr kumimoji="1"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600200"/>
            <a:ext cx="8278688" cy="4349079"/>
          </a:xfrm>
        </p:spPr>
        <p:txBody>
          <a:bodyPr>
            <a:noAutofit/>
          </a:bodyPr>
          <a:lstStyle/>
          <a:p>
            <a:r>
              <a:rPr lang="en-GB" sz="2000" dirty="0" smtClean="0"/>
              <a:t>Probability to choose line </a:t>
            </a:r>
            <a:r>
              <a:rPr lang="en-GB" sz="2000" i="1" dirty="0" err="1" smtClean="0"/>
              <a:t>i</a:t>
            </a:r>
            <a:r>
              <a:rPr lang="en-GB" sz="2000" dirty="0" smtClean="0"/>
              <a:t> 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6858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where </a:t>
            </a:r>
            <a:r>
              <a:rPr lang="en-GB" sz="2000" i="1" dirty="0" err="1" smtClean="0"/>
              <a:t>a</a:t>
            </a:r>
            <a:r>
              <a:rPr lang="en-GB" sz="2000" i="1" baseline="-25000" dirty="0" err="1" smtClean="0"/>
              <a:t>i</a:t>
            </a:r>
            <a:r>
              <a:rPr lang="en-GB" sz="2000" i="1" dirty="0" smtClean="0"/>
              <a:t> </a:t>
            </a:r>
            <a:r>
              <a:rPr lang="en-GB" sz="2000" dirty="0" smtClean="0"/>
              <a:t>denotes the waiting time until line </a:t>
            </a:r>
            <a:r>
              <a:rPr lang="en-GB" sz="2000" i="1" dirty="0" err="1" smtClean="0"/>
              <a:t>i</a:t>
            </a:r>
            <a:r>
              <a:rPr lang="en-GB" sz="2000" i="1" dirty="0" smtClean="0"/>
              <a:t> </a:t>
            </a:r>
            <a:r>
              <a:rPr lang="en-GB" sz="2000" i="1" dirty="0" smtClean="0"/>
              <a:t>arrives</a:t>
            </a:r>
          </a:p>
          <a:p>
            <a:pPr marL="68580" indent="0">
              <a:buNone/>
            </a:pPr>
            <a:endParaRPr lang="en-GB" sz="2000" i="1" dirty="0" smtClean="0"/>
          </a:p>
          <a:p>
            <a:r>
              <a:rPr lang="en-GB" sz="2000" dirty="0" smtClean="0"/>
              <a:t>Assuming </a:t>
            </a:r>
            <a:r>
              <a:rPr lang="en-GB" sz="2000" dirty="0"/>
              <a:t>that a) buses arrive with exponentially distributed headways and b) that passengers only know the service frequency </a:t>
            </a:r>
            <a:r>
              <a:rPr lang="en-GB" sz="2000" dirty="0" smtClean="0"/>
              <a:t>this can be simplified to: </a:t>
            </a:r>
            <a:endParaRPr lang="en-GB" sz="2000" dirty="0"/>
          </a:p>
          <a:p>
            <a:pPr marL="68580" indent="0">
              <a:buNone/>
            </a:pPr>
            <a:endParaRPr lang="en-GB" sz="2000" dirty="0"/>
          </a:p>
          <a:p>
            <a:pPr marL="68580" indent="0">
              <a:buNone/>
            </a:pPr>
            <a:r>
              <a:rPr lang="en-GB" sz="2000" dirty="0"/>
              <a:t>	</a:t>
            </a:r>
            <a:endParaRPr lang="en-GB" sz="2000" dirty="0" smtClean="0"/>
          </a:p>
          <a:p>
            <a:pPr marL="68580" indent="0">
              <a:buNone/>
            </a:pPr>
            <a:endParaRPr lang="en-GB" sz="2000" dirty="0" smtClean="0"/>
          </a:p>
          <a:p>
            <a:pPr marL="6858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where </a:t>
            </a:r>
            <a:r>
              <a:rPr lang="en-GB" sz="2000" i="1" dirty="0" err="1"/>
              <a:t>f</a:t>
            </a:r>
            <a:r>
              <a:rPr lang="en-GB" sz="2000" i="1" baseline="-25000" dirty="0" err="1"/>
              <a:t>iτ</a:t>
            </a:r>
            <a:r>
              <a:rPr lang="en-GB" sz="2000" dirty="0"/>
              <a:t> denotes the service frequency of option </a:t>
            </a:r>
            <a:r>
              <a:rPr lang="en-GB" sz="2000" i="1" dirty="0" err="1"/>
              <a:t>i</a:t>
            </a:r>
            <a:r>
              <a:rPr lang="en-GB" sz="2000" dirty="0"/>
              <a:t> </a:t>
            </a:r>
            <a:r>
              <a:rPr lang="en-GB" sz="2000" dirty="0" smtClean="0"/>
              <a:t>during    	departure time </a:t>
            </a:r>
            <a:r>
              <a:rPr lang="en-GB" sz="2000" dirty="0" smtClean="0"/>
              <a:t>interval </a:t>
            </a:r>
            <a:r>
              <a:rPr lang="en-GB" sz="2000" dirty="0" smtClean="0">
                <a:sym typeface="Symbol"/>
              </a:rPr>
              <a:t></a:t>
            </a:r>
            <a:r>
              <a:rPr lang="en-GB" sz="2000" dirty="0" smtClean="0"/>
              <a:t>.</a:t>
            </a:r>
            <a:endParaRPr lang="en-GB" sz="2000" i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C2BE6F-1012-46F6-8573-45E041274413}" type="datetime1">
              <a:rPr lang="ja-JP" altLang="en-US" smtClean="0"/>
              <a:pPr>
                <a:defRPr/>
              </a:pPr>
              <a:t>2013/7/17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464F-D799-4A96-BB2E-095E7E82CD8B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1571661"/>
              </p:ext>
            </p:extLst>
          </p:nvPr>
        </p:nvGraphicFramePr>
        <p:xfrm>
          <a:off x="1331640" y="2104322"/>
          <a:ext cx="6336704" cy="501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1" name="Equation" r:id="rId3" imgW="3251160" imgH="253800" progId="Equation.3">
                  <p:embed/>
                </p:oleObj>
              </mc:Choice>
              <mc:Fallback>
                <p:oleObj name="Equation" r:id="rId3" imgW="32511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104322"/>
                        <a:ext cx="6336704" cy="5017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8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475372"/>
              </p:ext>
            </p:extLst>
          </p:nvPr>
        </p:nvGraphicFramePr>
        <p:xfrm>
          <a:off x="1979712" y="4401108"/>
          <a:ext cx="2376264" cy="1188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" name="Equation" r:id="rId5" imgW="1155700" imgH="571500" progId="Equation.3">
                  <p:embed/>
                </p:oleObj>
              </mc:Choice>
              <mc:Fallback>
                <p:oleObj name="Equation" r:id="rId5" imgW="11557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401108"/>
                        <a:ext cx="2376264" cy="11881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角丸四角形 13"/>
          <p:cNvSpPr/>
          <p:nvPr/>
        </p:nvSpPr>
        <p:spPr>
          <a:xfrm>
            <a:off x="4716016" y="4701615"/>
            <a:ext cx="3384376" cy="50405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sz="1600" dirty="0" smtClean="0"/>
              <a:t>“Take first arriving bus”</a:t>
            </a:r>
            <a:endParaRPr kumimoji="1" lang="en-GB" sz="1600" dirty="0"/>
          </a:p>
        </p:txBody>
      </p:sp>
    </p:spTree>
    <p:extLst>
      <p:ext uri="{BB962C8B-B14F-4D97-AF65-F5344CB8AC3E}">
        <p14:creationId xmlns:p14="http://schemas.microsoft.com/office/powerpoint/2010/main" val="428131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アーバン ポップ">
  <a:themeElements>
    <a:clrScheme name="アーバン ポップ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アーバン ポップ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バン ポップ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3211</TotalTime>
  <Words>1580</Words>
  <Application>Microsoft Office PowerPoint</Application>
  <PresentationFormat>On-screen Show (4:3)</PresentationFormat>
  <Paragraphs>408</Paragraphs>
  <Slides>25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アーバン ポップ</vt:lpstr>
      <vt:lpstr>Equation</vt:lpstr>
      <vt:lpstr>Generation and Calibration of Transit Hyperpaths</vt:lpstr>
      <vt:lpstr>Transit Route choice models</vt:lpstr>
      <vt:lpstr>Hyperpath Example: London tube</vt:lpstr>
      <vt:lpstr>Transit Assignment Literature</vt:lpstr>
      <vt:lpstr>However….</vt:lpstr>
      <vt:lpstr>Discrete Choice Literature</vt:lpstr>
      <vt:lpstr>Objective of this paper</vt:lpstr>
      <vt:lpstr>Logit Hyperpath Choice framework</vt:lpstr>
      <vt:lpstr>Line Choice</vt:lpstr>
      <vt:lpstr>Line Set Choice</vt:lpstr>
      <vt:lpstr>Line Set Choice (2)</vt:lpstr>
      <vt:lpstr>Model Properties</vt:lpstr>
      <vt:lpstr>Model Properties (2)</vt:lpstr>
      <vt:lpstr>Model Estimation</vt:lpstr>
      <vt:lpstr>Model Estimation (2)</vt:lpstr>
      <vt:lpstr>Calibration with smartcard data</vt:lpstr>
      <vt:lpstr>Selected OD pairs</vt:lpstr>
      <vt:lpstr>Site characteristics</vt:lpstr>
      <vt:lpstr>User groups</vt:lpstr>
      <vt:lpstr>Estimation results</vt:lpstr>
      <vt:lpstr>Estimation results (2)</vt:lpstr>
      <vt:lpstr>Discussion</vt:lpstr>
      <vt:lpstr>sUMMARY</vt:lpstr>
      <vt:lpstr>Further work</vt:lpstr>
      <vt:lpstr>Thank you!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コミバス計画の手順 と留意点</dc:title>
  <dc:creator>kurauchi</dc:creator>
  <cp:lastModifiedBy>Heuvelman</cp:lastModifiedBy>
  <cp:revision>285</cp:revision>
  <cp:lastPrinted>2013-04-19T08:56:56Z</cp:lastPrinted>
  <dcterms:created xsi:type="dcterms:W3CDTF">2008-06-14T06:42:11Z</dcterms:created>
  <dcterms:modified xsi:type="dcterms:W3CDTF">2013-07-17T13:26:29Z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TC011244861041</vt:lpwstr>
  </property>
</Properties>
</file>