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4"/>
  </p:notesMasterIdLst>
  <p:handoutMasterIdLst>
    <p:handoutMasterId r:id="rId25"/>
  </p:handoutMasterIdLst>
  <p:sldIdLst>
    <p:sldId id="294" r:id="rId2"/>
    <p:sldId id="572" r:id="rId3"/>
    <p:sldId id="499" r:id="rId4"/>
    <p:sldId id="520" r:id="rId5"/>
    <p:sldId id="509" r:id="rId6"/>
    <p:sldId id="510" r:id="rId7"/>
    <p:sldId id="528" r:id="rId8"/>
    <p:sldId id="585" r:id="rId9"/>
    <p:sldId id="513" r:id="rId10"/>
    <p:sldId id="532" r:id="rId11"/>
    <p:sldId id="575" r:id="rId12"/>
    <p:sldId id="576" r:id="rId13"/>
    <p:sldId id="579" r:id="rId14"/>
    <p:sldId id="580" r:id="rId15"/>
    <p:sldId id="538" r:id="rId16"/>
    <p:sldId id="539" r:id="rId17"/>
    <p:sldId id="581" r:id="rId18"/>
    <p:sldId id="583" r:id="rId19"/>
    <p:sldId id="549" r:id="rId20"/>
    <p:sldId id="584" r:id="rId21"/>
    <p:sldId id="496" r:id="rId22"/>
    <p:sldId id="321" r:id="rId2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i Mahmassani" initials="" lastIdx="7" clrIdx="0"/>
  <p:cmAuthor id="1" name="Meead" initials="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9933FF"/>
    <a:srgbClr val="2BB7AA"/>
    <a:srgbClr val="333399"/>
    <a:srgbClr val="990000"/>
    <a:srgbClr val="DAE0EC"/>
    <a:srgbClr val="DDDBED"/>
    <a:srgbClr val="99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96" autoAdjust="0"/>
    <p:restoredTop sz="89427" autoAdjust="0"/>
  </p:normalViewPr>
  <p:slideViewPr>
    <p:cSldViewPr>
      <p:cViewPr varScale="1">
        <p:scale>
          <a:sx n="54" d="100"/>
          <a:sy n="54" d="100"/>
        </p:scale>
        <p:origin x="-1072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08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commentAuthors" Target="commentAuthors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Relationship Id="rId2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79D89FE-E415-4B1D-81E0-B5121672081C}" type="datetimeFigureOut">
              <a:rPr lang="en-US" smtClean="0"/>
              <a:pPr/>
              <a:t>7/17/13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C6A784A-5661-42AA-9BF1-59903C033F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0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85C8524-8A40-44AC-AF8C-760D7A1D21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9026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C8524-8A40-44AC-AF8C-760D7A1D21F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AC533-1AAA-47D8-BE9E-E70DC71060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AD322-9A6C-4E28-83E2-677935CF3C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90600"/>
            <a:ext cx="1943100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5676900" cy="5105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337440-0B7C-4D5F-B880-7D52B41D47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CC3724-7686-492A-B434-F316592AC1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F3E1B-3A02-480E-9EC1-4B987E7D54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34AC5-5A30-429C-AA08-74F8A20326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F027B-9DA4-474D-8889-13DEF42931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D462D-0A4E-4CC6-A9F1-4F631352C0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B164A-6AEA-43D9-8015-8E2B50BB19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A3C32-34B6-4D7F-AA06-CB8AD4721D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76456F-AC1C-453D-95E1-60539F247D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87B7D02-8E79-4C8F-B106-CC08D750A3C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41996" name="Group 12"/>
          <p:cNvGrpSpPr>
            <a:grpSpLocks/>
          </p:cNvGrpSpPr>
          <p:nvPr/>
        </p:nvGrpSpPr>
        <p:grpSpPr bwMode="auto">
          <a:xfrm>
            <a:off x="0" y="0"/>
            <a:ext cx="9144000" cy="912813"/>
            <a:chOff x="0" y="0"/>
            <a:chExt cx="5760" cy="575"/>
          </a:xfrm>
        </p:grpSpPr>
        <p:sp>
          <p:nvSpPr>
            <p:cNvPr id="41997" name="Rectangle 13"/>
            <p:cNvSpPr>
              <a:spLocks noChangeArrowheads="1"/>
            </p:cNvSpPr>
            <p:nvPr userDrawn="1"/>
          </p:nvSpPr>
          <p:spPr bwMode="auto">
            <a:xfrm>
              <a:off x="960" y="287"/>
              <a:ext cx="4800" cy="288"/>
            </a:xfrm>
            <a:prstGeom prst="rect">
              <a:avLst/>
            </a:prstGeom>
            <a:solidFill>
              <a:srgbClr val="57196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998" name="Rectangle 14"/>
            <p:cNvSpPr>
              <a:spLocks noChangeArrowheads="1"/>
            </p:cNvSpPr>
            <p:nvPr userDrawn="1"/>
          </p:nvSpPr>
          <p:spPr bwMode="auto">
            <a:xfrm>
              <a:off x="0" y="0"/>
              <a:ext cx="1680" cy="288"/>
            </a:xfrm>
            <a:prstGeom prst="rect">
              <a:avLst/>
            </a:prstGeom>
            <a:solidFill>
              <a:srgbClr val="3333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41999" name="Picture 15" descr="McC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13" y="48"/>
              <a:ext cx="3087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000" name="Picture 16" descr="NU"/>
            <p:cNvPicPr>
              <a:picLocks noChangeAspect="1" noChangeArrowheads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056" y="361"/>
              <a:ext cx="2093" cy="167"/>
            </a:xfrm>
            <a:prstGeom prst="rect">
              <a:avLst/>
            </a:prstGeom>
            <a:noFill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hyperlink" Target="mailto:meead@u.northwestern.edu" TargetMode="External"/><Relationship Id="rId5" Type="http://schemas.openxmlformats.org/officeDocument/2006/relationships/hyperlink" Target="mailto:masmah@u.northwestern.edu" TargetMode="External"/><Relationship Id="rId6" Type="http://schemas.openxmlformats.org/officeDocument/2006/relationships/hyperlink" Target="mailto:Ali-zockaie@u.northwestern.edu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6.w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4000" b="1" dirty="0" smtClean="0">
                <a:latin typeface="Bookman Old Style" pitchFamily="18" charset="0"/>
                <a:cs typeface="Century Gothic"/>
              </a:rPr>
              <a:t>Urban Network Gridlock: </a:t>
            </a:r>
            <a:r>
              <a:rPr lang="en-US" sz="3500" dirty="0" smtClean="0">
                <a:latin typeface="Bookman Old Style" pitchFamily="18" charset="0"/>
                <a:cs typeface="Century Gothic"/>
              </a:rPr>
              <a:t/>
            </a:r>
            <a:br>
              <a:rPr lang="en-US" sz="3500" dirty="0" smtClean="0">
                <a:latin typeface="Bookman Old Style" pitchFamily="18" charset="0"/>
                <a:cs typeface="Century Gothic"/>
              </a:rPr>
            </a:br>
            <a:r>
              <a:rPr lang="en-US" sz="3000" dirty="0" smtClean="0">
                <a:latin typeface="Bookman Old Style" pitchFamily="18" charset="0"/>
                <a:cs typeface="Century Gothic"/>
              </a:rPr>
              <a:t>Theory, Characteristics, and Dynamics</a:t>
            </a:r>
            <a:endParaRPr lang="en-US" sz="3000" dirty="0">
              <a:latin typeface="Bookman Old Style" pitchFamily="18" charset="0"/>
              <a:cs typeface="Century Gothic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28600" y="5257800"/>
            <a:ext cx="6553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Hani Mahmassani, Meead Saberi, Ali Zockaie</a:t>
            </a:r>
          </a:p>
          <a:p>
            <a:pPr>
              <a:defRPr/>
            </a:pPr>
            <a:r>
              <a:rPr lang="en-US" sz="1400" kern="0" dirty="0" smtClean="0">
                <a:solidFill>
                  <a:schemeClr val="tx2"/>
                </a:solidFill>
                <a:latin typeface="Century Gothic"/>
                <a:ea typeface="+mj-ea"/>
                <a:cs typeface="Century Gothic"/>
              </a:rPr>
              <a:t>The 20th International Symposium on Transportation and Traffic Theory</a:t>
            </a:r>
          </a:p>
          <a:p>
            <a:pPr>
              <a:defRPr/>
            </a:pPr>
            <a:r>
              <a:rPr lang="en-US" sz="1400" kern="0" dirty="0" err="1" smtClean="0">
                <a:solidFill>
                  <a:schemeClr val="tx2"/>
                </a:solidFill>
                <a:latin typeface="Century Gothic"/>
                <a:ea typeface="+mj-ea"/>
                <a:cs typeface="Century Gothic"/>
              </a:rPr>
              <a:t>Noordwijk</a:t>
            </a:r>
            <a:r>
              <a:rPr lang="en-US" sz="1400" kern="0" dirty="0" smtClean="0">
                <a:solidFill>
                  <a:schemeClr val="tx2"/>
                </a:solidFill>
                <a:latin typeface="Century Gothic"/>
                <a:ea typeface="+mj-ea"/>
                <a:cs typeface="Century Gothic"/>
              </a:rPr>
              <a:t>, the Netherlands</a:t>
            </a:r>
          </a:p>
          <a:p>
            <a:pPr>
              <a:defRPr/>
            </a:pPr>
            <a:endParaRPr lang="en-US" sz="1600" kern="0" dirty="0" smtClean="0">
              <a:solidFill>
                <a:schemeClr val="tx2"/>
              </a:solidFill>
              <a:latin typeface="Century Gothic"/>
              <a:cs typeface="Century Gothic"/>
            </a:endParaRPr>
          </a:p>
          <a:p>
            <a:pPr lvl="0">
              <a:defRPr/>
            </a:pPr>
            <a:r>
              <a:rPr lang="en-US" sz="1600" kern="0" dirty="0" smtClean="0">
                <a:solidFill>
                  <a:schemeClr val="tx2"/>
                </a:solidFill>
                <a:latin typeface="Century Gothic"/>
                <a:cs typeface="Century Gothic"/>
              </a:rPr>
              <a:t>July 17, 2013</a:t>
            </a:r>
          </a:p>
        </p:txBody>
      </p:sp>
      <p:pic>
        <p:nvPicPr>
          <p:cNvPr id="11" name="Picture 2" descr="C:\Documents and Settings\Mehrnaz Ghamami\Desktop\Poster Start\Poster Photos\16-9_NU_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4068" y="4953000"/>
            <a:ext cx="3699934" cy="2081213"/>
          </a:xfrm>
          <a:prstGeom prst="rect">
            <a:avLst/>
          </a:prstGeom>
          <a:noFill/>
        </p:spPr>
      </p:pic>
      <p:pic>
        <p:nvPicPr>
          <p:cNvPr id="69638" name="Picture 6" descr="http://wallpaperswiki.com/wp-content/uploads/2012/09/Chicago-Grid-At-Night.jpg"/>
          <p:cNvPicPr>
            <a:picLocks noChangeAspect="1" noChangeArrowheads="1"/>
          </p:cNvPicPr>
          <p:nvPr/>
        </p:nvPicPr>
        <p:blipFill>
          <a:blip r:embed="rId3" cstate="print"/>
          <a:srcRect t="16000" b="18667"/>
          <a:stretch>
            <a:fillRect/>
          </a:stretch>
        </p:blipFill>
        <p:spPr bwMode="auto">
          <a:xfrm>
            <a:off x="0" y="1524000"/>
            <a:ext cx="91440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10</a:t>
            </a:fld>
            <a:endParaRPr lang="en-US" dirty="0"/>
          </a:p>
        </p:txBody>
      </p:sp>
      <p:pic>
        <p:nvPicPr>
          <p:cNvPr id="18944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1905000" y="3581400"/>
            <a:ext cx="536298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Theory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Proposed Two-Dimensional NFD and Calibration</a:t>
            </a:r>
            <a:endParaRPr kumimoji="0" lang="en-US" sz="25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38400" y="2658814"/>
            <a:ext cx="4419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30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Q = f(K).</a:t>
            </a:r>
            <a:r>
              <a:rPr lang="el-GR" sz="30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σ</a:t>
            </a:r>
            <a:r>
              <a:rPr lang="en-US" sz="14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K</a:t>
            </a:r>
            <a:r>
              <a:rPr lang="en-US" sz="30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 + h(K)</a:t>
            </a:r>
          </a:p>
        </p:txBody>
      </p:sp>
      <p:sp>
        <p:nvSpPr>
          <p:cNvPr id="8" name="Rectangle 7"/>
          <p:cNvSpPr/>
          <p:nvPr/>
        </p:nvSpPr>
        <p:spPr>
          <a:xfrm>
            <a:off x="7315200" y="4495800"/>
            <a:ext cx="152400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13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Calibrated Relationship for Downtown Chicago sub-network</a:t>
            </a:r>
            <a:endParaRPr lang="en-US" sz="13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33800" y="3212812"/>
            <a:ext cx="9906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13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slope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81600" y="3212812"/>
            <a:ext cx="12954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13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Y-intercept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21336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For a given network density, a linear relationship between Q and </a:t>
            </a:r>
            <a:r>
              <a:rPr lang="el-GR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σ</a:t>
            </a:r>
            <a:r>
              <a:rPr lang="en-US" sz="105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K </a:t>
            </a: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is assumed.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11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676400"/>
            <a:ext cx="9144000" cy="477054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25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Calibration for downtown Chicago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1066800" y="2667000"/>
            <a:ext cx="6943725" cy="258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1752600" y="5257800"/>
            <a:ext cx="2362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20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l-GR" sz="20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α</a:t>
            </a:r>
            <a:r>
              <a:rPr lang="en-US" sz="20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=f(K)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34000" y="5257800"/>
            <a:ext cx="2362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l-GR" sz="20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Β</a:t>
            </a:r>
            <a:r>
              <a:rPr lang="en-US" sz="20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=h(K)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90800" y="5943600"/>
            <a:ext cx="4419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30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Q = f(K).</a:t>
            </a:r>
            <a:r>
              <a:rPr lang="el-GR" sz="30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σ</a:t>
            </a:r>
            <a:r>
              <a:rPr lang="en-US" sz="14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K</a:t>
            </a:r>
            <a:r>
              <a:rPr lang="en-US" sz="30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 + h(K)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Century Gothic"/>
                <a:ea typeface="+mj-ea"/>
                <a:cs typeface="Century Gothic"/>
              </a:rPr>
              <a:t>Two-Dimensional NFD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438400" y="2514600"/>
            <a:ext cx="9906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13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slope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67400" y="2514600"/>
            <a:ext cx="12954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13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Y-intercept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12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676400"/>
            <a:ext cx="9144000" cy="837152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Calibration for downtown Chicago</a:t>
            </a:r>
          </a:p>
          <a:p>
            <a:pPr marL="0" lvl="1" algn="ctr">
              <a:spcBef>
                <a:spcPct val="20000"/>
              </a:spcBef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Producing hysteresis loop using two-dimensional NFD relation</a:t>
            </a:r>
            <a:endParaRPr lang="en-US" sz="2000" dirty="0" smtClean="0"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149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4923441" y="2819400"/>
            <a:ext cx="4220559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Century Gothic"/>
                <a:ea typeface="+mj-ea"/>
                <a:cs typeface="Century Gothic"/>
              </a:rPr>
              <a:t>Two-Dimensional NFD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" y="2971800"/>
            <a:ext cx="48006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950" lvl="1" indent="-2349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The simulated NFD is network average flow versus network average  density which are directly obtained from simulation</a:t>
            </a:r>
          </a:p>
          <a:p>
            <a:pPr marL="0" lvl="1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en-US" sz="2000" dirty="0" smtClean="0"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pPr marL="234950" lvl="1" indent="-2349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In the modeled NFD density and its standard deviation are obtained from simulation. The calibrated relationship is used to estimate network average flow.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Network Simulation Results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13</a:t>
            </a:fld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Network-wide Relation </a:t>
            </a:r>
            <a:r>
              <a:rPr lang="en-US" sz="2200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(entire network) </a:t>
            </a: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and Gridlock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8600" y="2743200"/>
            <a:ext cx="365760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950" lvl="1" indent="-23495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n-US" sz="22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Loading and unloading phases are shown.</a:t>
            </a:r>
          </a:p>
          <a:p>
            <a:pPr marL="234950" lvl="1" indent="-23495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endParaRPr lang="en-US" sz="2200" dirty="0" smtClean="0">
              <a:latin typeface="Century Gothic" pitchFamily="34" charset="0"/>
              <a:ea typeface="Verdana" pitchFamily="34" charset="0"/>
              <a:cs typeface="Verdana" pitchFamily="34" charset="0"/>
            </a:endParaRPr>
          </a:p>
          <a:p>
            <a:pPr marL="234950" lvl="1" indent="-23495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n-US" sz="22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After a certain time the network outflow is close to zero and there are a number of “trapped” vehicles in the network (gridlock).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362200"/>
            <a:ext cx="4674174" cy="4307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Network Simulation Results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14</a:t>
            </a:fld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Gridlock in the CBD sub-network</a:t>
            </a:r>
          </a:p>
        </p:txBody>
      </p:sp>
      <p:pic>
        <p:nvPicPr>
          <p:cNvPr id="202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09800"/>
            <a:ext cx="4343401" cy="3252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7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209800"/>
            <a:ext cx="3608755" cy="325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838200" y="5638800"/>
            <a:ext cx="7696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The long-lasting invariant large densities with very small flows suggest formation of a gridlock.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4200" kern="0" dirty="0" smtClean="0">
                <a:solidFill>
                  <a:schemeClr val="tx2"/>
                </a:solidFill>
                <a:latin typeface="Century Gothic"/>
                <a:cs typeface="Century Gothic"/>
              </a:rPr>
              <a:t>Gridlock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15</a:t>
            </a:fld>
            <a:endParaRPr lang="en-US" dirty="0"/>
          </a:p>
        </p:txBody>
      </p:sp>
      <p:pic>
        <p:nvPicPr>
          <p:cNvPr id="19456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762000" y="3581400"/>
            <a:ext cx="790385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762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Gridlock evolution in the CBD sub-network </a:t>
            </a:r>
          </a:p>
          <a:p>
            <a:pPr algn="ctr">
              <a:defRPr/>
            </a:pPr>
            <a:r>
              <a:rPr lang="en-US" sz="2200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(number of lane-mile jammed links)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2590800"/>
            <a:ext cx="8915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950" indent="-234950">
              <a:buFont typeface="Arial" pitchFamily="34" charset="0"/>
              <a:buChar char="•"/>
            </a:pPr>
            <a:r>
              <a:rPr lang="en-US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Gridlock propagation speed </a:t>
            </a: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is much larger than </a:t>
            </a:r>
            <a:r>
              <a:rPr lang="en-US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gridlock dissipation speed</a:t>
            </a: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marL="234950" indent="-234950">
              <a:buFont typeface="Arial" pitchFamily="34" charset="0"/>
              <a:buChar char="•"/>
            </a:pP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At the end of the simulation, more than 40% of the links are empty while the rest are jammed (significant</a:t>
            </a:r>
            <a:r>
              <a:rPr lang="en-US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 inhomogeneity of congestion distribution</a:t>
            </a: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4200" kern="0" dirty="0" smtClean="0">
                <a:solidFill>
                  <a:schemeClr val="tx2"/>
                </a:solidFill>
                <a:latin typeface="Century Gothic"/>
                <a:cs typeface="Century Gothic"/>
              </a:rPr>
              <a:t>Gridlock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16</a:t>
            </a:fld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Characteristics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2590800"/>
            <a:ext cx="754380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Century Gothic" pitchFamily="34" charset="0"/>
              </a:rPr>
              <a:t>Size (# vehicles or lane-miles)</a:t>
            </a:r>
          </a:p>
          <a:p>
            <a:r>
              <a:rPr lang="en-US" sz="2500" dirty="0" smtClean="0">
                <a:latin typeface="Century Gothic" pitchFamily="34" charset="0"/>
              </a:rPr>
              <a:t>Configuration (spatial form)</a:t>
            </a:r>
          </a:p>
          <a:p>
            <a:r>
              <a:rPr lang="en-US" sz="2500" dirty="0" smtClean="0">
                <a:latin typeface="Century Gothic" pitchFamily="34" charset="0"/>
              </a:rPr>
              <a:t>Formation Time</a:t>
            </a:r>
          </a:p>
          <a:p>
            <a:r>
              <a:rPr lang="en-US" sz="2500" dirty="0" smtClean="0">
                <a:latin typeface="Century Gothic" pitchFamily="34" charset="0"/>
              </a:rPr>
              <a:t>Formation Location</a:t>
            </a:r>
          </a:p>
          <a:p>
            <a:r>
              <a:rPr lang="en-US" sz="2500" dirty="0" smtClean="0">
                <a:latin typeface="Century Gothic" pitchFamily="34" charset="0"/>
              </a:rPr>
              <a:t>Dissipation Time</a:t>
            </a:r>
          </a:p>
          <a:p>
            <a:r>
              <a:rPr lang="en-US" sz="2500" dirty="0" smtClean="0">
                <a:latin typeface="Century Gothic" pitchFamily="34" charset="0"/>
              </a:rPr>
              <a:t>Propagation Duration</a:t>
            </a:r>
          </a:p>
          <a:p>
            <a:r>
              <a:rPr lang="en-US" sz="2500" dirty="0" smtClean="0">
                <a:latin typeface="Century Gothic" pitchFamily="34" charset="0"/>
              </a:rPr>
              <a:t>Recovery Duration</a:t>
            </a:r>
          </a:p>
          <a:p>
            <a:r>
              <a:rPr lang="en-US" sz="2500" dirty="0" smtClean="0">
                <a:latin typeface="Century Gothic" pitchFamily="34" charset="0"/>
              </a:rPr>
              <a:t>Propagation Speed</a:t>
            </a:r>
          </a:p>
          <a:p>
            <a:r>
              <a:rPr lang="en-US" sz="2500" dirty="0" smtClean="0">
                <a:latin typeface="Century Gothic" pitchFamily="34" charset="0"/>
              </a:rPr>
              <a:t>Recovery Speed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20000"/>
          </a:blip>
          <a:srcRect b="4627"/>
          <a:stretch>
            <a:fillRect/>
          </a:stretch>
        </p:blipFill>
        <p:spPr bwMode="auto">
          <a:xfrm>
            <a:off x="5347191" y="2286000"/>
            <a:ext cx="371801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17</a:t>
            </a:fld>
            <a:endParaRPr lang="en-US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4200" kern="0" dirty="0" smtClean="0">
                <a:solidFill>
                  <a:schemeClr val="tx2"/>
                </a:solidFill>
                <a:latin typeface="Century Gothic"/>
                <a:cs typeface="Century Gothic"/>
              </a:rPr>
              <a:t>Demand Management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Effects of Demand Management of NFD of CBD Sub-network</a:t>
            </a:r>
          </a:p>
        </p:txBody>
      </p:sp>
      <p:pic>
        <p:nvPicPr>
          <p:cNvPr id="20480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334F63"/>
              </a:clrFrom>
              <a:clrTo>
                <a:srgbClr val="334F6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2133600"/>
            <a:ext cx="1976777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0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2E4E0"/>
              </a:clrFrom>
              <a:clrTo>
                <a:srgbClr val="E2E4E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2133600"/>
            <a:ext cx="1981200" cy="2022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05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2140904"/>
            <a:ext cx="2057400" cy="203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0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4191000"/>
            <a:ext cx="1981200" cy="2192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0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4191000"/>
            <a:ext cx="1981200" cy="227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0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4274504"/>
            <a:ext cx="1981200" cy="227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295400" y="6438900"/>
            <a:ext cx="66675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 smtClean="0">
                <a:latin typeface="Century Gothic" pitchFamily="34" charset="0"/>
              </a:rPr>
              <a:t>Gridlock configuration at CBD at the end of simulation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71600" y="3810000"/>
            <a:ext cx="1526380" cy="323165"/>
          </a:xfrm>
          <a:prstGeom prst="rect">
            <a:avLst/>
          </a:prstGeom>
          <a:solidFill>
            <a:srgbClr val="F8F8F8"/>
          </a:solidFill>
        </p:spPr>
        <p:txBody>
          <a:bodyPr wrap="none">
            <a:spAutoFit/>
          </a:bodyPr>
          <a:lstStyle/>
          <a:p>
            <a:r>
              <a:rPr lang="en-US" sz="1500" b="1" dirty="0" smtClean="0">
                <a:latin typeface="Century Gothic" pitchFamily="34" charset="0"/>
              </a:rPr>
              <a:t>100% demand</a:t>
            </a:r>
            <a:endParaRPr lang="en-US" sz="1500" b="1" dirty="0"/>
          </a:p>
        </p:txBody>
      </p:sp>
      <p:sp>
        <p:nvSpPr>
          <p:cNvPr id="14" name="Rectangle 13"/>
          <p:cNvSpPr/>
          <p:nvPr/>
        </p:nvSpPr>
        <p:spPr>
          <a:xfrm>
            <a:off x="3886200" y="3886200"/>
            <a:ext cx="1418978" cy="323165"/>
          </a:xfrm>
          <a:prstGeom prst="rect">
            <a:avLst/>
          </a:prstGeom>
          <a:solidFill>
            <a:srgbClr val="F8F8F8"/>
          </a:solidFill>
        </p:spPr>
        <p:txBody>
          <a:bodyPr wrap="none">
            <a:spAutoFit/>
          </a:bodyPr>
          <a:lstStyle/>
          <a:p>
            <a:r>
              <a:rPr lang="en-US" sz="1500" b="1" dirty="0" smtClean="0">
                <a:latin typeface="Century Gothic" pitchFamily="34" charset="0"/>
              </a:rPr>
              <a:t>85% demand</a:t>
            </a:r>
            <a:endParaRPr lang="en-US" sz="1500" b="1" dirty="0"/>
          </a:p>
        </p:txBody>
      </p:sp>
      <p:sp>
        <p:nvSpPr>
          <p:cNvPr id="16" name="Rectangle 15"/>
          <p:cNvSpPr/>
          <p:nvPr/>
        </p:nvSpPr>
        <p:spPr>
          <a:xfrm>
            <a:off x="6400800" y="3893504"/>
            <a:ext cx="1418978" cy="323165"/>
          </a:xfrm>
          <a:prstGeom prst="rect">
            <a:avLst/>
          </a:prstGeom>
          <a:solidFill>
            <a:srgbClr val="F8F8F8"/>
          </a:solidFill>
        </p:spPr>
        <p:txBody>
          <a:bodyPr wrap="none">
            <a:spAutoFit/>
          </a:bodyPr>
          <a:lstStyle/>
          <a:p>
            <a:r>
              <a:rPr lang="en-US" sz="1500" b="1" dirty="0" smtClean="0">
                <a:latin typeface="Century Gothic" pitchFamily="34" charset="0"/>
              </a:rPr>
              <a:t>75% demand</a:t>
            </a:r>
            <a:endParaRPr lang="en-US" sz="15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18</a:t>
            </a:fld>
            <a:endParaRPr lang="en-US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4200" kern="0" dirty="0" smtClean="0">
                <a:solidFill>
                  <a:schemeClr val="tx2"/>
                </a:solidFill>
                <a:latin typeface="Century Gothic"/>
                <a:cs typeface="Century Gothic"/>
              </a:rPr>
              <a:t>Demand Management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Temporal Effects of Demand Level on Gridlock Evolution</a:t>
            </a:r>
          </a:p>
        </p:txBody>
      </p:sp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>
            <a:off x="1143000" y="2468880"/>
            <a:ext cx="6858000" cy="4139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19</a:t>
            </a:fld>
            <a:endParaRPr lang="en-US" dirty="0"/>
          </a:p>
        </p:txBody>
      </p:sp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20000"/>
          </a:blip>
          <a:srcRect/>
          <a:stretch>
            <a:fillRect/>
          </a:stretch>
        </p:blipFill>
        <p:spPr bwMode="auto">
          <a:xfrm>
            <a:off x="1600200" y="2209800"/>
            <a:ext cx="608063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905000" y="6477000"/>
            <a:ext cx="594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b="1" kern="0" noProof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Average Network Density</a:t>
            </a:r>
            <a:endParaRPr kumimoji="0" lang="en-US" sz="15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 rot="16200000">
            <a:off x="-800100" y="4152900"/>
            <a:ext cx="4267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b="1" kern="0" noProof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Average Network Flow</a:t>
            </a:r>
            <a:endParaRPr kumimoji="0" lang="en-US" sz="15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4200" kern="0" dirty="0" smtClean="0">
                <a:solidFill>
                  <a:schemeClr val="tx2"/>
                </a:solidFill>
                <a:latin typeface="Century Gothic"/>
                <a:cs typeface="Century Gothic"/>
              </a:rPr>
              <a:t>Adaptive Driving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Effects of Adaptive Driving on NFD of CBD Sub-network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  Research </a:t>
            </a: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Question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2209800"/>
            <a:ext cx="8305800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b="1" dirty="0" smtClean="0">
                <a:latin typeface="Century Gothic" pitchFamily="34" charset="0"/>
              </a:rPr>
              <a:t>Exploration of </a:t>
            </a:r>
            <a:r>
              <a:rPr lang="en-US" sz="3500" b="1" dirty="0" smtClean="0">
                <a:latin typeface="Century Gothic" pitchFamily="34" charset="0"/>
              </a:rPr>
              <a:t>the physics of traffic flow in urban </a:t>
            </a:r>
            <a:r>
              <a:rPr lang="en-US" sz="3500" b="1" dirty="0" smtClean="0">
                <a:latin typeface="Century Gothic" pitchFamily="34" charset="0"/>
              </a:rPr>
              <a:t>networks under highly congested conditions</a:t>
            </a:r>
            <a:endParaRPr lang="en-US" sz="3500" b="1" dirty="0" smtClean="0">
              <a:latin typeface="Century Gothic" pitchFamily="34" charset="0"/>
            </a:endParaRPr>
          </a:p>
          <a:p>
            <a:pPr algn="ctr"/>
            <a:endParaRPr lang="en-US" sz="2400" dirty="0" smtClean="0">
              <a:latin typeface="Century Gothic" pitchFamily="34" charset="0"/>
            </a:endParaRPr>
          </a:p>
          <a:p>
            <a:pPr algn="ctr"/>
            <a:endParaRPr lang="en-US" sz="2400" dirty="0" smtClean="0">
              <a:latin typeface="Century Gothic" pitchFamily="34" charset="0"/>
            </a:endParaRPr>
          </a:p>
          <a:p>
            <a:r>
              <a:rPr lang="en-US" sz="2400" dirty="0" smtClean="0">
                <a:latin typeface="Century Gothic" pitchFamily="34" charset="0"/>
              </a:rPr>
              <a:t>Focus on:</a:t>
            </a:r>
          </a:p>
          <a:p>
            <a:endParaRPr lang="en-US" sz="2400" dirty="0" smtClean="0">
              <a:latin typeface="Century Gothic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latin typeface="Century Gothic" pitchFamily="34" charset="0"/>
              </a:rPr>
              <a:t>Inhomogeneous spatial distribution of congestion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latin typeface="Century Gothic" pitchFamily="34" charset="0"/>
              </a:rPr>
              <a:t>Modeling NFD with hysteresis and gridlock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latin typeface="Century Gothic" pitchFamily="34" charset="0"/>
              </a:rPr>
              <a:t>Characterizing gridlock phenomena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20</a:t>
            </a:fld>
            <a:endParaRPr lang="en-US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4200" kern="0" dirty="0" smtClean="0">
                <a:solidFill>
                  <a:schemeClr val="tx2"/>
                </a:solidFill>
                <a:latin typeface="Century Gothic"/>
                <a:cs typeface="Century Gothic"/>
              </a:rPr>
              <a:t>Adaptive Driving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22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Effects of Adaptive Driving on Gridlock Size &amp; Configuration</a:t>
            </a:r>
          </a:p>
        </p:txBody>
      </p:sp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9805" y="2648934"/>
            <a:ext cx="3124200" cy="344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0205" y="2648934"/>
            <a:ext cx="287219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Conclusion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21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9600" y="1676400"/>
            <a:ext cx="78486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latin typeface="Century Gothic" pitchFamily="34" charset="0"/>
              </a:rPr>
              <a:t>Study of a large-scale urban network consisting of both freeways and arterials with </a:t>
            </a:r>
            <a:r>
              <a:rPr lang="en-US" b="1" dirty="0" smtClean="0">
                <a:latin typeface="Century Gothic" pitchFamily="34" charset="0"/>
              </a:rPr>
              <a:t>exit flow, </a:t>
            </a:r>
            <a:r>
              <a:rPr lang="en-US" dirty="0" smtClean="0">
                <a:latin typeface="Century Gothic" pitchFamily="34" charset="0"/>
              </a:rPr>
              <a:t>under highly congested conditions.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latin typeface="Century Gothic" pitchFamily="34" charset="0"/>
              </a:rPr>
              <a:t>The existing theory of equilibrium NFD is extended to non-equilibrium conditions in order to </a:t>
            </a:r>
            <a:r>
              <a:rPr lang="en-US" b="1" dirty="0" smtClean="0">
                <a:latin typeface="Century Gothic" pitchFamily="34" charset="0"/>
              </a:rPr>
              <a:t>reproduce hysteresis and gridlock </a:t>
            </a:r>
            <a:r>
              <a:rPr lang="en-US" dirty="0" smtClean="0">
                <a:latin typeface="Century Gothic" pitchFamily="34" charset="0"/>
              </a:rPr>
              <a:t>phenomena. 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latin typeface="Century Gothic" pitchFamily="34" charset="0"/>
              </a:rPr>
              <a:t>Networks tend to jam at a range of densities that are considerably smaller than the theoretical average network jam density due to </a:t>
            </a:r>
            <a:r>
              <a:rPr lang="en-US" b="1" dirty="0" smtClean="0">
                <a:latin typeface="Century Gothic" pitchFamily="34" charset="0"/>
              </a:rPr>
              <a:t>inhomogeneous distribution of congestion</a:t>
            </a:r>
            <a:r>
              <a:rPr lang="en-US" dirty="0" smtClean="0">
                <a:latin typeface="Century Gothic" pitchFamily="34" charset="0"/>
              </a:rPr>
              <a:t>.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latin typeface="Century Gothic" pitchFamily="34" charset="0"/>
              </a:rPr>
              <a:t>Parameters for </a:t>
            </a:r>
            <a:r>
              <a:rPr lang="en-US" b="1" dirty="0" smtClean="0">
                <a:latin typeface="Century Gothic" pitchFamily="34" charset="0"/>
              </a:rPr>
              <a:t>characterizing gridlock </a:t>
            </a:r>
            <a:r>
              <a:rPr lang="en-US" dirty="0" smtClean="0">
                <a:latin typeface="Century Gothic" pitchFamily="34" charset="0"/>
              </a:rPr>
              <a:t>phenomenon in urban networks are introduced; opens new direction for investigation and application to better traffic management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latin typeface="Century Gothic" pitchFamily="34" charset="0"/>
              </a:rPr>
              <a:t>Effects of </a:t>
            </a:r>
            <a:r>
              <a:rPr lang="en-US" b="1" dirty="0" smtClean="0">
                <a:latin typeface="Century Gothic" pitchFamily="34" charset="0"/>
              </a:rPr>
              <a:t>demand management</a:t>
            </a:r>
            <a:r>
              <a:rPr lang="en-US" dirty="0" smtClean="0">
                <a:latin typeface="Century Gothic" pitchFamily="34" charset="0"/>
              </a:rPr>
              <a:t> and </a:t>
            </a:r>
            <a:r>
              <a:rPr lang="en-US" b="1" dirty="0" smtClean="0">
                <a:latin typeface="Century Gothic" pitchFamily="34" charset="0"/>
              </a:rPr>
              <a:t>adaptive driving</a:t>
            </a:r>
            <a:r>
              <a:rPr lang="en-US" dirty="0" smtClean="0">
                <a:latin typeface="Century Gothic" pitchFamily="34" charset="0"/>
              </a:rPr>
              <a:t> on gridlock and hysteresis phenomena and NDF are also studied.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Meead\Desktop\3947428813_b70fc3127a_b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9932"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</p:spPr>
      </p:pic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427038" y="916758"/>
            <a:ext cx="8482012" cy="72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500" dirty="0">
                <a:solidFill>
                  <a:schemeClr val="tx2"/>
                </a:solidFill>
                <a:latin typeface="Century Gothic"/>
                <a:cs typeface="Century Gothic"/>
              </a:rPr>
              <a:t>Thank you!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Rectangle 2"/>
          <p:cNvSpPr>
            <a:spLocks noChangeArrowheads="1"/>
          </p:cNvSpPr>
          <p:nvPr/>
        </p:nvSpPr>
        <p:spPr bwMode="auto">
          <a:xfrm>
            <a:off x="187325" y="4853970"/>
            <a:ext cx="8789988" cy="7848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000" b="1" dirty="0" smtClean="0">
                <a:solidFill>
                  <a:schemeClr val="tx2"/>
                </a:solidFill>
                <a:latin typeface="Century Gothic"/>
                <a:cs typeface="Century Gothic"/>
              </a:rPr>
              <a:t>Meead Saberi</a:t>
            </a:r>
          </a:p>
          <a:p>
            <a:pPr algn="ctr">
              <a:lnSpc>
                <a:spcPct val="90000"/>
              </a:lnSpc>
            </a:pPr>
            <a:r>
              <a:rPr lang="en-US" sz="2000" dirty="0" smtClean="0">
                <a:solidFill>
                  <a:schemeClr val="tx2"/>
                </a:solidFill>
                <a:latin typeface="Century Gothic"/>
                <a:cs typeface="Century Gothic"/>
                <a:hlinkClick r:id="rId4"/>
              </a:rPr>
              <a:t>meead@u.northwestern.edu</a:t>
            </a:r>
            <a:endParaRPr lang="en-US" sz="2000" dirty="0" smtClean="0">
              <a:solidFill>
                <a:schemeClr val="tx2"/>
              </a:solidFill>
              <a:latin typeface="Century Gothic"/>
              <a:cs typeface="Century Gothic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2400" y="2204671"/>
            <a:ext cx="8789988" cy="65659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000" dirty="0" smtClean="0">
                <a:solidFill>
                  <a:schemeClr val="tx2"/>
                </a:solidFill>
                <a:latin typeface="Century Gothic"/>
                <a:cs typeface="Century Gothic"/>
              </a:rPr>
              <a:t>Questions?</a:t>
            </a:r>
            <a:endParaRPr lang="en-US" sz="4000" dirty="0">
              <a:solidFill>
                <a:schemeClr val="tx2"/>
              </a:solidFill>
              <a:latin typeface="Century Gothic"/>
              <a:cs typeface="Century Gothic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B164A-6AEA-43D9-8015-8E2B50BB19D7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01612" y="3939570"/>
            <a:ext cx="8789988" cy="7848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000" b="1" dirty="0" smtClean="0">
                <a:solidFill>
                  <a:schemeClr val="tx2"/>
                </a:solidFill>
                <a:latin typeface="Century Gothic"/>
                <a:cs typeface="Century Gothic"/>
              </a:rPr>
              <a:t>Hani </a:t>
            </a:r>
            <a:r>
              <a:rPr lang="en-US" sz="3000" b="1" dirty="0" err="1" smtClean="0">
                <a:solidFill>
                  <a:schemeClr val="tx2"/>
                </a:solidFill>
                <a:latin typeface="Century Gothic"/>
                <a:cs typeface="Century Gothic"/>
              </a:rPr>
              <a:t>Mahmassani</a:t>
            </a:r>
            <a:endParaRPr lang="en-US" sz="3000" b="1" dirty="0" smtClean="0">
              <a:solidFill>
                <a:schemeClr val="tx2"/>
              </a:solidFill>
              <a:latin typeface="Century Gothic"/>
              <a:cs typeface="Century Gothic"/>
            </a:endParaRPr>
          </a:p>
          <a:p>
            <a:pPr algn="ctr">
              <a:lnSpc>
                <a:spcPct val="90000"/>
              </a:lnSpc>
            </a:pPr>
            <a:r>
              <a:rPr lang="en-US" sz="2000" dirty="0" smtClean="0">
                <a:solidFill>
                  <a:schemeClr val="tx2"/>
                </a:solidFill>
                <a:latin typeface="Century Gothic"/>
                <a:cs typeface="Century Gothic"/>
                <a:hlinkClick r:id="rId5"/>
              </a:rPr>
              <a:t>masmah@northwestern.edu</a:t>
            </a:r>
            <a:endParaRPr lang="en-US" sz="2000" dirty="0" smtClean="0">
              <a:solidFill>
                <a:schemeClr val="tx2"/>
              </a:solidFill>
              <a:latin typeface="Century Gothic"/>
              <a:cs typeface="Century Gothic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01612" y="5768370"/>
            <a:ext cx="8789988" cy="78483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000" b="1" dirty="0" smtClean="0">
                <a:solidFill>
                  <a:schemeClr val="tx2"/>
                </a:solidFill>
                <a:latin typeface="Century Gothic"/>
                <a:cs typeface="Century Gothic"/>
              </a:rPr>
              <a:t>Ali </a:t>
            </a:r>
            <a:r>
              <a:rPr lang="en-US" sz="3000" b="1" dirty="0" err="1" smtClean="0">
                <a:solidFill>
                  <a:schemeClr val="tx2"/>
                </a:solidFill>
                <a:latin typeface="Century Gothic"/>
                <a:cs typeface="Century Gothic"/>
              </a:rPr>
              <a:t>Zockaie</a:t>
            </a:r>
            <a:endParaRPr lang="en-US" sz="3000" b="1" dirty="0" smtClean="0">
              <a:solidFill>
                <a:schemeClr val="tx2"/>
              </a:solidFill>
              <a:latin typeface="Century Gothic"/>
              <a:cs typeface="Century Gothic"/>
            </a:endParaRPr>
          </a:p>
          <a:p>
            <a:pPr algn="ctr">
              <a:lnSpc>
                <a:spcPct val="90000"/>
              </a:lnSpc>
            </a:pPr>
            <a:r>
              <a:rPr lang="en-US" sz="2000" dirty="0" smtClean="0">
                <a:solidFill>
                  <a:schemeClr val="tx2"/>
                </a:solidFill>
                <a:latin typeface="Century Gothic"/>
                <a:cs typeface="Century Gothic"/>
                <a:hlinkClick r:id="rId6"/>
              </a:rPr>
              <a:t>ali-zockaie@u.northwestern.edu</a:t>
            </a:r>
            <a:endParaRPr lang="en-US" sz="2000" dirty="0" smtClean="0">
              <a:solidFill>
                <a:schemeClr val="tx2"/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Outline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1752600"/>
            <a:ext cx="7848600" cy="3945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smtClean="0">
                <a:latin typeface="Century Gothic" pitchFamily="34" charset="0"/>
              </a:rPr>
              <a:t>Background</a:t>
            </a:r>
          </a:p>
          <a:p>
            <a:r>
              <a:rPr lang="en-US" sz="2500" dirty="0" smtClean="0">
                <a:latin typeface="Century Gothic" pitchFamily="34" charset="0"/>
              </a:rPr>
              <a:t>Theory</a:t>
            </a:r>
          </a:p>
          <a:p>
            <a:pPr marL="692150" lvl="1" indent="-234950">
              <a:buFont typeface="Arial" pitchFamily="34" charset="0"/>
              <a:buChar char="•"/>
            </a:pPr>
            <a:r>
              <a:rPr lang="en-US" sz="2000" b="1" dirty="0" smtClean="0">
                <a:latin typeface="Century Gothic" pitchFamily="34" charset="0"/>
              </a:rPr>
              <a:t>Non-hysteretic NFD</a:t>
            </a:r>
          </a:p>
          <a:p>
            <a:pPr marL="692150" lvl="1" indent="-234950">
              <a:buFont typeface="Arial" pitchFamily="34" charset="0"/>
              <a:buChar char="•"/>
            </a:pPr>
            <a:r>
              <a:rPr lang="en-US" sz="2000" b="1" dirty="0" smtClean="0">
                <a:latin typeface="Century Gothic" pitchFamily="34" charset="0"/>
              </a:rPr>
              <a:t>Hysteretic NFD</a:t>
            </a:r>
          </a:p>
          <a:p>
            <a:pPr marL="692150" lvl="1" indent="-234950">
              <a:buFont typeface="Arial" pitchFamily="34" charset="0"/>
              <a:buChar char="•"/>
            </a:pPr>
            <a:r>
              <a:rPr lang="en-US" sz="2000" b="1" dirty="0" smtClean="0">
                <a:latin typeface="Century Gothic" pitchFamily="34" charset="0"/>
              </a:rPr>
              <a:t>Two-Dimensional NFD</a:t>
            </a:r>
          </a:p>
          <a:p>
            <a:pPr marL="0" lvl="1"/>
            <a:r>
              <a:rPr lang="en-US" sz="2500" dirty="0" smtClean="0">
                <a:latin typeface="Century Gothic" pitchFamily="34" charset="0"/>
              </a:rPr>
              <a:t>Findings from Simulation Results</a:t>
            </a:r>
          </a:p>
          <a:p>
            <a:pPr marL="692150" lvl="1" indent="-234950">
              <a:buFont typeface="Arial" pitchFamily="34" charset="0"/>
              <a:buChar char="•"/>
            </a:pPr>
            <a:r>
              <a:rPr lang="en-US" sz="2000" b="1" dirty="0" smtClean="0">
                <a:latin typeface="Century Gothic" pitchFamily="34" charset="0"/>
              </a:rPr>
              <a:t>NFD for the entire network and CBD sub-network</a:t>
            </a:r>
          </a:p>
          <a:p>
            <a:pPr marL="692150" lvl="1" indent="-234950">
              <a:buFont typeface="Arial" pitchFamily="34" charset="0"/>
              <a:buChar char="•"/>
            </a:pPr>
            <a:r>
              <a:rPr lang="en-US" sz="2000" b="1" dirty="0" smtClean="0">
                <a:latin typeface="Century Gothic" pitchFamily="34" charset="0"/>
              </a:rPr>
              <a:t>Gridlock properties</a:t>
            </a:r>
          </a:p>
          <a:p>
            <a:pPr marL="692150" lvl="1" indent="-234950">
              <a:buFont typeface="Arial" pitchFamily="34" charset="0"/>
              <a:buChar char="•"/>
            </a:pPr>
            <a:r>
              <a:rPr lang="en-US" sz="2000" b="1" dirty="0" smtClean="0">
                <a:latin typeface="Century Gothic" pitchFamily="34" charset="0"/>
              </a:rPr>
              <a:t>Effects of demand management</a:t>
            </a:r>
          </a:p>
          <a:p>
            <a:pPr marL="692150" lvl="1" indent="-234950">
              <a:buFont typeface="Arial" pitchFamily="34" charset="0"/>
              <a:buChar char="•"/>
            </a:pPr>
            <a:r>
              <a:rPr lang="en-US" sz="2000" b="1" dirty="0" smtClean="0">
                <a:latin typeface="Century Gothic" pitchFamily="34" charset="0"/>
              </a:rPr>
              <a:t>Effects of adaptive driving</a:t>
            </a:r>
          </a:p>
          <a:p>
            <a:pPr marL="0" lvl="1">
              <a:lnSpc>
                <a:spcPct val="150000"/>
              </a:lnSpc>
            </a:pPr>
            <a:r>
              <a:rPr lang="en-US" sz="2500" dirty="0" smtClean="0">
                <a:latin typeface="Century Gothic" pitchFamily="34" charset="0"/>
              </a:rPr>
              <a:t>Conclusion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Background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4</a:t>
            </a:fld>
            <a:endParaRPr lang="en-US" dirty="0"/>
          </a:p>
        </p:txBody>
      </p:sp>
      <p:pic>
        <p:nvPicPr>
          <p:cNvPr id="183297" name="Picture 1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6544" t="5208" r="11567" b="10417"/>
          <a:stretch>
            <a:fillRect/>
          </a:stretch>
        </p:blipFill>
        <p:spPr bwMode="auto">
          <a:xfrm>
            <a:off x="0" y="1560962"/>
            <a:ext cx="9144000" cy="52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1676400"/>
            <a:ext cx="9144000" cy="938719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25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Network Fundamental Diagram</a:t>
            </a:r>
          </a:p>
          <a:p>
            <a:pPr marL="0" lvl="1" algn="ctr">
              <a:spcBef>
                <a:spcPct val="20000"/>
              </a:spcBef>
              <a:defRPr/>
            </a:pPr>
            <a:r>
              <a:rPr lang="en-US" sz="25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Link-based definitions of network traffic flow variables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600" y="6400800"/>
            <a:ext cx="4114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  <a:defRPr/>
            </a:pPr>
            <a:r>
              <a:rPr lang="en-US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Source: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Geroliminis and Daganzo (2008)</a:t>
            </a: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381000" y="2819400"/>
            <a:ext cx="4233863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Background</a:t>
            </a:r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5257800" y="3628747"/>
          <a:ext cx="1374775" cy="143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85" name="Equation" r:id="rId4" imgW="850680" imgH="888840" progId="Equation.3">
                  <p:embed/>
                </p:oleObj>
              </mc:Choice>
              <mc:Fallback>
                <p:oleObj name="Equation" r:id="rId4" imgW="850680" imgH="8888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628747"/>
                        <a:ext cx="1374775" cy="1433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6934200" y="3614460"/>
          <a:ext cx="1447800" cy="1490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86" name="Equation" r:id="rId6" imgW="863280" imgH="888840" progId="Equation.3">
                  <p:embed/>
                </p:oleObj>
              </mc:Choice>
              <mc:Fallback>
                <p:oleObj name="Equation" r:id="rId6" imgW="863280" imgH="8888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3614460"/>
                        <a:ext cx="1447800" cy="14909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105400" y="6334780"/>
            <a:ext cx="373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  <a:defRPr/>
            </a:pPr>
            <a:r>
              <a:rPr lang="en-US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Source: 	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Mahmassani, Williams and    	Herman (1984)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Theory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6</a:t>
            </a:fld>
            <a:endParaRPr lang="en-US" dirty="0"/>
          </a:p>
        </p:txBody>
      </p:sp>
      <p:pic>
        <p:nvPicPr>
          <p:cNvPr id="1546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l="1690" t="3836"/>
          <a:stretch>
            <a:fillRect/>
          </a:stretch>
        </p:blipFill>
        <p:spPr bwMode="auto">
          <a:xfrm>
            <a:off x="2133600" y="2204817"/>
            <a:ext cx="4964566" cy="2138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Equilibrium (Non-Hysteretic) NFD</a:t>
            </a:r>
            <a:endParaRPr kumimoji="0" lang="en-US" sz="25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477001"/>
            <a:ext cx="5867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  <a:defRPr/>
            </a:pPr>
            <a:r>
              <a:rPr lang="en-US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Source: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Daganzo (2007)</a:t>
            </a:r>
          </a:p>
        </p:txBody>
      </p:sp>
      <p:sp>
        <p:nvSpPr>
          <p:cNvPr id="10" name="Rectangle 9"/>
          <p:cNvSpPr/>
          <p:nvPr/>
        </p:nvSpPr>
        <p:spPr>
          <a:xfrm>
            <a:off x="2438400" y="4343400"/>
            <a:ext cx="44196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15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g = G(n)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95400" y="5029200"/>
            <a:ext cx="701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Such function is intended as an idealized description of the </a:t>
            </a:r>
            <a:r>
              <a:rPr lang="en-US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equilibrium (steady-state) behavior </a:t>
            </a: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that would be expected to hold only when the </a:t>
            </a:r>
            <a:r>
              <a:rPr lang="en-US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inputs change slowly </a:t>
            </a: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in time and </a:t>
            </a:r>
            <a:r>
              <a:rPr lang="en-US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traffic is distributed homogenously</a:t>
            </a: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 in space.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70677" y="2438400"/>
            <a:ext cx="8867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</a:rPr>
              <a:t>Exit rate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00800" y="4191000"/>
            <a:ext cx="2363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</a:rPr>
              <a:t>Number of </a:t>
            </a:r>
            <a:r>
              <a:rPr lang="en-US" sz="1400" i="1" dirty="0" err="1" smtClean="0">
                <a:solidFill>
                  <a:srgbClr val="FF0000"/>
                </a:solidFill>
              </a:rPr>
              <a:t>vehs</a:t>
            </a:r>
            <a:r>
              <a:rPr lang="en-US" sz="1400" i="1" dirty="0" smtClean="0">
                <a:solidFill>
                  <a:srgbClr val="FF0000"/>
                </a:solidFill>
              </a:rPr>
              <a:t> in network</a:t>
            </a:r>
            <a:endParaRPr lang="en-US" sz="1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7</a:t>
            </a:fld>
            <a:endParaRPr lang="en-US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Proposed Non-equilibrium (Hysteretic) NFD</a:t>
            </a:r>
            <a:endParaRPr kumimoji="0" lang="en-US" sz="25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62200" y="4343400"/>
            <a:ext cx="44196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15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g = G(n) + H</a:t>
            </a:r>
          </a:p>
        </p:txBody>
      </p:sp>
      <p:pic>
        <p:nvPicPr>
          <p:cNvPr id="18841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981200"/>
            <a:ext cx="5181600" cy="235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2438400" y="4648200"/>
            <a:ext cx="44196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15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g = G(n) + H(n,</a:t>
            </a:r>
            <a:r>
              <a:rPr lang="el-GR" sz="15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σ</a:t>
            </a:r>
            <a:r>
              <a:rPr lang="en-US" sz="15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Theory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95400" y="5257800"/>
            <a:ext cx="701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H</a:t>
            </a: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 represents the deviation from steady-state conditions due to the </a:t>
            </a:r>
            <a:r>
              <a:rPr lang="en-US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hysteretic behavior </a:t>
            </a: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of the network traffic flow.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Theory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kern="0" dirty="0" smtClean="0">
                <a:solidFill>
                  <a:srgbClr val="0070C0"/>
                </a:solidFill>
                <a:latin typeface="Century Gothic"/>
                <a:ea typeface="+mj-ea"/>
                <a:cs typeface="Century Gothic"/>
              </a:rPr>
              <a:t>Network Flow, Density and Stdv of Density Relations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2000" y="2362200"/>
            <a:ext cx="7772400" cy="1107996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For the same value of network density, there is a </a:t>
            </a:r>
            <a:r>
              <a:rPr lang="en-US" sz="2200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negative correlation</a:t>
            </a:r>
            <a:r>
              <a:rPr lang="en-US" sz="2200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 between the network average flow and the standard deviation of the network density.</a:t>
            </a:r>
          </a:p>
        </p:txBody>
      </p:sp>
      <p:pic>
        <p:nvPicPr>
          <p:cNvPr id="17" name="Picture 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39" y="3962400"/>
            <a:ext cx="2528261" cy="204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1" y="3962401"/>
            <a:ext cx="231248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0" y="6565612"/>
            <a:ext cx="49530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  <a:defRPr/>
            </a:pPr>
            <a:r>
              <a:rPr lang="en-US" sz="13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Source: </a:t>
            </a:r>
            <a:r>
              <a:rPr lang="en-US" sz="13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Mazloumian et al. (2010) &amp; Knoop et al. (2011)</a:t>
            </a:r>
          </a:p>
        </p:txBody>
      </p:sp>
      <p:pic>
        <p:nvPicPr>
          <p:cNvPr id="20" name="Picture 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107" y="3962400"/>
            <a:ext cx="429912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6172200" y="6096000"/>
            <a:ext cx="19812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  <a:defRPr/>
            </a:pPr>
            <a:r>
              <a:rPr lang="en-US" sz="13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Downtown Chicago sub-network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3810000"/>
            <a:ext cx="5107594" cy="289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914400"/>
            <a:ext cx="9144000" cy="668338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Network Simulation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477000"/>
            <a:ext cx="533400" cy="381000"/>
          </a:xfrm>
        </p:spPr>
        <p:txBody>
          <a:bodyPr/>
          <a:lstStyle/>
          <a:p>
            <a:pPr algn="ctr"/>
            <a:fld id="{77CC3724-7686-492A-B434-F316592AC131}" type="slidenum">
              <a:rPr lang="en-US" smtClean="0"/>
              <a:pPr algn="ctr"/>
              <a:t>9</a:t>
            </a:fld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676400"/>
            <a:ext cx="9144000" cy="381000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2500" kern="0" dirty="0" smtClean="0">
                <a:solidFill>
                  <a:schemeClr val="tx2"/>
                </a:solidFill>
                <a:latin typeface="Century Gothic"/>
                <a:ea typeface="+mj-ea"/>
                <a:cs typeface="Century Gothic"/>
              </a:rPr>
              <a:t>Chicago Metropolitan Network</a:t>
            </a:r>
          </a:p>
        </p:txBody>
      </p:sp>
      <p:pic>
        <p:nvPicPr>
          <p:cNvPr id="15155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 l="1361" t="2374"/>
          <a:stretch>
            <a:fillRect/>
          </a:stretch>
        </p:blipFill>
        <p:spPr bwMode="auto">
          <a:xfrm>
            <a:off x="4419600" y="2667000"/>
            <a:ext cx="458209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152400" y="2209800"/>
            <a:ext cx="480060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950" lvl="1" indent="-2349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Large Scale Network with ~40,000 links and ~13,000 nodes</a:t>
            </a:r>
          </a:p>
          <a:p>
            <a:pPr marL="234950" lvl="1" indent="-2349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~2,000 traffic zones</a:t>
            </a:r>
          </a:p>
          <a:p>
            <a:pPr marL="234950" lvl="1" indent="-2349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~4 millions simulated vehicles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52800" y="5334000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entury Gothic" pitchFamily="34" charset="0"/>
                <a:ea typeface="Verdana" pitchFamily="34" charset="0"/>
                <a:cs typeface="Verdana" pitchFamily="34" charset="0"/>
              </a:rPr>
              <a:t>Loading profile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McCormick_purple_template">
  <a:themeElements>
    <a:clrScheme name="McCormick_template 9">
      <a:dk1>
        <a:srgbClr val="000000"/>
      </a:dk1>
      <a:lt1>
        <a:srgbClr val="DAE0EC"/>
      </a:lt1>
      <a:dk2>
        <a:srgbClr val="000000"/>
      </a:dk2>
      <a:lt2>
        <a:srgbClr val="AEBCD6"/>
      </a:lt2>
      <a:accent1>
        <a:srgbClr val="333399"/>
      </a:accent1>
      <a:accent2>
        <a:srgbClr val="571963"/>
      </a:accent2>
      <a:accent3>
        <a:srgbClr val="EAEDF4"/>
      </a:accent3>
      <a:accent4>
        <a:srgbClr val="000000"/>
      </a:accent4>
      <a:accent5>
        <a:srgbClr val="ADADCA"/>
      </a:accent5>
      <a:accent6>
        <a:srgbClr val="4E1659"/>
      </a:accent6>
      <a:hlink>
        <a:srgbClr val="811413"/>
      </a:hlink>
      <a:folHlink>
        <a:srgbClr val="ACA66C"/>
      </a:folHlink>
    </a:clrScheme>
    <a:fontScheme name="McCormick_templat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cCormick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Cormick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cCormick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Cormick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Cormick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Cormick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Cormick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Cormick_template 8">
        <a:dk1>
          <a:srgbClr val="000000"/>
        </a:dk1>
        <a:lt1>
          <a:srgbClr val="DAE0EC"/>
        </a:lt1>
        <a:dk2>
          <a:srgbClr val="000000"/>
        </a:dk2>
        <a:lt2>
          <a:srgbClr val="AEBCD6"/>
        </a:lt2>
        <a:accent1>
          <a:srgbClr val="005295"/>
        </a:accent1>
        <a:accent2>
          <a:srgbClr val="571963"/>
        </a:accent2>
        <a:accent3>
          <a:srgbClr val="EAEDF4"/>
        </a:accent3>
        <a:accent4>
          <a:srgbClr val="000000"/>
        </a:accent4>
        <a:accent5>
          <a:srgbClr val="AAB3C8"/>
        </a:accent5>
        <a:accent6>
          <a:srgbClr val="4E1659"/>
        </a:accent6>
        <a:hlink>
          <a:srgbClr val="811413"/>
        </a:hlink>
        <a:folHlink>
          <a:srgbClr val="ACA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Cormick_template 9">
        <a:dk1>
          <a:srgbClr val="000000"/>
        </a:dk1>
        <a:lt1>
          <a:srgbClr val="DAE0EC"/>
        </a:lt1>
        <a:dk2>
          <a:srgbClr val="000000"/>
        </a:dk2>
        <a:lt2>
          <a:srgbClr val="AEBCD6"/>
        </a:lt2>
        <a:accent1>
          <a:srgbClr val="333399"/>
        </a:accent1>
        <a:accent2>
          <a:srgbClr val="571963"/>
        </a:accent2>
        <a:accent3>
          <a:srgbClr val="EAEDF4"/>
        </a:accent3>
        <a:accent4>
          <a:srgbClr val="000000"/>
        </a:accent4>
        <a:accent5>
          <a:srgbClr val="ADADCA"/>
        </a:accent5>
        <a:accent6>
          <a:srgbClr val="4E1659"/>
        </a:accent6>
        <a:hlink>
          <a:srgbClr val="811413"/>
        </a:hlink>
        <a:folHlink>
          <a:srgbClr val="ACA66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McCormick_purple_template</Template>
  <TotalTime>105044</TotalTime>
  <Words>862</Words>
  <Application>Microsoft Macintosh PowerPoint</Application>
  <PresentationFormat>On-screen Show (4:3)</PresentationFormat>
  <Paragraphs>149</Paragraphs>
  <Slides>22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McCormick_purple_template</vt:lpstr>
      <vt:lpstr>Equation</vt:lpstr>
      <vt:lpstr>Urban Network Gridlock:  Theory, Characteristics, and Dynamics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of the Portland-Milwaukie Light Rail Project</dc:title>
  <dc:creator>Meead</dc:creator>
  <cp:lastModifiedBy>Hani Mahmassani</cp:lastModifiedBy>
  <cp:revision>548</cp:revision>
  <dcterms:created xsi:type="dcterms:W3CDTF">2011-05-24T14:59:30Z</dcterms:created>
  <dcterms:modified xsi:type="dcterms:W3CDTF">2013-07-17T10:05:08Z</dcterms:modified>
</cp:coreProperties>
</file>