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4" r:id="rId2"/>
  </p:sldMasterIdLst>
  <p:notesMasterIdLst>
    <p:notesMasterId r:id="rId33"/>
  </p:notesMasterIdLst>
  <p:handoutMasterIdLst>
    <p:handoutMasterId r:id="rId34"/>
  </p:handoutMasterIdLst>
  <p:sldIdLst>
    <p:sldId id="256" r:id="rId3"/>
    <p:sldId id="357" r:id="rId4"/>
    <p:sldId id="358" r:id="rId5"/>
    <p:sldId id="359" r:id="rId6"/>
    <p:sldId id="360" r:id="rId7"/>
    <p:sldId id="274" r:id="rId8"/>
    <p:sldId id="299" r:id="rId9"/>
    <p:sldId id="281" r:id="rId10"/>
    <p:sldId id="287" r:id="rId11"/>
    <p:sldId id="295" r:id="rId12"/>
    <p:sldId id="318" r:id="rId13"/>
    <p:sldId id="319" r:id="rId14"/>
    <p:sldId id="320" r:id="rId15"/>
    <p:sldId id="302" r:id="rId16"/>
    <p:sldId id="321" r:id="rId17"/>
    <p:sldId id="354" r:id="rId18"/>
    <p:sldId id="356" r:id="rId19"/>
    <p:sldId id="345" r:id="rId20"/>
    <p:sldId id="325" r:id="rId21"/>
    <p:sldId id="351" r:id="rId22"/>
    <p:sldId id="352" r:id="rId23"/>
    <p:sldId id="349" r:id="rId24"/>
    <p:sldId id="326" r:id="rId25"/>
    <p:sldId id="327" r:id="rId26"/>
    <p:sldId id="346" r:id="rId27"/>
    <p:sldId id="347" r:id="rId28"/>
    <p:sldId id="303" r:id="rId29"/>
    <p:sldId id="329" r:id="rId30"/>
    <p:sldId id="334" r:id="rId31"/>
    <p:sldId id="331" r:id="rId32"/>
  </p:sldIdLst>
  <p:sldSz cx="9144000" cy="6858000" type="screen4x3"/>
  <p:notesSz cx="10234613" cy="70993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2E2"/>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68" autoAdjust="0"/>
    <p:restoredTop sz="94671" autoAdjust="0"/>
  </p:normalViewPr>
  <p:slideViewPr>
    <p:cSldViewPr>
      <p:cViewPr varScale="1">
        <p:scale>
          <a:sx n="70" d="100"/>
          <a:sy n="70"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5" Type="http://schemas.openxmlformats.org/officeDocument/2006/relationships/image" Target="../media/image15.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434999" cy="354965"/>
          </a:xfrm>
          <a:prstGeom prst="rect">
            <a:avLst/>
          </a:prstGeom>
        </p:spPr>
        <p:txBody>
          <a:bodyPr vert="horz" lIns="99048" tIns="49524" rIns="99048" bIns="49524" rtlCol="0"/>
          <a:lstStyle>
            <a:lvl1pPr algn="l">
              <a:defRPr sz="1300"/>
            </a:lvl1pPr>
          </a:lstStyle>
          <a:p>
            <a:endParaRPr lang="zh-CN" altLang="en-US"/>
          </a:p>
        </p:txBody>
      </p:sp>
      <p:sp>
        <p:nvSpPr>
          <p:cNvPr id="3" name="Date Placeholder 2"/>
          <p:cNvSpPr>
            <a:spLocks noGrp="1"/>
          </p:cNvSpPr>
          <p:nvPr>
            <p:ph type="dt" sz="quarter" idx="1"/>
          </p:nvPr>
        </p:nvSpPr>
        <p:spPr>
          <a:xfrm>
            <a:off x="5797246" y="0"/>
            <a:ext cx="4434999" cy="354965"/>
          </a:xfrm>
          <a:prstGeom prst="rect">
            <a:avLst/>
          </a:prstGeom>
        </p:spPr>
        <p:txBody>
          <a:bodyPr vert="horz" lIns="99048" tIns="49524" rIns="99048" bIns="49524" rtlCol="0"/>
          <a:lstStyle>
            <a:lvl1pPr algn="r">
              <a:defRPr sz="1300"/>
            </a:lvl1pPr>
          </a:lstStyle>
          <a:p>
            <a:fld id="{1DE236A5-0C24-43F3-9E7F-D5EA11E2FFB5}" type="datetimeFigureOut">
              <a:rPr lang="zh-CN" altLang="en-US" smtClean="0"/>
              <a:t>2013/7/17</a:t>
            </a:fld>
            <a:endParaRPr lang="zh-CN" altLang="en-US"/>
          </a:p>
        </p:txBody>
      </p:sp>
      <p:sp>
        <p:nvSpPr>
          <p:cNvPr id="4" name="Footer Placeholder 3"/>
          <p:cNvSpPr>
            <a:spLocks noGrp="1"/>
          </p:cNvSpPr>
          <p:nvPr>
            <p:ph type="ftr" sz="quarter" idx="2"/>
          </p:nvPr>
        </p:nvSpPr>
        <p:spPr>
          <a:xfrm>
            <a:off x="0" y="6743103"/>
            <a:ext cx="4434999" cy="354965"/>
          </a:xfrm>
          <a:prstGeom prst="rect">
            <a:avLst/>
          </a:prstGeom>
        </p:spPr>
        <p:txBody>
          <a:bodyPr vert="horz" lIns="99048" tIns="49524" rIns="99048" bIns="49524" rtlCol="0" anchor="b"/>
          <a:lstStyle>
            <a:lvl1pPr algn="l">
              <a:defRPr sz="1300"/>
            </a:lvl1pPr>
          </a:lstStyle>
          <a:p>
            <a:endParaRPr lang="zh-CN" altLang="en-US"/>
          </a:p>
        </p:txBody>
      </p:sp>
      <p:sp>
        <p:nvSpPr>
          <p:cNvPr id="5" name="Slide Number Placeholder 4"/>
          <p:cNvSpPr>
            <a:spLocks noGrp="1"/>
          </p:cNvSpPr>
          <p:nvPr>
            <p:ph type="sldNum" sz="quarter" idx="3"/>
          </p:nvPr>
        </p:nvSpPr>
        <p:spPr>
          <a:xfrm>
            <a:off x="5797246" y="6743103"/>
            <a:ext cx="4434999" cy="354965"/>
          </a:xfrm>
          <a:prstGeom prst="rect">
            <a:avLst/>
          </a:prstGeom>
        </p:spPr>
        <p:txBody>
          <a:bodyPr vert="horz" lIns="99048" tIns="49524" rIns="99048" bIns="49524" rtlCol="0" anchor="b"/>
          <a:lstStyle>
            <a:lvl1pPr algn="r">
              <a:defRPr sz="1300"/>
            </a:lvl1pPr>
          </a:lstStyle>
          <a:p>
            <a:fld id="{B2A61424-0D8D-47B3-ABB1-EAB54819D17B}" type="slidenum">
              <a:rPr lang="zh-CN" altLang="en-US" smtClean="0"/>
              <a:t>‹#›</a:t>
            </a:fld>
            <a:endParaRPr lang="zh-CN" altLang="en-US"/>
          </a:p>
        </p:txBody>
      </p:sp>
    </p:spTree>
    <p:extLst>
      <p:ext uri="{BB962C8B-B14F-4D97-AF65-F5344CB8AC3E}">
        <p14:creationId xmlns:p14="http://schemas.microsoft.com/office/powerpoint/2010/main" val="4202198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434999" cy="354965"/>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idx="1"/>
          </p:nvPr>
        </p:nvSpPr>
        <p:spPr>
          <a:xfrm>
            <a:off x="5797246" y="0"/>
            <a:ext cx="4434999" cy="354965"/>
          </a:xfrm>
          <a:prstGeom prst="rect">
            <a:avLst/>
          </a:prstGeom>
        </p:spPr>
        <p:txBody>
          <a:bodyPr vert="horz" lIns="99048" tIns="49524" rIns="99048" bIns="49524" rtlCol="0"/>
          <a:lstStyle>
            <a:lvl1pPr algn="r">
              <a:defRPr sz="1300"/>
            </a:lvl1pPr>
          </a:lstStyle>
          <a:p>
            <a:fld id="{2447E72A-D913-4DC2-9E0A-E520CE8FCC86}" type="datetimeFigureOut">
              <a:rPr lang="en-US" smtClean="0"/>
              <a:pPr/>
              <a:t>7/17/2013</a:t>
            </a:fld>
            <a:endParaRPr lang="en-US"/>
          </a:p>
        </p:txBody>
      </p:sp>
      <p:sp>
        <p:nvSpPr>
          <p:cNvPr id="4" name="Slide Image Placeholder 3"/>
          <p:cNvSpPr>
            <a:spLocks noGrp="1" noRot="1" noChangeAspect="1"/>
          </p:cNvSpPr>
          <p:nvPr>
            <p:ph type="sldImg" idx="2"/>
          </p:nvPr>
        </p:nvSpPr>
        <p:spPr>
          <a:xfrm>
            <a:off x="3341688" y="531813"/>
            <a:ext cx="3551237" cy="2662237"/>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1023462" y="3372167"/>
            <a:ext cx="8187690" cy="3194685"/>
          </a:xfrm>
          <a:prstGeom prst="rect">
            <a:avLst/>
          </a:prstGeom>
        </p:spPr>
        <p:txBody>
          <a:bodyPr vert="horz" lIns="99048" tIns="49524" rIns="99048" bIns="495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743103"/>
            <a:ext cx="4434999" cy="354965"/>
          </a:xfrm>
          <a:prstGeom prst="rect">
            <a:avLst/>
          </a:prstGeom>
        </p:spPr>
        <p:txBody>
          <a:bodyPr vert="horz" lIns="99048" tIns="49524" rIns="99048" bIns="49524" rtlCol="0" anchor="b"/>
          <a:lstStyle>
            <a:lvl1pPr algn="l">
              <a:defRPr sz="1300"/>
            </a:lvl1pPr>
          </a:lstStyle>
          <a:p>
            <a:endParaRPr lang="en-US"/>
          </a:p>
        </p:txBody>
      </p:sp>
      <p:sp>
        <p:nvSpPr>
          <p:cNvPr id="7" name="Slide Number Placeholder 6"/>
          <p:cNvSpPr>
            <a:spLocks noGrp="1"/>
          </p:cNvSpPr>
          <p:nvPr>
            <p:ph type="sldNum" sz="quarter" idx="5"/>
          </p:nvPr>
        </p:nvSpPr>
        <p:spPr>
          <a:xfrm>
            <a:off x="5797246" y="6743103"/>
            <a:ext cx="4434999" cy="354965"/>
          </a:xfrm>
          <a:prstGeom prst="rect">
            <a:avLst/>
          </a:prstGeom>
        </p:spPr>
        <p:txBody>
          <a:bodyPr vert="horz" lIns="99048" tIns="49524" rIns="99048" bIns="49524" rtlCol="0" anchor="b"/>
          <a:lstStyle>
            <a:lvl1pPr algn="r">
              <a:defRPr sz="1300"/>
            </a:lvl1pPr>
          </a:lstStyle>
          <a:p>
            <a:fld id="{A5D78FC6-CE17-4259-A63C-DDFC12E048FC}" type="slidenum">
              <a:rPr lang="en-US" smtClean="0"/>
              <a:pPr/>
              <a:t>‹#›</a:t>
            </a:fld>
            <a:endParaRPr lang="en-US"/>
          </a:p>
        </p:txBody>
      </p:sp>
    </p:spTree>
    <p:extLst>
      <p:ext uri="{BB962C8B-B14F-4D97-AF65-F5344CB8AC3E}">
        <p14:creationId xmlns:p14="http://schemas.microsoft.com/office/powerpoint/2010/main" val="3571812502"/>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With the above</a:t>
            </a:r>
            <a:r>
              <a:rPr lang="en-US" sz="1200" kern="1200" baseline="0" dirty="0" smtClean="0">
                <a:solidFill>
                  <a:schemeClr val="tx1"/>
                </a:solidFill>
                <a:effectLst/>
                <a:latin typeface="+mn-lt"/>
                <a:ea typeface="+mn-ea"/>
                <a:cs typeface="+mn-cs"/>
              </a:rPr>
              <a:t> formulation which combines both residents’ and developers’ decision making process, i</a:t>
            </a:r>
            <a:r>
              <a:rPr lang="en-US" sz="1200" kern="1200" dirty="0" smtClean="0">
                <a:solidFill>
                  <a:schemeClr val="tx1"/>
                </a:solidFill>
                <a:effectLst/>
                <a:latin typeface="+mn-lt"/>
                <a:ea typeface="+mn-ea"/>
                <a:cs typeface="+mn-cs"/>
              </a:rPr>
              <a:t>t is of interest to analyze the resultant benefit redistribution among them due to different railway and housing investment strategies, such as changes in resident consumer surplus, railway and housing developer’ producer surplus, as well as the overall social welfare.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14</a:t>
            </a:fld>
            <a:endParaRPr lang="en-US"/>
          </a:p>
        </p:txBody>
      </p:sp>
    </p:spTree>
    <p:extLst>
      <p:ext uri="{BB962C8B-B14F-4D97-AF65-F5344CB8AC3E}">
        <p14:creationId xmlns:p14="http://schemas.microsoft.com/office/powerpoint/2010/main" val="1174381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Generally speaking, the analytical results is obtained for the case of simple one OD pair with multiple travel modes.</a:t>
            </a:r>
          </a:p>
          <a:p>
            <a:r>
              <a:rPr lang="en-US" sz="1200" kern="1200" dirty="0" smtClean="0">
                <a:solidFill>
                  <a:schemeClr val="tx1"/>
                </a:solidFill>
                <a:effectLst/>
                <a:latin typeface="+mn-lt"/>
                <a:ea typeface="+mn-ea"/>
                <a:cs typeface="+mn-cs"/>
              </a:rPr>
              <a:t>However,</a:t>
            </a:r>
            <a:r>
              <a:rPr lang="en-US" sz="1200" kern="1200" baseline="0" dirty="0" smtClean="0">
                <a:solidFill>
                  <a:schemeClr val="tx1"/>
                </a:solidFill>
                <a:effectLst/>
                <a:latin typeface="+mn-lt"/>
                <a:ea typeface="+mn-ea"/>
                <a:cs typeface="+mn-cs"/>
              </a:rPr>
              <a:t> they </a:t>
            </a:r>
            <a:r>
              <a:rPr lang="en-US" sz="1200" kern="1200" dirty="0" smtClean="0">
                <a:solidFill>
                  <a:schemeClr val="tx1"/>
                </a:solidFill>
                <a:effectLst/>
                <a:latin typeface="+mn-lt"/>
                <a:ea typeface="+mn-ea"/>
                <a:cs typeface="+mn-cs"/>
              </a:rPr>
              <a:t>are echoed by the numerical studies that implement the model for a network with multiple OD pairs.</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 observations</a:t>
            </a:r>
            <a:r>
              <a:rPr lang="en-US" sz="1200" kern="1200" baseline="0" dirty="0" smtClean="0">
                <a:solidFill>
                  <a:schemeClr val="tx1"/>
                </a:solidFill>
                <a:effectLst/>
                <a:latin typeface="+mn-lt"/>
                <a:ea typeface="+mn-ea"/>
                <a:cs typeface="+mn-cs"/>
              </a:rPr>
              <a:t> from property 1 are standing from the residents’ point of view</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Note that the unchanged consumer surplus for every income group in residential housing choice does not indicate that the overall impact of transport system changes (e.g. headway and fare) on residents of different income groups are the same. Actually, our previous research proved that residents with higher incomes and hence higher values of time benefit more from transport system improvements. Without going into the details of the proof, the intuition is that an improvement in transport infrastructure or reduction in transport cost will lead to an increase in housing rent, which is the same for all income groups and is equal to the travel cost as valued by the lowest income group . The same travel time saving would be valued higher by higher income groups due to their higher values of time. Therefore, for higher income groups, the increase in rental cost is smaller than the travel cost saving gained from transport infrastructure improvement. Hence, higher income groups will gain more from transport infrastructure improvements, or a regressive effect. </a:t>
            </a:r>
          </a:p>
        </p:txBody>
      </p:sp>
      <p:sp>
        <p:nvSpPr>
          <p:cNvPr id="4" name="Slide Number Placeholder 3"/>
          <p:cNvSpPr>
            <a:spLocks noGrp="1"/>
          </p:cNvSpPr>
          <p:nvPr>
            <p:ph type="sldNum" sz="quarter" idx="10"/>
          </p:nvPr>
        </p:nvSpPr>
        <p:spPr/>
        <p:txBody>
          <a:bodyPr/>
          <a:lstStyle/>
          <a:p>
            <a:fld id="{A5D78FC6-CE17-4259-A63C-DDFC12E048FC}"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 typeface="Wingdings" pitchFamily="2" charset="2"/>
              <a:buChar char="Ø"/>
            </a:pPr>
            <a:r>
              <a:rPr lang="en-US" sz="2100" i="1" dirty="0" smtClean="0">
                <a:effectLst>
                  <a:outerShdw blurRad="38100" dist="38100" dir="2700000" algn="tl">
                    <a:srgbClr val="000000">
                      <a:alpha val="43137"/>
                    </a:srgbClr>
                  </a:outerShdw>
                </a:effectLst>
              </a:rPr>
              <a:t>ON</a:t>
            </a:r>
            <a:r>
              <a:rPr lang="en-US" sz="2100" i="1" baseline="0" dirty="0" smtClean="0">
                <a:effectLst>
                  <a:outerShdw blurRad="38100" dist="38100" dir="2700000" algn="tl">
                    <a:srgbClr val="000000">
                      <a:alpha val="43137"/>
                    </a:srgbClr>
                  </a:outerShdw>
                </a:effectLst>
              </a:rPr>
              <a:t> the other hand, from the developer point of view, the first obvious observation is that </a:t>
            </a:r>
          </a:p>
          <a:p>
            <a:pPr lvl="1">
              <a:buFont typeface="Wingdings" pitchFamily="2" charset="2"/>
              <a:buChar char="Ø"/>
            </a:pPr>
            <a:r>
              <a:rPr lang="en-US" sz="2100" i="1" baseline="0" dirty="0" smtClean="0">
                <a:effectLst>
                  <a:outerShdw blurRad="38100" dist="38100" dir="2700000" algn="tl">
                    <a:srgbClr val="000000">
                      <a:alpha val="43137"/>
                    </a:srgbClr>
                  </a:outerShdw>
                </a:effectLst>
              </a:rPr>
              <a:t>The most </a:t>
            </a:r>
            <a:r>
              <a:rPr lang="en-US" sz="2100" i="1" baseline="0" dirty="0" err="1" smtClean="0">
                <a:effectLst>
                  <a:outerShdw blurRad="38100" dist="38100" dir="2700000" algn="tl">
                    <a:srgbClr val="000000">
                      <a:alpha val="43137"/>
                    </a:srgbClr>
                  </a:outerShdw>
                </a:effectLst>
              </a:rPr>
              <a:t>instersting</a:t>
            </a:r>
            <a:r>
              <a:rPr lang="en-US" sz="2100" i="1" baseline="0" dirty="0" smtClean="0">
                <a:effectLst>
                  <a:outerShdw blurRad="38100" dist="38100" dir="2700000" algn="tl">
                    <a:srgbClr val="000000">
                      <a:alpha val="43137"/>
                    </a:srgbClr>
                  </a:outerShdw>
                </a:effectLst>
              </a:rPr>
              <a:t> observation is </a:t>
            </a:r>
            <a:endParaRPr lang="en-US" sz="2100" i="1" dirty="0" smtClean="0">
              <a:effectLst>
                <a:outerShdw blurRad="38100" dist="38100" dir="2700000" algn="tl">
                  <a:srgbClr val="000000">
                    <a:alpha val="43137"/>
                  </a:srgbClr>
                </a:outerShdw>
              </a:effectLst>
            </a:endParaRPr>
          </a:p>
          <a:p>
            <a:pPr lvl="1">
              <a:buFont typeface="Wingdings" pitchFamily="2" charset="2"/>
              <a:buChar char="Ø"/>
            </a:pPr>
            <a:r>
              <a:rPr lang="en-US" sz="2100" i="1" dirty="0" smtClean="0">
                <a:effectLst>
                  <a:outerShdw blurRad="38100" dist="38100" dir="2700000" algn="tl">
                    <a:srgbClr val="000000">
                      <a:alpha val="43137"/>
                    </a:srgbClr>
                  </a:outerShdw>
                </a:effectLst>
              </a:rPr>
              <a:t>PS</a:t>
            </a:r>
            <a:r>
              <a:rPr lang="en-US" sz="2100" dirty="0" smtClean="0"/>
              <a:t> does not change with </a:t>
            </a:r>
            <a:r>
              <a:rPr lang="en-US" sz="2100" i="1" dirty="0" err="1" smtClean="0">
                <a:effectLst>
                  <a:outerShdw blurRad="38100" dist="38100" dir="2700000" algn="tl">
                    <a:srgbClr val="000000">
                      <a:alpha val="43137"/>
                    </a:srgbClr>
                  </a:outerShdw>
                </a:effectLst>
              </a:rPr>
              <a:t>cp</a:t>
            </a:r>
            <a:r>
              <a:rPr lang="en-US" sz="2100" dirty="0" smtClean="0"/>
              <a:t> if rail is the only travel mode, since </a:t>
            </a:r>
            <a:r>
              <a:rPr lang="en-US" sz="2000" dirty="0" smtClean="0"/>
              <a:t>any railway fare increase (reduction) will be fully absorbed in the resultant housing rent by the same level of reduction (increase). </a:t>
            </a:r>
          </a:p>
          <a:p>
            <a:pPr lvl="1">
              <a:buFont typeface="Wingdings" pitchFamily="2" charset="2"/>
              <a:buChar char="Ø"/>
            </a:pPr>
            <a:r>
              <a:rPr lang="en-US" sz="1200" kern="1200" dirty="0" smtClean="0">
                <a:solidFill>
                  <a:schemeClr val="tx1"/>
                </a:solidFill>
                <a:effectLst/>
                <a:latin typeface="+mn-lt"/>
                <a:ea typeface="+mn-ea"/>
                <a:cs typeface="+mn-cs"/>
              </a:rPr>
              <a:t>both the railway revenue and cost are monotonically decreasing with the headway, while the housing revenue are monotonically decreasing with the headway</a:t>
            </a:r>
            <a:endParaRPr lang="en-US" sz="2100" dirty="0" smtClean="0"/>
          </a:p>
        </p:txBody>
      </p:sp>
      <p:sp>
        <p:nvSpPr>
          <p:cNvPr id="4" name="Slide Number Placeholder 3"/>
          <p:cNvSpPr>
            <a:spLocks noGrp="1"/>
          </p:cNvSpPr>
          <p:nvPr>
            <p:ph type="sldNum" sz="quarter" idx="10"/>
          </p:nvPr>
        </p:nvSpPr>
        <p:spPr/>
        <p:txBody>
          <a:bodyPr/>
          <a:lstStyle/>
          <a:p>
            <a:fld id="{A5D78FC6-CE17-4259-A63C-DDFC12E048FC}"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 typeface="Wingdings" pitchFamily="2" charset="2"/>
              <a:buChar char="Ø"/>
            </a:pPr>
            <a:r>
              <a:rPr lang="en-US" sz="2100" i="1" dirty="0" smtClean="0">
                <a:effectLst>
                  <a:outerShdw blurRad="38100" dist="38100" dir="2700000" algn="tl">
                    <a:srgbClr val="000000">
                      <a:alpha val="43137"/>
                    </a:srgbClr>
                  </a:outerShdw>
                </a:effectLst>
              </a:rPr>
              <a:t>PS</a:t>
            </a:r>
            <a:r>
              <a:rPr lang="en-US" sz="2100" dirty="0" smtClean="0"/>
              <a:t> does not change with </a:t>
            </a:r>
            <a:r>
              <a:rPr lang="en-US" sz="2100" i="1" dirty="0" err="1" smtClean="0">
                <a:effectLst>
                  <a:outerShdw blurRad="38100" dist="38100" dir="2700000" algn="tl">
                    <a:srgbClr val="000000">
                      <a:alpha val="43137"/>
                    </a:srgbClr>
                  </a:outerShdw>
                </a:effectLst>
              </a:rPr>
              <a:t>cp</a:t>
            </a:r>
            <a:r>
              <a:rPr lang="en-US" sz="2100" dirty="0" smtClean="0"/>
              <a:t> if rail is the only travel mode, since </a:t>
            </a:r>
            <a:r>
              <a:rPr lang="en-US" sz="2000" dirty="0" smtClean="0"/>
              <a:t>any railway fare increase (reduction) will be fully absorbed in the resultant housing rent by the same level of reduction (increase). </a:t>
            </a:r>
          </a:p>
          <a:p>
            <a:pPr lvl="1">
              <a:buFont typeface="Wingdings" pitchFamily="2" charset="2"/>
              <a:buChar char="Ø"/>
            </a:pPr>
            <a:r>
              <a:rPr lang="en-US" sz="1200" kern="1200" dirty="0" smtClean="0">
                <a:solidFill>
                  <a:schemeClr val="tx1"/>
                </a:solidFill>
                <a:effectLst/>
                <a:latin typeface="+mn-lt"/>
                <a:ea typeface="+mn-ea"/>
                <a:cs typeface="+mn-cs"/>
              </a:rPr>
              <a:t>both the railway revenue and cost are monotonically decreasing with the headway, while the housing revenue are monotonically decreasing with the headway</a:t>
            </a:r>
            <a:endParaRPr lang="en-US" sz="2100" dirty="0" smtClean="0"/>
          </a:p>
        </p:txBody>
      </p:sp>
      <p:sp>
        <p:nvSpPr>
          <p:cNvPr id="4" name="Slide Number Placeholder 3"/>
          <p:cNvSpPr>
            <a:spLocks noGrp="1"/>
          </p:cNvSpPr>
          <p:nvPr>
            <p:ph type="sldNum" sz="quarter" idx="10"/>
          </p:nvPr>
        </p:nvSpPr>
        <p:spPr/>
        <p:txBody>
          <a:bodyPr/>
          <a:lstStyle/>
          <a:p>
            <a:fld id="{A5D78FC6-CE17-4259-A63C-DDFC12E048FC}"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above properties are also validated by sensitivity tests</a:t>
            </a:r>
          </a:p>
          <a:p>
            <a:r>
              <a:rPr lang="en-US" dirty="0" smtClean="0"/>
              <a:t>Again, we assume</a:t>
            </a:r>
            <a:r>
              <a:rPr lang="en-US" baseline="0" dirty="0" smtClean="0"/>
              <a:t> an example of one OD…</a:t>
            </a:r>
          </a:p>
          <a:p>
            <a:r>
              <a:rPr lang="en-US" baseline="0" dirty="0" smtClean="0"/>
              <a:t>Two sets of tests are conducted,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a:t>
            </a:r>
            <a:r>
              <a:rPr lang="en-US" baseline="0" dirty="0" smtClean="0"/>
              <a:t> two figures show the resultant profit and social welfare when we altering </a:t>
            </a:r>
          </a:p>
          <a:p>
            <a:r>
              <a:rPr lang="en-US" baseline="0" dirty="0" smtClean="0"/>
              <a:t>For the private developer, there exists an</a:t>
            </a:r>
          </a:p>
          <a:p>
            <a:r>
              <a:rPr lang="en-US" baseline="0" dirty="0" smtClean="0"/>
              <a:t>If compared with other objective, for example, if the developer is the government who is to max the SW, then the test also give us the same optimal headway value, but it suggests to build more Big housing units.</a:t>
            </a:r>
          </a:p>
          <a:p>
            <a:r>
              <a:rPr lang="en-US" baseline="0" dirty="0" smtClean="0"/>
              <a:t>Because Big gives more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 on the</a:t>
            </a:r>
            <a:r>
              <a:rPr lang="en-US" baseline="0" dirty="0" smtClean="0"/>
              <a:t> other hand, the government may want both reducing and increasing so as to max SW</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Because the overall</a:t>
            </a:r>
            <a:r>
              <a:rPr lang="en-US" baseline="0" dirty="0" smtClean="0"/>
              <a:t> </a:t>
            </a:r>
            <a:r>
              <a:rPr lang="en-US" baseline="0" dirty="0" err="1" smtClean="0"/>
              <a:t>proble</a:t>
            </a:r>
            <a:r>
              <a:rPr lang="en-US" baseline="0" dirty="0" smtClean="0"/>
              <a:t> is formulated as a MPEC, where normally it is hard to find and prove the </a:t>
            </a:r>
            <a:r>
              <a:rPr lang="en-US" baseline="0" dirty="0" err="1" smtClean="0"/>
              <a:t>existance</a:t>
            </a:r>
            <a:r>
              <a:rPr lang="en-US" baseline="0" dirty="0" smtClean="0"/>
              <a:t> of global optimal, we can </a:t>
            </a:r>
            <a:r>
              <a:rPr lang="en-US" baseline="0" dirty="0" err="1" smtClean="0"/>
              <a:t>stiil</a:t>
            </a:r>
            <a:r>
              <a:rPr lang="en-US" baseline="0" dirty="0" smtClean="0"/>
              <a:t> validate properties discovered under one OD case by numerical examples with multiple OD pairs.</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22</a:t>
            </a:fld>
            <a:endParaRPr lang="en-US"/>
          </a:p>
        </p:txBody>
      </p:sp>
    </p:spTree>
    <p:extLst>
      <p:ext uri="{BB962C8B-B14F-4D97-AF65-F5344CB8AC3E}">
        <p14:creationId xmlns:p14="http://schemas.microsoft.com/office/powerpoint/2010/main" val="10257618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Generally, the performances of Scenario A are better than the other two Scenarios in most aspects. The joint housing and railway investment scheme not only maximizes the developer’s total profit, but also results in higher consumer surplus and social welfare. In addition, it also reduces the total travel time. These results show that the joint housing and railway development performs better than separate housing and railway investment decisions, as it is more flexible in internalizing the tradeoff between housing and transport investments and revenues. The results also re-iterate that joint housing and railway development tends to improve the transport </a:t>
            </a:r>
            <a:r>
              <a:rPr lang="en-US" sz="1200" kern="1200" dirty="0" err="1" smtClean="0">
                <a:solidFill>
                  <a:schemeClr val="tx1"/>
                </a:solidFill>
                <a:effectLst/>
                <a:latin typeface="+mn-lt"/>
                <a:ea typeface="+mn-ea"/>
                <a:cs typeface="+mn-cs"/>
              </a:rPr>
              <a:t>sysem</a:t>
            </a:r>
            <a:r>
              <a:rPr lang="en-US" sz="1200" kern="1200" dirty="0" smtClean="0">
                <a:solidFill>
                  <a:schemeClr val="tx1"/>
                </a:solidFill>
                <a:effectLst/>
                <a:latin typeface="+mn-lt"/>
                <a:ea typeface="+mn-ea"/>
                <a:cs typeface="+mn-cs"/>
              </a:rPr>
              <a:t> performance on its own </a:t>
            </a:r>
            <a:r>
              <a:rPr lang="en-US" sz="1200" kern="1200" dirty="0" err="1" smtClean="0">
                <a:solidFill>
                  <a:schemeClr val="tx1"/>
                </a:solidFill>
                <a:effectLst/>
                <a:latin typeface="+mn-lt"/>
                <a:ea typeface="+mn-ea"/>
                <a:cs typeface="+mn-cs"/>
              </a:rPr>
              <a:t>intiative</a:t>
            </a:r>
            <a:r>
              <a:rPr lang="en-US" sz="1200" kern="1200" dirty="0" smtClean="0">
                <a:solidFill>
                  <a:schemeClr val="tx1"/>
                </a:solidFill>
                <a:effectLst/>
                <a:latin typeface="+mn-lt"/>
                <a:ea typeface="+mn-ea"/>
                <a:cs typeface="+mn-cs"/>
              </a:rPr>
              <a:t>, as evidenced in the total system travel time, which could be over-compensated by corresponding rental gains.</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Objectives</a:t>
            </a:r>
            <a:r>
              <a:rPr lang="en-US" baseline="0" dirty="0" smtClean="0"/>
              <a:t> for instruction and expected results and/or skills developed from learning. </a:t>
            </a:r>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D78FC6-CE17-4259-A63C-DDFC12E048F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alphaModFix amt="50000"/>
          </a:blip>
          <a:srcRect/>
          <a:tile tx="0" ty="0" sx="100000" sy="100000" flip="none" algn="tl"/>
        </a:blipFill>
        <a:effectLst/>
      </p:bgPr>
    </p:bg>
    <p:spTree>
      <p:nvGrpSpPr>
        <p:cNvPr id="1" name=""/>
        <p:cNvGrpSpPr/>
        <p:nvPr/>
      </p:nvGrpSpPr>
      <p:grpSpPr>
        <a:xfrm>
          <a:off x="0" y="0"/>
          <a:ext cx="0" cy="0"/>
          <a:chOff x="0" y="0"/>
          <a:chExt cx="0" cy="0"/>
        </a:xfrm>
      </p:grpSpPr>
      <p:sp>
        <p:nvSpPr>
          <p:cNvPr id="10" name="Rectangle 9"/>
          <p:cNvSpPr/>
          <p:nvPr/>
        </p:nvSpPr>
        <p:spPr>
          <a:xfrm>
            <a:off x="-9144" y="5331466"/>
            <a:ext cx="1749552" cy="1435094"/>
          </a:xfrm>
          <a:prstGeom prst="rect">
            <a:avLst/>
          </a:prstGeom>
          <a:solidFill>
            <a:schemeClr val="accent2">
              <a:alpha val="7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Rectangle 10"/>
          <p:cNvSpPr/>
          <p:nvPr/>
        </p:nvSpPr>
        <p:spPr>
          <a:xfrm>
            <a:off x="1819448" y="5332759"/>
            <a:ext cx="7400752" cy="1424657"/>
          </a:xfrm>
          <a:prstGeom prst="rect">
            <a:avLst/>
          </a:prstGeom>
          <a:solidFill>
            <a:schemeClr val="accent1">
              <a:alpha val="7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Title 7"/>
          <p:cNvSpPr>
            <a:spLocks noGrp="1"/>
          </p:cNvSpPr>
          <p:nvPr>
            <p:ph type="ctrTitle"/>
          </p:nvPr>
        </p:nvSpPr>
        <p:spPr>
          <a:xfrm>
            <a:off x="2362200" y="2514600"/>
            <a:ext cx="6477000" cy="1828800"/>
          </a:xfrm>
        </p:spPr>
        <p:txBody>
          <a:bodyPr anchor="b"/>
          <a:lstStyle>
            <a:lvl1pPr>
              <a:defRPr cap="all" baseline="0"/>
            </a:lvl1pPr>
          </a:lstStyle>
          <a:p>
            <a:r>
              <a:rPr lang="en-US" dirty="0" smtClean="0"/>
              <a:t>Click to edit Master title style</a:t>
            </a:r>
            <a:endParaRPr lang="en-US" dirty="0"/>
          </a:p>
        </p:txBody>
      </p:sp>
      <p:sp>
        <p:nvSpPr>
          <p:cNvPr id="9" name="Subtitle 8"/>
          <p:cNvSpPr>
            <a:spLocks noGrp="1"/>
          </p:cNvSpPr>
          <p:nvPr>
            <p:ph type="subTitle" idx="1"/>
          </p:nvPr>
        </p:nvSpPr>
        <p:spPr>
          <a:xfrm>
            <a:off x="1828800" y="5334000"/>
            <a:ext cx="7239000" cy="1401837"/>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28" name="Date Placeholder 27"/>
          <p:cNvSpPr>
            <a:spLocks noGrp="1"/>
          </p:cNvSpPr>
          <p:nvPr>
            <p:ph type="dt" sz="half" idx="10"/>
          </p:nvPr>
        </p:nvSpPr>
        <p:spPr>
          <a:xfrm>
            <a:off x="76201" y="5332926"/>
            <a:ext cx="1600200" cy="1421573"/>
          </a:xfrm>
        </p:spPr>
        <p:txBody>
          <a:bodyPr>
            <a:noAutofit/>
          </a:bodyPr>
          <a:lstStyle>
            <a:lvl1pPr algn="ctr">
              <a:defRPr sz="2000">
                <a:solidFill>
                  <a:srgbClr val="FFFFFF"/>
                </a:solidFill>
              </a:defRPr>
            </a:lvl1pPr>
          </a:lstStyle>
          <a:p>
            <a:pPr algn="ctr"/>
            <a:fld id="{8B43B388-21E6-496A-8507-93593B52CB19}" type="datetime4">
              <a:rPr lang="en-US" smtClean="0"/>
              <a:t>July 17, 2013</a:t>
            </a:fld>
            <a:endParaRPr lang="en-US" sz="2000" dirty="0">
              <a:solidFill>
                <a:srgbClr val="FFFFFF"/>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10E76D-82C6-48F8-ADD3-73045345AE9E}" type="datetime4">
              <a:rPr lang="en-US" smtClean="0">
                <a:solidFill>
                  <a:schemeClr val="tx2"/>
                </a:solidFill>
              </a:rPr>
              <a:t>July 17, 2013</a:t>
            </a:fld>
            <a:endParaRPr lang="en-US"/>
          </a:p>
        </p:txBody>
      </p:sp>
      <p:sp>
        <p:nvSpPr>
          <p:cNvPr id="5" name="Footer Placeholder 4"/>
          <p:cNvSpPr>
            <a:spLocks noGrp="1"/>
          </p:cNvSpPr>
          <p:nvPr>
            <p:ph type="ftr" sz="quarter" idx="11"/>
          </p:nvPr>
        </p:nvSpPr>
        <p:spPr/>
        <p:txBody>
          <a:bodyPr/>
          <a:lstStyle/>
          <a:p>
            <a:r>
              <a:rPr lang="en-US" smtClean="0"/>
              <a:t>Chapter</a:t>
            </a:r>
            <a:endParaRPr lang="en-US"/>
          </a:p>
        </p:txBody>
      </p:sp>
      <p:sp>
        <p:nvSpPr>
          <p:cNvPr id="6" name="Slide Number Placeholder 5"/>
          <p:cNvSpPr>
            <a:spLocks noGrp="1"/>
          </p:cNvSpPr>
          <p:nvPr>
            <p:ph type="sldNum" sz="quarter" idx="12"/>
          </p:nvPr>
        </p:nvSpPr>
        <p:spPr/>
        <p:txBody>
          <a:bodyPr/>
          <a:lstStyle/>
          <a:p>
            <a:fld id="{72AC53DF-4216-466D-99A7-94400E6C2A25}" type="slidenum">
              <a:rPr lang="en-US" sz="1200" smtClean="0">
                <a:solidFill>
                  <a:schemeClr val="tx2"/>
                </a:solidFill>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553200" y="6248402"/>
            <a:ext cx="2209800" cy="365125"/>
          </a:xfrm>
        </p:spPr>
        <p:txBody>
          <a:bodyPr/>
          <a:lstStyle/>
          <a:p>
            <a:fld id="{AF8ECED1-D1E0-4EA4-9105-79AE7F649398}" type="datetime4">
              <a:rPr lang="en-US" smtClean="0">
                <a:solidFill>
                  <a:schemeClr val="tx2"/>
                </a:solidFill>
              </a:rPr>
              <a:t>July 17, 2013</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r>
              <a:rPr lang="en-US" smtClean="0"/>
              <a:t>Chapter</a:t>
            </a:r>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AC53DF-4216-466D-99A7-94400E6C2A25}" type="slidenum">
              <a:rPr lang="en-US" sz="1200" smtClean="0">
                <a:solidFill>
                  <a:schemeClr val="tx2"/>
                </a:solidFill>
              </a: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153400" cy="990600"/>
          </a:xfrm>
        </p:spPr>
        <p:txBody>
          <a:body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30DB6F33-5FCA-496F-9993-85E24ACFC3AC}" type="datetime4">
              <a:rPr lang="en-US" smtClean="0"/>
              <a:t>July 17, 2013</a:t>
            </a:fld>
            <a:endParaRPr lang="en-US" dirty="0"/>
          </a:p>
        </p:txBody>
      </p:sp>
      <p:sp>
        <p:nvSpPr>
          <p:cNvPr id="5" name="Footer Placeholder 4"/>
          <p:cNvSpPr>
            <a:spLocks noGrp="1"/>
          </p:cNvSpPr>
          <p:nvPr>
            <p:ph type="ftr" sz="quarter" idx="11"/>
          </p:nvPr>
        </p:nvSpPr>
        <p:spPr/>
        <p:txBody>
          <a:bodyPr/>
          <a:lstStyle/>
          <a:p>
            <a:r>
              <a:rPr lang="en-US" smtClean="0"/>
              <a:t>Chapter</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
        <p:nvSpPr>
          <p:cNvPr id="8" name="Content Placeholder 7"/>
          <p:cNvSpPr>
            <a:spLocks noGrp="1"/>
          </p:cNvSpPr>
          <p:nvPr>
            <p:ph sz="quarter" idx="1"/>
          </p:nvPr>
        </p:nvSpPr>
        <p:spPr>
          <a:xfrm>
            <a:off x="612648" y="1371600"/>
            <a:ext cx="8153400" cy="4800600"/>
          </a:xfrm>
        </p:spPr>
        <p:txBody>
          <a:bodyPr/>
          <a:lstStyle>
            <a:lvl1pPr>
              <a:spcBef>
                <a:spcPts val="300"/>
              </a:spcBef>
              <a:spcAft>
                <a:spcPts val="600"/>
              </a:spcAft>
              <a:defRPr sz="2600"/>
            </a:lvl1pPr>
            <a:lvl2pPr>
              <a:spcBef>
                <a:spcPts val="500"/>
              </a:spcBef>
              <a:spcAft>
                <a:spcPts val="600"/>
              </a:spcAft>
              <a:defRPr sz="2200"/>
            </a:lvl2pPr>
            <a:lvl3pPr>
              <a:spcAft>
                <a:spcPts val="300"/>
              </a:spcAft>
              <a:defRPr sz="20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371600" y="1600200"/>
            <a:ext cx="7620000" cy="990600"/>
          </a:xfrm>
        </p:spPr>
        <p:txBody>
          <a:bodyPr>
            <a:noAutofit/>
          </a:bodyPr>
          <a:lstStyle>
            <a:lvl1pPr algn="l">
              <a:buNone/>
              <a:defRPr sz="4000" b="0" cap="none">
                <a:solidFill>
                  <a:srgbClr val="FFFFFF"/>
                </a:solidFill>
              </a:defRPr>
            </a:lvl1pPr>
          </a:lstStyle>
          <a:p>
            <a:r>
              <a:rPr lang="en-US" dirty="0" smtClean="0"/>
              <a:t>Click to edit Master title style</a:t>
            </a:r>
            <a:endParaRPr lang="en-US" dirty="0"/>
          </a:p>
        </p:txBody>
      </p:sp>
      <p:sp>
        <p:nvSpPr>
          <p:cNvPr id="12" name="Date Placeholder 11"/>
          <p:cNvSpPr>
            <a:spLocks noGrp="1"/>
          </p:cNvSpPr>
          <p:nvPr>
            <p:ph type="dt" sz="half" idx="10"/>
          </p:nvPr>
        </p:nvSpPr>
        <p:spPr/>
        <p:txBody>
          <a:bodyPr/>
          <a:lstStyle/>
          <a:p>
            <a:fld id="{353B7D5B-EA5E-4FA8-9971-718099A4125A}" type="datetime4">
              <a:rPr lang="en-US" smtClean="0"/>
              <a:t>July 17, 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a:fld id="{1AD93096-5B34-4342-9326-69289CEAE4C2}" type="slidenum">
              <a:rPr lang="en-US" smtClean="0"/>
              <a:pPr algn="ctr"/>
              <a:t>‹#›</a:t>
            </a:fld>
            <a:endParaRPr lang="en-US" sz="2400" dirty="0">
              <a:solidFill>
                <a:srgbClr val="FFFFFF"/>
              </a:solidFill>
            </a:endParaRPr>
          </a:p>
        </p:txBody>
      </p:sp>
      <p:sp>
        <p:nvSpPr>
          <p:cNvPr id="14" name="Footer Placeholder 13"/>
          <p:cNvSpPr>
            <a:spLocks noGrp="1"/>
          </p:cNvSpPr>
          <p:nvPr>
            <p:ph type="ftr" sz="quarter" idx="12"/>
          </p:nvPr>
        </p:nvSpPr>
        <p:spPr/>
        <p:txBody>
          <a:bodyPr/>
          <a:lstStyle/>
          <a:p>
            <a:r>
              <a:rPr lang="en-US" smtClean="0"/>
              <a:t>Chapter</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371600"/>
            <a:ext cx="3886200" cy="4713767"/>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844901" y="1371600"/>
            <a:ext cx="3886200" cy="4713767"/>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7"/>
          <p:cNvSpPr>
            <a:spLocks noGrp="1"/>
          </p:cNvSpPr>
          <p:nvPr>
            <p:ph type="dt" sz="half" idx="15"/>
          </p:nvPr>
        </p:nvSpPr>
        <p:spPr/>
        <p:txBody>
          <a:bodyPr rtlCol="0"/>
          <a:lstStyle/>
          <a:p>
            <a:fld id="{DEF7B3EF-65A4-4204-8AB6-6E458156394B}" type="datetime4">
              <a:rPr lang="en-US" smtClean="0"/>
              <a:t>July 17, 2013</a:t>
            </a:fld>
            <a:endParaRPr lang="en-US"/>
          </a:p>
        </p:txBody>
      </p:sp>
      <p:sp>
        <p:nvSpPr>
          <p:cNvPr id="10" name="Slide Number Placeholder 9"/>
          <p:cNvSpPr>
            <a:spLocks noGrp="1"/>
          </p:cNvSpPr>
          <p:nvPr>
            <p:ph type="sldNum" sz="quarter" idx="16"/>
          </p:nvPr>
        </p:nvSpPr>
        <p:spPr/>
        <p:txBody>
          <a:bodyPr rtlCol="0"/>
          <a:lstStyle/>
          <a:p>
            <a:pPr algn="ctr"/>
            <a:fld id="{1AD93096-5B34-4342-9326-69289CEAE4C2}" type="slidenum">
              <a:rPr lang="en-US" smtClean="0"/>
              <a:pPr algn="ctr"/>
              <a:t>‹#›</a:t>
            </a:fld>
            <a:endParaRPr lang="en-US"/>
          </a:p>
        </p:txBody>
      </p:sp>
      <p:sp>
        <p:nvSpPr>
          <p:cNvPr id="12" name="Footer Placeholder 11"/>
          <p:cNvSpPr>
            <a:spLocks noGrp="1"/>
          </p:cNvSpPr>
          <p:nvPr>
            <p:ph type="ftr" sz="quarter" idx="17"/>
          </p:nvPr>
        </p:nvSpPr>
        <p:spPr/>
        <p:txBody>
          <a:bodyPr rtlCol="0"/>
          <a:lstStyle/>
          <a:p>
            <a:r>
              <a:rPr lang="en-US" smtClean="0"/>
              <a:t>Chapter</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lang="en-US" smtClean="0"/>
              <a:t>Click to edit Master title style</a:t>
            </a:r>
            <a:endParaRPr lang="en-US" dirty="0"/>
          </a:p>
        </p:txBody>
      </p:sp>
      <p:sp>
        <p:nvSpPr>
          <p:cNvPr id="11" name="Content Placeholder 10"/>
          <p:cNvSpPr>
            <a:spLocks noGrp="1"/>
          </p:cNvSpPr>
          <p:nvPr>
            <p:ph sz="quarter" idx="2"/>
          </p:nvPr>
        </p:nvSpPr>
        <p:spPr>
          <a:xfrm>
            <a:off x="609600" y="2286000"/>
            <a:ext cx="38862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4"/>
          </p:nvPr>
        </p:nvSpPr>
        <p:spPr>
          <a:xfrm>
            <a:off x="4800600" y="2286000"/>
            <a:ext cx="38862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15"/>
          </p:nvPr>
        </p:nvSpPr>
        <p:spPr/>
        <p:txBody>
          <a:bodyPr rtlCol="0"/>
          <a:lstStyle/>
          <a:p>
            <a:fld id="{BA7AB2A4-374D-4141-B1E7-34820B491840}" type="datetime4">
              <a:rPr lang="en-US" smtClean="0"/>
              <a:t>July 17, 2013</a:t>
            </a:fld>
            <a:endParaRPr lang="en-US"/>
          </a:p>
        </p:txBody>
      </p:sp>
      <p:sp>
        <p:nvSpPr>
          <p:cNvPr id="12" name="Slide Number Placeholder 11"/>
          <p:cNvSpPr>
            <a:spLocks noGrp="1"/>
          </p:cNvSpPr>
          <p:nvPr>
            <p:ph type="sldNum" sz="quarter" idx="16"/>
          </p:nvPr>
        </p:nvSpPr>
        <p:spPr/>
        <p:txBody>
          <a:bodyPr rtlCol="0"/>
          <a:lstStyle/>
          <a:p>
            <a:pPr algn="ctr"/>
            <a:fld id="{1AD93096-5B34-4342-9326-69289CEAE4C2}" type="slidenum">
              <a:rPr lang="en-US" smtClean="0"/>
              <a:pPr algn="ctr"/>
              <a:t>‹#›</a:t>
            </a:fld>
            <a:endParaRPr lang="en-US"/>
          </a:p>
        </p:txBody>
      </p:sp>
      <p:sp>
        <p:nvSpPr>
          <p:cNvPr id="14" name="Footer Placeholder 13"/>
          <p:cNvSpPr>
            <a:spLocks noGrp="1"/>
          </p:cNvSpPr>
          <p:nvPr>
            <p:ph type="ftr" sz="quarter" idx="17"/>
          </p:nvPr>
        </p:nvSpPr>
        <p:spPr/>
        <p:txBody>
          <a:bodyPr rtlCol="0"/>
          <a:lstStyle/>
          <a:p>
            <a:r>
              <a:rPr lang="en-US" smtClean="0"/>
              <a:t>Chapter</a:t>
            </a:r>
            <a:endParaRPr lang="en-US"/>
          </a:p>
        </p:txBody>
      </p:sp>
      <p:sp>
        <p:nvSpPr>
          <p:cNvPr id="16" name="Text Placeholder 15"/>
          <p:cNvSpPr>
            <a:spLocks noGrp="1"/>
          </p:cNvSpPr>
          <p:nvPr>
            <p:ph type="body" sz="quarter" idx="1"/>
          </p:nvPr>
        </p:nvSpPr>
        <p:spPr>
          <a:xfrm>
            <a:off x="609600" y="15240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dirty="0" smtClean="0"/>
              <a:t>Click to edit Master text styles</a:t>
            </a:r>
          </a:p>
        </p:txBody>
      </p:sp>
      <p:sp>
        <p:nvSpPr>
          <p:cNvPr id="15" name="Text Placeholder 14"/>
          <p:cNvSpPr>
            <a:spLocks noGrp="1"/>
          </p:cNvSpPr>
          <p:nvPr>
            <p:ph type="body" sz="quarter" idx="3"/>
          </p:nvPr>
        </p:nvSpPr>
        <p:spPr>
          <a:xfrm>
            <a:off x="4800600" y="15240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6FEF74-9808-4C16-B7C2-4FAE41971E36}" type="datetime4">
              <a:rPr lang="en-US" smtClean="0"/>
              <a:t>July 17, 2013</a:t>
            </a:fld>
            <a:endParaRPr lang="en-US"/>
          </a:p>
        </p:txBody>
      </p:sp>
      <p:sp>
        <p:nvSpPr>
          <p:cNvPr id="4" name="Footer Placeholder 3"/>
          <p:cNvSpPr>
            <a:spLocks noGrp="1"/>
          </p:cNvSpPr>
          <p:nvPr>
            <p:ph type="ftr" sz="quarter" idx="11"/>
          </p:nvPr>
        </p:nvSpPr>
        <p:spPr/>
        <p:txBody>
          <a:bodyPr/>
          <a:lstStyle/>
          <a:p>
            <a:r>
              <a:rPr lang="en-US" smtClean="0"/>
              <a:t>Chapter</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57950A-175B-4DF7-B5F3-0A1FBA4BCF4F}" type="datetime4">
              <a:rPr lang="en-US" smtClean="0"/>
              <a:t>July 17, 2013</a:t>
            </a:fld>
            <a:endParaRPr lang="en-US"/>
          </a:p>
        </p:txBody>
      </p:sp>
      <p:sp>
        <p:nvSpPr>
          <p:cNvPr id="3" name="Footer Placeholder 2"/>
          <p:cNvSpPr>
            <a:spLocks noGrp="1"/>
          </p:cNvSpPr>
          <p:nvPr>
            <p:ph type="ftr" sz="quarter" idx="11"/>
          </p:nvPr>
        </p:nvSpPr>
        <p:spPr/>
        <p:txBody>
          <a:bodyPr/>
          <a:lstStyle/>
          <a:p>
            <a:r>
              <a:rPr lang="en-US" smtClean="0"/>
              <a:t>Chapter</a:t>
            </a:r>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1AD93096-5B34-4342-9326-69289CEAE4C2}" type="slidenum">
              <a:rPr lang="en-US" smtClean="0"/>
              <a:pPr/>
              <a:t>‹#›</a:t>
            </a:fld>
            <a:endParaRPr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793750"/>
          </a:xfrm>
        </p:spPr>
        <p:txBody>
          <a:bodyPr anchor="ctr">
            <a:normAutofit/>
          </a:bodyPr>
          <a:lstStyle>
            <a:lvl1pPr algn="l">
              <a:buNone/>
              <a:defRPr sz="3600" b="0"/>
            </a:lvl1pPr>
          </a:lstStyle>
          <a:p>
            <a:r>
              <a:rPr lang="en-US" dirty="0" smtClean="0"/>
              <a:t>Click to edit Master title style</a:t>
            </a:r>
            <a:endParaRPr lang="en-US" dirty="0"/>
          </a:p>
        </p:txBody>
      </p:sp>
      <p:sp>
        <p:nvSpPr>
          <p:cNvPr id="5" name="Date Placeholder 4"/>
          <p:cNvSpPr>
            <a:spLocks noGrp="1"/>
          </p:cNvSpPr>
          <p:nvPr>
            <p:ph type="dt" sz="half" idx="10"/>
          </p:nvPr>
        </p:nvSpPr>
        <p:spPr/>
        <p:txBody>
          <a:bodyPr/>
          <a:lstStyle/>
          <a:p>
            <a:fld id="{79EDB8D0-5704-4A43-8F46-9502214D9009}" type="datetime4">
              <a:rPr lang="en-US" smtClean="0"/>
              <a:t>July 17, 2013</a:t>
            </a:fld>
            <a:endParaRPr lang="en-US"/>
          </a:p>
        </p:txBody>
      </p:sp>
      <p:sp>
        <p:nvSpPr>
          <p:cNvPr id="6" name="Footer Placeholder 5"/>
          <p:cNvSpPr>
            <a:spLocks noGrp="1"/>
          </p:cNvSpPr>
          <p:nvPr>
            <p:ph type="ftr" sz="quarter" idx="11"/>
          </p:nvPr>
        </p:nvSpPr>
        <p:spPr/>
        <p:txBody>
          <a:bodyPr/>
          <a:lstStyle/>
          <a:p>
            <a:r>
              <a:rPr lang="en-US" smtClean="0"/>
              <a:t>Chapter</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
        <p:nvSpPr>
          <p:cNvPr id="9" name="Content Placeholder 8"/>
          <p:cNvSpPr>
            <a:spLocks noGrp="1"/>
          </p:cNvSpPr>
          <p:nvPr>
            <p:ph sz="quarter" idx="1"/>
          </p:nvPr>
        </p:nvSpPr>
        <p:spPr>
          <a:xfrm>
            <a:off x="2362200" y="1524000"/>
            <a:ext cx="6400800" cy="4648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sm_book.png"/>
          <p:cNvPicPr>
            <a:picLocks noChangeAspect="1"/>
          </p:cNvPicPr>
          <p:nvPr userDrawn="1"/>
        </p:nvPicPr>
        <p:blipFill>
          <a:blip r:embed="rId2"/>
          <a:stretch>
            <a:fillRect/>
          </a:stretch>
        </p:blipFill>
        <p:spPr>
          <a:xfrm>
            <a:off x="612648" y="1524000"/>
            <a:ext cx="1615307" cy="1920101"/>
          </a:xfrm>
          <a:prstGeom prst="rect">
            <a:avLst/>
          </a:prstGeom>
          <a:ln w="50800" cap="sq" cmpd="dbl">
            <a:solidFill>
              <a:schemeClr val="accent2"/>
            </a:solidFill>
            <a:miter lim="800000"/>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lang="en-US" smtClean="0"/>
              <a:t>Click to edit Master title style</a:t>
            </a:r>
            <a:endParaRPr lang="en-US" dirty="0"/>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Date Placeholder 11"/>
          <p:cNvSpPr>
            <a:spLocks noGrp="1"/>
          </p:cNvSpPr>
          <p:nvPr>
            <p:ph type="dt" sz="half" idx="10"/>
          </p:nvPr>
        </p:nvSpPr>
        <p:spPr>
          <a:xfrm>
            <a:off x="6248400" y="6248400"/>
            <a:ext cx="2667000" cy="365125"/>
          </a:xfrm>
        </p:spPr>
        <p:txBody>
          <a:bodyPr rtlCol="0"/>
          <a:lstStyle/>
          <a:p>
            <a:fld id="{3A1E9A3D-37C3-492D-92AB-5C117AE36787}" type="datetime4">
              <a:rPr lang="en-US" smtClean="0"/>
              <a:t>July 17, 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a:fld id="{1AD93096-5B34-4342-9326-69289CEAE4C2}" type="slidenum">
              <a:rPr lang="en-US" smtClean="0"/>
              <a:pPr algn="ctr"/>
              <a:t>‹#›</a:t>
            </a:fld>
            <a:endParaRPr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Chapter</a:t>
            </a:r>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38175" y="381000"/>
            <a:ext cx="8153400" cy="838200"/>
          </a:xfrm>
          <a:prstGeom prst="rect">
            <a:avLst/>
          </a:prstGeom>
        </p:spPr>
        <p:txBody>
          <a:bodyPr vert="horz" anchor="ctr">
            <a:normAutofit/>
          </a:bodyPr>
          <a:lstStyle/>
          <a:p>
            <a:r>
              <a:rPr lang="en-US" dirty="0" smtClean="0"/>
              <a:t>Click to edit Master title style</a:t>
            </a:r>
            <a:endParaRPr lang="en-US" dirty="0"/>
          </a:p>
        </p:txBody>
      </p:sp>
      <p:sp>
        <p:nvSpPr>
          <p:cNvPr id="13" name="Text Placeholder 12"/>
          <p:cNvSpPr>
            <a:spLocks noGrp="1"/>
          </p:cNvSpPr>
          <p:nvPr>
            <p:ph type="body" idx="1"/>
          </p:nvPr>
        </p:nvSpPr>
        <p:spPr>
          <a:xfrm>
            <a:off x="612648" y="1371600"/>
            <a:ext cx="8153400" cy="4785360"/>
          </a:xfrm>
          <a:prstGeom prst="rect">
            <a:avLst/>
          </a:prstGeom>
        </p:spPr>
        <p:txBody>
          <a:bodyPr vert="horz">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Date Placeholder 13"/>
          <p:cNvSpPr>
            <a:spLocks noGrp="1"/>
          </p:cNvSpPr>
          <p:nvPr>
            <p:ph type="dt" sz="half" idx="2"/>
          </p:nvPr>
        </p:nvSpPr>
        <p:spPr>
          <a:xfrm>
            <a:off x="6096000" y="6340475"/>
            <a:ext cx="2667000" cy="365125"/>
          </a:xfrm>
          <a:prstGeom prst="rect">
            <a:avLst/>
          </a:prstGeom>
        </p:spPr>
        <p:txBody>
          <a:bodyPr vert="horz" anchor="ctr" anchorCtr="0"/>
          <a:lstStyle>
            <a:lvl1pPr algn="l">
              <a:defRPr sz="1400">
                <a:solidFill>
                  <a:schemeClr val="tx2"/>
                </a:solidFill>
              </a:defRPr>
            </a:lvl1pPr>
          </a:lstStyle>
          <a:p>
            <a:fld id="{B2F301EB-EACE-4651-89D2-A4B9624F1387}" type="datetime4">
              <a:rPr lang="en-US" smtClean="0">
                <a:solidFill>
                  <a:schemeClr val="tx2"/>
                </a:solidFill>
              </a:rPr>
              <a:t>July 17, 2013</a:t>
            </a:fld>
            <a:endParaRPr lang="en-US" sz="1400" dirty="0">
              <a:solidFill>
                <a:schemeClr val="tx2"/>
              </a:solidFill>
            </a:endParaRPr>
          </a:p>
        </p:txBody>
      </p:sp>
      <p:sp>
        <p:nvSpPr>
          <p:cNvPr id="3" name="Footer Placeholder 2"/>
          <p:cNvSpPr>
            <a:spLocks noGrp="1"/>
          </p:cNvSpPr>
          <p:nvPr>
            <p:ph type="ftr" sz="quarter" idx="3"/>
          </p:nvPr>
        </p:nvSpPr>
        <p:spPr>
          <a:xfrm>
            <a:off x="609600" y="6340281"/>
            <a:ext cx="5421083" cy="365125"/>
          </a:xfrm>
          <a:prstGeom prst="rect">
            <a:avLst/>
          </a:prstGeom>
        </p:spPr>
        <p:txBody>
          <a:bodyPr vert="horz" anchor="ctr"/>
          <a:lstStyle>
            <a:lvl1pPr algn="r">
              <a:defRPr sz="1400">
                <a:solidFill>
                  <a:schemeClr val="tx2"/>
                </a:solidFill>
              </a:defRPr>
            </a:lvl1pPr>
          </a:lstStyle>
          <a:p>
            <a:pPr algn="r"/>
            <a:r>
              <a:rPr lang="en-US" sz="1400" smtClean="0">
                <a:solidFill>
                  <a:schemeClr val="tx2"/>
                </a:solidFill>
              </a:rPr>
              <a:t>Chapter</a:t>
            </a:r>
            <a:endParaRPr lang="en-US" sz="1400" dirty="0">
              <a:solidFill>
                <a:schemeClr val="tx2"/>
              </a:solidFill>
            </a:endParaRPr>
          </a:p>
        </p:txBody>
      </p:sp>
      <p:sp>
        <p:nvSpPr>
          <p:cNvPr id="7" name="Rectangle 6"/>
          <p:cNvSpPr/>
          <p:nvPr/>
        </p:nvSpPr>
        <p:spPr bwMode="white">
          <a:xfrm>
            <a:off x="0" y="114300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143000"/>
            <a:ext cx="6096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657225" y="114300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Slide Number Placeholder 22"/>
          <p:cNvSpPr>
            <a:spLocks noGrp="1"/>
          </p:cNvSpPr>
          <p:nvPr>
            <p:ph type="sldNum" sz="quarter" idx="4"/>
          </p:nvPr>
        </p:nvSpPr>
        <p:spPr>
          <a:xfrm>
            <a:off x="0" y="1143000"/>
            <a:ext cx="609600" cy="244476"/>
          </a:xfrm>
          <a:prstGeom prst="rect">
            <a:avLst/>
          </a:prstGeom>
        </p:spPr>
        <p:txBody>
          <a:bodyPr vert="horz" anchor="ctr" anchorCtr="0">
            <a:normAutofit/>
          </a:bodyPr>
          <a:lstStyle>
            <a:lvl1pPr algn="ctr">
              <a:defRPr sz="1400" b="1">
                <a:solidFill>
                  <a:srgbClr val="FFFFFF"/>
                </a:solidFill>
              </a:defRPr>
            </a:lvl1pPr>
          </a:lstStyle>
          <a:p>
            <a:pPr algn="ctr"/>
            <a:fld id="{72AC53DF-4216-466D-99A7-94400E6C2A25}" type="slidenum">
              <a:rPr lang="en-US" sz="1200" smtClean="0">
                <a:solidFill>
                  <a:schemeClr val="tx2"/>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iming>
    <p:tnLst>
      <p:par>
        <p:cTn id="1" dur="indefinite" restart="never" nodeType="tmRoot"/>
      </p:par>
    </p:tnLst>
  </p:timing>
  <p:hf sldNum="0" hdr="0" ftr="0"/>
  <p:txStyles>
    <p:titleStyle>
      <a:lvl1pPr algn="l" rtl="0" eaLnBrk="1" latinLnBrk="0" hangingPunct="1">
        <a:spcBef>
          <a:spcPct val="0"/>
        </a:spcBef>
        <a:buNone/>
        <a:defRPr sz="3200" kern="1200">
          <a:solidFill>
            <a:schemeClr val="tx2"/>
          </a:solidFill>
          <a:latin typeface="+mj-lt"/>
          <a:ea typeface="+mj-ea"/>
          <a:cs typeface="+mj-cs"/>
        </a:defRPr>
      </a:lvl1pPr>
    </p:titleStyle>
    <p:bodyStyle>
      <a:lvl1pPr marL="320040" indent="-320040" algn="l" rtl="0" eaLnBrk="1" latinLnBrk="0" hangingPunct="1">
        <a:spcBef>
          <a:spcPts val="300"/>
        </a:spcBef>
        <a:spcAft>
          <a:spcPts val="600"/>
        </a:spcAft>
        <a:buClr>
          <a:schemeClr val="accent2"/>
        </a:buClr>
        <a:buSzPct val="60000"/>
        <a:buFont typeface="Wingdings"/>
        <a:buChar char=""/>
        <a:defRPr sz="2600" kern="1200">
          <a:solidFill>
            <a:schemeClr val="tx1"/>
          </a:solidFill>
          <a:latin typeface="+mn-lt"/>
          <a:ea typeface="+mn-ea"/>
          <a:cs typeface="+mn-cs"/>
        </a:defRPr>
      </a:lvl1pPr>
      <a:lvl2pPr marL="640080" indent="-274320" algn="l" rtl="0" eaLnBrk="1" latinLnBrk="0" hangingPunct="1">
        <a:spcBef>
          <a:spcPts val="500"/>
        </a:spcBef>
        <a:spcAft>
          <a:spcPts val="600"/>
        </a:spcAft>
        <a:buClr>
          <a:schemeClr val="accent1"/>
        </a:buClr>
        <a:buSzPct val="70000"/>
        <a:buFont typeface="Wingdings 2"/>
        <a:buChar char=""/>
        <a:defRPr sz="2200" kern="1200">
          <a:solidFill>
            <a:schemeClr val="tx1"/>
          </a:solidFill>
          <a:latin typeface="+mn-lt"/>
          <a:ea typeface="+mn-ea"/>
          <a:cs typeface="+mn-cs"/>
        </a:defRPr>
      </a:lvl2pPr>
      <a:lvl3pPr marL="914400" indent="-228600" algn="l" rtl="0" eaLnBrk="1" latinLnBrk="0" hangingPunct="1">
        <a:spcBef>
          <a:spcPts val="500"/>
        </a:spcBef>
        <a:spcAft>
          <a:spcPts val="300"/>
        </a:spcAft>
        <a:buClr>
          <a:schemeClr val="accent2"/>
        </a:buClr>
        <a:buSzPct val="75000"/>
        <a:buFont typeface="Wingdings"/>
        <a:buChar char=""/>
        <a:defRPr sz="20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18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18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8.wmf"/><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11.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9.wmf"/><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5.wmf"/><Relationship Id="rId3" Type="http://schemas.openxmlformats.org/officeDocument/2006/relationships/notesSlide" Target="../notesSlides/notesSlide12.xml"/><Relationship Id="rId7" Type="http://schemas.openxmlformats.org/officeDocument/2006/relationships/image" Target="../media/image12.wmf"/><Relationship Id="rId12"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11" Type="http://schemas.openxmlformats.org/officeDocument/2006/relationships/image" Target="../media/image14.wmf"/><Relationship Id="rId5" Type="http://schemas.openxmlformats.org/officeDocument/2006/relationships/image" Target="../media/image11.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13.wmf"/><Relationship Id="rId14" Type="http://schemas.openxmlformats.org/officeDocument/2006/relationships/image" Target="../media/image6.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image" Target="../media/image16.wmf"/><Relationship Id="rId4" Type="http://schemas.openxmlformats.org/officeDocument/2006/relationships/oleObject" Target="../embeddings/oleObject10.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notesSlide" Target="../notesSlides/notesSlide19.xml"/><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2.bin"/><Relationship Id="rId4" Type="http://schemas.openxmlformats.org/officeDocument/2006/relationships/image" Target="../media/image18.emf"/><Relationship Id="rId9" Type="http://schemas.openxmlformats.org/officeDocument/2006/relationships/image" Target="../media/image19.emf"/></Relationships>
</file>

<file path=ppt/slides/_rels/slide21.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notesSlide" Target="../notesSlides/notesSlide20.xml"/><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5.bin"/><Relationship Id="rId5" Type="http://schemas.openxmlformats.org/officeDocument/2006/relationships/image" Target="../media/image16.wmf"/><Relationship Id="rId4" Type="http://schemas.openxmlformats.org/officeDocument/2006/relationships/oleObject" Target="../embeddings/oleObject14.bin"/><Relationship Id="rId9" Type="http://schemas.openxmlformats.org/officeDocument/2006/relationships/image" Target="../media/image21.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oleObject" Target="../embeddings/oleObject1.bin"/><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duotone>
              <a:prstClr val="black"/>
              <a:srgbClr val="D9C3A5">
                <a:tint val="50000"/>
                <a:satMod val="180000"/>
              </a:srgbClr>
            </a:duotone>
            <a:extLst>
              <a:ext uri="{BEBA8EAE-BF5A-486C-A8C5-ECC9F3942E4B}">
                <a14:imgProps xmlns:a14="http://schemas.microsoft.com/office/drawing/2010/main">
                  <a14:imgLayer r:embed="rId4">
                    <a14:imgEffect>
                      <a14:sharpenSoften amount="-50000"/>
                    </a14:imgEffect>
                    <a14:imgEffect>
                      <a14:saturation sat="0"/>
                    </a14:imgEffect>
                  </a14:imgLayer>
                </a14:imgProps>
              </a:ext>
            </a:extLst>
          </a:blip>
          <a:srcRect/>
          <a:stretch>
            <a:fillRect l="-7000" r="-7000"/>
          </a:stretch>
        </a:blipFill>
        <a:effectLst/>
      </p:bgPr>
    </p:bg>
    <p:spTree>
      <p:nvGrpSpPr>
        <p:cNvPr id="1" name=""/>
        <p:cNvGrpSpPr/>
        <p:nvPr/>
      </p:nvGrpSpPr>
      <p:grpSpPr>
        <a:xfrm>
          <a:off x="0" y="0"/>
          <a:ext cx="0" cy="0"/>
          <a:chOff x="0" y="0"/>
          <a:chExt cx="0" cy="0"/>
        </a:xfrm>
      </p:grpSpPr>
      <p:sp>
        <p:nvSpPr>
          <p:cNvPr id="2" name="Rectangle 1"/>
          <p:cNvSpPr>
            <a:spLocks noGrp="1"/>
          </p:cNvSpPr>
          <p:nvPr>
            <p:ph type="ctrTitle"/>
          </p:nvPr>
        </p:nvSpPr>
        <p:spPr>
          <a:xfrm>
            <a:off x="1752600" y="1752600"/>
            <a:ext cx="7391400" cy="1447800"/>
          </a:xfrm>
          <a:effectLst/>
        </p:spPr>
        <p:txBody>
          <a:bodyPr>
            <a:noAutofit/>
          </a:bodyPr>
          <a:lstStyle/>
          <a:p>
            <a:pPr>
              <a:lnSpc>
                <a:spcPct val="120000"/>
              </a:lnSpc>
            </a:pPr>
            <a:r>
              <a:rPr lang="en-US" sz="2800" cap="none" dirty="0" smtClean="0">
                <a:solidFill>
                  <a:schemeClr val="accent1">
                    <a:lumMod val="75000"/>
                  </a:schemeClr>
                </a:solidFill>
                <a:effectLst>
                  <a:outerShdw blurRad="38100" dist="38100" dir="2700000" algn="tl">
                    <a:srgbClr val="000000">
                      <a:alpha val="43137"/>
                    </a:srgbClr>
                  </a:outerShdw>
                </a:effectLst>
                <a:latin typeface="Bernard MT Condensed" pitchFamily="18" charset="0"/>
              </a:rPr>
              <a:t>On Joint Railway and Housing Development Strategy</a:t>
            </a:r>
            <a:endParaRPr lang="en-US" sz="2800" cap="none" dirty="0">
              <a:solidFill>
                <a:schemeClr val="accent1">
                  <a:lumMod val="75000"/>
                </a:schemeClr>
              </a:solidFill>
              <a:effectLst>
                <a:outerShdw blurRad="38100" dist="38100" dir="2700000" algn="tl">
                  <a:srgbClr val="000000">
                    <a:alpha val="43137"/>
                  </a:srgbClr>
                </a:outerShdw>
              </a:effectLst>
              <a:latin typeface="Bernard MT Condensed" pitchFamily="18" charset="0"/>
            </a:endParaRPr>
          </a:p>
        </p:txBody>
      </p:sp>
      <p:sp>
        <p:nvSpPr>
          <p:cNvPr id="3" name="Rectangle 2"/>
          <p:cNvSpPr>
            <a:spLocks noGrp="1"/>
          </p:cNvSpPr>
          <p:nvPr>
            <p:ph type="subTitle" idx="1"/>
          </p:nvPr>
        </p:nvSpPr>
        <p:spPr>
          <a:xfrm>
            <a:off x="1828800" y="5486400"/>
            <a:ext cx="7239000" cy="1249437"/>
          </a:xfrm>
        </p:spPr>
        <p:txBody>
          <a:bodyPr>
            <a:normAutofit fontScale="92500" lnSpcReduction="20000"/>
          </a:bodyPr>
          <a:lstStyle/>
          <a:p>
            <a:pPr>
              <a:spcBef>
                <a:spcPts val="1200"/>
              </a:spcBef>
            </a:pPr>
            <a:r>
              <a:rPr lang="en-US" sz="2400" b="1" i="1" dirty="0" err="1" smtClean="0">
                <a:effectLst>
                  <a:outerShdw blurRad="38100" dist="38100" dir="2700000" algn="tl">
                    <a:srgbClr val="000000">
                      <a:alpha val="43137"/>
                    </a:srgbClr>
                  </a:outerShdw>
                </a:effectLst>
                <a:latin typeface="Calibri" pitchFamily="34" charset="0"/>
                <a:cs typeface="Calibri" pitchFamily="34" charset="0"/>
              </a:rPr>
              <a:t>Xiaosu</a:t>
            </a:r>
            <a:r>
              <a:rPr lang="en-US" sz="2400" b="1" i="1" dirty="0" smtClean="0">
                <a:effectLst>
                  <a:outerShdw blurRad="38100" dist="38100" dir="2700000" algn="tl">
                    <a:srgbClr val="000000">
                      <a:alpha val="43137"/>
                    </a:srgbClr>
                  </a:outerShdw>
                </a:effectLst>
                <a:latin typeface="Calibri" pitchFamily="34" charset="0"/>
                <a:cs typeface="Calibri" pitchFamily="34" charset="0"/>
              </a:rPr>
              <a:t> Ma </a:t>
            </a:r>
            <a:r>
              <a:rPr lang="en-US" sz="2400" b="1" i="1" baseline="30000" dirty="0" smtClean="0">
                <a:effectLst>
                  <a:outerShdw blurRad="38100" dist="38100" dir="2700000" algn="tl">
                    <a:srgbClr val="000000">
                      <a:alpha val="43137"/>
                    </a:srgbClr>
                  </a:outerShdw>
                </a:effectLst>
                <a:latin typeface="Calibri" pitchFamily="34" charset="0"/>
                <a:cs typeface="Calibri" pitchFamily="34" charset="0"/>
              </a:rPr>
              <a:t>1</a:t>
            </a:r>
            <a:r>
              <a:rPr lang="en-US" sz="2400" b="1" i="1" dirty="0" smtClean="0">
                <a:effectLst>
                  <a:outerShdw blurRad="38100" dist="38100" dir="2700000" algn="tl">
                    <a:srgbClr val="000000">
                      <a:alpha val="43137"/>
                    </a:srgbClr>
                  </a:outerShdw>
                </a:effectLst>
                <a:latin typeface="Calibri" pitchFamily="34" charset="0"/>
                <a:cs typeface="Calibri" pitchFamily="34" charset="0"/>
              </a:rPr>
              <a:t> and Hong K. Lo </a:t>
            </a:r>
            <a:r>
              <a:rPr lang="en-US" sz="2400" b="1" i="1" baseline="30000" dirty="0" smtClean="0">
                <a:effectLst>
                  <a:outerShdw blurRad="38100" dist="38100" dir="2700000" algn="tl">
                    <a:srgbClr val="000000">
                      <a:alpha val="43137"/>
                    </a:srgbClr>
                  </a:outerShdw>
                </a:effectLst>
                <a:latin typeface="Calibri" pitchFamily="34" charset="0"/>
                <a:cs typeface="Calibri" pitchFamily="34" charset="0"/>
              </a:rPr>
              <a:t>2</a:t>
            </a:r>
          </a:p>
          <a:p>
            <a:pPr>
              <a:spcBef>
                <a:spcPts val="1200"/>
              </a:spcBef>
            </a:pPr>
            <a:r>
              <a:rPr lang="en-US" sz="1700" i="1" baseline="30000" dirty="0" smtClean="0">
                <a:effectLst>
                  <a:outerShdw blurRad="38100" dist="38100" dir="2700000" algn="tl">
                    <a:srgbClr val="000000">
                      <a:alpha val="43137"/>
                    </a:srgbClr>
                  </a:outerShdw>
                </a:effectLst>
                <a:latin typeface="Calibri" pitchFamily="34" charset="0"/>
                <a:cs typeface="Calibri" pitchFamily="34" charset="0"/>
              </a:rPr>
              <a:t>1 </a:t>
            </a:r>
            <a:r>
              <a:rPr lang="en-US" sz="1700" i="1" dirty="0" smtClean="0">
                <a:effectLst>
                  <a:outerShdw blurRad="38100" dist="38100" dir="2700000" algn="tl">
                    <a:srgbClr val="000000">
                      <a:alpha val="43137"/>
                    </a:srgbClr>
                  </a:outerShdw>
                </a:effectLst>
                <a:latin typeface="Calibri" pitchFamily="34" charset="0"/>
                <a:cs typeface="Calibri" pitchFamily="34" charset="0"/>
              </a:rPr>
              <a:t>Singapore-MIT Alliance for Research and Technology </a:t>
            </a:r>
          </a:p>
          <a:p>
            <a:pPr>
              <a:spcBef>
                <a:spcPts val="1200"/>
              </a:spcBef>
            </a:pPr>
            <a:r>
              <a:rPr lang="en-US" sz="1700" i="1" baseline="30000" dirty="0" smtClean="0">
                <a:effectLst>
                  <a:outerShdw blurRad="38100" dist="38100" dir="2700000" algn="tl">
                    <a:srgbClr val="000000">
                      <a:alpha val="43137"/>
                    </a:srgbClr>
                  </a:outerShdw>
                </a:effectLst>
                <a:latin typeface="Calibri" pitchFamily="34" charset="0"/>
                <a:cs typeface="Calibri" pitchFamily="34" charset="0"/>
              </a:rPr>
              <a:t>2 </a:t>
            </a:r>
            <a:r>
              <a:rPr lang="en-US" sz="1700" i="1" dirty="0" smtClean="0">
                <a:effectLst>
                  <a:outerShdw blurRad="38100" dist="38100" dir="2700000" algn="tl">
                    <a:srgbClr val="000000">
                      <a:alpha val="43137"/>
                    </a:srgbClr>
                  </a:outerShdw>
                </a:effectLst>
                <a:latin typeface="Calibri" pitchFamily="34" charset="0"/>
                <a:cs typeface="Calibri" pitchFamily="34" charset="0"/>
              </a:rPr>
              <a:t>The Hong Kong University of Science and Technology (cehklo@ust.hk)</a:t>
            </a:r>
          </a:p>
        </p:txBody>
      </p:sp>
      <p:sp>
        <p:nvSpPr>
          <p:cNvPr id="6" name="Date Placeholder 5"/>
          <p:cNvSpPr>
            <a:spLocks noGrp="1"/>
          </p:cNvSpPr>
          <p:nvPr>
            <p:ph type="dt" sz="half" idx="10"/>
          </p:nvPr>
        </p:nvSpPr>
        <p:spPr>
          <a:xfrm>
            <a:off x="0" y="5332927"/>
            <a:ext cx="1752599" cy="1372674"/>
          </a:xfrm>
        </p:spPr>
        <p:txBody>
          <a:bodyPr/>
          <a:lstStyle/>
          <a:p>
            <a:pPr algn="ctr"/>
            <a:r>
              <a:rPr lang="en-US" sz="1800" b="1" i="1" dirty="0" smtClean="0">
                <a:effectLst>
                  <a:outerShdw blurRad="38100" dist="38100" dir="2700000" algn="tl">
                    <a:srgbClr val="000000">
                      <a:alpha val="43137"/>
                    </a:srgbClr>
                  </a:outerShdw>
                </a:effectLst>
                <a:latin typeface="+mj-lt"/>
                <a:cs typeface="Aharoni" pitchFamily="2" charset="-79"/>
              </a:rPr>
              <a:t>ISTTT 20</a:t>
            </a:r>
          </a:p>
          <a:p>
            <a:pPr algn="ctr"/>
            <a:fld id="{A36FB23B-A8FB-4748-B633-C15F38F27B7D}" type="datetime5">
              <a:rPr lang="en-US" sz="1800" b="1" i="1" smtClean="0">
                <a:effectLst>
                  <a:outerShdw blurRad="38100" dist="38100" dir="2700000" algn="tl">
                    <a:srgbClr val="000000">
                      <a:alpha val="43137"/>
                    </a:srgbClr>
                  </a:outerShdw>
                </a:effectLst>
                <a:latin typeface="+mj-lt"/>
                <a:cs typeface="Aharoni" pitchFamily="2" charset="-79"/>
              </a:rPr>
              <a:t>17-Jul-13</a:t>
            </a:fld>
            <a:endParaRPr lang="en-US" sz="1800" b="1" i="1" dirty="0">
              <a:solidFill>
                <a:srgbClr val="FFFFFF"/>
              </a:solidFill>
              <a:effectLst>
                <a:outerShdw blurRad="38100" dist="38100" dir="2700000" algn="tl">
                  <a:srgbClr val="000000">
                    <a:alpha val="43137"/>
                  </a:srgbClr>
                </a:outerShdw>
              </a:effectLst>
              <a:latin typeface="+mj-lt"/>
              <a:cs typeface="Aharoni" pitchFamily="2"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sz="3000" dirty="0"/>
              <a:t>The combined equilibrium formulation</a:t>
            </a:r>
          </a:p>
        </p:txBody>
      </p:sp>
      <p:sp>
        <p:nvSpPr>
          <p:cNvPr id="3" name="Rectangle 2"/>
          <p:cNvSpPr>
            <a:spLocks noGrp="1"/>
          </p:cNvSpPr>
          <p:nvPr>
            <p:ph sz="quarter" idx="1"/>
          </p:nvPr>
        </p:nvSpPr>
        <p:spPr>
          <a:xfrm>
            <a:off x="609600" y="1524000"/>
            <a:ext cx="8153400" cy="4495800"/>
          </a:xfrm>
        </p:spPr>
        <p:txBody>
          <a:bodyPr>
            <a:normAutofit/>
          </a:bodyPr>
          <a:lstStyle/>
          <a:p>
            <a:pPr>
              <a:buFont typeface="Wingdings" pitchFamily="2" charset="2"/>
              <a:buChar char="Ø"/>
            </a:pPr>
            <a:r>
              <a:rPr lang="en-US" sz="2400" dirty="0" smtClean="0"/>
              <a:t>Formulated as an equivalent </a:t>
            </a:r>
            <a:r>
              <a:rPr lang="en-US" sz="2400" b="1" dirty="0" smtClean="0"/>
              <a:t>Nonlinear Complementarity Problem (NCP)</a:t>
            </a:r>
          </a:p>
          <a:p>
            <a:pPr>
              <a:buFont typeface="Wingdings" pitchFamily="2" charset="2"/>
              <a:buChar char="Ø"/>
            </a:pPr>
            <a:r>
              <a:rPr lang="en-US" sz="2400" dirty="0" smtClean="0"/>
              <a:t>Lower level decision variables - </a:t>
            </a:r>
            <a:r>
              <a:rPr lang="en-US" sz="2400" b="1" dirty="0" smtClean="0">
                <a:solidFill>
                  <a:srgbClr val="0070C0"/>
                </a:solidFill>
                <a:latin typeface="Times New Roman" pitchFamily="18" charset="0"/>
                <a:cs typeface="Times New Roman" pitchFamily="18" charset="0"/>
              </a:rPr>
              <a:t>Z</a:t>
            </a:r>
          </a:p>
          <a:p>
            <a:pPr lvl="1">
              <a:buFont typeface="Wingdings" pitchFamily="2" charset="2"/>
              <a:buChar char="Ø"/>
            </a:pPr>
            <a:r>
              <a:rPr lang="en-US" sz="2000" dirty="0" smtClean="0"/>
              <a:t>Utility level index</a:t>
            </a:r>
            <a:endParaRPr lang="en-US" sz="2000" dirty="0"/>
          </a:p>
          <a:p>
            <a:pPr lvl="1">
              <a:buFont typeface="Wingdings" pitchFamily="2" charset="2"/>
              <a:buChar char="Ø"/>
            </a:pPr>
            <a:r>
              <a:rPr lang="en-US" sz="2000" dirty="0" smtClean="0"/>
              <a:t>Rail demand</a:t>
            </a:r>
          </a:p>
          <a:p>
            <a:pPr lvl="1">
              <a:buFont typeface="Wingdings" pitchFamily="2" charset="2"/>
              <a:buChar char="Ø"/>
            </a:pPr>
            <a:r>
              <a:rPr lang="en-US" sz="2000" dirty="0" smtClean="0"/>
              <a:t>Auto path flow</a:t>
            </a:r>
          </a:p>
          <a:p>
            <a:pPr>
              <a:buFont typeface="Wingdings" pitchFamily="2" charset="2"/>
              <a:buChar char="Ø"/>
            </a:pPr>
            <a:r>
              <a:rPr lang="en-US" sz="2400" dirty="0" smtClean="0"/>
              <a:t>Further reformulated as an unconstrained optimization problem by minimizing a </a:t>
            </a:r>
            <a:r>
              <a:rPr lang="en-US" sz="2400" b="1" dirty="0" smtClean="0"/>
              <a:t>gap function </a:t>
            </a:r>
            <a:r>
              <a:rPr lang="en-US" sz="2400" dirty="0" smtClean="0"/>
              <a:t>to zero</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TextBox 21"/>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1.1</a:t>
            </a:r>
            <a:endParaRPr lang="en-US" sz="1600" b="1" dirty="0">
              <a:solidFill>
                <a:schemeClr val="bg2"/>
              </a:solidFill>
            </a:endParaRPr>
          </a:p>
        </p:txBody>
      </p:sp>
      <p:sp>
        <p:nvSpPr>
          <p:cNvPr id="9" name="Rectangle 5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8" name="Rectangle 5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 name="Object 22"/>
          <p:cNvGraphicFramePr>
            <a:graphicFrameLocks noChangeAspect="1"/>
          </p:cNvGraphicFramePr>
          <p:nvPr>
            <p:extLst>
              <p:ext uri="{D42A27DB-BD31-4B8C-83A1-F6EECF244321}">
                <p14:modId xmlns:p14="http://schemas.microsoft.com/office/powerpoint/2010/main" val="4145768419"/>
              </p:ext>
            </p:extLst>
          </p:nvPr>
        </p:nvGraphicFramePr>
        <p:xfrm>
          <a:off x="990600" y="5562600"/>
          <a:ext cx="1066800" cy="389690"/>
        </p:xfrm>
        <a:graphic>
          <a:graphicData uri="http://schemas.openxmlformats.org/presentationml/2006/ole">
            <mc:AlternateContent xmlns:mc="http://schemas.openxmlformats.org/markup-compatibility/2006">
              <mc:Choice xmlns:v="urn:schemas-microsoft-com:vml" Requires="v">
                <p:oleObj spid="_x0000_s18069" name="Equation" r:id="rId4" imgW="596880" imgH="203040" progId="Equation.DSMT4">
                  <p:embed/>
                </p:oleObj>
              </mc:Choice>
              <mc:Fallback>
                <p:oleObj name="Equation" r:id="rId4" imgW="596880" imgH="203040" progId="Equation.DSMT4">
                  <p:embed/>
                  <p:pic>
                    <p:nvPicPr>
                      <p:cNvPr id="0" name="Object 8"/>
                      <p:cNvPicPr>
                        <a:picLocks noChangeAspect="1" noChangeArrowheads="1"/>
                      </p:cNvPicPr>
                      <p:nvPr/>
                    </p:nvPicPr>
                    <p:blipFill>
                      <a:blip r:embed="rId5"/>
                      <a:srcRect/>
                      <a:stretch>
                        <a:fillRect/>
                      </a:stretch>
                    </p:blipFill>
                    <p:spPr bwMode="auto">
                      <a:xfrm>
                        <a:off x="990600" y="5562600"/>
                        <a:ext cx="1066800" cy="389690"/>
                      </a:xfrm>
                      <a:prstGeom prst="rect">
                        <a:avLst/>
                      </a:prstGeom>
                      <a:noFill/>
                      <a:ln>
                        <a:noFill/>
                      </a:ln>
                      <a:extLst/>
                    </p:spPr>
                  </p:pic>
                </p:oleObj>
              </mc:Fallback>
            </mc:AlternateContent>
          </a:graphicData>
        </a:graphic>
      </p:graphicFrame>
      <p:sp>
        <p:nvSpPr>
          <p:cNvPr id="24" name="Text Box 20"/>
          <p:cNvSpPr txBox="1">
            <a:spLocks noChangeArrowheads="1"/>
          </p:cNvSpPr>
          <p:nvPr/>
        </p:nvSpPr>
        <p:spPr bwMode="auto">
          <a:xfrm>
            <a:off x="4370696" y="3657600"/>
            <a:ext cx="2106304" cy="338554"/>
          </a:xfrm>
          <a:prstGeom prst="rect">
            <a:avLst/>
          </a:prstGeom>
          <a:noFill/>
          <a:ln w="9525">
            <a:noFill/>
            <a:miter lim="800000"/>
            <a:headEnd/>
            <a:tailEnd/>
          </a:ln>
        </p:spPr>
        <p:txBody>
          <a:bodyPr wrap="square">
            <a:spAutoFit/>
          </a:bodyPr>
          <a:lstStyle/>
          <a:p>
            <a:pPr>
              <a:spcBef>
                <a:spcPct val="50000"/>
              </a:spcBef>
            </a:pPr>
            <a:r>
              <a:rPr lang="en-US" altLang="zh-CN" sz="1600" i="1" dirty="0" smtClean="0">
                <a:solidFill>
                  <a:srgbClr val="FF6600"/>
                </a:solidFill>
                <a:latin typeface="Times New Roman" pitchFamily="18" charset="0"/>
                <a:cs typeface="Times New Roman" pitchFamily="18" charset="0"/>
              </a:rPr>
              <a:t>Travel choice</a:t>
            </a:r>
            <a:endParaRPr lang="en-US" altLang="zh-CN" sz="1600" i="1" dirty="0">
              <a:solidFill>
                <a:srgbClr val="FF6600"/>
              </a:solidFill>
              <a:latin typeface="Times New Roman" pitchFamily="18" charset="0"/>
              <a:cs typeface="Times New Roman" pitchFamily="18" charset="0"/>
            </a:endParaRPr>
          </a:p>
        </p:txBody>
      </p:sp>
      <p:sp>
        <p:nvSpPr>
          <p:cNvPr id="25" name="Line 41"/>
          <p:cNvSpPr>
            <a:spLocks noChangeShapeType="1"/>
          </p:cNvSpPr>
          <p:nvPr/>
        </p:nvSpPr>
        <p:spPr bwMode="auto">
          <a:xfrm>
            <a:off x="3962400" y="3830479"/>
            <a:ext cx="304800" cy="0"/>
          </a:xfrm>
          <a:prstGeom prst="line">
            <a:avLst/>
          </a:prstGeom>
          <a:noFill/>
          <a:ln w="9525">
            <a:solidFill>
              <a:srgbClr val="FF6600"/>
            </a:solidFill>
            <a:round/>
            <a:headEnd type="arrow" w="med" len="med"/>
            <a:tailEnd type="none" w="med" len="med"/>
          </a:ln>
        </p:spPr>
        <p:txBody>
          <a:bodyPr/>
          <a:lstStyle/>
          <a:p>
            <a:endParaRPr lang="zh-CN" altLang="en-US"/>
          </a:p>
        </p:txBody>
      </p:sp>
      <p:sp>
        <p:nvSpPr>
          <p:cNvPr id="26" name="Text Box 20"/>
          <p:cNvSpPr txBox="1">
            <a:spLocks noChangeArrowheads="1"/>
          </p:cNvSpPr>
          <p:nvPr/>
        </p:nvSpPr>
        <p:spPr bwMode="auto">
          <a:xfrm>
            <a:off x="4370696" y="2971800"/>
            <a:ext cx="2106304" cy="338554"/>
          </a:xfrm>
          <a:prstGeom prst="rect">
            <a:avLst/>
          </a:prstGeom>
          <a:noFill/>
          <a:ln w="9525">
            <a:noFill/>
            <a:miter lim="800000"/>
            <a:headEnd/>
            <a:tailEnd/>
          </a:ln>
        </p:spPr>
        <p:txBody>
          <a:bodyPr wrap="square">
            <a:spAutoFit/>
          </a:bodyPr>
          <a:lstStyle/>
          <a:p>
            <a:pPr>
              <a:spcBef>
                <a:spcPct val="50000"/>
              </a:spcBef>
            </a:pPr>
            <a:r>
              <a:rPr lang="en-US" altLang="zh-CN" sz="1600" i="1" dirty="0" smtClean="0">
                <a:solidFill>
                  <a:srgbClr val="FF6600"/>
                </a:solidFill>
                <a:latin typeface="Times New Roman" pitchFamily="18" charset="0"/>
                <a:cs typeface="Times New Roman" pitchFamily="18" charset="0"/>
              </a:rPr>
              <a:t>Location choice</a:t>
            </a:r>
            <a:endParaRPr lang="en-US" altLang="zh-CN" sz="1600" i="1" dirty="0">
              <a:solidFill>
                <a:srgbClr val="FF6600"/>
              </a:solidFill>
              <a:latin typeface="Times New Roman" pitchFamily="18" charset="0"/>
              <a:cs typeface="Times New Roman" pitchFamily="18" charset="0"/>
            </a:endParaRPr>
          </a:p>
        </p:txBody>
      </p:sp>
      <p:sp>
        <p:nvSpPr>
          <p:cNvPr id="27" name="Line 41"/>
          <p:cNvSpPr>
            <a:spLocks noChangeShapeType="1"/>
          </p:cNvSpPr>
          <p:nvPr/>
        </p:nvSpPr>
        <p:spPr bwMode="auto">
          <a:xfrm>
            <a:off x="3962400" y="3144679"/>
            <a:ext cx="304800" cy="0"/>
          </a:xfrm>
          <a:prstGeom prst="line">
            <a:avLst/>
          </a:prstGeom>
          <a:noFill/>
          <a:ln w="9525">
            <a:solidFill>
              <a:srgbClr val="FF6600"/>
            </a:solidFill>
            <a:round/>
            <a:headEnd type="arrow" w="med" len="med"/>
            <a:tailEnd type="none" w="med" len="med"/>
          </a:ln>
        </p:spPr>
        <p:txBody>
          <a:bodyPr/>
          <a:lstStyle/>
          <a:p>
            <a:endParaRPr lang="zh-CN" altLang="en-US"/>
          </a:p>
        </p:txBody>
      </p:sp>
      <p:pic>
        <p:nvPicPr>
          <p:cNvPr id="29" name="Picture 3"/>
          <p:cNvPicPr>
            <a:picLocks noChangeAspect="1" noChangeArrowheads="1"/>
          </p:cNvPicPr>
          <p:nvPr/>
        </p:nvPicPr>
        <p:blipFill rotWithShape="1">
          <a:blip r:embed="rId6">
            <a:extLst>
              <a:ext uri="{28A0092B-C50C-407E-A947-70E740481C1C}">
                <a14:useLocalDpi xmlns:a14="http://schemas.microsoft.com/office/drawing/2010/main" val="0"/>
              </a:ext>
            </a:extLst>
          </a:blip>
          <a:srcRect l="30302" t="44256" r="34849"/>
          <a:stretch/>
        </p:blipFill>
        <p:spPr bwMode="auto">
          <a:xfrm>
            <a:off x="7391400" y="5056010"/>
            <a:ext cx="1700158" cy="1778852"/>
          </a:xfrm>
          <a:prstGeom prst="rect">
            <a:avLst/>
          </a:prstGeom>
          <a:solidFill>
            <a:schemeClr val="bg1">
              <a:lumMod val="95000"/>
              <a:alpha val="90000"/>
            </a:schemeClr>
          </a:solidFill>
          <a:ln>
            <a:noFill/>
          </a:ln>
          <a:effectLst>
            <a:outerShdw blurRad="50800" dist="38100" dir="2700000" algn="tl" rotWithShape="0">
              <a:prstClr val="black">
                <a:alpha val="40000"/>
              </a:prstClr>
            </a:outerShdw>
          </a:effectLst>
          <a:extLst/>
        </p:spPr>
      </p:pic>
    </p:spTree>
    <p:extLst>
      <p:ext uri="{BB962C8B-B14F-4D97-AF65-F5344CB8AC3E}">
        <p14:creationId xmlns:p14="http://schemas.microsoft.com/office/powerpoint/2010/main" val="2733909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sz="3000" dirty="0" smtClean="0"/>
              <a:t>Joint railway and housing development</a:t>
            </a:r>
            <a:endParaRPr lang="en-US" sz="3000" dirty="0"/>
          </a:p>
        </p:txBody>
      </p:sp>
      <p:sp>
        <p:nvSpPr>
          <p:cNvPr id="3" name="Rectangle 2"/>
          <p:cNvSpPr>
            <a:spLocks noGrp="1"/>
          </p:cNvSpPr>
          <p:nvPr>
            <p:ph sz="quarter" idx="1"/>
          </p:nvPr>
        </p:nvSpPr>
        <p:spPr>
          <a:xfrm>
            <a:off x="609600" y="1524000"/>
            <a:ext cx="8153400" cy="4646520"/>
          </a:xfrm>
        </p:spPr>
        <p:txBody>
          <a:bodyPr>
            <a:normAutofit/>
          </a:bodyPr>
          <a:lstStyle/>
          <a:p>
            <a:pPr>
              <a:buFont typeface="Wingdings" pitchFamily="2" charset="2"/>
              <a:buChar char="Ø"/>
            </a:pPr>
            <a:r>
              <a:rPr lang="en-US" dirty="0" smtClean="0"/>
              <a:t>The upper level story</a:t>
            </a:r>
          </a:p>
          <a:p>
            <a:pPr lvl="1">
              <a:spcAft>
                <a:spcPts val="1200"/>
              </a:spcAft>
              <a:buFont typeface="Wingdings" pitchFamily="2" charset="2"/>
              <a:buChar char="Ø"/>
            </a:pPr>
            <a:r>
              <a:rPr lang="en-US" dirty="0" smtClean="0"/>
              <a:t>A profit oriented joint railway and housing developer</a:t>
            </a:r>
          </a:p>
          <a:p>
            <a:pPr lvl="1">
              <a:spcAft>
                <a:spcPts val="1200"/>
              </a:spcAft>
              <a:buFont typeface="Wingdings" pitchFamily="2" charset="2"/>
              <a:buChar char="Ø"/>
            </a:pPr>
            <a:r>
              <a:rPr lang="en-US" dirty="0" smtClean="0"/>
              <a:t>Upper level decision variables </a:t>
            </a:r>
          </a:p>
          <a:p>
            <a:pPr lvl="2">
              <a:spcAft>
                <a:spcPts val="1200"/>
              </a:spcAft>
              <a:buFont typeface="Wingdings" pitchFamily="2" charset="2"/>
              <a:buChar char="Ø"/>
            </a:pPr>
            <a:r>
              <a:rPr lang="en-US" dirty="0"/>
              <a:t>R</a:t>
            </a:r>
            <a:r>
              <a:rPr lang="en-US" dirty="0" smtClean="0"/>
              <a:t>ailway service (headway and fare) </a:t>
            </a:r>
          </a:p>
          <a:p>
            <a:pPr lvl="2">
              <a:spcAft>
                <a:spcPts val="1200"/>
              </a:spcAft>
              <a:buFont typeface="Wingdings" pitchFamily="2" charset="2"/>
              <a:buChar char="Ø"/>
            </a:pPr>
            <a:r>
              <a:rPr lang="en-US" dirty="0" smtClean="0"/>
              <a:t>Housing supply (housing type and number)</a:t>
            </a:r>
          </a:p>
          <a:p>
            <a:pPr lvl="1">
              <a:spcAft>
                <a:spcPts val="1200"/>
              </a:spcAft>
              <a:buFont typeface="Wingdings" pitchFamily="2" charset="2"/>
              <a:buChar char="Ø"/>
            </a:pPr>
            <a:r>
              <a:rPr lang="en-US" dirty="0" smtClean="0"/>
              <a:t>With exogenous total demand</a:t>
            </a:r>
          </a:p>
          <a:p>
            <a:pPr lvl="1">
              <a:spcAft>
                <a:spcPts val="1200"/>
              </a:spcAft>
              <a:buFont typeface="Wingdings" pitchFamily="2" charset="2"/>
              <a:buChar char="Ø"/>
            </a:pPr>
            <a:r>
              <a:rPr lang="en-US" dirty="0" smtClean="0"/>
              <a:t>With other competitive travel modes, e.g. auto</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1.2</a:t>
            </a:r>
            <a:endParaRPr lang="en-US" sz="1600" b="1" dirty="0">
              <a:solidFill>
                <a:schemeClr val="bg2"/>
              </a:solidFill>
            </a:endParaRPr>
          </a:p>
        </p:txBody>
      </p:sp>
      <p:pic>
        <p:nvPicPr>
          <p:cNvPr id="18"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30302" r="32428" b="82042"/>
          <a:stretch/>
        </p:blipFill>
        <p:spPr bwMode="auto">
          <a:xfrm>
            <a:off x="7086600" y="6170520"/>
            <a:ext cx="1981200" cy="624417"/>
          </a:xfrm>
          <a:prstGeom prst="rect">
            <a:avLst/>
          </a:prstGeom>
          <a:solidFill>
            <a:schemeClr val="bg1">
              <a:lumMod val="95000"/>
            </a:schemeClr>
          </a:solidFill>
          <a:ln>
            <a:noFill/>
          </a:ln>
          <a:effectLst>
            <a:outerShdw blurRad="50800" dist="38100" dir="2700000" algn="tl" rotWithShape="0">
              <a:prstClr val="black">
                <a:alpha val="40000"/>
              </a:prstClr>
            </a:outerShdw>
          </a:effectLst>
          <a:extLst/>
        </p:spPr>
      </p:pic>
    </p:spTree>
    <p:extLst>
      <p:ext uri="{BB962C8B-B14F-4D97-AF65-F5344CB8AC3E}">
        <p14:creationId xmlns:p14="http://schemas.microsoft.com/office/powerpoint/2010/main" val="8768407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sz="3000" dirty="0" smtClean="0"/>
              <a:t>Joint railway and housing development</a:t>
            </a:r>
            <a:endParaRPr lang="en-US" sz="3000" dirty="0"/>
          </a:p>
        </p:txBody>
      </p:sp>
      <p:sp>
        <p:nvSpPr>
          <p:cNvPr id="3" name="Rectangle 2"/>
          <p:cNvSpPr>
            <a:spLocks noGrp="1"/>
          </p:cNvSpPr>
          <p:nvPr>
            <p:ph sz="quarter" idx="1"/>
          </p:nvPr>
        </p:nvSpPr>
        <p:spPr>
          <a:xfrm>
            <a:off x="609600" y="1524000"/>
            <a:ext cx="8153400" cy="1524000"/>
          </a:xfrm>
        </p:spPr>
        <p:txBody>
          <a:bodyPr>
            <a:normAutofit/>
          </a:bodyPr>
          <a:lstStyle/>
          <a:p>
            <a:pPr>
              <a:buFont typeface="Wingdings" pitchFamily="2" charset="2"/>
              <a:buChar char="Ø"/>
            </a:pPr>
            <a:r>
              <a:rPr lang="en-US" dirty="0" smtClean="0"/>
              <a:t>Profit function</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1.2</a:t>
            </a:r>
            <a:endParaRPr lang="en-US" sz="1600" b="1" dirty="0">
              <a:solidFill>
                <a:schemeClr val="bg2"/>
              </a:solidFill>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230460227"/>
              </p:ext>
            </p:extLst>
          </p:nvPr>
        </p:nvGraphicFramePr>
        <p:xfrm>
          <a:off x="962025" y="2133600"/>
          <a:ext cx="7877175" cy="1003300"/>
        </p:xfrm>
        <a:graphic>
          <a:graphicData uri="http://schemas.openxmlformats.org/presentationml/2006/ole">
            <mc:AlternateContent xmlns:mc="http://schemas.openxmlformats.org/markup-compatibility/2006">
              <mc:Choice xmlns:v="urn:schemas-microsoft-com:vml" Requires="v">
                <p:oleObj spid="_x0000_s29081" name="Equation" r:id="rId4" imgW="4800600" imgH="583920" progId="Equation.DSMT4">
                  <p:embed/>
                </p:oleObj>
              </mc:Choice>
              <mc:Fallback>
                <p:oleObj name="Equation" r:id="rId4" imgW="4800600" imgH="583920" progId="Equation.DSMT4">
                  <p:embed/>
                  <p:pic>
                    <p:nvPicPr>
                      <p:cNvPr id="0" name="Object 1"/>
                      <p:cNvPicPr>
                        <a:picLocks noChangeAspect="1" noChangeArrowheads="1"/>
                      </p:cNvPicPr>
                      <p:nvPr/>
                    </p:nvPicPr>
                    <p:blipFill>
                      <a:blip r:embed="rId5"/>
                      <a:srcRect/>
                      <a:stretch>
                        <a:fillRect/>
                      </a:stretch>
                    </p:blipFill>
                    <p:spPr bwMode="auto">
                      <a:xfrm>
                        <a:off x="962025" y="2133600"/>
                        <a:ext cx="7877175" cy="1003300"/>
                      </a:xfrm>
                      <a:prstGeom prst="rect">
                        <a:avLst/>
                      </a:prstGeom>
                      <a:no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949635199"/>
              </p:ext>
            </p:extLst>
          </p:nvPr>
        </p:nvGraphicFramePr>
        <p:xfrm>
          <a:off x="1524000" y="4023023"/>
          <a:ext cx="7086600" cy="2727026"/>
        </p:xfrm>
        <a:graphic>
          <a:graphicData uri="http://schemas.openxmlformats.org/presentationml/2006/ole">
            <mc:AlternateContent xmlns:mc="http://schemas.openxmlformats.org/markup-compatibility/2006">
              <mc:Choice xmlns:v="urn:schemas-microsoft-com:vml" Requires="v">
                <p:oleObj spid="_x0000_s29082" name="Equation" r:id="rId6" imgW="4457520" imgH="1638000" progId="Equation.DSMT4">
                  <p:embed/>
                </p:oleObj>
              </mc:Choice>
              <mc:Fallback>
                <p:oleObj name="Equation" r:id="rId6" imgW="4457520" imgH="1638000" progId="Equation.DSMT4">
                  <p:embed/>
                  <p:pic>
                    <p:nvPicPr>
                      <p:cNvPr id="0" name="Object 5"/>
                      <p:cNvPicPr>
                        <a:picLocks noChangeAspect="1" noChangeArrowheads="1"/>
                      </p:cNvPicPr>
                      <p:nvPr/>
                    </p:nvPicPr>
                    <p:blipFill>
                      <a:blip r:embed="rId7"/>
                      <a:srcRect/>
                      <a:stretch>
                        <a:fillRect/>
                      </a:stretch>
                    </p:blipFill>
                    <p:spPr bwMode="auto">
                      <a:xfrm>
                        <a:off x="1524000" y="4023023"/>
                        <a:ext cx="7086600" cy="2727026"/>
                      </a:xfrm>
                      <a:prstGeom prst="rect">
                        <a:avLst/>
                      </a:prstGeom>
                      <a:noFill/>
                      <a:ln>
                        <a:noFill/>
                      </a:ln>
                      <a:extLst/>
                    </p:spPr>
                  </p:pic>
                </p:oleObj>
              </mc:Fallback>
            </mc:AlternateContent>
          </a:graphicData>
        </a:graphic>
      </p:graphicFrame>
      <p:sp>
        <p:nvSpPr>
          <p:cNvPr id="18" name="Text Box 20"/>
          <p:cNvSpPr txBox="1">
            <a:spLocks noChangeArrowheads="1"/>
          </p:cNvSpPr>
          <p:nvPr/>
        </p:nvSpPr>
        <p:spPr bwMode="auto">
          <a:xfrm>
            <a:off x="1447800" y="3317840"/>
            <a:ext cx="1600200" cy="338554"/>
          </a:xfrm>
          <a:prstGeom prst="rect">
            <a:avLst/>
          </a:prstGeom>
          <a:noFill/>
          <a:ln w="9525">
            <a:noFill/>
            <a:miter lim="800000"/>
            <a:headEnd/>
            <a:tailEnd/>
          </a:ln>
        </p:spPr>
        <p:txBody>
          <a:bodyPr wrap="square">
            <a:spAutoFit/>
          </a:bodyPr>
          <a:lstStyle/>
          <a:p>
            <a:pPr>
              <a:spcBef>
                <a:spcPct val="50000"/>
              </a:spcBef>
            </a:pPr>
            <a:r>
              <a:rPr lang="en-US" altLang="zh-CN" sz="1600" i="1" dirty="0" smtClean="0">
                <a:solidFill>
                  <a:srgbClr val="FF6600"/>
                </a:solidFill>
                <a:latin typeface="Times New Roman" pitchFamily="18" charset="0"/>
                <a:cs typeface="Times New Roman" pitchFamily="18" charset="0"/>
              </a:rPr>
              <a:t>Housing revenue</a:t>
            </a:r>
            <a:endParaRPr lang="en-US" altLang="zh-CN" sz="1600" i="1" dirty="0">
              <a:solidFill>
                <a:srgbClr val="FF6600"/>
              </a:solidFill>
              <a:latin typeface="Times New Roman" pitchFamily="18" charset="0"/>
              <a:cs typeface="Times New Roman" pitchFamily="18" charset="0"/>
            </a:endParaRPr>
          </a:p>
        </p:txBody>
      </p:sp>
      <p:sp>
        <p:nvSpPr>
          <p:cNvPr id="20" name="Text Box 20"/>
          <p:cNvSpPr txBox="1">
            <a:spLocks noChangeArrowheads="1"/>
          </p:cNvSpPr>
          <p:nvPr/>
        </p:nvSpPr>
        <p:spPr bwMode="auto">
          <a:xfrm>
            <a:off x="3520966" y="3317840"/>
            <a:ext cx="1371600" cy="338554"/>
          </a:xfrm>
          <a:prstGeom prst="rect">
            <a:avLst/>
          </a:prstGeom>
          <a:noFill/>
          <a:ln w="9525">
            <a:noFill/>
            <a:miter lim="800000"/>
            <a:headEnd/>
            <a:tailEnd/>
          </a:ln>
        </p:spPr>
        <p:txBody>
          <a:bodyPr wrap="square">
            <a:spAutoFit/>
          </a:bodyPr>
          <a:lstStyle/>
          <a:p>
            <a:pPr>
              <a:spcBef>
                <a:spcPct val="50000"/>
              </a:spcBef>
            </a:pPr>
            <a:r>
              <a:rPr lang="en-US" altLang="zh-CN" sz="1600" i="1" dirty="0" smtClean="0">
                <a:solidFill>
                  <a:srgbClr val="FF6600"/>
                </a:solidFill>
                <a:latin typeface="Times New Roman" pitchFamily="18" charset="0"/>
                <a:cs typeface="Times New Roman" pitchFamily="18" charset="0"/>
              </a:rPr>
              <a:t>Rail revenue</a:t>
            </a:r>
            <a:endParaRPr lang="en-US" altLang="zh-CN" sz="1600" i="1" dirty="0">
              <a:solidFill>
                <a:srgbClr val="FF6600"/>
              </a:solidFill>
              <a:latin typeface="Times New Roman" pitchFamily="18" charset="0"/>
              <a:cs typeface="Times New Roman" pitchFamily="18" charset="0"/>
            </a:endParaRPr>
          </a:p>
        </p:txBody>
      </p:sp>
      <p:sp>
        <p:nvSpPr>
          <p:cNvPr id="22" name="Text Box 20"/>
          <p:cNvSpPr txBox="1">
            <a:spLocks noChangeArrowheads="1"/>
          </p:cNvSpPr>
          <p:nvPr/>
        </p:nvSpPr>
        <p:spPr bwMode="auto">
          <a:xfrm>
            <a:off x="5121166" y="3317840"/>
            <a:ext cx="1371600" cy="338554"/>
          </a:xfrm>
          <a:prstGeom prst="rect">
            <a:avLst/>
          </a:prstGeom>
          <a:noFill/>
          <a:ln w="9525">
            <a:noFill/>
            <a:miter lim="800000"/>
            <a:headEnd/>
            <a:tailEnd/>
          </a:ln>
        </p:spPr>
        <p:txBody>
          <a:bodyPr wrap="square">
            <a:spAutoFit/>
          </a:bodyPr>
          <a:lstStyle/>
          <a:p>
            <a:pPr>
              <a:spcBef>
                <a:spcPct val="50000"/>
              </a:spcBef>
            </a:pPr>
            <a:r>
              <a:rPr lang="en-US" altLang="zh-CN" sz="1600" i="1" dirty="0" smtClean="0">
                <a:solidFill>
                  <a:srgbClr val="FF6600"/>
                </a:solidFill>
                <a:latin typeface="Times New Roman" pitchFamily="18" charset="0"/>
                <a:cs typeface="Times New Roman" pitchFamily="18" charset="0"/>
              </a:rPr>
              <a:t>Housing cost</a:t>
            </a:r>
            <a:endParaRPr lang="en-US" altLang="zh-CN" sz="1600" i="1" dirty="0">
              <a:solidFill>
                <a:srgbClr val="FF6600"/>
              </a:solidFill>
              <a:latin typeface="Times New Roman" pitchFamily="18" charset="0"/>
              <a:cs typeface="Times New Roman" pitchFamily="18" charset="0"/>
            </a:endParaRPr>
          </a:p>
        </p:txBody>
      </p:sp>
      <p:sp>
        <p:nvSpPr>
          <p:cNvPr id="23" name="Text Box 20"/>
          <p:cNvSpPr txBox="1">
            <a:spLocks noChangeArrowheads="1"/>
          </p:cNvSpPr>
          <p:nvPr/>
        </p:nvSpPr>
        <p:spPr bwMode="auto">
          <a:xfrm>
            <a:off x="7315200" y="3317840"/>
            <a:ext cx="1371600" cy="338554"/>
          </a:xfrm>
          <a:prstGeom prst="rect">
            <a:avLst/>
          </a:prstGeom>
          <a:noFill/>
          <a:ln w="9525">
            <a:noFill/>
            <a:miter lim="800000"/>
            <a:headEnd/>
            <a:tailEnd/>
          </a:ln>
        </p:spPr>
        <p:txBody>
          <a:bodyPr wrap="square">
            <a:spAutoFit/>
          </a:bodyPr>
          <a:lstStyle/>
          <a:p>
            <a:pPr>
              <a:spcBef>
                <a:spcPct val="50000"/>
              </a:spcBef>
            </a:pPr>
            <a:r>
              <a:rPr lang="en-US" altLang="zh-CN" sz="1600" i="1" dirty="0" smtClean="0">
                <a:solidFill>
                  <a:srgbClr val="FF6600"/>
                </a:solidFill>
                <a:latin typeface="Times New Roman" pitchFamily="18" charset="0"/>
                <a:cs typeface="Times New Roman" pitchFamily="18" charset="0"/>
              </a:rPr>
              <a:t>Rail cost</a:t>
            </a:r>
            <a:endParaRPr lang="en-US" altLang="zh-CN" sz="1600" i="1" dirty="0">
              <a:solidFill>
                <a:srgbClr val="FF6600"/>
              </a:solidFill>
              <a:latin typeface="Times New Roman" pitchFamily="18" charset="0"/>
              <a:cs typeface="Times New Roman" pitchFamily="18" charset="0"/>
            </a:endParaRPr>
          </a:p>
        </p:txBody>
      </p:sp>
      <p:sp>
        <p:nvSpPr>
          <p:cNvPr id="24" name="Line 41"/>
          <p:cNvSpPr>
            <a:spLocks noChangeShapeType="1"/>
          </p:cNvSpPr>
          <p:nvPr/>
        </p:nvSpPr>
        <p:spPr bwMode="auto">
          <a:xfrm>
            <a:off x="1631732" y="3244270"/>
            <a:ext cx="1295400" cy="0"/>
          </a:xfrm>
          <a:prstGeom prst="line">
            <a:avLst/>
          </a:prstGeom>
          <a:ln>
            <a:solidFill>
              <a:srgbClr val="FF6600"/>
            </a:solidFill>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a:lstStyle/>
          <a:p>
            <a:endParaRPr lang="zh-CN" altLang="en-US"/>
          </a:p>
        </p:txBody>
      </p:sp>
      <p:sp>
        <p:nvSpPr>
          <p:cNvPr id="25" name="Line 41"/>
          <p:cNvSpPr>
            <a:spLocks noChangeShapeType="1"/>
          </p:cNvSpPr>
          <p:nvPr/>
        </p:nvSpPr>
        <p:spPr bwMode="auto">
          <a:xfrm>
            <a:off x="3520966" y="3257406"/>
            <a:ext cx="1295400" cy="0"/>
          </a:xfrm>
          <a:prstGeom prst="line">
            <a:avLst/>
          </a:prstGeom>
          <a:ln>
            <a:solidFill>
              <a:srgbClr val="FF6600"/>
            </a:solidFill>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a:lstStyle/>
          <a:p>
            <a:endParaRPr lang="zh-CN" altLang="en-US"/>
          </a:p>
        </p:txBody>
      </p:sp>
      <p:sp>
        <p:nvSpPr>
          <p:cNvPr id="26" name="Line 41"/>
          <p:cNvSpPr>
            <a:spLocks noChangeShapeType="1"/>
          </p:cNvSpPr>
          <p:nvPr/>
        </p:nvSpPr>
        <p:spPr bwMode="auto">
          <a:xfrm>
            <a:off x="5121166" y="3244270"/>
            <a:ext cx="1295400" cy="0"/>
          </a:xfrm>
          <a:prstGeom prst="line">
            <a:avLst/>
          </a:prstGeom>
          <a:ln>
            <a:solidFill>
              <a:srgbClr val="FF6600"/>
            </a:solidFill>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a:lstStyle/>
          <a:p>
            <a:endParaRPr lang="zh-CN" altLang="en-US"/>
          </a:p>
        </p:txBody>
      </p:sp>
      <p:sp>
        <p:nvSpPr>
          <p:cNvPr id="27" name="Line 41"/>
          <p:cNvSpPr>
            <a:spLocks noChangeShapeType="1"/>
          </p:cNvSpPr>
          <p:nvPr/>
        </p:nvSpPr>
        <p:spPr bwMode="auto">
          <a:xfrm>
            <a:off x="7118132" y="3257406"/>
            <a:ext cx="1295400" cy="0"/>
          </a:xfrm>
          <a:prstGeom prst="line">
            <a:avLst/>
          </a:prstGeom>
          <a:ln>
            <a:solidFill>
              <a:srgbClr val="FF6600"/>
            </a:solidFill>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a:lstStyle/>
          <a:p>
            <a:endParaRPr lang="zh-CN" altLang="en-US"/>
          </a:p>
        </p:txBody>
      </p:sp>
      <p:pic>
        <p:nvPicPr>
          <p:cNvPr id="28" name="Picture 3"/>
          <p:cNvPicPr>
            <a:picLocks noChangeAspect="1" noChangeArrowheads="1"/>
          </p:cNvPicPr>
          <p:nvPr/>
        </p:nvPicPr>
        <p:blipFill rotWithShape="1">
          <a:blip r:embed="rId8">
            <a:extLst>
              <a:ext uri="{28A0092B-C50C-407E-A947-70E740481C1C}">
                <a14:useLocalDpi xmlns:a14="http://schemas.microsoft.com/office/drawing/2010/main" val="0"/>
              </a:ext>
            </a:extLst>
          </a:blip>
          <a:srcRect l="30302" r="32428" b="82042"/>
          <a:stretch/>
        </p:blipFill>
        <p:spPr bwMode="auto">
          <a:xfrm>
            <a:off x="7086600" y="6170520"/>
            <a:ext cx="1981200" cy="624417"/>
          </a:xfrm>
          <a:prstGeom prst="rect">
            <a:avLst/>
          </a:prstGeom>
          <a:solidFill>
            <a:schemeClr val="bg1">
              <a:lumMod val="95000"/>
            </a:schemeClr>
          </a:solidFill>
          <a:ln>
            <a:noFill/>
          </a:ln>
          <a:effectLst>
            <a:outerShdw blurRad="50800" dist="38100" dir="2700000" algn="tl" rotWithShape="0">
              <a:prstClr val="black">
                <a:alpha val="40000"/>
              </a:prstClr>
            </a:outerShdw>
          </a:effectLst>
          <a:extLst/>
        </p:spPr>
      </p:pic>
    </p:spTree>
    <p:extLst>
      <p:ext uri="{BB962C8B-B14F-4D97-AF65-F5344CB8AC3E}">
        <p14:creationId xmlns:p14="http://schemas.microsoft.com/office/powerpoint/2010/main" val="7428196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sz="3000" dirty="0" smtClean="0"/>
              <a:t>Joint railway and property development</a:t>
            </a:r>
            <a:endParaRPr lang="en-US" sz="3000" dirty="0"/>
          </a:p>
        </p:txBody>
      </p:sp>
      <p:sp>
        <p:nvSpPr>
          <p:cNvPr id="3" name="Rectangle 2"/>
          <p:cNvSpPr>
            <a:spLocks noGrp="1"/>
          </p:cNvSpPr>
          <p:nvPr>
            <p:ph sz="quarter" idx="1"/>
          </p:nvPr>
        </p:nvSpPr>
        <p:spPr>
          <a:xfrm>
            <a:off x="609600" y="1524000"/>
            <a:ext cx="8153400" cy="4114800"/>
          </a:xfrm>
        </p:spPr>
        <p:txBody>
          <a:bodyPr>
            <a:normAutofit/>
          </a:bodyPr>
          <a:lstStyle/>
          <a:p>
            <a:pPr>
              <a:buFont typeface="Wingdings" pitchFamily="2" charset="2"/>
              <a:buChar char="Ø"/>
            </a:pPr>
            <a:r>
              <a:rPr lang="en-US" dirty="0" smtClean="0"/>
              <a:t>Mathematical Program </a:t>
            </a:r>
            <a:r>
              <a:rPr lang="en-US" dirty="0"/>
              <a:t>with </a:t>
            </a:r>
            <a:r>
              <a:rPr lang="en-US" dirty="0" smtClean="0"/>
              <a:t>Equilibrium Constraints (MPEC)</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1.2</a:t>
            </a:r>
            <a:endParaRPr lang="en-US" sz="1600" b="1" dirty="0">
              <a:solidFill>
                <a:schemeClr val="bg2"/>
              </a:solidFill>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ject 10"/>
          <p:cNvGraphicFramePr>
            <a:graphicFrameLocks noChangeAspect="1"/>
          </p:cNvGraphicFramePr>
          <p:nvPr>
            <p:extLst>
              <p:ext uri="{D42A27DB-BD31-4B8C-83A1-F6EECF244321}">
                <p14:modId xmlns:p14="http://schemas.microsoft.com/office/powerpoint/2010/main" val="833944288"/>
              </p:ext>
            </p:extLst>
          </p:nvPr>
        </p:nvGraphicFramePr>
        <p:xfrm>
          <a:off x="1662288" y="2719115"/>
          <a:ext cx="3868104" cy="588237"/>
        </p:xfrm>
        <a:graphic>
          <a:graphicData uri="http://schemas.openxmlformats.org/presentationml/2006/ole">
            <mc:AlternateContent xmlns:mc="http://schemas.openxmlformats.org/markup-compatibility/2006">
              <mc:Choice xmlns:v="urn:schemas-microsoft-com:vml" Requires="v">
                <p:oleObj spid="_x0000_s40027" name="Equation" r:id="rId4" imgW="2094591" imgH="304668" progId="Equation.DSMT4">
                  <p:embed/>
                </p:oleObj>
              </mc:Choice>
              <mc:Fallback>
                <p:oleObj name="Equation" r:id="rId4" imgW="2094591" imgH="304668"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2288" y="2719115"/>
                        <a:ext cx="3868104" cy="588237"/>
                      </a:xfrm>
                      <a:prstGeom prst="rect">
                        <a:avLst/>
                      </a:prstGeom>
                      <a:noFill/>
                    </p:spPr>
                  </p:pic>
                </p:oleObj>
              </mc:Fallback>
            </mc:AlternateContent>
          </a:graphicData>
        </a:graphic>
      </p:graphicFrame>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8" name="Object 17"/>
          <p:cNvGraphicFramePr>
            <a:graphicFrameLocks noChangeAspect="1"/>
          </p:cNvGraphicFramePr>
          <p:nvPr>
            <p:extLst>
              <p:ext uri="{D42A27DB-BD31-4B8C-83A1-F6EECF244321}">
                <p14:modId xmlns:p14="http://schemas.microsoft.com/office/powerpoint/2010/main" val="1716950656"/>
              </p:ext>
            </p:extLst>
          </p:nvPr>
        </p:nvGraphicFramePr>
        <p:xfrm>
          <a:off x="2438400" y="3557314"/>
          <a:ext cx="1122997" cy="409983"/>
        </p:xfrm>
        <a:graphic>
          <a:graphicData uri="http://schemas.openxmlformats.org/presentationml/2006/ole">
            <mc:AlternateContent xmlns:mc="http://schemas.openxmlformats.org/markup-compatibility/2006">
              <mc:Choice xmlns:v="urn:schemas-microsoft-com:vml" Requires="v">
                <p:oleObj spid="_x0000_s40028" name="Equation" r:id="rId6" imgW="596880" imgH="203040" progId="Equation.DSMT4">
                  <p:embed/>
                </p:oleObj>
              </mc:Choice>
              <mc:Fallback>
                <p:oleObj name="Equation" r:id="rId6" imgW="596880" imgH="203040" progId="Equation.DSMT4">
                  <p:embed/>
                  <p:pic>
                    <p:nvPicPr>
                      <p:cNvPr id="0" name="Object 3"/>
                      <p:cNvPicPr>
                        <a:picLocks noChangeAspect="1" noChangeArrowheads="1"/>
                      </p:cNvPicPr>
                      <p:nvPr/>
                    </p:nvPicPr>
                    <p:blipFill>
                      <a:blip r:embed="rId7"/>
                      <a:srcRect/>
                      <a:stretch>
                        <a:fillRect/>
                      </a:stretch>
                    </p:blipFill>
                    <p:spPr bwMode="auto">
                      <a:xfrm>
                        <a:off x="2438400" y="3557314"/>
                        <a:ext cx="1122997" cy="409983"/>
                      </a:xfrm>
                      <a:prstGeom prst="rect">
                        <a:avLst/>
                      </a:prstGeom>
                      <a:noFill/>
                    </p:spPr>
                  </p:pic>
                </p:oleObj>
              </mc:Fallback>
            </mc:AlternateContent>
          </a:graphicData>
        </a:graphic>
      </p:graphicFrame>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2" name="Object 21"/>
          <p:cNvGraphicFramePr>
            <a:graphicFrameLocks noChangeAspect="1"/>
          </p:cNvGraphicFramePr>
          <p:nvPr>
            <p:extLst>
              <p:ext uri="{D42A27DB-BD31-4B8C-83A1-F6EECF244321}">
                <p14:modId xmlns:p14="http://schemas.microsoft.com/office/powerpoint/2010/main" val="3990653670"/>
              </p:ext>
            </p:extLst>
          </p:nvPr>
        </p:nvGraphicFramePr>
        <p:xfrm>
          <a:off x="2438401" y="4142831"/>
          <a:ext cx="1622106" cy="641712"/>
        </p:xfrm>
        <a:graphic>
          <a:graphicData uri="http://schemas.openxmlformats.org/presentationml/2006/ole">
            <mc:AlternateContent xmlns:mc="http://schemas.openxmlformats.org/markup-compatibility/2006">
              <mc:Choice xmlns:v="urn:schemas-microsoft-com:vml" Requires="v">
                <p:oleObj spid="_x0000_s40029" name="Equation" r:id="rId8" imgW="850680" imgH="342720" progId="Equation.DSMT4">
                  <p:embed/>
                </p:oleObj>
              </mc:Choice>
              <mc:Fallback>
                <p:oleObj name="Equation" r:id="rId8" imgW="850680" imgH="342720" progId="Equation.DSMT4">
                  <p:embed/>
                  <p:pic>
                    <p:nvPicPr>
                      <p:cNvPr id="0" name="Object 5"/>
                      <p:cNvPicPr>
                        <a:picLocks noChangeAspect="1" noChangeArrowheads="1"/>
                      </p:cNvPicPr>
                      <p:nvPr/>
                    </p:nvPicPr>
                    <p:blipFill>
                      <a:blip r:embed="rId9"/>
                      <a:srcRect/>
                      <a:stretch>
                        <a:fillRect/>
                      </a:stretch>
                    </p:blipFill>
                    <p:spPr bwMode="auto">
                      <a:xfrm>
                        <a:off x="2438401" y="4142831"/>
                        <a:ext cx="1622106" cy="641712"/>
                      </a:xfrm>
                      <a:prstGeom prst="rect">
                        <a:avLst/>
                      </a:prstGeom>
                      <a:noFill/>
                    </p:spPr>
                  </p:pic>
                </p:oleObj>
              </mc:Fallback>
            </mc:AlternateContent>
          </a:graphicData>
        </a:graphic>
      </p:graphicFrame>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6" name="Object 25"/>
          <p:cNvGraphicFramePr>
            <a:graphicFrameLocks noChangeAspect="1"/>
          </p:cNvGraphicFramePr>
          <p:nvPr>
            <p:extLst>
              <p:ext uri="{D42A27DB-BD31-4B8C-83A1-F6EECF244321}">
                <p14:modId xmlns:p14="http://schemas.microsoft.com/office/powerpoint/2010/main" val="2808006814"/>
              </p:ext>
            </p:extLst>
          </p:nvPr>
        </p:nvGraphicFramePr>
        <p:xfrm>
          <a:off x="2476500" y="4852988"/>
          <a:ext cx="2303463" cy="463550"/>
        </p:xfrm>
        <a:graphic>
          <a:graphicData uri="http://schemas.openxmlformats.org/presentationml/2006/ole">
            <mc:AlternateContent xmlns:mc="http://schemas.openxmlformats.org/markup-compatibility/2006">
              <mc:Choice xmlns:v="urn:schemas-microsoft-com:vml" Requires="v">
                <p:oleObj spid="_x0000_s40030" name="Equation" r:id="rId10" imgW="1218960" imgH="241200" progId="Equation.DSMT4">
                  <p:embed/>
                </p:oleObj>
              </mc:Choice>
              <mc:Fallback>
                <p:oleObj name="Equation" r:id="rId10" imgW="1218960" imgH="241200" progId="Equation.DSMT4">
                  <p:embed/>
                  <p:pic>
                    <p:nvPicPr>
                      <p:cNvPr id="0" name="Object 9"/>
                      <p:cNvPicPr>
                        <a:picLocks noChangeAspect="1" noChangeArrowheads="1"/>
                      </p:cNvPicPr>
                      <p:nvPr/>
                    </p:nvPicPr>
                    <p:blipFill>
                      <a:blip r:embed="rId11"/>
                      <a:srcRect/>
                      <a:stretch>
                        <a:fillRect/>
                      </a:stretch>
                    </p:blipFill>
                    <p:spPr bwMode="auto">
                      <a:xfrm>
                        <a:off x="2476500" y="4852988"/>
                        <a:ext cx="2303463" cy="463550"/>
                      </a:xfrm>
                      <a:prstGeom prst="rect">
                        <a:avLst/>
                      </a:prstGeom>
                      <a:noFill/>
                    </p:spPr>
                  </p:pic>
                </p:oleObj>
              </mc:Fallback>
            </mc:AlternateContent>
          </a:graphicData>
        </a:graphic>
      </p:graphicFrame>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8" name="Object 27"/>
          <p:cNvGraphicFramePr>
            <a:graphicFrameLocks noChangeAspect="1"/>
          </p:cNvGraphicFramePr>
          <p:nvPr>
            <p:extLst>
              <p:ext uri="{D42A27DB-BD31-4B8C-83A1-F6EECF244321}">
                <p14:modId xmlns:p14="http://schemas.microsoft.com/office/powerpoint/2010/main" val="2428673003"/>
              </p:ext>
            </p:extLst>
          </p:nvPr>
        </p:nvGraphicFramePr>
        <p:xfrm>
          <a:off x="2438400" y="5462316"/>
          <a:ext cx="2299468" cy="481284"/>
        </p:xfrm>
        <a:graphic>
          <a:graphicData uri="http://schemas.openxmlformats.org/presentationml/2006/ole">
            <mc:AlternateContent xmlns:mc="http://schemas.openxmlformats.org/markup-compatibility/2006">
              <mc:Choice xmlns:v="urn:schemas-microsoft-com:vml" Requires="v">
                <p:oleObj spid="_x0000_s40031" name="Equation" r:id="rId12" imgW="1218960" imgH="266400" progId="Equation.DSMT4">
                  <p:embed/>
                </p:oleObj>
              </mc:Choice>
              <mc:Fallback>
                <p:oleObj name="Equation" r:id="rId12" imgW="1218960" imgH="266400" progId="Equation.DSMT4">
                  <p:embed/>
                  <p:pic>
                    <p:nvPicPr>
                      <p:cNvPr id="0" name="Object 11"/>
                      <p:cNvPicPr>
                        <a:picLocks noChangeAspect="1" noChangeArrowheads="1"/>
                      </p:cNvPicPr>
                      <p:nvPr/>
                    </p:nvPicPr>
                    <p:blipFill>
                      <a:blip r:embed="rId13"/>
                      <a:srcRect/>
                      <a:stretch>
                        <a:fillRect/>
                      </a:stretch>
                    </p:blipFill>
                    <p:spPr bwMode="auto">
                      <a:xfrm>
                        <a:off x="2438400" y="5462316"/>
                        <a:ext cx="2299468" cy="481284"/>
                      </a:xfrm>
                      <a:prstGeom prst="rect">
                        <a:avLst/>
                      </a:prstGeom>
                      <a:noFill/>
                    </p:spPr>
                  </p:pic>
                </p:oleObj>
              </mc:Fallback>
            </mc:AlternateContent>
          </a:graphicData>
        </a:graphic>
      </p:graphicFrame>
      <p:sp>
        <p:nvSpPr>
          <p:cNvPr id="29" name="Text Box 20"/>
          <p:cNvSpPr txBox="1">
            <a:spLocks noChangeArrowheads="1"/>
          </p:cNvSpPr>
          <p:nvPr/>
        </p:nvSpPr>
        <p:spPr bwMode="auto">
          <a:xfrm>
            <a:off x="1692166" y="3507794"/>
            <a:ext cx="651147" cy="400110"/>
          </a:xfrm>
          <a:prstGeom prst="rect">
            <a:avLst/>
          </a:prstGeom>
          <a:noFill/>
          <a:ln w="9525">
            <a:noFill/>
            <a:miter lim="800000"/>
            <a:headEnd/>
            <a:tailEnd/>
          </a:ln>
        </p:spPr>
        <p:txBody>
          <a:bodyPr wrap="square">
            <a:spAutoFit/>
          </a:bodyPr>
          <a:lstStyle/>
          <a:p>
            <a:pPr>
              <a:spcBef>
                <a:spcPct val="50000"/>
              </a:spcBef>
            </a:pPr>
            <a:r>
              <a:rPr lang="en-US" altLang="zh-CN" sz="2000" i="1" dirty="0" err="1" smtClean="0"/>
              <a:t>s.t.</a:t>
            </a:r>
            <a:endParaRPr lang="en-US" altLang="zh-CN" sz="2000" i="1" dirty="0"/>
          </a:p>
        </p:txBody>
      </p:sp>
      <p:sp>
        <p:nvSpPr>
          <p:cNvPr id="32" name="Text Box 20"/>
          <p:cNvSpPr txBox="1">
            <a:spLocks noChangeArrowheads="1"/>
          </p:cNvSpPr>
          <p:nvPr/>
        </p:nvSpPr>
        <p:spPr bwMode="auto">
          <a:xfrm>
            <a:off x="4827896" y="3570859"/>
            <a:ext cx="2824942" cy="584775"/>
          </a:xfrm>
          <a:prstGeom prst="rect">
            <a:avLst/>
          </a:prstGeom>
          <a:noFill/>
          <a:ln w="9525">
            <a:noFill/>
            <a:miter lim="800000"/>
            <a:headEnd/>
            <a:tailEnd/>
          </a:ln>
        </p:spPr>
        <p:txBody>
          <a:bodyPr wrap="square">
            <a:spAutoFit/>
          </a:bodyPr>
          <a:lstStyle/>
          <a:p>
            <a:pPr>
              <a:spcBef>
                <a:spcPct val="50000"/>
              </a:spcBef>
            </a:pPr>
            <a:r>
              <a:rPr lang="en-US" altLang="zh-CN" sz="1600" i="1" dirty="0" smtClean="0">
                <a:solidFill>
                  <a:srgbClr val="FF6600"/>
                </a:solidFill>
                <a:latin typeface="Times New Roman" pitchFamily="18" charset="0"/>
                <a:cs typeface="Times New Roman" pitchFamily="18" charset="0"/>
              </a:rPr>
              <a:t>Gap function for the combined equilibrium </a:t>
            </a:r>
            <a:endParaRPr lang="en-US" altLang="zh-CN" sz="1600" i="1" dirty="0">
              <a:solidFill>
                <a:srgbClr val="FF6600"/>
              </a:solidFill>
              <a:latin typeface="Times New Roman" pitchFamily="18" charset="0"/>
              <a:cs typeface="Times New Roman" pitchFamily="18" charset="0"/>
            </a:endParaRPr>
          </a:p>
        </p:txBody>
      </p:sp>
      <p:sp>
        <p:nvSpPr>
          <p:cNvPr id="33" name="Line 41"/>
          <p:cNvSpPr>
            <a:spLocks noChangeShapeType="1"/>
          </p:cNvSpPr>
          <p:nvPr/>
        </p:nvSpPr>
        <p:spPr bwMode="auto">
          <a:xfrm>
            <a:off x="4419600" y="3743738"/>
            <a:ext cx="310836" cy="0"/>
          </a:xfrm>
          <a:prstGeom prst="line">
            <a:avLst/>
          </a:prstGeom>
          <a:noFill/>
          <a:ln w="9525">
            <a:solidFill>
              <a:srgbClr val="FF6600"/>
            </a:solidFill>
            <a:round/>
            <a:headEnd type="arrow" w="med" len="med"/>
            <a:tailEnd type="none" w="med" len="med"/>
          </a:ln>
        </p:spPr>
        <p:txBody>
          <a:bodyPr/>
          <a:lstStyle/>
          <a:p>
            <a:endParaRPr lang="zh-CN" altLang="en-US"/>
          </a:p>
        </p:txBody>
      </p:sp>
      <p:pic>
        <p:nvPicPr>
          <p:cNvPr id="30" name="Picture 3"/>
          <p:cNvPicPr>
            <a:picLocks noChangeAspect="1" noChangeArrowheads="1"/>
          </p:cNvPicPr>
          <p:nvPr/>
        </p:nvPicPr>
        <p:blipFill rotWithShape="1">
          <a:blip r:embed="rId14">
            <a:extLst>
              <a:ext uri="{28A0092B-C50C-407E-A947-70E740481C1C}">
                <a14:useLocalDpi xmlns:a14="http://schemas.microsoft.com/office/drawing/2010/main" val="0"/>
              </a:ext>
            </a:extLst>
          </a:blip>
          <a:srcRect l="30302" r="32428" b="82042"/>
          <a:stretch/>
        </p:blipFill>
        <p:spPr bwMode="auto">
          <a:xfrm>
            <a:off x="7086600" y="6170520"/>
            <a:ext cx="1981200" cy="624417"/>
          </a:xfrm>
          <a:prstGeom prst="rect">
            <a:avLst/>
          </a:prstGeom>
          <a:solidFill>
            <a:schemeClr val="bg1">
              <a:lumMod val="95000"/>
            </a:schemeClr>
          </a:solidFill>
          <a:ln>
            <a:noFill/>
          </a:ln>
          <a:effectLst>
            <a:outerShdw blurRad="50800" dist="38100" dir="2700000" algn="tl" rotWithShape="0">
              <a:prstClr val="black">
                <a:alpha val="40000"/>
              </a:prstClr>
            </a:outerShdw>
          </a:effectLst>
          <a:extLst/>
        </p:spPr>
      </p:pic>
    </p:spTree>
    <p:extLst>
      <p:ext uri="{BB962C8B-B14F-4D97-AF65-F5344CB8AC3E}">
        <p14:creationId xmlns:p14="http://schemas.microsoft.com/office/powerpoint/2010/main" val="853589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a:xfrm>
            <a:off x="1371600" y="1600200"/>
            <a:ext cx="8229600" cy="990600"/>
          </a:xfrm>
        </p:spPr>
        <p:txBody>
          <a:bodyPr/>
          <a:lstStyle/>
          <a:p>
            <a:r>
              <a:rPr lang="en-US" sz="3400" dirty="0" smtClean="0"/>
              <a:t>Properties and sensitivity tests</a:t>
            </a:r>
            <a:endParaRPr lang="en-US" sz="3400" dirty="0"/>
          </a:p>
        </p:txBody>
      </p:sp>
      <p:sp>
        <p:nvSpPr>
          <p:cNvPr id="6" name="TextBox 5"/>
          <p:cNvSpPr txBox="1"/>
          <p:nvPr/>
        </p:nvSpPr>
        <p:spPr>
          <a:xfrm>
            <a:off x="76200" y="1809199"/>
            <a:ext cx="1143000" cy="615553"/>
          </a:xfrm>
          <a:prstGeom prst="rect">
            <a:avLst/>
          </a:prstGeom>
          <a:noFill/>
        </p:spPr>
        <p:txBody>
          <a:bodyPr wrap="square" rtlCol="0">
            <a:spAutoFit/>
          </a:bodyPr>
          <a:lstStyle/>
          <a:p>
            <a:pPr algn="ctr"/>
            <a:r>
              <a:rPr lang="en-US" sz="3400" b="1" dirty="0">
                <a:solidFill>
                  <a:schemeClr val="bg2"/>
                </a:solidFill>
              </a:rPr>
              <a:t>2</a:t>
            </a:r>
            <a:r>
              <a:rPr lang="en-US" sz="3400" b="1" dirty="0" smtClean="0">
                <a:solidFill>
                  <a:schemeClr val="bg2"/>
                </a:solidFill>
              </a:rPr>
              <a:t>.</a:t>
            </a:r>
            <a:endParaRPr lang="en-US" sz="3400" b="1" dirty="0">
              <a:solidFill>
                <a:schemeClr val="bg2"/>
              </a:solidFill>
            </a:endParaRPr>
          </a:p>
        </p:txBody>
      </p:sp>
    </p:spTree>
    <p:extLst>
      <p:ext uri="{BB962C8B-B14F-4D97-AF65-F5344CB8AC3E}">
        <p14:creationId xmlns:p14="http://schemas.microsoft.com/office/powerpoint/2010/main" val="11219888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sz="3000" dirty="0" smtClean="0"/>
              <a:t>Properties</a:t>
            </a:r>
            <a:endParaRPr lang="en-US" sz="30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2</a:t>
            </a:r>
            <a:endParaRPr lang="en-US" sz="1600" b="1" dirty="0">
              <a:solidFill>
                <a:schemeClr val="bg2"/>
              </a:solidFill>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2514600"/>
            <a:ext cx="8229600" cy="5181600"/>
          </a:xfrm>
        </p:spPr>
        <p:txBody>
          <a:bodyPr>
            <a:normAutofit/>
          </a:bodyPr>
          <a:lstStyle/>
          <a:p>
            <a:pPr>
              <a:buFont typeface="Wingdings" pitchFamily="2" charset="2"/>
              <a:buChar char="Ø"/>
            </a:pPr>
            <a:r>
              <a:rPr lang="en-US" dirty="0" smtClean="0"/>
              <a:t>Results obtained for the case of </a:t>
            </a:r>
          </a:p>
          <a:p>
            <a:pPr lvl="1">
              <a:buFont typeface="Wingdings" pitchFamily="2" charset="2"/>
              <a:buChar char="Ø"/>
            </a:pPr>
            <a:r>
              <a:rPr lang="en-US" sz="1900" dirty="0" smtClean="0"/>
              <a:t>One </a:t>
            </a:r>
            <a:r>
              <a:rPr lang="en-US" sz="1900" dirty="0"/>
              <a:t>OD, </a:t>
            </a:r>
            <a:r>
              <a:rPr lang="en-US" sz="1900" dirty="0" smtClean="0"/>
              <a:t>Multiple travel modes </a:t>
            </a:r>
          </a:p>
          <a:p>
            <a:pPr lvl="1">
              <a:buFont typeface="Wingdings" pitchFamily="2" charset="2"/>
              <a:buChar char="Ø"/>
            </a:pPr>
            <a:r>
              <a:rPr lang="en-US" sz="1900" dirty="0" smtClean="0"/>
              <a:t>Heterogeneous </a:t>
            </a:r>
            <a:r>
              <a:rPr lang="en-US" sz="1900" dirty="0"/>
              <a:t>housing </a:t>
            </a:r>
            <a:r>
              <a:rPr lang="en-US" sz="1900" dirty="0" smtClean="0"/>
              <a:t>types </a:t>
            </a:r>
          </a:p>
          <a:p>
            <a:pPr lvl="1">
              <a:buFont typeface="Wingdings" pitchFamily="2" charset="2"/>
              <a:buChar char="Ø"/>
            </a:pPr>
            <a:r>
              <a:rPr lang="en-US" sz="1900" dirty="0" smtClean="0"/>
              <a:t>Heterogeneous value of times</a:t>
            </a:r>
          </a:p>
          <a:p>
            <a:pPr>
              <a:buFont typeface="Wingdings" pitchFamily="2" charset="2"/>
              <a:buChar char="Ø"/>
            </a:pPr>
            <a:r>
              <a:rPr lang="en-US" altLang="zh-CN" sz="2400" dirty="0" smtClean="0"/>
              <a:t>Results are </a:t>
            </a:r>
            <a:r>
              <a:rPr lang="en-US" sz="2400" dirty="0" smtClean="0"/>
              <a:t>echoed </a:t>
            </a:r>
            <a:r>
              <a:rPr lang="en-US" sz="2400" dirty="0"/>
              <a:t>by the numerical studies </a:t>
            </a:r>
            <a:r>
              <a:rPr lang="en-US" sz="2400" dirty="0" smtClean="0"/>
              <a:t>with </a:t>
            </a:r>
            <a:r>
              <a:rPr lang="en-US" sz="2400" dirty="0"/>
              <a:t>multiple OD pairs</a:t>
            </a:r>
            <a:endParaRPr lang="en-US" sz="2300" dirty="0" smtClean="0"/>
          </a:p>
        </p:txBody>
      </p:sp>
      <p:grpSp>
        <p:nvGrpSpPr>
          <p:cNvPr id="24" name="Group 23"/>
          <p:cNvGrpSpPr/>
          <p:nvPr/>
        </p:nvGrpSpPr>
        <p:grpSpPr>
          <a:xfrm>
            <a:off x="6062595" y="1425575"/>
            <a:ext cx="2460626" cy="1035050"/>
            <a:chOff x="6184899" y="1425575"/>
            <a:chExt cx="2460626" cy="1035050"/>
          </a:xfrm>
        </p:grpSpPr>
        <p:sp>
          <p:nvSpPr>
            <p:cNvPr id="29" name="Oval 81"/>
            <p:cNvSpPr>
              <a:spLocks noChangeArrowheads="1"/>
            </p:cNvSpPr>
            <p:nvPr/>
          </p:nvSpPr>
          <p:spPr bwMode="auto">
            <a:xfrm>
              <a:off x="8312150" y="1935162"/>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30" name="Text Box 71"/>
            <p:cNvSpPr txBox="1">
              <a:spLocks noChangeArrowheads="1"/>
            </p:cNvSpPr>
            <p:nvPr/>
          </p:nvSpPr>
          <p:spPr bwMode="auto">
            <a:xfrm>
              <a:off x="7137400" y="2209800"/>
              <a:ext cx="682625" cy="250825"/>
            </a:xfrm>
            <a:prstGeom prst="rect">
              <a:avLst/>
            </a:prstGeom>
            <a:noFill/>
            <a:ln w="9525">
              <a:noFill/>
              <a:miter lim="800000"/>
              <a:headEnd/>
              <a:tailEnd/>
            </a:ln>
          </p:spPr>
          <p:txBody>
            <a:bodyPr/>
            <a:lstStyle/>
            <a:p>
              <a:r>
                <a:rPr lang="en-US" altLang="zh-CN" sz="1200" i="1" dirty="0" smtClean="0"/>
                <a:t>Auto</a:t>
              </a:r>
              <a:endParaRPr lang="en-US" altLang="zh-CN" sz="1200" i="1" dirty="0"/>
            </a:p>
          </p:txBody>
        </p:sp>
        <p:sp>
          <p:nvSpPr>
            <p:cNvPr id="31" name="Oval 81"/>
            <p:cNvSpPr>
              <a:spLocks noChangeArrowheads="1"/>
            </p:cNvSpPr>
            <p:nvPr/>
          </p:nvSpPr>
          <p:spPr bwMode="auto">
            <a:xfrm>
              <a:off x="6184899" y="1931987"/>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32" name="Text Box 82"/>
            <p:cNvSpPr txBox="1">
              <a:spLocks noChangeArrowheads="1"/>
            </p:cNvSpPr>
            <p:nvPr/>
          </p:nvSpPr>
          <p:spPr bwMode="auto">
            <a:xfrm>
              <a:off x="6203950" y="1903412"/>
              <a:ext cx="215900" cy="250825"/>
            </a:xfrm>
            <a:prstGeom prst="rect">
              <a:avLst/>
            </a:prstGeom>
            <a:noFill/>
            <a:ln w="9525">
              <a:noFill/>
              <a:miter lim="800000"/>
              <a:headEnd/>
              <a:tailEnd/>
            </a:ln>
          </p:spPr>
          <p:txBody>
            <a:bodyPr/>
            <a:lstStyle/>
            <a:p>
              <a:r>
                <a:rPr lang="en-US" altLang="zh-CN" sz="1600" b="1" dirty="0" smtClean="0"/>
                <a:t>r</a:t>
              </a:r>
              <a:endParaRPr lang="en-US" altLang="zh-CN" sz="1600" b="1" dirty="0"/>
            </a:p>
          </p:txBody>
        </p:sp>
        <p:sp>
          <p:nvSpPr>
            <p:cNvPr id="33" name="Text Box 83"/>
            <p:cNvSpPr txBox="1">
              <a:spLocks noChangeArrowheads="1"/>
            </p:cNvSpPr>
            <p:nvPr/>
          </p:nvSpPr>
          <p:spPr bwMode="auto">
            <a:xfrm>
              <a:off x="8337550" y="1905000"/>
              <a:ext cx="215900" cy="250825"/>
            </a:xfrm>
            <a:prstGeom prst="rect">
              <a:avLst/>
            </a:prstGeom>
            <a:noFill/>
            <a:ln w="9525">
              <a:noFill/>
              <a:miter lim="800000"/>
              <a:headEnd/>
              <a:tailEnd/>
            </a:ln>
          </p:spPr>
          <p:txBody>
            <a:bodyPr/>
            <a:lstStyle/>
            <a:p>
              <a:r>
                <a:rPr lang="en-US" altLang="zh-CN" sz="1600" b="1" dirty="0" smtClean="0"/>
                <a:t>s</a:t>
              </a:r>
              <a:endParaRPr lang="en-US" altLang="zh-CN" sz="1600" b="1" dirty="0"/>
            </a:p>
          </p:txBody>
        </p:sp>
        <p:sp>
          <p:nvSpPr>
            <p:cNvPr id="34" name="Text Box 84"/>
            <p:cNvSpPr txBox="1">
              <a:spLocks noChangeArrowheads="1"/>
            </p:cNvSpPr>
            <p:nvPr/>
          </p:nvSpPr>
          <p:spPr bwMode="auto">
            <a:xfrm>
              <a:off x="7137400" y="1425575"/>
              <a:ext cx="573087" cy="250825"/>
            </a:xfrm>
            <a:prstGeom prst="rect">
              <a:avLst/>
            </a:prstGeom>
            <a:noFill/>
            <a:ln w="9525">
              <a:noFill/>
              <a:miter lim="800000"/>
              <a:headEnd/>
              <a:tailEnd/>
            </a:ln>
          </p:spPr>
          <p:txBody>
            <a:bodyPr/>
            <a:lstStyle/>
            <a:p>
              <a:r>
                <a:rPr lang="en-US" altLang="zh-CN" sz="1200" i="1" dirty="0" smtClean="0"/>
                <a:t>Rail</a:t>
              </a:r>
              <a:endParaRPr lang="en-US" altLang="zh-CN" sz="1200" i="1" dirty="0"/>
            </a:p>
          </p:txBody>
        </p:sp>
        <p:cxnSp>
          <p:nvCxnSpPr>
            <p:cNvPr id="36" name="Curved Connector 35"/>
            <p:cNvCxnSpPr>
              <a:stCxn id="31" idx="0"/>
              <a:endCxn id="29" idx="0"/>
            </p:cNvCxnSpPr>
            <p:nvPr/>
          </p:nvCxnSpPr>
          <p:spPr>
            <a:xfrm rot="16200000" flipH="1">
              <a:off x="7413624" y="869949"/>
              <a:ext cx="3175" cy="2127251"/>
            </a:xfrm>
            <a:prstGeom prst="curvedConnector3">
              <a:avLst>
                <a:gd name="adj1" fmla="val -72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Curved Connector 36"/>
            <p:cNvCxnSpPr>
              <a:stCxn id="31" idx="4"/>
              <a:endCxn id="29" idx="4"/>
            </p:cNvCxnSpPr>
            <p:nvPr/>
          </p:nvCxnSpPr>
          <p:spPr>
            <a:xfrm rot="16200000" flipH="1">
              <a:off x="7413625" y="1200148"/>
              <a:ext cx="3175" cy="2127251"/>
            </a:xfrm>
            <a:prstGeom prst="curvedConnector3">
              <a:avLst>
                <a:gd name="adj1" fmla="val 7300000"/>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8" name="Text Box 84"/>
          <p:cNvSpPr txBox="1">
            <a:spLocks noChangeArrowheads="1"/>
          </p:cNvSpPr>
          <p:nvPr/>
        </p:nvSpPr>
        <p:spPr bwMode="auto">
          <a:xfrm>
            <a:off x="7010400" y="1914307"/>
            <a:ext cx="573087" cy="250825"/>
          </a:xfrm>
          <a:prstGeom prst="rect">
            <a:avLst/>
          </a:prstGeom>
          <a:noFill/>
          <a:ln w="9525">
            <a:noFill/>
            <a:miter lim="800000"/>
            <a:headEnd/>
            <a:tailEnd/>
          </a:ln>
        </p:spPr>
        <p:txBody>
          <a:bodyPr/>
          <a:lstStyle/>
          <a:p>
            <a:r>
              <a:rPr lang="en-US" altLang="zh-CN" sz="1200" i="1" dirty="0" smtClean="0"/>
              <a:t>……</a:t>
            </a:r>
            <a:endParaRPr lang="en-US" altLang="zh-CN" sz="1200" i="1" dirty="0"/>
          </a:p>
        </p:txBody>
      </p:sp>
    </p:spTree>
    <p:extLst>
      <p:ext uri="{BB962C8B-B14F-4D97-AF65-F5344CB8AC3E}">
        <p14:creationId xmlns:p14="http://schemas.microsoft.com/office/powerpoint/2010/main" val="13787827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sz="3000" dirty="0" smtClean="0"/>
              <a:t>Properties</a:t>
            </a:r>
            <a:endParaRPr lang="en-US" sz="30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2</a:t>
            </a:r>
            <a:endParaRPr lang="en-US" sz="1600" b="1" dirty="0">
              <a:solidFill>
                <a:schemeClr val="bg2"/>
              </a:solidFill>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828800"/>
            <a:ext cx="8229600" cy="5181600"/>
          </a:xfrm>
        </p:spPr>
        <p:txBody>
          <a:bodyPr>
            <a:normAutofit/>
          </a:bodyPr>
          <a:lstStyle/>
          <a:p>
            <a:pPr>
              <a:buFont typeface="Wingdings" pitchFamily="2" charset="2"/>
              <a:buChar char="Ø"/>
            </a:pPr>
            <a:r>
              <a:rPr lang="en-US" dirty="0" smtClean="0"/>
              <a:t>Property 1 (Residents)</a:t>
            </a:r>
          </a:p>
          <a:p>
            <a:pPr lvl="1">
              <a:buFont typeface="Wingdings" pitchFamily="2" charset="2"/>
              <a:buChar char="Ø"/>
            </a:pPr>
            <a:r>
              <a:rPr lang="en-US" sz="2100" dirty="0"/>
              <a:t>The travel cost of every </a:t>
            </a:r>
            <a:r>
              <a:rPr lang="en-US" sz="2100" dirty="0" smtClean="0"/>
              <a:t>HH group </a:t>
            </a:r>
            <a:r>
              <a:rPr lang="en-US" sz="2100" dirty="0"/>
              <a:t>is monotonically increasing with </a:t>
            </a:r>
            <a:r>
              <a:rPr lang="en-US" sz="2100" i="1" dirty="0" smtClean="0">
                <a:effectLst>
                  <a:outerShdw blurRad="38100" dist="38100" dir="2700000" algn="tl">
                    <a:srgbClr val="000000">
                      <a:alpha val="43137"/>
                    </a:srgbClr>
                  </a:outerShdw>
                </a:effectLst>
              </a:rPr>
              <a:t>headway </a:t>
            </a:r>
            <a:r>
              <a:rPr lang="en-US" sz="2100" dirty="0" smtClean="0"/>
              <a:t>and </a:t>
            </a:r>
            <a:r>
              <a:rPr lang="en-US" sz="2100" i="1" dirty="0" smtClean="0">
                <a:effectLst>
                  <a:outerShdw blurRad="38100" dist="38100" dir="2700000" algn="tl">
                    <a:srgbClr val="000000">
                      <a:alpha val="43137"/>
                    </a:srgbClr>
                  </a:outerShdw>
                </a:effectLst>
              </a:rPr>
              <a:t>fare</a:t>
            </a:r>
            <a:endParaRPr lang="en-US" sz="2100" i="1" dirty="0">
              <a:effectLst>
                <a:outerShdw blurRad="38100" dist="38100" dir="2700000" algn="tl">
                  <a:srgbClr val="000000">
                    <a:alpha val="43137"/>
                  </a:srgbClr>
                </a:outerShdw>
              </a:effectLst>
            </a:endParaRPr>
          </a:p>
          <a:p>
            <a:pPr lvl="1">
              <a:buFont typeface="Wingdings" pitchFamily="2" charset="2"/>
              <a:buChar char="Ø"/>
            </a:pPr>
            <a:r>
              <a:rPr lang="en-US" sz="2100" dirty="0" smtClean="0"/>
              <a:t>The changes of railway investment, e.g. </a:t>
            </a:r>
            <a:r>
              <a:rPr lang="en-US" sz="2100" i="1" dirty="0" smtClean="0">
                <a:effectLst>
                  <a:outerShdw blurRad="38100" dist="38100" dir="2700000" algn="tl">
                    <a:srgbClr val="000000">
                      <a:alpha val="43137"/>
                    </a:srgbClr>
                  </a:outerShdw>
                </a:effectLst>
              </a:rPr>
              <a:t>headway </a:t>
            </a:r>
            <a:r>
              <a:rPr lang="en-US" sz="2100" dirty="0" smtClean="0"/>
              <a:t>or </a:t>
            </a:r>
            <a:r>
              <a:rPr lang="en-US" sz="2100" i="1" dirty="0" smtClean="0">
                <a:effectLst>
                  <a:outerShdw blurRad="38100" dist="38100" dir="2700000" algn="tl">
                    <a:srgbClr val="000000">
                      <a:alpha val="43137"/>
                    </a:srgbClr>
                  </a:outerShdw>
                </a:effectLst>
              </a:rPr>
              <a:t>fare</a:t>
            </a:r>
            <a:r>
              <a:rPr lang="en-US" sz="2100" dirty="0" smtClean="0"/>
              <a:t>, do not result of changes in choice of housing types, and the locational benefit, e.g. individual/total </a:t>
            </a:r>
            <a:r>
              <a:rPr lang="en-US" sz="2100" i="1" dirty="0" smtClean="0">
                <a:effectLst>
                  <a:outerShdw blurRad="38100" dist="38100" dir="2700000" algn="tl">
                    <a:srgbClr val="000000">
                      <a:alpha val="43137"/>
                    </a:srgbClr>
                  </a:outerShdw>
                </a:effectLst>
              </a:rPr>
              <a:t>CS</a:t>
            </a:r>
            <a:r>
              <a:rPr lang="en-US" sz="2100" dirty="0" smtClean="0"/>
              <a:t>, do not change</a:t>
            </a:r>
          </a:p>
          <a:p>
            <a:pPr lvl="1">
              <a:buFont typeface="Wingdings" pitchFamily="2" charset="2"/>
              <a:buChar char="Ø"/>
            </a:pPr>
            <a:r>
              <a:rPr lang="en-US" sz="2000" b="1" dirty="0" smtClean="0">
                <a:solidFill>
                  <a:srgbClr val="0070C0"/>
                </a:solidFill>
              </a:rPr>
              <a:t>The </a:t>
            </a:r>
            <a:r>
              <a:rPr lang="en-US" sz="2000" b="1" dirty="0">
                <a:solidFill>
                  <a:srgbClr val="0070C0"/>
                </a:solidFill>
              </a:rPr>
              <a:t>neutralizing effect </a:t>
            </a:r>
            <a:r>
              <a:rPr lang="en-US" sz="2000" dirty="0"/>
              <a:t>on consumer surplus </a:t>
            </a:r>
            <a:r>
              <a:rPr lang="en-US" sz="2000" dirty="0" smtClean="0"/>
              <a:t>comes from </a:t>
            </a:r>
            <a:r>
              <a:rPr lang="en-US" sz="2000" dirty="0"/>
              <a:t>transport </a:t>
            </a:r>
            <a:r>
              <a:rPr lang="en-US" sz="2000" dirty="0" smtClean="0"/>
              <a:t>externalities, where decrease </a:t>
            </a:r>
            <a:r>
              <a:rPr lang="en-US" sz="2000" dirty="0"/>
              <a:t>in transport cost </a:t>
            </a:r>
            <a:r>
              <a:rPr lang="en-US" sz="2000" dirty="0" smtClean="0"/>
              <a:t>is </a:t>
            </a:r>
            <a:r>
              <a:rPr lang="en-US" sz="2000" dirty="0"/>
              <a:t>absorbed by corresponding rent increases</a:t>
            </a:r>
            <a:endParaRPr lang="en-US" sz="2000" dirty="0" smtClean="0"/>
          </a:p>
          <a:p>
            <a:pPr lvl="1">
              <a:buClr>
                <a:srgbClr val="0F6FC6"/>
              </a:buClr>
              <a:buFont typeface="Wingdings" pitchFamily="2" charset="2"/>
              <a:buChar char="Ø"/>
            </a:pPr>
            <a:r>
              <a:rPr lang="en-US" sz="2100" b="1" dirty="0">
                <a:solidFill>
                  <a:srgbClr val="0070C0"/>
                </a:solidFill>
              </a:rPr>
              <a:t>A</a:t>
            </a:r>
            <a:r>
              <a:rPr lang="en-US" sz="2000" b="1" dirty="0">
                <a:solidFill>
                  <a:srgbClr val="0070C0"/>
                </a:solidFill>
              </a:rPr>
              <a:t> </a:t>
            </a:r>
            <a:r>
              <a:rPr lang="en-US" sz="2000" b="1" dirty="0" smtClean="0">
                <a:solidFill>
                  <a:srgbClr val="0070C0"/>
                </a:solidFill>
              </a:rPr>
              <a:t>regressive effect </a:t>
            </a:r>
            <a:r>
              <a:rPr lang="en-US" sz="2000" dirty="0" smtClean="0">
                <a:solidFill>
                  <a:prstClr val="black"/>
                </a:solidFill>
              </a:rPr>
              <a:t>– High income gain more from transport service improvement</a:t>
            </a:r>
            <a:endParaRPr lang="en-US" sz="2100" dirty="0">
              <a:solidFill>
                <a:prstClr val="black"/>
              </a:solidFill>
            </a:endParaRPr>
          </a:p>
        </p:txBody>
      </p:sp>
      <p:grpSp>
        <p:nvGrpSpPr>
          <p:cNvPr id="24" name="Group 23"/>
          <p:cNvGrpSpPr/>
          <p:nvPr/>
        </p:nvGrpSpPr>
        <p:grpSpPr>
          <a:xfrm>
            <a:off x="6062595" y="1425575"/>
            <a:ext cx="2460626" cy="1035050"/>
            <a:chOff x="6184899" y="1425575"/>
            <a:chExt cx="2460626" cy="1035050"/>
          </a:xfrm>
        </p:grpSpPr>
        <p:sp>
          <p:nvSpPr>
            <p:cNvPr id="29" name="Oval 81"/>
            <p:cNvSpPr>
              <a:spLocks noChangeArrowheads="1"/>
            </p:cNvSpPr>
            <p:nvPr/>
          </p:nvSpPr>
          <p:spPr bwMode="auto">
            <a:xfrm>
              <a:off x="8312150" y="1935162"/>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30" name="Text Box 71"/>
            <p:cNvSpPr txBox="1">
              <a:spLocks noChangeArrowheads="1"/>
            </p:cNvSpPr>
            <p:nvPr/>
          </p:nvSpPr>
          <p:spPr bwMode="auto">
            <a:xfrm>
              <a:off x="7137400" y="2209800"/>
              <a:ext cx="682625" cy="250825"/>
            </a:xfrm>
            <a:prstGeom prst="rect">
              <a:avLst/>
            </a:prstGeom>
            <a:noFill/>
            <a:ln w="9525">
              <a:noFill/>
              <a:miter lim="800000"/>
              <a:headEnd/>
              <a:tailEnd/>
            </a:ln>
          </p:spPr>
          <p:txBody>
            <a:bodyPr/>
            <a:lstStyle/>
            <a:p>
              <a:r>
                <a:rPr lang="en-US" altLang="zh-CN" sz="1200" i="1" dirty="0" smtClean="0"/>
                <a:t>Auto</a:t>
              </a:r>
              <a:endParaRPr lang="en-US" altLang="zh-CN" sz="1200" i="1" dirty="0"/>
            </a:p>
          </p:txBody>
        </p:sp>
        <p:sp>
          <p:nvSpPr>
            <p:cNvPr id="31" name="Oval 81"/>
            <p:cNvSpPr>
              <a:spLocks noChangeArrowheads="1"/>
            </p:cNvSpPr>
            <p:nvPr/>
          </p:nvSpPr>
          <p:spPr bwMode="auto">
            <a:xfrm>
              <a:off x="6184899" y="1931987"/>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32" name="Text Box 82"/>
            <p:cNvSpPr txBox="1">
              <a:spLocks noChangeArrowheads="1"/>
            </p:cNvSpPr>
            <p:nvPr/>
          </p:nvSpPr>
          <p:spPr bwMode="auto">
            <a:xfrm>
              <a:off x="6203950" y="1903412"/>
              <a:ext cx="215900" cy="250825"/>
            </a:xfrm>
            <a:prstGeom prst="rect">
              <a:avLst/>
            </a:prstGeom>
            <a:noFill/>
            <a:ln w="9525">
              <a:noFill/>
              <a:miter lim="800000"/>
              <a:headEnd/>
              <a:tailEnd/>
            </a:ln>
          </p:spPr>
          <p:txBody>
            <a:bodyPr/>
            <a:lstStyle/>
            <a:p>
              <a:r>
                <a:rPr lang="en-US" altLang="zh-CN" sz="1600" b="1" dirty="0" smtClean="0"/>
                <a:t>r</a:t>
              </a:r>
              <a:endParaRPr lang="en-US" altLang="zh-CN" sz="1600" b="1" dirty="0"/>
            </a:p>
          </p:txBody>
        </p:sp>
        <p:sp>
          <p:nvSpPr>
            <p:cNvPr id="33" name="Text Box 83"/>
            <p:cNvSpPr txBox="1">
              <a:spLocks noChangeArrowheads="1"/>
            </p:cNvSpPr>
            <p:nvPr/>
          </p:nvSpPr>
          <p:spPr bwMode="auto">
            <a:xfrm>
              <a:off x="8337550" y="1905000"/>
              <a:ext cx="215900" cy="250825"/>
            </a:xfrm>
            <a:prstGeom prst="rect">
              <a:avLst/>
            </a:prstGeom>
            <a:noFill/>
            <a:ln w="9525">
              <a:noFill/>
              <a:miter lim="800000"/>
              <a:headEnd/>
              <a:tailEnd/>
            </a:ln>
          </p:spPr>
          <p:txBody>
            <a:bodyPr/>
            <a:lstStyle/>
            <a:p>
              <a:r>
                <a:rPr lang="en-US" altLang="zh-CN" sz="1600" b="1" dirty="0" smtClean="0"/>
                <a:t>s</a:t>
              </a:r>
              <a:endParaRPr lang="en-US" altLang="zh-CN" sz="1600" b="1" dirty="0"/>
            </a:p>
          </p:txBody>
        </p:sp>
        <p:sp>
          <p:nvSpPr>
            <p:cNvPr id="34" name="Text Box 84"/>
            <p:cNvSpPr txBox="1">
              <a:spLocks noChangeArrowheads="1"/>
            </p:cNvSpPr>
            <p:nvPr/>
          </p:nvSpPr>
          <p:spPr bwMode="auto">
            <a:xfrm>
              <a:off x="7137400" y="1425575"/>
              <a:ext cx="573087" cy="250825"/>
            </a:xfrm>
            <a:prstGeom prst="rect">
              <a:avLst/>
            </a:prstGeom>
            <a:noFill/>
            <a:ln w="9525">
              <a:noFill/>
              <a:miter lim="800000"/>
              <a:headEnd/>
              <a:tailEnd/>
            </a:ln>
          </p:spPr>
          <p:txBody>
            <a:bodyPr/>
            <a:lstStyle/>
            <a:p>
              <a:r>
                <a:rPr lang="en-US" altLang="zh-CN" sz="1200" i="1" dirty="0" smtClean="0"/>
                <a:t>Rail</a:t>
              </a:r>
              <a:endParaRPr lang="en-US" altLang="zh-CN" sz="1200" i="1" dirty="0"/>
            </a:p>
          </p:txBody>
        </p:sp>
        <p:cxnSp>
          <p:nvCxnSpPr>
            <p:cNvPr id="36" name="Curved Connector 35"/>
            <p:cNvCxnSpPr>
              <a:stCxn id="31" idx="0"/>
              <a:endCxn id="29" idx="0"/>
            </p:cNvCxnSpPr>
            <p:nvPr/>
          </p:nvCxnSpPr>
          <p:spPr>
            <a:xfrm rot="16200000" flipH="1">
              <a:off x="7413624" y="869949"/>
              <a:ext cx="3175" cy="2127251"/>
            </a:xfrm>
            <a:prstGeom prst="curvedConnector3">
              <a:avLst>
                <a:gd name="adj1" fmla="val -72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Curved Connector 36"/>
            <p:cNvCxnSpPr>
              <a:stCxn id="31" idx="4"/>
              <a:endCxn id="29" idx="4"/>
            </p:cNvCxnSpPr>
            <p:nvPr/>
          </p:nvCxnSpPr>
          <p:spPr>
            <a:xfrm rot="16200000" flipH="1">
              <a:off x="7413625" y="1200148"/>
              <a:ext cx="3175" cy="2127251"/>
            </a:xfrm>
            <a:prstGeom prst="curvedConnector3">
              <a:avLst>
                <a:gd name="adj1" fmla="val 7300000"/>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8" name="Text Box 84"/>
          <p:cNvSpPr txBox="1">
            <a:spLocks noChangeArrowheads="1"/>
          </p:cNvSpPr>
          <p:nvPr/>
        </p:nvSpPr>
        <p:spPr bwMode="auto">
          <a:xfrm>
            <a:off x="7010400" y="1914307"/>
            <a:ext cx="573087" cy="250825"/>
          </a:xfrm>
          <a:prstGeom prst="rect">
            <a:avLst/>
          </a:prstGeom>
          <a:noFill/>
          <a:ln w="9525">
            <a:noFill/>
            <a:miter lim="800000"/>
            <a:headEnd/>
            <a:tailEnd/>
          </a:ln>
        </p:spPr>
        <p:txBody>
          <a:bodyPr/>
          <a:lstStyle/>
          <a:p>
            <a:r>
              <a:rPr lang="en-US" altLang="zh-CN" sz="1200" i="1" dirty="0" smtClean="0"/>
              <a:t>……</a:t>
            </a:r>
            <a:endParaRPr lang="en-US" altLang="zh-CN" sz="1200" i="1" dirty="0"/>
          </a:p>
        </p:txBody>
      </p:sp>
    </p:spTree>
    <p:extLst>
      <p:ext uri="{BB962C8B-B14F-4D97-AF65-F5344CB8AC3E}">
        <p14:creationId xmlns:p14="http://schemas.microsoft.com/office/powerpoint/2010/main" val="4923529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altLang="zh-CN" sz="2800" dirty="0" smtClean="0"/>
              <a:t>Properties</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2</a:t>
            </a:r>
            <a:endParaRPr lang="en-US" sz="1600" b="1" dirty="0">
              <a:solidFill>
                <a:schemeClr val="bg2"/>
              </a:solidFill>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2057400"/>
            <a:ext cx="8229600" cy="4800600"/>
          </a:xfrm>
        </p:spPr>
        <p:txBody>
          <a:bodyPr>
            <a:normAutofit/>
          </a:bodyPr>
          <a:lstStyle/>
          <a:p>
            <a:pPr>
              <a:buFont typeface="Wingdings" pitchFamily="2" charset="2"/>
              <a:buChar char="Ø"/>
            </a:pPr>
            <a:r>
              <a:rPr lang="en-US" dirty="0" smtClean="0"/>
              <a:t>Property </a:t>
            </a:r>
            <a:r>
              <a:rPr lang="en-US" dirty="0"/>
              <a:t>2</a:t>
            </a:r>
            <a:r>
              <a:rPr lang="en-US" dirty="0" smtClean="0"/>
              <a:t> (Developer)</a:t>
            </a:r>
          </a:p>
          <a:p>
            <a:pPr lvl="1">
              <a:buFont typeface="Wingdings" pitchFamily="2" charset="2"/>
              <a:buChar char="Ø"/>
            </a:pPr>
            <a:r>
              <a:rPr lang="en-US" sz="2100" dirty="0"/>
              <a:t>The housing rents are monotonically</a:t>
            </a:r>
            <a:br>
              <a:rPr lang="en-US" sz="2100" dirty="0"/>
            </a:br>
            <a:r>
              <a:rPr lang="en-US" sz="2100" dirty="0"/>
              <a:t>decreasing with </a:t>
            </a:r>
            <a:r>
              <a:rPr lang="en-US" sz="2100" i="1" dirty="0">
                <a:effectLst>
                  <a:outerShdw blurRad="38100" dist="38100" dir="2700000" algn="tl">
                    <a:srgbClr val="000000">
                      <a:alpha val="43137"/>
                    </a:srgbClr>
                  </a:outerShdw>
                </a:effectLst>
              </a:rPr>
              <a:t>headway</a:t>
            </a:r>
            <a:r>
              <a:rPr lang="en-US" sz="2100" dirty="0"/>
              <a:t> and </a:t>
            </a:r>
            <a:r>
              <a:rPr lang="en-US" sz="2100" i="1" dirty="0">
                <a:effectLst>
                  <a:outerShdw blurRad="38100" dist="38100" dir="2700000" algn="tl">
                    <a:srgbClr val="000000">
                      <a:alpha val="43137"/>
                    </a:srgbClr>
                  </a:outerShdw>
                </a:effectLst>
              </a:rPr>
              <a:t>fare</a:t>
            </a:r>
          </a:p>
          <a:p>
            <a:pPr lvl="1">
              <a:buFont typeface="Wingdings" pitchFamily="2" charset="2"/>
              <a:buChar char="Ø"/>
            </a:pPr>
            <a:r>
              <a:rPr lang="en-US" sz="2100" dirty="0" smtClean="0"/>
              <a:t>If changing </a:t>
            </a:r>
            <a:r>
              <a:rPr lang="en-US" sz="2100" i="1" dirty="0" smtClean="0">
                <a:effectLst>
                  <a:outerShdw blurRad="38100" dist="38100" dir="2700000" algn="tl">
                    <a:srgbClr val="000000">
                      <a:alpha val="43137"/>
                    </a:srgbClr>
                  </a:outerShdw>
                </a:effectLst>
              </a:rPr>
              <a:t>headway...</a:t>
            </a:r>
            <a:endParaRPr lang="en-US" sz="2100" dirty="0" smtClean="0"/>
          </a:p>
          <a:p>
            <a:pPr lvl="1">
              <a:buFont typeface="Wingdings" pitchFamily="2" charset="2"/>
              <a:buChar char="Ø"/>
            </a:pPr>
            <a:r>
              <a:rPr lang="en-US" sz="2100" dirty="0" smtClean="0"/>
              <a:t>there exists an optimal </a:t>
            </a:r>
            <a:r>
              <a:rPr lang="en-US" sz="2100" i="1" dirty="0" smtClean="0">
                <a:effectLst>
                  <a:outerShdw blurRad="38100" dist="38100" dir="2700000" algn="tl">
                    <a:srgbClr val="000000">
                      <a:alpha val="43137"/>
                    </a:srgbClr>
                  </a:outerShdw>
                </a:effectLst>
              </a:rPr>
              <a:t>headway </a:t>
            </a:r>
            <a:r>
              <a:rPr lang="en-US" sz="2100" dirty="0" smtClean="0"/>
              <a:t>such that </a:t>
            </a:r>
            <a:r>
              <a:rPr lang="en-US" sz="2100" i="1" dirty="0">
                <a:effectLst>
                  <a:outerShdw blurRad="38100" dist="38100" dir="2700000" algn="tl">
                    <a:srgbClr val="000000">
                      <a:alpha val="43137"/>
                    </a:srgbClr>
                  </a:outerShdw>
                </a:effectLst>
              </a:rPr>
              <a:t>PS</a:t>
            </a:r>
            <a:r>
              <a:rPr lang="en-US" sz="2100" dirty="0" smtClean="0"/>
              <a:t> is maximized in a multi-modal network</a:t>
            </a:r>
          </a:p>
          <a:p>
            <a:pPr lvl="2">
              <a:buFont typeface="Wingdings" pitchFamily="2" charset="2"/>
              <a:buChar char="Ø"/>
            </a:pPr>
            <a:r>
              <a:rPr lang="en-US" sz="1800" dirty="0" smtClean="0"/>
              <a:t>Headway </a:t>
            </a:r>
            <a:r>
              <a:rPr lang="en-US" sz="1800" dirty="0" smtClean="0">
                <a:latin typeface="Times New Roman"/>
                <a:cs typeface="Times New Roman"/>
              </a:rPr>
              <a:t>↑</a:t>
            </a:r>
            <a:r>
              <a:rPr lang="en-US" sz="1800" dirty="0" smtClean="0"/>
              <a:t> Rail cost/revenue </a:t>
            </a:r>
            <a:r>
              <a:rPr lang="en-US" sz="1800" dirty="0" smtClean="0">
                <a:latin typeface="Times New Roman"/>
                <a:cs typeface="Times New Roman"/>
              </a:rPr>
              <a:t>↓   </a:t>
            </a:r>
            <a:r>
              <a:rPr lang="en-US" sz="1800" dirty="0" smtClean="0"/>
              <a:t>Housing cost/revenue </a:t>
            </a:r>
            <a:r>
              <a:rPr lang="en-US" sz="1800" dirty="0" smtClean="0">
                <a:latin typeface="Times New Roman"/>
                <a:cs typeface="Times New Roman"/>
              </a:rPr>
              <a:t>→</a:t>
            </a:r>
            <a:endParaRPr lang="en-US" sz="1800" dirty="0"/>
          </a:p>
        </p:txBody>
      </p:sp>
      <p:grpSp>
        <p:nvGrpSpPr>
          <p:cNvPr id="24" name="Group 23"/>
          <p:cNvGrpSpPr/>
          <p:nvPr/>
        </p:nvGrpSpPr>
        <p:grpSpPr>
          <a:xfrm>
            <a:off x="6062595" y="1425575"/>
            <a:ext cx="2460626" cy="1035050"/>
            <a:chOff x="6184899" y="1425575"/>
            <a:chExt cx="2460626" cy="1035050"/>
          </a:xfrm>
        </p:grpSpPr>
        <p:sp>
          <p:nvSpPr>
            <p:cNvPr id="29" name="Oval 81"/>
            <p:cNvSpPr>
              <a:spLocks noChangeArrowheads="1"/>
            </p:cNvSpPr>
            <p:nvPr/>
          </p:nvSpPr>
          <p:spPr bwMode="auto">
            <a:xfrm>
              <a:off x="8312150" y="1935162"/>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30" name="Text Box 71"/>
            <p:cNvSpPr txBox="1">
              <a:spLocks noChangeArrowheads="1"/>
            </p:cNvSpPr>
            <p:nvPr/>
          </p:nvSpPr>
          <p:spPr bwMode="auto">
            <a:xfrm>
              <a:off x="7137400" y="2209800"/>
              <a:ext cx="682625" cy="250825"/>
            </a:xfrm>
            <a:prstGeom prst="rect">
              <a:avLst/>
            </a:prstGeom>
            <a:noFill/>
            <a:ln w="9525">
              <a:noFill/>
              <a:miter lim="800000"/>
              <a:headEnd/>
              <a:tailEnd/>
            </a:ln>
          </p:spPr>
          <p:txBody>
            <a:bodyPr/>
            <a:lstStyle/>
            <a:p>
              <a:r>
                <a:rPr lang="en-US" altLang="zh-CN" sz="1200" i="1" dirty="0" smtClean="0"/>
                <a:t>Auto</a:t>
              </a:r>
              <a:endParaRPr lang="en-US" altLang="zh-CN" sz="1200" i="1" dirty="0"/>
            </a:p>
          </p:txBody>
        </p:sp>
        <p:sp>
          <p:nvSpPr>
            <p:cNvPr id="31" name="Oval 81"/>
            <p:cNvSpPr>
              <a:spLocks noChangeArrowheads="1"/>
            </p:cNvSpPr>
            <p:nvPr/>
          </p:nvSpPr>
          <p:spPr bwMode="auto">
            <a:xfrm>
              <a:off x="6184899" y="1931987"/>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32" name="Text Box 82"/>
            <p:cNvSpPr txBox="1">
              <a:spLocks noChangeArrowheads="1"/>
            </p:cNvSpPr>
            <p:nvPr/>
          </p:nvSpPr>
          <p:spPr bwMode="auto">
            <a:xfrm>
              <a:off x="6203950" y="1903412"/>
              <a:ext cx="215900" cy="250825"/>
            </a:xfrm>
            <a:prstGeom prst="rect">
              <a:avLst/>
            </a:prstGeom>
            <a:noFill/>
            <a:ln w="9525">
              <a:noFill/>
              <a:miter lim="800000"/>
              <a:headEnd/>
              <a:tailEnd/>
            </a:ln>
          </p:spPr>
          <p:txBody>
            <a:bodyPr/>
            <a:lstStyle/>
            <a:p>
              <a:r>
                <a:rPr lang="en-US" altLang="zh-CN" sz="1600" b="1" dirty="0" smtClean="0"/>
                <a:t>r</a:t>
              </a:r>
              <a:endParaRPr lang="en-US" altLang="zh-CN" sz="1600" b="1" dirty="0"/>
            </a:p>
          </p:txBody>
        </p:sp>
        <p:sp>
          <p:nvSpPr>
            <p:cNvPr id="33" name="Text Box 83"/>
            <p:cNvSpPr txBox="1">
              <a:spLocks noChangeArrowheads="1"/>
            </p:cNvSpPr>
            <p:nvPr/>
          </p:nvSpPr>
          <p:spPr bwMode="auto">
            <a:xfrm>
              <a:off x="8337550" y="1905000"/>
              <a:ext cx="215900" cy="250825"/>
            </a:xfrm>
            <a:prstGeom prst="rect">
              <a:avLst/>
            </a:prstGeom>
            <a:noFill/>
            <a:ln w="9525">
              <a:noFill/>
              <a:miter lim="800000"/>
              <a:headEnd/>
              <a:tailEnd/>
            </a:ln>
          </p:spPr>
          <p:txBody>
            <a:bodyPr/>
            <a:lstStyle/>
            <a:p>
              <a:r>
                <a:rPr lang="en-US" altLang="zh-CN" sz="1600" b="1" dirty="0" smtClean="0"/>
                <a:t>s</a:t>
              </a:r>
              <a:endParaRPr lang="en-US" altLang="zh-CN" sz="1600" b="1" dirty="0"/>
            </a:p>
          </p:txBody>
        </p:sp>
        <p:sp>
          <p:nvSpPr>
            <p:cNvPr id="34" name="Text Box 84"/>
            <p:cNvSpPr txBox="1">
              <a:spLocks noChangeArrowheads="1"/>
            </p:cNvSpPr>
            <p:nvPr/>
          </p:nvSpPr>
          <p:spPr bwMode="auto">
            <a:xfrm>
              <a:off x="7137400" y="1425575"/>
              <a:ext cx="573087" cy="250825"/>
            </a:xfrm>
            <a:prstGeom prst="rect">
              <a:avLst/>
            </a:prstGeom>
            <a:noFill/>
            <a:ln w="9525">
              <a:noFill/>
              <a:miter lim="800000"/>
              <a:headEnd/>
              <a:tailEnd/>
            </a:ln>
          </p:spPr>
          <p:txBody>
            <a:bodyPr/>
            <a:lstStyle/>
            <a:p>
              <a:r>
                <a:rPr lang="en-US" altLang="zh-CN" sz="1200" i="1" dirty="0" smtClean="0"/>
                <a:t>Rail</a:t>
              </a:r>
              <a:endParaRPr lang="en-US" altLang="zh-CN" sz="1200" i="1" dirty="0"/>
            </a:p>
          </p:txBody>
        </p:sp>
        <p:cxnSp>
          <p:nvCxnSpPr>
            <p:cNvPr id="36" name="Curved Connector 35"/>
            <p:cNvCxnSpPr>
              <a:stCxn id="31" idx="0"/>
              <a:endCxn id="29" idx="0"/>
            </p:cNvCxnSpPr>
            <p:nvPr/>
          </p:nvCxnSpPr>
          <p:spPr>
            <a:xfrm rot="16200000" flipH="1">
              <a:off x="7413624" y="869949"/>
              <a:ext cx="3175" cy="2127251"/>
            </a:xfrm>
            <a:prstGeom prst="curvedConnector3">
              <a:avLst>
                <a:gd name="adj1" fmla="val -72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Curved Connector 36"/>
            <p:cNvCxnSpPr>
              <a:stCxn id="31" idx="4"/>
              <a:endCxn id="29" idx="4"/>
            </p:cNvCxnSpPr>
            <p:nvPr/>
          </p:nvCxnSpPr>
          <p:spPr>
            <a:xfrm rot="16200000" flipH="1">
              <a:off x="7413625" y="1200148"/>
              <a:ext cx="3175" cy="2127251"/>
            </a:xfrm>
            <a:prstGeom prst="curvedConnector3">
              <a:avLst>
                <a:gd name="adj1" fmla="val 7300000"/>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8" name="Text Box 84"/>
          <p:cNvSpPr txBox="1">
            <a:spLocks noChangeArrowheads="1"/>
          </p:cNvSpPr>
          <p:nvPr/>
        </p:nvSpPr>
        <p:spPr bwMode="auto">
          <a:xfrm>
            <a:off x="7010400" y="1914307"/>
            <a:ext cx="573087" cy="250825"/>
          </a:xfrm>
          <a:prstGeom prst="rect">
            <a:avLst/>
          </a:prstGeom>
          <a:noFill/>
          <a:ln w="9525">
            <a:noFill/>
            <a:miter lim="800000"/>
            <a:headEnd/>
            <a:tailEnd/>
          </a:ln>
        </p:spPr>
        <p:txBody>
          <a:bodyPr/>
          <a:lstStyle/>
          <a:p>
            <a:r>
              <a:rPr lang="en-US" altLang="zh-CN" sz="1200" i="1" dirty="0" smtClean="0"/>
              <a:t>……</a:t>
            </a:r>
            <a:endParaRPr lang="en-US" altLang="zh-CN" sz="1200" i="1" dirty="0"/>
          </a:p>
        </p:txBody>
      </p:sp>
    </p:spTree>
    <p:extLst>
      <p:ext uri="{BB962C8B-B14F-4D97-AF65-F5344CB8AC3E}">
        <p14:creationId xmlns:p14="http://schemas.microsoft.com/office/powerpoint/2010/main" val="1572108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altLang="zh-CN" sz="2800" dirty="0" smtClean="0"/>
              <a:t>Properties</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2</a:t>
            </a:r>
            <a:endParaRPr lang="en-US" sz="1600" b="1" dirty="0">
              <a:solidFill>
                <a:schemeClr val="bg2"/>
              </a:solidFill>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2057400"/>
            <a:ext cx="8229600" cy="4800600"/>
          </a:xfrm>
        </p:spPr>
        <p:txBody>
          <a:bodyPr>
            <a:normAutofit/>
          </a:bodyPr>
          <a:lstStyle/>
          <a:p>
            <a:pPr>
              <a:buFont typeface="Wingdings" pitchFamily="2" charset="2"/>
              <a:buChar char="Ø"/>
            </a:pPr>
            <a:r>
              <a:rPr lang="en-US" dirty="0" smtClean="0"/>
              <a:t>Property </a:t>
            </a:r>
            <a:r>
              <a:rPr lang="en-US" dirty="0"/>
              <a:t>2</a:t>
            </a:r>
            <a:r>
              <a:rPr lang="en-US" dirty="0" smtClean="0"/>
              <a:t> (Developer)</a:t>
            </a:r>
          </a:p>
          <a:p>
            <a:pPr lvl="1">
              <a:buFont typeface="Wingdings" pitchFamily="2" charset="2"/>
              <a:buChar char="Ø"/>
            </a:pPr>
            <a:r>
              <a:rPr lang="en-US" sz="2100" dirty="0"/>
              <a:t>If </a:t>
            </a:r>
            <a:r>
              <a:rPr lang="en-US" sz="2100" dirty="0" smtClean="0"/>
              <a:t>changing </a:t>
            </a:r>
            <a:r>
              <a:rPr lang="en-US" sz="2100" i="1" dirty="0" smtClean="0">
                <a:effectLst>
                  <a:outerShdw blurRad="38100" dist="38100" dir="2700000" algn="tl">
                    <a:srgbClr val="000000">
                      <a:alpha val="43137"/>
                    </a:srgbClr>
                  </a:outerShdw>
                </a:effectLst>
              </a:rPr>
              <a:t>fare...</a:t>
            </a:r>
          </a:p>
          <a:p>
            <a:pPr lvl="1">
              <a:buFont typeface="Wingdings" pitchFamily="2" charset="2"/>
              <a:buChar char="Ø"/>
            </a:pPr>
            <a:r>
              <a:rPr lang="en-US" sz="2100" i="1" dirty="0" smtClean="0">
                <a:effectLst>
                  <a:outerShdw blurRad="38100" dist="38100" dir="2700000" algn="tl">
                    <a:srgbClr val="000000">
                      <a:alpha val="43137"/>
                    </a:srgbClr>
                  </a:outerShdw>
                </a:effectLst>
              </a:rPr>
              <a:t>PS</a:t>
            </a:r>
            <a:r>
              <a:rPr lang="en-US" sz="2100" dirty="0" smtClean="0"/>
              <a:t> is monotonically decreasing with </a:t>
            </a:r>
            <a:r>
              <a:rPr lang="en-US" sz="2100" i="1" dirty="0" smtClean="0">
                <a:effectLst>
                  <a:outerShdw blurRad="38100" dist="38100" dir="2700000" algn="tl">
                    <a:srgbClr val="000000">
                      <a:alpha val="43137"/>
                    </a:srgbClr>
                  </a:outerShdw>
                </a:effectLst>
              </a:rPr>
              <a:t>fare</a:t>
            </a:r>
            <a:r>
              <a:rPr lang="en-US" sz="2100" dirty="0" smtClean="0"/>
              <a:t> in a multi-modal network</a:t>
            </a:r>
          </a:p>
          <a:p>
            <a:pPr lvl="1">
              <a:buFont typeface="Wingdings" pitchFamily="2" charset="2"/>
              <a:buChar char="Ø"/>
            </a:pPr>
            <a:r>
              <a:rPr lang="en-US" sz="2100" dirty="0" smtClean="0"/>
              <a:t>Therefore developer </a:t>
            </a:r>
            <a:r>
              <a:rPr lang="en-US" sz="2100" dirty="0"/>
              <a:t>will keep </a:t>
            </a:r>
            <a:r>
              <a:rPr lang="en-US" sz="2100" i="1" dirty="0">
                <a:effectLst>
                  <a:outerShdw blurRad="38100" dist="38100" dir="2700000" algn="tl">
                    <a:srgbClr val="000000">
                      <a:alpha val="43137"/>
                    </a:srgbClr>
                  </a:outerShdw>
                </a:effectLst>
              </a:rPr>
              <a:t>fare </a:t>
            </a:r>
            <a:r>
              <a:rPr lang="en-US" sz="2100" dirty="0" smtClean="0"/>
              <a:t>at </a:t>
            </a:r>
            <a:r>
              <a:rPr lang="en-US" sz="2100" dirty="0"/>
              <a:t>a low level </a:t>
            </a:r>
            <a:r>
              <a:rPr lang="en-US" sz="2100" dirty="0" smtClean="0"/>
              <a:t>to </a:t>
            </a:r>
            <a:r>
              <a:rPr lang="en-US" sz="2100" dirty="0"/>
              <a:t>maintain the </a:t>
            </a:r>
            <a:r>
              <a:rPr lang="en-US" sz="2100" i="1" dirty="0" smtClean="0">
                <a:effectLst>
                  <a:outerShdw blurRad="38100" dist="38100" dir="2700000" algn="tl">
                    <a:srgbClr val="000000">
                      <a:alpha val="43137"/>
                    </a:srgbClr>
                  </a:outerShdw>
                </a:effectLst>
              </a:rPr>
              <a:t>PS </a:t>
            </a:r>
            <a:r>
              <a:rPr lang="en-US" sz="2100" dirty="0" smtClean="0"/>
              <a:t>at </a:t>
            </a:r>
            <a:r>
              <a:rPr lang="en-US" sz="2100" dirty="0"/>
              <a:t>a high </a:t>
            </a:r>
            <a:r>
              <a:rPr lang="en-US" sz="2100" dirty="0" smtClean="0"/>
              <a:t>level, since </a:t>
            </a:r>
            <a:r>
              <a:rPr lang="en-US" sz="2100" dirty="0"/>
              <a:t>the gain from </a:t>
            </a:r>
            <a:r>
              <a:rPr lang="en-US" sz="2100" dirty="0" smtClean="0"/>
              <a:t>housing sale offsets </a:t>
            </a:r>
            <a:r>
              <a:rPr lang="en-US" sz="2100" dirty="0"/>
              <a:t>the reduction in fare </a:t>
            </a:r>
            <a:r>
              <a:rPr lang="en-US" sz="2100" dirty="0" smtClean="0"/>
              <a:t>revenue</a:t>
            </a:r>
          </a:p>
          <a:p>
            <a:pPr lvl="1">
              <a:buFont typeface="Wingdings" pitchFamily="2" charset="2"/>
              <a:buChar char="Ø"/>
            </a:pPr>
            <a:endParaRPr lang="en-US" sz="2100" dirty="0"/>
          </a:p>
          <a:p>
            <a:pPr lvl="1">
              <a:buFont typeface="Wingdings" pitchFamily="2" charset="2"/>
              <a:buChar char="Ø"/>
            </a:pPr>
            <a:r>
              <a:rPr lang="en-US" sz="2100" i="1" dirty="0">
                <a:effectLst>
                  <a:outerShdw blurRad="38100" dist="38100" dir="2700000" algn="tl">
                    <a:srgbClr val="000000">
                      <a:alpha val="43137"/>
                    </a:srgbClr>
                  </a:outerShdw>
                </a:effectLst>
              </a:rPr>
              <a:t>PS</a:t>
            </a:r>
            <a:r>
              <a:rPr lang="en-US" sz="2100" dirty="0"/>
              <a:t> does not change with </a:t>
            </a:r>
            <a:r>
              <a:rPr lang="en-US" sz="2100" i="1" dirty="0" smtClean="0">
                <a:effectLst>
                  <a:outerShdw blurRad="38100" dist="38100" dir="2700000" algn="tl">
                    <a:srgbClr val="000000">
                      <a:alpha val="43137"/>
                    </a:srgbClr>
                  </a:outerShdw>
                </a:effectLst>
              </a:rPr>
              <a:t>fare </a:t>
            </a:r>
            <a:r>
              <a:rPr lang="en-US" sz="2100" dirty="0" smtClean="0"/>
              <a:t>if </a:t>
            </a:r>
            <a:r>
              <a:rPr lang="en-US" sz="2100" dirty="0"/>
              <a:t>rail is the only travel mode, fare increase fully absorbed in housing rent by the same level of reduction.</a:t>
            </a:r>
          </a:p>
        </p:txBody>
      </p:sp>
      <p:grpSp>
        <p:nvGrpSpPr>
          <p:cNvPr id="24" name="Group 23"/>
          <p:cNvGrpSpPr/>
          <p:nvPr/>
        </p:nvGrpSpPr>
        <p:grpSpPr>
          <a:xfrm>
            <a:off x="6062595" y="1425575"/>
            <a:ext cx="2460626" cy="1035050"/>
            <a:chOff x="6184899" y="1425575"/>
            <a:chExt cx="2460626" cy="1035050"/>
          </a:xfrm>
        </p:grpSpPr>
        <p:sp>
          <p:nvSpPr>
            <p:cNvPr id="29" name="Oval 81"/>
            <p:cNvSpPr>
              <a:spLocks noChangeArrowheads="1"/>
            </p:cNvSpPr>
            <p:nvPr/>
          </p:nvSpPr>
          <p:spPr bwMode="auto">
            <a:xfrm>
              <a:off x="8312150" y="1935162"/>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30" name="Text Box 71"/>
            <p:cNvSpPr txBox="1">
              <a:spLocks noChangeArrowheads="1"/>
            </p:cNvSpPr>
            <p:nvPr/>
          </p:nvSpPr>
          <p:spPr bwMode="auto">
            <a:xfrm>
              <a:off x="7137400" y="2209800"/>
              <a:ext cx="682625" cy="250825"/>
            </a:xfrm>
            <a:prstGeom prst="rect">
              <a:avLst/>
            </a:prstGeom>
            <a:noFill/>
            <a:ln w="9525">
              <a:noFill/>
              <a:miter lim="800000"/>
              <a:headEnd/>
              <a:tailEnd/>
            </a:ln>
          </p:spPr>
          <p:txBody>
            <a:bodyPr/>
            <a:lstStyle/>
            <a:p>
              <a:r>
                <a:rPr lang="en-US" altLang="zh-CN" sz="1200" i="1" dirty="0" smtClean="0"/>
                <a:t>Auto</a:t>
              </a:r>
              <a:endParaRPr lang="en-US" altLang="zh-CN" sz="1200" i="1" dirty="0"/>
            </a:p>
          </p:txBody>
        </p:sp>
        <p:sp>
          <p:nvSpPr>
            <p:cNvPr id="31" name="Oval 81"/>
            <p:cNvSpPr>
              <a:spLocks noChangeArrowheads="1"/>
            </p:cNvSpPr>
            <p:nvPr/>
          </p:nvSpPr>
          <p:spPr bwMode="auto">
            <a:xfrm>
              <a:off x="6184899" y="1931987"/>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32" name="Text Box 82"/>
            <p:cNvSpPr txBox="1">
              <a:spLocks noChangeArrowheads="1"/>
            </p:cNvSpPr>
            <p:nvPr/>
          </p:nvSpPr>
          <p:spPr bwMode="auto">
            <a:xfrm>
              <a:off x="6203950" y="1903412"/>
              <a:ext cx="215900" cy="250825"/>
            </a:xfrm>
            <a:prstGeom prst="rect">
              <a:avLst/>
            </a:prstGeom>
            <a:noFill/>
            <a:ln w="9525">
              <a:noFill/>
              <a:miter lim="800000"/>
              <a:headEnd/>
              <a:tailEnd/>
            </a:ln>
          </p:spPr>
          <p:txBody>
            <a:bodyPr/>
            <a:lstStyle/>
            <a:p>
              <a:r>
                <a:rPr lang="en-US" altLang="zh-CN" sz="1600" b="1" dirty="0" smtClean="0"/>
                <a:t>r</a:t>
              </a:r>
              <a:endParaRPr lang="en-US" altLang="zh-CN" sz="1600" b="1" dirty="0"/>
            </a:p>
          </p:txBody>
        </p:sp>
        <p:sp>
          <p:nvSpPr>
            <p:cNvPr id="33" name="Text Box 83"/>
            <p:cNvSpPr txBox="1">
              <a:spLocks noChangeArrowheads="1"/>
            </p:cNvSpPr>
            <p:nvPr/>
          </p:nvSpPr>
          <p:spPr bwMode="auto">
            <a:xfrm>
              <a:off x="8337550" y="1905000"/>
              <a:ext cx="215900" cy="250825"/>
            </a:xfrm>
            <a:prstGeom prst="rect">
              <a:avLst/>
            </a:prstGeom>
            <a:noFill/>
            <a:ln w="9525">
              <a:noFill/>
              <a:miter lim="800000"/>
              <a:headEnd/>
              <a:tailEnd/>
            </a:ln>
          </p:spPr>
          <p:txBody>
            <a:bodyPr/>
            <a:lstStyle/>
            <a:p>
              <a:r>
                <a:rPr lang="en-US" altLang="zh-CN" sz="1600" b="1" dirty="0" smtClean="0"/>
                <a:t>s</a:t>
              </a:r>
              <a:endParaRPr lang="en-US" altLang="zh-CN" sz="1600" b="1" dirty="0"/>
            </a:p>
          </p:txBody>
        </p:sp>
        <p:sp>
          <p:nvSpPr>
            <p:cNvPr id="34" name="Text Box 84"/>
            <p:cNvSpPr txBox="1">
              <a:spLocks noChangeArrowheads="1"/>
            </p:cNvSpPr>
            <p:nvPr/>
          </p:nvSpPr>
          <p:spPr bwMode="auto">
            <a:xfrm>
              <a:off x="7137400" y="1425575"/>
              <a:ext cx="573087" cy="250825"/>
            </a:xfrm>
            <a:prstGeom prst="rect">
              <a:avLst/>
            </a:prstGeom>
            <a:noFill/>
            <a:ln w="9525">
              <a:noFill/>
              <a:miter lim="800000"/>
              <a:headEnd/>
              <a:tailEnd/>
            </a:ln>
          </p:spPr>
          <p:txBody>
            <a:bodyPr/>
            <a:lstStyle/>
            <a:p>
              <a:r>
                <a:rPr lang="en-US" altLang="zh-CN" sz="1200" i="1" dirty="0" smtClean="0"/>
                <a:t>Rail</a:t>
              </a:r>
              <a:endParaRPr lang="en-US" altLang="zh-CN" sz="1200" i="1" dirty="0"/>
            </a:p>
          </p:txBody>
        </p:sp>
        <p:cxnSp>
          <p:nvCxnSpPr>
            <p:cNvPr id="36" name="Curved Connector 35"/>
            <p:cNvCxnSpPr>
              <a:stCxn id="31" idx="0"/>
              <a:endCxn id="29" idx="0"/>
            </p:cNvCxnSpPr>
            <p:nvPr/>
          </p:nvCxnSpPr>
          <p:spPr>
            <a:xfrm rot="16200000" flipH="1">
              <a:off x="7413624" y="869949"/>
              <a:ext cx="3175" cy="2127251"/>
            </a:xfrm>
            <a:prstGeom prst="curvedConnector3">
              <a:avLst>
                <a:gd name="adj1" fmla="val -72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Curved Connector 36"/>
            <p:cNvCxnSpPr>
              <a:stCxn id="31" idx="4"/>
              <a:endCxn id="29" idx="4"/>
            </p:cNvCxnSpPr>
            <p:nvPr/>
          </p:nvCxnSpPr>
          <p:spPr>
            <a:xfrm rot="16200000" flipH="1">
              <a:off x="7413625" y="1200148"/>
              <a:ext cx="3175" cy="2127251"/>
            </a:xfrm>
            <a:prstGeom prst="curvedConnector3">
              <a:avLst>
                <a:gd name="adj1" fmla="val 7300000"/>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8" name="Text Box 84"/>
          <p:cNvSpPr txBox="1">
            <a:spLocks noChangeArrowheads="1"/>
          </p:cNvSpPr>
          <p:nvPr/>
        </p:nvSpPr>
        <p:spPr bwMode="auto">
          <a:xfrm>
            <a:off x="7010400" y="1914307"/>
            <a:ext cx="573087" cy="250825"/>
          </a:xfrm>
          <a:prstGeom prst="rect">
            <a:avLst/>
          </a:prstGeom>
          <a:noFill/>
          <a:ln w="9525">
            <a:noFill/>
            <a:miter lim="800000"/>
            <a:headEnd/>
            <a:tailEnd/>
          </a:ln>
        </p:spPr>
        <p:txBody>
          <a:bodyPr/>
          <a:lstStyle/>
          <a:p>
            <a:r>
              <a:rPr lang="en-US" altLang="zh-CN" sz="1200" i="1" dirty="0" smtClean="0"/>
              <a:t>……</a:t>
            </a:r>
            <a:endParaRPr lang="en-US" altLang="zh-CN" sz="1200" i="1" dirty="0"/>
          </a:p>
        </p:txBody>
      </p:sp>
    </p:spTree>
    <p:extLst>
      <p:ext uri="{BB962C8B-B14F-4D97-AF65-F5344CB8AC3E}">
        <p14:creationId xmlns:p14="http://schemas.microsoft.com/office/powerpoint/2010/main" val="31851267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228600"/>
            <a:ext cx="8153400" cy="990600"/>
          </a:xfrm>
        </p:spPr>
        <p:txBody>
          <a:bodyPr>
            <a:normAutofit/>
          </a:bodyPr>
          <a:lstStyle/>
          <a:p>
            <a:r>
              <a:rPr lang="en-US" altLang="zh-CN" sz="2800" dirty="0" smtClean="0"/>
              <a:t>Sensitivity </a:t>
            </a:r>
            <a:r>
              <a:rPr lang="en-US" altLang="zh-CN" sz="2800" dirty="0"/>
              <a:t>tests</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2</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524000"/>
            <a:ext cx="5115425" cy="1676400"/>
          </a:xfrm>
        </p:spPr>
        <p:txBody>
          <a:bodyPr>
            <a:noAutofit/>
          </a:bodyPr>
          <a:lstStyle/>
          <a:p>
            <a:pPr>
              <a:buFont typeface="Wingdings" pitchFamily="2" charset="2"/>
              <a:buChar char="Ø"/>
            </a:pPr>
            <a:r>
              <a:rPr lang="en-US" altLang="zh-CN" dirty="0" smtClean="0"/>
              <a:t>One OD pair</a:t>
            </a:r>
          </a:p>
          <a:p>
            <a:pPr>
              <a:buFont typeface="Wingdings" pitchFamily="2" charset="2"/>
              <a:buChar char="Ø"/>
            </a:pPr>
            <a:r>
              <a:rPr lang="en-US" altLang="zh-CN" dirty="0" smtClean="0"/>
              <a:t>Two travel modes</a:t>
            </a:r>
          </a:p>
          <a:p>
            <a:pPr>
              <a:buFont typeface="Wingdings" pitchFamily="2" charset="2"/>
              <a:buChar char="Ø"/>
            </a:pPr>
            <a:r>
              <a:rPr lang="en-US" altLang="zh-CN" dirty="0" smtClean="0"/>
              <a:t>Two income groups</a:t>
            </a:r>
          </a:p>
          <a:p>
            <a:pPr>
              <a:buFont typeface="Wingdings" pitchFamily="2" charset="2"/>
              <a:buChar char="Ø"/>
            </a:pPr>
            <a:r>
              <a:rPr lang="en-US" altLang="zh-CN" dirty="0" smtClean="0"/>
              <a:t>Two types of housing unit</a:t>
            </a:r>
          </a:p>
          <a:p>
            <a:pPr>
              <a:buFont typeface="Wingdings" pitchFamily="2" charset="2"/>
              <a:buChar char="Ø"/>
            </a:pPr>
            <a:r>
              <a:rPr lang="en-US" altLang="zh-CN" dirty="0" smtClean="0"/>
              <a:t>Sensitivity tests</a:t>
            </a:r>
          </a:p>
          <a:p>
            <a:pPr lvl="1">
              <a:buFont typeface="Wingdings" pitchFamily="2" charset="2"/>
              <a:buChar char="Ø"/>
            </a:pPr>
            <a:r>
              <a:rPr lang="en-US" altLang="zh-CN" sz="2000" dirty="0" smtClean="0"/>
              <a:t>Either fix Fare, and vary the number of Big units and Headway</a:t>
            </a:r>
          </a:p>
          <a:p>
            <a:pPr lvl="1">
              <a:buFont typeface="Wingdings" pitchFamily="2" charset="2"/>
              <a:buChar char="Ø"/>
            </a:pPr>
            <a:r>
              <a:rPr lang="en-US" altLang="zh-CN" sz="2000" dirty="0" smtClean="0"/>
              <a:t>Or fix Headway, and vary the number of Big units and Fare</a:t>
            </a:r>
            <a:endParaRPr lang="en-US" altLang="zh-CN" sz="2000"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36" name="Group 35"/>
          <p:cNvGrpSpPr/>
          <p:nvPr/>
        </p:nvGrpSpPr>
        <p:grpSpPr>
          <a:xfrm>
            <a:off x="5562600" y="1425575"/>
            <a:ext cx="3459096" cy="1035050"/>
            <a:chOff x="5638800" y="1425575"/>
            <a:chExt cx="3459096" cy="1035050"/>
          </a:xfrm>
        </p:grpSpPr>
        <p:grpSp>
          <p:nvGrpSpPr>
            <p:cNvPr id="37" name="Group 36"/>
            <p:cNvGrpSpPr/>
            <p:nvPr/>
          </p:nvGrpSpPr>
          <p:grpSpPr>
            <a:xfrm>
              <a:off x="6138795" y="1425575"/>
              <a:ext cx="2460626" cy="1035050"/>
              <a:chOff x="6184899" y="1425575"/>
              <a:chExt cx="2460626" cy="1035050"/>
            </a:xfrm>
          </p:grpSpPr>
          <p:sp>
            <p:nvSpPr>
              <p:cNvPr id="41" name="Oval 81"/>
              <p:cNvSpPr>
                <a:spLocks noChangeArrowheads="1"/>
              </p:cNvSpPr>
              <p:nvPr/>
            </p:nvSpPr>
            <p:spPr bwMode="auto">
              <a:xfrm>
                <a:off x="8312150" y="1935162"/>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42" name="Text Box 71"/>
              <p:cNvSpPr txBox="1">
                <a:spLocks noChangeArrowheads="1"/>
              </p:cNvSpPr>
              <p:nvPr/>
            </p:nvSpPr>
            <p:spPr bwMode="auto">
              <a:xfrm>
                <a:off x="7137400" y="2209800"/>
                <a:ext cx="682625" cy="250825"/>
              </a:xfrm>
              <a:prstGeom prst="rect">
                <a:avLst/>
              </a:prstGeom>
              <a:noFill/>
              <a:ln w="9525">
                <a:noFill/>
                <a:miter lim="800000"/>
                <a:headEnd/>
                <a:tailEnd/>
              </a:ln>
            </p:spPr>
            <p:txBody>
              <a:bodyPr/>
              <a:lstStyle/>
              <a:p>
                <a:r>
                  <a:rPr lang="en-US" altLang="zh-CN" sz="1200" i="1" dirty="0" smtClean="0"/>
                  <a:t>Auto</a:t>
                </a:r>
                <a:endParaRPr lang="en-US" altLang="zh-CN" sz="1200" i="1" dirty="0"/>
              </a:p>
            </p:txBody>
          </p:sp>
          <p:sp>
            <p:nvSpPr>
              <p:cNvPr id="47" name="Oval 81"/>
              <p:cNvSpPr>
                <a:spLocks noChangeArrowheads="1"/>
              </p:cNvSpPr>
              <p:nvPr/>
            </p:nvSpPr>
            <p:spPr bwMode="auto">
              <a:xfrm>
                <a:off x="6184899" y="1931987"/>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48" name="Text Box 82"/>
              <p:cNvSpPr txBox="1">
                <a:spLocks noChangeArrowheads="1"/>
              </p:cNvSpPr>
              <p:nvPr/>
            </p:nvSpPr>
            <p:spPr bwMode="auto">
              <a:xfrm>
                <a:off x="6203950" y="1903412"/>
                <a:ext cx="215900" cy="250825"/>
              </a:xfrm>
              <a:prstGeom prst="rect">
                <a:avLst/>
              </a:prstGeom>
              <a:noFill/>
              <a:ln w="9525">
                <a:noFill/>
                <a:miter lim="800000"/>
                <a:headEnd/>
                <a:tailEnd/>
              </a:ln>
            </p:spPr>
            <p:txBody>
              <a:bodyPr/>
              <a:lstStyle/>
              <a:p>
                <a:r>
                  <a:rPr lang="en-US" altLang="zh-CN" sz="1600" b="1" dirty="0" smtClean="0"/>
                  <a:t>r</a:t>
                </a:r>
                <a:endParaRPr lang="en-US" altLang="zh-CN" sz="1600" b="1" dirty="0"/>
              </a:p>
            </p:txBody>
          </p:sp>
          <p:sp>
            <p:nvSpPr>
              <p:cNvPr id="49" name="Text Box 83"/>
              <p:cNvSpPr txBox="1">
                <a:spLocks noChangeArrowheads="1"/>
              </p:cNvSpPr>
              <p:nvPr/>
            </p:nvSpPr>
            <p:spPr bwMode="auto">
              <a:xfrm>
                <a:off x="8337550" y="1905000"/>
                <a:ext cx="215900" cy="250825"/>
              </a:xfrm>
              <a:prstGeom prst="rect">
                <a:avLst/>
              </a:prstGeom>
              <a:noFill/>
              <a:ln w="9525">
                <a:noFill/>
                <a:miter lim="800000"/>
                <a:headEnd/>
                <a:tailEnd/>
              </a:ln>
            </p:spPr>
            <p:txBody>
              <a:bodyPr/>
              <a:lstStyle/>
              <a:p>
                <a:r>
                  <a:rPr lang="en-US" altLang="zh-CN" sz="1600" b="1" dirty="0" smtClean="0"/>
                  <a:t>s</a:t>
                </a:r>
                <a:endParaRPr lang="en-US" altLang="zh-CN" sz="1600" b="1" dirty="0"/>
              </a:p>
            </p:txBody>
          </p:sp>
          <p:sp>
            <p:nvSpPr>
              <p:cNvPr id="50" name="Text Box 84"/>
              <p:cNvSpPr txBox="1">
                <a:spLocks noChangeArrowheads="1"/>
              </p:cNvSpPr>
              <p:nvPr/>
            </p:nvSpPr>
            <p:spPr bwMode="auto">
              <a:xfrm>
                <a:off x="7137400" y="1425575"/>
                <a:ext cx="573087" cy="250825"/>
              </a:xfrm>
              <a:prstGeom prst="rect">
                <a:avLst/>
              </a:prstGeom>
              <a:noFill/>
              <a:ln w="9525">
                <a:noFill/>
                <a:miter lim="800000"/>
                <a:headEnd/>
                <a:tailEnd/>
              </a:ln>
            </p:spPr>
            <p:txBody>
              <a:bodyPr/>
              <a:lstStyle/>
              <a:p>
                <a:r>
                  <a:rPr lang="en-US" altLang="zh-CN" sz="1200" i="1" dirty="0" smtClean="0"/>
                  <a:t>Rail</a:t>
                </a:r>
                <a:endParaRPr lang="en-US" altLang="zh-CN" sz="1200" i="1" dirty="0"/>
              </a:p>
            </p:txBody>
          </p:sp>
          <p:cxnSp>
            <p:nvCxnSpPr>
              <p:cNvPr id="51" name="Curved Connector 50"/>
              <p:cNvCxnSpPr>
                <a:stCxn id="47" idx="0"/>
                <a:endCxn id="41" idx="0"/>
              </p:cNvCxnSpPr>
              <p:nvPr/>
            </p:nvCxnSpPr>
            <p:spPr>
              <a:xfrm rot="16200000" flipH="1">
                <a:off x="7413624" y="869949"/>
                <a:ext cx="3175" cy="2127251"/>
              </a:xfrm>
              <a:prstGeom prst="curvedConnector3">
                <a:avLst>
                  <a:gd name="adj1" fmla="val -72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Curved Connector 51"/>
              <p:cNvCxnSpPr>
                <a:stCxn id="47" idx="4"/>
                <a:endCxn id="41" idx="4"/>
              </p:cNvCxnSpPr>
              <p:nvPr/>
            </p:nvCxnSpPr>
            <p:spPr>
              <a:xfrm rot="16200000" flipH="1">
                <a:off x="7413625" y="1200148"/>
                <a:ext cx="3175" cy="2127251"/>
              </a:xfrm>
              <a:prstGeom prst="curvedConnector3">
                <a:avLst>
                  <a:gd name="adj1" fmla="val 7300000"/>
                </a:avLst>
              </a:prstGeom>
              <a:ln>
                <a:tailEnd type="arrow"/>
              </a:ln>
            </p:spPr>
            <p:style>
              <a:lnRef idx="1">
                <a:schemeClr val="accent1"/>
              </a:lnRef>
              <a:fillRef idx="0">
                <a:schemeClr val="accent1"/>
              </a:fillRef>
              <a:effectRef idx="0">
                <a:schemeClr val="accent1"/>
              </a:effectRef>
              <a:fontRef idx="minor">
                <a:schemeClr val="tx1"/>
              </a:fontRef>
            </p:style>
          </p:cxnSp>
        </p:grpSp>
        <p:graphicFrame>
          <p:nvGraphicFramePr>
            <p:cNvPr id="39" name="Object 38"/>
            <p:cNvGraphicFramePr>
              <a:graphicFrameLocks noChangeAspect="1"/>
            </p:cNvGraphicFramePr>
            <p:nvPr>
              <p:extLst>
                <p:ext uri="{D42A27DB-BD31-4B8C-83A1-F6EECF244321}">
                  <p14:modId xmlns:p14="http://schemas.microsoft.com/office/powerpoint/2010/main" val="3906205397"/>
                </p:ext>
              </p:extLst>
            </p:nvPr>
          </p:nvGraphicFramePr>
          <p:xfrm>
            <a:off x="5638800" y="1881585"/>
            <a:ext cx="487296" cy="487296"/>
          </p:xfrm>
          <a:graphic>
            <a:graphicData uri="http://schemas.openxmlformats.org/presentationml/2006/ole">
              <mc:AlternateContent xmlns:mc="http://schemas.openxmlformats.org/markup-compatibility/2006">
                <mc:Choice xmlns:v="urn:schemas-microsoft-com:vml" Requires="v">
                  <p:oleObj spid="_x0000_s36197" name="Equation" r:id="rId4" imgW="406080" imgH="406080" progId="Equation.DSMT4">
                    <p:embed/>
                  </p:oleObj>
                </mc:Choice>
                <mc:Fallback>
                  <p:oleObj name="Equation" r:id="rId4" imgW="406080" imgH="406080" progId="Equation.DSMT4">
                    <p:embed/>
                    <p:pic>
                      <p:nvPicPr>
                        <p:cNvPr id="0" name=""/>
                        <p:cNvPicPr>
                          <a:picLocks noChangeAspect="1" noChangeArrowheads="1"/>
                        </p:cNvPicPr>
                        <p:nvPr/>
                      </p:nvPicPr>
                      <p:blipFill>
                        <a:blip r:embed="rId5"/>
                        <a:srcRect/>
                        <a:stretch>
                          <a:fillRect/>
                        </a:stretch>
                      </p:blipFill>
                      <p:spPr bwMode="auto">
                        <a:xfrm>
                          <a:off x="5638800" y="1881585"/>
                          <a:ext cx="487296" cy="487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0" name="Object 39"/>
            <p:cNvGraphicFramePr>
              <a:graphicFrameLocks noChangeAspect="1"/>
            </p:cNvGraphicFramePr>
            <p:nvPr>
              <p:extLst>
                <p:ext uri="{D42A27DB-BD31-4B8C-83A1-F6EECF244321}">
                  <p14:modId xmlns:p14="http://schemas.microsoft.com/office/powerpoint/2010/main" val="539445144"/>
                </p:ext>
              </p:extLst>
            </p:nvPr>
          </p:nvGraphicFramePr>
          <p:xfrm>
            <a:off x="8671512" y="1869216"/>
            <a:ext cx="426384" cy="487296"/>
          </p:xfrm>
          <a:graphic>
            <a:graphicData uri="http://schemas.openxmlformats.org/presentationml/2006/ole">
              <mc:AlternateContent xmlns:mc="http://schemas.openxmlformats.org/markup-compatibility/2006">
                <mc:Choice xmlns:v="urn:schemas-microsoft-com:vml" Requires="v">
                  <p:oleObj spid="_x0000_s36198" name="Equation" r:id="rId6" imgW="355320" imgH="406080" progId="Equation.DSMT4">
                    <p:embed/>
                  </p:oleObj>
                </mc:Choice>
                <mc:Fallback>
                  <p:oleObj name="Equation" r:id="rId6" imgW="355320" imgH="406080" progId="Equation.DSMT4">
                    <p:embed/>
                    <p:pic>
                      <p:nvPicPr>
                        <p:cNvPr id="0" name=""/>
                        <p:cNvPicPr>
                          <a:picLocks noChangeAspect="1" noChangeArrowheads="1"/>
                        </p:cNvPicPr>
                        <p:nvPr/>
                      </p:nvPicPr>
                      <p:blipFill>
                        <a:blip r:embed="rId7"/>
                        <a:srcRect/>
                        <a:stretch>
                          <a:fillRect/>
                        </a:stretch>
                      </p:blipFill>
                      <p:spPr bwMode="auto">
                        <a:xfrm>
                          <a:off x="8671512" y="1869216"/>
                          <a:ext cx="426384" cy="487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3335795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Background</a:t>
            </a:r>
            <a:endParaRPr lang="en-US" dirty="0"/>
          </a:p>
        </p:txBody>
      </p:sp>
      <p:sp>
        <p:nvSpPr>
          <p:cNvPr id="3" name="Rectangle 2"/>
          <p:cNvSpPr>
            <a:spLocks noGrp="1"/>
          </p:cNvSpPr>
          <p:nvPr>
            <p:ph sz="quarter" idx="1"/>
          </p:nvPr>
        </p:nvSpPr>
        <p:spPr>
          <a:xfrm>
            <a:off x="609600" y="1524000"/>
            <a:ext cx="7848600" cy="5105400"/>
          </a:xfrm>
        </p:spPr>
        <p:txBody>
          <a:bodyPr>
            <a:normAutofit lnSpcReduction="10000"/>
          </a:bodyPr>
          <a:lstStyle/>
          <a:p>
            <a:pPr>
              <a:spcBef>
                <a:spcPts val="600"/>
              </a:spcBef>
              <a:buFont typeface="Wingdings" pitchFamily="2" charset="2"/>
              <a:buChar char="Ø"/>
            </a:pPr>
            <a:r>
              <a:rPr lang="en-US" b="1" dirty="0" smtClean="0"/>
              <a:t>Transit Oriented Development (TOD)</a:t>
            </a:r>
          </a:p>
          <a:p>
            <a:pPr lvl="1">
              <a:spcBef>
                <a:spcPts val="600"/>
              </a:spcBef>
              <a:buFont typeface="Wingdings" pitchFamily="2" charset="2"/>
              <a:buChar char="Ø"/>
            </a:pPr>
            <a:r>
              <a:rPr lang="en-US" dirty="0" smtClean="0"/>
              <a:t>Efficient, reliable, environmentally friendly,</a:t>
            </a:r>
            <a:r>
              <a:rPr lang="en-US" dirty="0"/>
              <a:t> e</a:t>
            </a:r>
            <a:r>
              <a:rPr lang="en-US" dirty="0" smtClean="0"/>
              <a:t>xtensively pursued </a:t>
            </a:r>
            <a:r>
              <a:rPr lang="en-US" dirty="0"/>
              <a:t>in </a:t>
            </a:r>
            <a:r>
              <a:rPr lang="en-US" dirty="0" smtClean="0"/>
              <a:t>Asia, especially China </a:t>
            </a:r>
            <a:endParaRPr lang="en-US" dirty="0"/>
          </a:p>
          <a:p>
            <a:pPr lvl="1">
              <a:spcBef>
                <a:spcPts val="600"/>
              </a:spcBef>
              <a:buFont typeface="Wingdings" pitchFamily="2" charset="2"/>
              <a:buChar char="Ø"/>
            </a:pPr>
            <a:r>
              <a:rPr lang="en-US" altLang="zh-CN" dirty="0" smtClean="0"/>
              <a:t>One critical issue is financial sustainability of rail development</a:t>
            </a:r>
          </a:p>
          <a:p>
            <a:pPr lvl="1">
              <a:spcBef>
                <a:spcPts val="600"/>
              </a:spcBef>
              <a:buFont typeface="Wingdings" pitchFamily="2" charset="2"/>
              <a:buChar char="Ø"/>
            </a:pPr>
            <a:r>
              <a:rPr lang="en-US" dirty="0" smtClean="0"/>
              <a:t>The question is to what extent one can exploit the synergy </a:t>
            </a:r>
            <a:r>
              <a:rPr lang="en-US" dirty="0"/>
              <a:t>between rail and property </a:t>
            </a:r>
            <a:r>
              <a:rPr lang="en-US" dirty="0" smtClean="0"/>
              <a:t>developments</a:t>
            </a:r>
            <a:endParaRPr lang="en-US" dirty="0"/>
          </a:p>
          <a:p>
            <a:pPr lvl="2">
              <a:spcBef>
                <a:spcPts val="600"/>
              </a:spcBef>
              <a:buFont typeface="Wingdings" pitchFamily="2" charset="2"/>
              <a:buChar char="Ø"/>
            </a:pPr>
            <a:r>
              <a:rPr lang="en-US" dirty="0"/>
              <a:t>Property development brings in </a:t>
            </a:r>
            <a:r>
              <a:rPr lang="en-US" dirty="0" smtClean="0"/>
              <a:t>rail patronage</a:t>
            </a:r>
            <a:r>
              <a:rPr lang="en-US" dirty="0"/>
              <a:t>, hence higher fare </a:t>
            </a:r>
            <a:r>
              <a:rPr lang="en-US" dirty="0" smtClean="0"/>
              <a:t>revenue</a:t>
            </a:r>
            <a:endParaRPr lang="en-US" dirty="0"/>
          </a:p>
          <a:p>
            <a:pPr lvl="2">
              <a:spcBef>
                <a:spcPts val="600"/>
              </a:spcBef>
              <a:buFont typeface="Wingdings" pitchFamily="2" charset="2"/>
              <a:buChar char="Ø"/>
            </a:pPr>
            <a:r>
              <a:rPr lang="en-US" dirty="0"/>
              <a:t>Improved accessibility </a:t>
            </a:r>
            <a:r>
              <a:rPr lang="en-US" dirty="0" smtClean="0"/>
              <a:t>due to rail increases values </a:t>
            </a:r>
            <a:r>
              <a:rPr lang="en-US" dirty="0"/>
              <a:t>of </a:t>
            </a:r>
            <a:r>
              <a:rPr lang="en-US" dirty="0" smtClean="0"/>
              <a:t>properties</a:t>
            </a:r>
          </a:p>
          <a:p>
            <a:pPr lvl="2">
              <a:spcBef>
                <a:spcPts val="600"/>
              </a:spcBef>
              <a:buFont typeface="Wingdings" pitchFamily="2" charset="2"/>
              <a:buChar char="Ø"/>
            </a:pPr>
            <a:r>
              <a:rPr lang="en-US" dirty="0" smtClean="0"/>
              <a:t>To what extent property value increases can be used to cross-subsidize rail infrastructure development</a:t>
            </a:r>
            <a:endParaRPr lang="en-US" dirty="0"/>
          </a:p>
          <a:p>
            <a:pPr lvl="1">
              <a:spcBef>
                <a:spcPts val="600"/>
              </a:spcBef>
              <a:buFont typeface="Wingdings" pitchFamily="2" charset="2"/>
              <a:buChar char="Ø"/>
            </a:pPr>
            <a:endParaRPr lang="en-US" altLang="zh-CN" dirty="0"/>
          </a:p>
          <a:p>
            <a:pPr lvl="1">
              <a:buFont typeface="Wingdings" pitchFamily="2" charset="2"/>
              <a:buChar char="Ø"/>
            </a:pPr>
            <a:endParaRPr lang="en-US" dirty="0" smtClean="0"/>
          </a:p>
          <a:p>
            <a:pPr lvl="1">
              <a:buFont typeface="Wingdings" pitchFamily="2" charset="2"/>
              <a:buChar char="Ø"/>
            </a:pPr>
            <a:endParaRPr lang="en-US" dirty="0" smtClean="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915782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228600"/>
            <a:ext cx="8153400" cy="990600"/>
          </a:xfrm>
        </p:spPr>
        <p:txBody>
          <a:bodyPr>
            <a:normAutofit/>
          </a:bodyPr>
          <a:lstStyle/>
          <a:p>
            <a:r>
              <a:rPr lang="en-US" altLang="zh-CN" sz="2400" dirty="0"/>
              <a:t>Sensitivity tests</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2</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524000"/>
            <a:ext cx="5029200" cy="1676400"/>
          </a:xfrm>
        </p:spPr>
        <p:txBody>
          <a:bodyPr>
            <a:normAutofit/>
          </a:bodyPr>
          <a:lstStyle/>
          <a:p>
            <a:pPr>
              <a:buFont typeface="Wingdings" pitchFamily="2" charset="2"/>
              <a:buChar char="Ø"/>
            </a:pPr>
            <a:r>
              <a:rPr lang="en-US" altLang="zh-CN" sz="2200" dirty="0" smtClean="0"/>
              <a:t>Vary </a:t>
            </a:r>
            <a:r>
              <a:rPr lang="en-US" altLang="zh-CN" sz="2200" dirty="0" smtClean="0">
                <a:solidFill>
                  <a:srgbClr val="FF0000"/>
                </a:solidFill>
              </a:rPr>
              <a:t>Headway</a:t>
            </a:r>
            <a:r>
              <a:rPr lang="en-US" altLang="zh-CN" sz="2200" dirty="0" smtClean="0"/>
              <a:t> and </a:t>
            </a:r>
            <a:r>
              <a:rPr lang="en-US" altLang="zh-CN" sz="2200" dirty="0" smtClean="0">
                <a:solidFill>
                  <a:srgbClr val="FF0000"/>
                </a:solidFill>
              </a:rPr>
              <a:t>% of Big units</a:t>
            </a:r>
            <a:endParaRPr lang="en-US" altLang="zh-CN" sz="1800" dirty="0">
              <a:solidFill>
                <a:srgbClr val="FF0000"/>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D:\Academic\Research\New paper with Kr\Proof of MAX CS by lot size 2k 2v\MTR decision\comfort 0\2k2v2m change hw Prv\The total profit.e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48890" y="2895600"/>
            <a:ext cx="4094510" cy="3067526"/>
          </a:xfrm>
          <a:prstGeom prst="rect">
            <a:avLst/>
          </a:prstGeom>
          <a:noFill/>
          <a:ln>
            <a:noFill/>
          </a:ln>
        </p:spPr>
      </p:pic>
      <p:grpSp>
        <p:nvGrpSpPr>
          <p:cNvPr id="36" name="Group 35"/>
          <p:cNvGrpSpPr/>
          <p:nvPr/>
        </p:nvGrpSpPr>
        <p:grpSpPr>
          <a:xfrm>
            <a:off x="5562600" y="1425575"/>
            <a:ext cx="3459096" cy="1035050"/>
            <a:chOff x="5638800" y="1425575"/>
            <a:chExt cx="3459096" cy="1035050"/>
          </a:xfrm>
        </p:grpSpPr>
        <p:grpSp>
          <p:nvGrpSpPr>
            <p:cNvPr id="37" name="Group 36"/>
            <p:cNvGrpSpPr/>
            <p:nvPr/>
          </p:nvGrpSpPr>
          <p:grpSpPr>
            <a:xfrm>
              <a:off x="6138795" y="1425575"/>
              <a:ext cx="2460626" cy="1035050"/>
              <a:chOff x="6184899" y="1425575"/>
              <a:chExt cx="2460626" cy="1035050"/>
            </a:xfrm>
          </p:grpSpPr>
          <p:sp>
            <p:nvSpPr>
              <p:cNvPr id="41" name="Oval 81"/>
              <p:cNvSpPr>
                <a:spLocks noChangeArrowheads="1"/>
              </p:cNvSpPr>
              <p:nvPr/>
            </p:nvSpPr>
            <p:spPr bwMode="auto">
              <a:xfrm>
                <a:off x="8312150" y="1935162"/>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42" name="Text Box 71"/>
              <p:cNvSpPr txBox="1">
                <a:spLocks noChangeArrowheads="1"/>
              </p:cNvSpPr>
              <p:nvPr/>
            </p:nvSpPr>
            <p:spPr bwMode="auto">
              <a:xfrm>
                <a:off x="7137400" y="2209800"/>
                <a:ext cx="682625" cy="250825"/>
              </a:xfrm>
              <a:prstGeom prst="rect">
                <a:avLst/>
              </a:prstGeom>
              <a:noFill/>
              <a:ln w="9525">
                <a:noFill/>
                <a:miter lim="800000"/>
                <a:headEnd/>
                <a:tailEnd/>
              </a:ln>
            </p:spPr>
            <p:txBody>
              <a:bodyPr/>
              <a:lstStyle/>
              <a:p>
                <a:r>
                  <a:rPr lang="en-US" altLang="zh-CN" sz="1200" i="1" dirty="0" smtClean="0"/>
                  <a:t>Auto</a:t>
                </a:r>
                <a:endParaRPr lang="en-US" altLang="zh-CN" sz="1200" i="1" dirty="0"/>
              </a:p>
            </p:txBody>
          </p:sp>
          <p:sp>
            <p:nvSpPr>
              <p:cNvPr id="47" name="Oval 81"/>
              <p:cNvSpPr>
                <a:spLocks noChangeArrowheads="1"/>
              </p:cNvSpPr>
              <p:nvPr/>
            </p:nvSpPr>
            <p:spPr bwMode="auto">
              <a:xfrm>
                <a:off x="6184899" y="1931987"/>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48" name="Text Box 82"/>
              <p:cNvSpPr txBox="1">
                <a:spLocks noChangeArrowheads="1"/>
              </p:cNvSpPr>
              <p:nvPr/>
            </p:nvSpPr>
            <p:spPr bwMode="auto">
              <a:xfrm>
                <a:off x="6203950" y="1903412"/>
                <a:ext cx="215900" cy="250825"/>
              </a:xfrm>
              <a:prstGeom prst="rect">
                <a:avLst/>
              </a:prstGeom>
              <a:noFill/>
              <a:ln w="9525">
                <a:noFill/>
                <a:miter lim="800000"/>
                <a:headEnd/>
                <a:tailEnd/>
              </a:ln>
            </p:spPr>
            <p:txBody>
              <a:bodyPr/>
              <a:lstStyle/>
              <a:p>
                <a:r>
                  <a:rPr lang="en-US" altLang="zh-CN" sz="1600" b="1" dirty="0" smtClean="0"/>
                  <a:t>r</a:t>
                </a:r>
                <a:endParaRPr lang="en-US" altLang="zh-CN" sz="1600" b="1" dirty="0"/>
              </a:p>
            </p:txBody>
          </p:sp>
          <p:sp>
            <p:nvSpPr>
              <p:cNvPr id="49" name="Text Box 83"/>
              <p:cNvSpPr txBox="1">
                <a:spLocks noChangeArrowheads="1"/>
              </p:cNvSpPr>
              <p:nvPr/>
            </p:nvSpPr>
            <p:spPr bwMode="auto">
              <a:xfrm>
                <a:off x="8337550" y="1905000"/>
                <a:ext cx="215900" cy="250825"/>
              </a:xfrm>
              <a:prstGeom prst="rect">
                <a:avLst/>
              </a:prstGeom>
              <a:noFill/>
              <a:ln w="9525">
                <a:noFill/>
                <a:miter lim="800000"/>
                <a:headEnd/>
                <a:tailEnd/>
              </a:ln>
            </p:spPr>
            <p:txBody>
              <a:bodyPr/>
              <a:lstStyle/>
              <a:p>
                <a:r>
                  <a:rPr lang="en-US" altLang="zh-CN" sz="1600" b="1" dirty="0" smtClean="0"/>
                  <a:t>s</a:t>
                </a:r>
                <a:endParaRPr lang="en-US" altLang="zh-CN" sz="1600" b="1" dirty="0"/>
              </a:p>
            </p:txBody>
          </p:sp>
          <p:sp>
            <p:nvSpPr>
              <p:cNvPr id="50" name="Text Box 84"/>
              <p:cNvSpPr txBox="1">
                <a:spLocks noChangeArrowheads="1"/>
              </p:cNvSpPr>
              <p:nvPr/>
            </p:nvSpPr>
            <p:spPr bwMode="auto">
              <a:xfrm>
                <a:off x="7137400" y="1425575"/>
                <a:ext cx="573087" cy="250825"/>
              </a:xfrm>
              <a:prstGeom prst="rect">
                <a:avLst/>
              </a:prstGeom>
              <a:noFill/>
              <a:ln w="9525">
                <a:noFill/>
                <a:miter lim="800000"/>
                <a:headEnd/>
                <a:tailEnd/>
              </a:ln>
            </p:spPr>
            <p:txBody>
              <a:bodyPr/>
              <a:lstStyle/>
              <a:p>
                <a:r>
                  <a:rPr lang="en-US" altLang="zh-CN" sz="1200" i="1" dirty="0" smtClean="0"/>
                  <a:t>Rail</a:t>
                </a:r>
                <a:endParaRPr lang="en-US" altLang="zh-CN" sz="1200" i="1" dirty="0"/>
              </a:p>
            </p:txBody>
          </p:sp>
          <p:cxnSp>
            <p:nvCxnSpPr>
              <p:cNvPr id="51" name="Curved Connector 50"/>
              <p:cNvCxnSpPr>
                <a:stCxn id="47" idx="0"/>
                <a:endCxn id="41" idx="0"/>
              </p:cNvCxnSpPr>
              <p:nvPr/>
            </p:nvCxnSpPr>
            <p:spPr>
              <a:xfrm rot="16200000" flipH="1">
                <a:off x="7413624" y="869949"/>
                <a:ext cx="3175" cy="2127251"/>
              </a:xfrm>
              <a:prstGeom prst="curvedConnector3">
                <a:avLst>
                  <a:gd name="adj1" fmla="val -72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Curved Connector 51"/>
              <p:cNvCxnSpPr>
                <a:stCxn id="47" idx="4"/>
                <a:endCxn id="41" idx="4"/>
              </p:cNvCxnSpPr>
              <p:nvPr/>
            </p:nvCxnSpPr>
            <p:spPr>
              <a:xfrm rot="16200000" flipH="1">
                <a:off x="7413625" y="1200148"/>
                <a:ext cx="3175" cy="2127251"/>
              </a:xfrm>
              <a:prstGeom prst="curvedConnector3">
                <a:avLst>
                  <a:gd name="adj1" fmla="val 7300000"/>
                </a:avLst>
              </a:prstGeom>
              <a:ln>
                <a:tailEnd type="arrow"/>
              </a:ln>
            </p:spPr>
            <p:style>
              <a:lnRef idx="1">
                <a:schemeClr val="accent1"/>
              </a:lnRef>
              <a:fillRef idx="0">
                <a:schemeClr val="accent1"/>
              </a:fillRef>
              <a:effectRef idx="0">
                <a:schemeClr val="accent1"/>
              </a:effectRef>
              <a:fontRef idx="minor">
                <a:schemeClr val="tx1"/>
              </a:fontRef>
            </p:style>
          </p:cxnSp>
        </p:grpSp>
        <p:graphicFrame>
          <p:nvGraphicFramePr>
            <p:cNvPr id="39" name="Object 38"/>
            <p:cNvGraphicFramePr>
              <a:graphicFrameLocks noChangeAspect="1"/>
            </p:cNvGraphicFramePr>
            <p:nvPr>
              <p:extLst>
                <p:ext uri="{D42A27DB-BD31-4B8C-83A1-F6EECF244321}">
                  <p14:modId xmlns:p14="http://schemas.microsoft.com/office/powerpoint/2010/main" val="2452718207"/>
                </p:ext>
              </p:extLst>
            </p:nvPr>
          </p:nvGraphicFramePr>
          <p:xfrm>
            <a:off x="5638800" y="1881585"/>
            <a:ext cx="487296" cy="487296"/>
          </p:xfrm>
          <a:graphic>
            <a:graphicData uri="http://schemas.openxmlformats.org/presentationml/2006/ole">
              <mc:AlternateContent xmlns:mc="http://schemas.openxmlformats.org/markup-compatibility/2006">
                <mc:Choice xmlns:v="urn:schemas-microsoft-com:vml" Requires="v">
                  <p:oleObj spid="_x0000_s38090" name="Equation" r:id="rId5" imgW="406080" imgH="406080" progId="Equation.DSMT4">
                    <p:embed/>
                  </p:oleObj>
                </mc:Choice>
                <mc:Fallback>
                  <p:oleObj name="Equation" r:id="rId5" imgW="406080" imgH="406080" progId="Equation.DSMT4">
                    <p:embed/>
                    <p:pic>
                      <p:nvPicPr>
                        <p:cNvPr id="0" name=""/>
                        <p:cNvPicPr>
                          <a:picLocks noChangeAspect="1" noChangeArrowheads="1"/>
                        </p:cNvPicPr>
                        <p:nvPr/>
                      </p:nvPicPr>
                      <p:blipFill>
                        <a:blip r:embed="rId6"/>
                        <a:srcRect/>
                        <a:stretch>
                          <a:fillRect/>
                        </a:stretch>
                      </p:blipFill>
                      <p:spPr bwMode="auto">
                        <a:xfrm>
                          <a:off x="5638800" y="1881585"/>
                          <a:ext cx="487296" cy="487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0" name="Object 39"/>
            <p:cNvGraphicFramePr>
              <a:graphicFrameLocks noChangeAspect="1"/>
            </p:cNvGraphicFramePr>
            <p:nvPr>
              <p:extLst>
                <p:ext uri="{D42A27DB-BD31-4B8C-83A1-F6EECF244321}">
                  <p14:modId xmlns:p14="http://schemas.microsoft.com/office/powerpoint/2010/main" val="2260296740"/>
                </p:ext>
              </p:extLst>
            </p:nvPr>
          </p:nvGraphicFramePr>
          <p:xfrm>
            <a:off x="8671512" y="1869216"/>
            <a:ext cx="426384" cy="487296"/>
          </p:xfrm>
          <a:graphic>
            <a:graphicData uri="http://schemas.openxmlformats.org/presentationml/2006/ole">
              <mc:AlternateContent xmlns:mc="http://schemas.openxmlformats.org/markup-compatibility/2006">
                <mc:Choice xmlns:v="urn:schemas-microsoft-com:vml" Requires="v">
                  <p:oleObj spid="_x0000_s38091" name="Equation" r:id="rId7" imgW="355320" imgH="406080" progId="Equation.DSMT4">
                    <p:embed/>
                  </p:oleObj>
                </mc:Choice>
                <mc:Fallback>
                  <p:oleObj name="Equation" r:id="rId7" imgW="355320" imgH="406080" progId="Equation.DSMT4">
                    <p:embed/>
                    <p:pic>
                      <p:nvPicPr>
                        <p:cNvPr id="0" name=""/>
                        <p:cNvPicPr>
                          <a:picLocks noChangeAspect="1" noChangeArrowheads="1"/>
                        </p:cNvPicPr>
                        <p:nvPr/>
                      </p:nvPicPr>
                      <p:blipFill>
                        <a:blip r:embed="rId8"/>
                        <a:srcRect/>
                        <a:stretch>
                          <a:fillRect/>
                        </a:stretch>
                      </p:blipFill>
                      <p:spPr bwMode="auto">
                        <a:xfrm>
                          <a:off x="8671512" y="1869216"/>
                          <a:ext cx="426384" cy="487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7" name="Group 6"/>
          <p:cNvGrpSpPr/>
          <p:nvPr/>
        </p:nvGrpSpPr>
        <p:grpSpPr>
          <a:xfrm>
            <a:off x="699447" y="3260870"/>
            <a:ext cx="3339153" cy="2362200"/>
            <a:chOff x="609600" y="3419475"/>
            <a:chExt cx="3817458" cy="2864181"/>
          </a:xfrm>
        </p:grpSpPr>
        <p:sp>
          <p:nvSpPr>
            <p:cNvPr id="53" name="Line 294"/>
            <p:cNvSpPr>
              <a:spLocks noChangeShapeType="1"/>
            </p:cNvSpPr>
            <p:nvPr/>
          </p:nvSpPr>
          <p:spPr bwMode="auto">
            <a:xfrm flipH="1" flipV="1">
              <a:off x="609600" y="5562598"/>
              <a:ext cx="2133600" cy="1"/>
            </a:xfrm>
            <a:prstGeom prst="line">
              <a:avLst/>
            </a:prstGeom>
            <a:ln w="12700">
              <a:prstDash val="dash"/>
              <a:headEnd type="arrow" w="med" len="med"/>
              <a:tailEnd type="none" w="med" len="med"/>
            </a:ln>
            <a:effectLst/>
            <a:extLst/>
          </p:spPr>
          <p:style>
            <a:lnRef idx="2">
              <a:schemeClr val="dk1"/>
            </a:lnRef>
            <a:fillRef idx="0">
              <a:schemeClr val="dk1"/>
            </a:fillRef>
            <a:effectRef idx="1">
              <a:schemeClr val="dk1"/>
            </a:effectRef>
            <a:fontRef idx="minor">
              <a:schemeClr val="tx1"/>
            </a:fontRef>
          </p:style>
          <p:txBody>
            <a:bodyPr/>
            <a:lstStyle/>
            <a:p>
              <a:endParaRPr lang="en-US"/>
            </a:p>
          </p:txBody>
        </p:sp>
        <p:sp>
          <p:nvSpPr>
            <p:cNvPr id="55" name="Line 294"/>
            <p:cNvSpPr>
              <a:spLocks noChangeShapeType="1"/>
            </p:cNvSpPr>
            <p:nvPr/>
          </p:nvSpPr>
          <p:spPr bwMode="auto">
            <a:xfrm flipH="1">
              <a:off x="2743200" y="5562599"/>
              <a:ext cx="0" cy="721057"/>
            </a:xfrm>
            <a:prstGeom prst="line">
              <a:avLst/>
            </a:prstGeom>
            <a:ln w="12700">
              <a:prstDash val="dash"/>
              <a:headEnd type="arrow" w="med" len="med"/>
              <a:tailEnd type="none" w="med" len="med"/>
            </a:ln>
            <a:effectLst/>
            <a:extLst/>
          </p:spPr>
          <p:style>
            <a:lnRef idx="2">
              <a:schemeClr val="dk1"/>
            </a:lnRef>
            <a:fillRef idx="0">
              <a:schemeClr val="dk1"/>
            </a:fillRef>
            <a:effectRef idx="1">
              <a:schemeClr val="dk1"/>
            </a:effectRef>
            <a:fontRef idx="minor">
              <a:schemeClr val="tx1"/>
            </a:fontRef>
          </p:style>
          <p:txBody>
            <a:bodyPr/>
            <a:lstStyle/>
            <a:p>
              <a:endParaRPr lang="en-US"/>
            </a:p>
          </p:txBody>
        </p:sp>
        <p:sp>
          <p:nvSpPr>
            <p:cNvPr id="6" name="Oval 5"/>
            <p:cNvSpPr/>
            <p:nvPr/>
          </p:nvSpPr>
          <p:spPr>
            <a:xfrm>
              <a:off x="2687112" y="5524500"/>
              <a:ext cx="103713" cy="762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Line 294"/>
            <p:cNvSpPr>
              <a:spLocks noChangeShapeType="1"/>
            </p:cNvSpPr>
            <p:nvPr/>
          </p:nvSpPr>
          <p:spPr bwMode="auto">
            <a:xfrm flipH="1">
              <a:off x="2743199" y="5558761"/>
              <a:ext cx="1683859" cy="3838"/>
            </a:xfrm>
            <a:prstGeom prst="line">
              <a:avLst/>
            </a:prstGeom>
            <a:ln w="12700">
              <a:prstDash val="dash"/>
              <a:headEnd type="none" w="med" len="med"/>
              <a:tailEnd type="arrow" w="med" len="med"/>
            </a:ln>
            <a:effectLst/>
            <a:extLst/>
          </p:spPr>
          <p:style>
            <a:lnRef idx="2">
              <a:schemeClr val="dk1"/>
            </a:lnRef>
            <a:fillRef idx="0">
              <a:schemeClr val="dk1"/>
            </a:fillRef>
            <a:effectRef idx="1">
              <a:schemeClr val="dk1"/>
            </a:effectRef>
            <a:fontRef idx="minor">
              <a:schemeClr val="tx1"/>
            </a:fontRef>
          </p:style>
          <p:txBody>
            <a:bodyPr/>
            <a:lstStyle/>
            <a:p>
              <a:endParaRPr lang="en-US"/>
            </a:p>
          </p:txBody>
        </p:sp>
        <p:sp>
          <p:nvSpPr>
            <p:cNvPr id="58" name="Line 294"/>
            <p:cNvSpPr>
              <a:spLocks noChangeShapeType="1"/>
            </p:cNvSpPr>
            <p:nvPr/>
          </p:nvSpPr>
          <p:spPr bwMode="auto">
            <a:xfrm flipH="1">
              <a:off x="2743200" y="3419475"/>
              <a:ext cx="0" cy="2143125"/>
            </a:xfrm>
            <a:prstGeom prst="line">
              <a:avLst/>
            </a:prstGeom>
            <a:ln w="12700">
              <a:prstDash val="dash"/>
              <a:headEnd type="none" w="med" len="med"/>
              <a:tailEnd type="arrow" w="med" len="med"/>
            </a:ln>
            <a:effectLst/>
            <a:extLst/>
          </p:spPr>
          <p:style>
            <a:lnRef idx="2">
              <a:schemeClr val="dk1"/>
            </a:lnRef>
            <a:fillRef idx="0">
              <a:schemeClr val="dk1"/>
            </a:fillRef>
            <a:effectRef idx="1">
              <a:schemeClr val="dk1"/>
            </a:effectRef>
            <a:fontRef idx="minor">
              <a:schemeClr val="tx1"/>
            </a:fontRef>
          </p:style>
          <p:txBody>
            <a:bodyPr/>
            <a:lstStyle/>
            <a:p>
              <a:endParaRPr lang="en-US"/>
            </a:p>
          </p:txBody>
        </p:sp>
      </p:grpSp>
      <p:pic>
        <p:nvPicPr>
          <p:cNvPr id="46" name="Picture 45" descr="Description: D:\Academic\Research\New paper with Kr\Proof of MAX CS by lot size 2k 2v\MTR decision\comfort 0\2k2v2m change hw Prv\The social welfare.emf"/>
          <p:cNvPicPr/>
          <p:nvPr/>
        </p:nvPicPr>
        <p:blipFill>
          <a:blip r:embed="rId9">
            <a:extLst>
              <a:ext uri="{28A0092B-C50C-407E-A947-70E740481C1C}">
                <a14:useLocalDpi xmlns:a14="http://schemas.microsoft.com/office/drawing/2010/main" val="0"/>
              </a:ext>
            </a:extLst>
          </a:blip>
          <a:srcRect/>
          <a:stretch>
            <a:fillRect/>
          </a:stretch>
        </p:blipFill>
        <p:spPr bwMode="auto">
          <a:xfrm>
            <a:off x="4724401" y="2895600"/>
            <a:ext cx="4114799" cy="3070999"/>
          </a:xfrm>
          <a:prstGeom prst="rect">
            <a:avLst/>
          </a:prstGeom>
          <a:noFill/>
          <a:ln>
            <a:noFill/>
          </a:ln>
        </p:spPr>
      </p:pic>
      <p:sp>
        <p:nvSpPr>
          <p:cNvPr id="54" name="Rectangle 2"/>
          <p:cNvSpPr txBox="1">
            <a:spLocks/>
          </p:cNvSpPr>
          <p:nvPr/>
        </p:nvSpPr>
        <p:spPr>
          <a:xfrm>
            <a:off x="2362200" y="4667726"/>
            <a:ext cx="2438400" cy="513874"/>
          </a:xfrm>
          <a:prstGeom prst="rect">
            <a:avLst/>
          </a:prstGeom>
        </p:spPr>
        <p:txBody>
          <a:bodyPr vert="horz">
            <a:normAutofit/>
          </a:bodyPr>
          <a:lstStyle>
            <a:lvl1pPr marL="320040" indent="-320040" algn="l" rtl="0" eaLnBrk="1" latinLnBrk="0" hangingPunct="1">
              <a:spcBef>
                <a:spcPts val="300"/>
              </a:spcBef>
              <a:spcAft>
                <a:spcPts val="600"/>
              </a:spcAft>
              <a:buClr>
                <a:schemeClr val="accent2"/>
              </a:buClr>
              <a:buSzPct val="60000"/>
              <a:buFont typeface="Wingdings"/>
              <a:buChar char=""/>
              <a:defRPr sz="2600" kern="1200">
                <a:solidFill>
                  <a:schemeClr val="tx1"/>
                </a:solidFill>
                <a:latin typeface="+mn-lt"/>
                <a:ea typeface="+mn-ea"/>
                <a:cs typeface="+mn-cs"/>
              </a:defRPr>
            </a:lvl1pPr>
            <a:lvl2pPr marL="640080" indent="-274320" algn="l" rtl="0" eaLnBrk="1" latinLnBrk="0" hangingPunct="1">
              <a:spcBef>
                <a:spcPts val="500"/>
              </a:spcBef>
              <a:spcAft>
                <a:spcPts val="600"/>
              </a:spcAft>
              <a:buClr>
                <a:schemeClr val="accent1"/>
              </a:buClr>
              <a:buSzPct val="70000"/>
              <a:buFont typeface="Wingdings 2"/>
              <a:buChar char=""/>
              <a:defRPr sz="2200" kern="1200">
                <a:solidFill>
                  <a:schemeClr val="tx1"/>
                </a:solidFill>
                <a:latin typeface="+mn-lt"/>
                <a:ea typeface="+mn-ea"/>
                <a:cs typeface="+mn-cs"/>
              </a:defRPr>
            </a:lvl2pPr>
            <a:lvl3pPr marL="914400" indent="-228600" algn="l" rtl="0" eaLnBrk="1" latinLnBrk="0" hangingPunct="1">
              <a:spcBef>
                <a:spcPts val="500"/>
              </a:spcBef>
              <a:spcAft>
                <a:spcPts val="300"/>
              </a:spcAft>
              <a:buClr>
                <a:schemeClr val="accent2"/>
              </a:buClr>
              <a:buSzPct val="75000"/>
              <a:buFont typeface="Wingdings"/>
              <a:buChar char=""/>
              <a:defRPr sz="20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18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18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lstStyle>
          <a:p>
            <a:pPr marL="0" indent="0" algn="ctr">
              <a:buNone/>
            </a:pPr>
            <a:r>
              <a:rPr lang="en-US" altLang="zh-CN" sz="1600" dirty="0" smtClean="0">
                <a:effectLst>
                  <a:outerShdw blurRad="38100" dist="38100" dir="2700000" algn="tl">
                    <a:srgbClr val="000000">
                      <a:alpha val="43137"/>
                    </a:srgbClr>
                  </a:outerShdw>
                </a:effectLst>
              </a:rPr>
              <a:t>Optimal investment</a:t>
            </a:r>
            <a:endParaRPr lang="en-US" altLang="zh-CN" sz="1600" dirty="0">
              <a:effectLst>
                <a:outerShdw blurRad="38100" dist="38100" dir="2700000" algn="tl">
                  <a:srgbClr val="000000">
                    <a:alpha val="43137"/>
                  </a:srgbClr>
                </a:outerShdw>
              </a:effectLst>
            </a:endParaRPr>
          </a:p>
        </p:txBody>
      </p:sp>
      <p:cxnSp>
        <p:nvCxnSpPr>
          <p:cNvPr id="18" name="Straight Arrow Connector 17"/>
          <p:cNvCxnSpPr/>
          <p:nvPr/>
        </p:nvCxnSpPr>
        <p:spPr>
          <a:xfrm>
            <a:off x="5334000" y="5016015"/>
            <a:ext cx="288124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Rectangle 2"/>
          <p:cNvSpPr txBox="1">
            <a:spLocks/>
          </p:cNvSpPr>
          <p:nvPr/>
        </p:nvSpPr>
        <p:spPr>
          <a:xfrm>
            <a:off x="571500" y="6115526"/>
            <a:ext cx="3619500" cy="742474"/>
          </a:xfrm>
          <a:prstGeom prst="rect">
            <a:avLst/>
          </a:prstGeom>
        </p:spPr>
        <p:txBody>
          <a:bodyPr vert="horz">
            <a:normAutofit lnSpcReduction="10000"/>
          </a:bodyPr>
          <a:lstStyle>
            <a:lvl1pPr marL="320040" indent="-320040" algn="l" rtl="0" eaLnBrk="1" latinLnBrk="0" hangingPunct="1">
              <a:spcBef>
                <a:spcPts val="300"/>
              </a:spcBef>
              <a:spcAft>
                <a:spcPts val="600"/>
              </a:spcAft>
              <a:buClr>
                <a:schemeClr val="accent2"/>
              </a:buClr>
              <a:buSzPct val="60000"/>
              <a:buFont typeface="Wingdings"/>
              <a:buChar char=""/>
              <a:defRPr sz="2600" kern="1200">
                <a:solidFill>
                  <a:schemeClr val="tx1"/>
                </a:solidFill>
                <a:latin typeface="+mn-lt"/>
                <a:ea typeface="+mn-ea"/>
                <a:cs typeface="+mn-cs"/>
              </a:defRPr>
            </a:lvl1pPr>
            <a:lvl2pPr marL="640080" indent="-274320" algn="l" rtl="0" eaLnBrk="1" latinLnBrk="0" hangingPunct="1">
              <a:spcBef>
                <a:spcPts val="500"/>
              </a:spcBef>
              <a:spcAft>
                <a:spcPts val="600"/>
              </a:spcAft>
              <a:buClr>
                <a:schemeClr val="accent1"/>
              </a:buClr>
              <a:buSzPct val="70000"/>
              <a:buFont typeface="Wingdings 2"/>
              <a:buChar char=""/>
              <a:defRPr sz="2200" kern="1200">
                <a:solidFill>
                  <a:schemeClr val="tx1"/>
                </a:solidFill>
                <a:latin typeface="+mn-lt"/>
                <a:ea typeface="+mn-ea"/>
                <a:cs typeface="+mn-cs"/>
              </a:defRPr>
            </a:lvl2pPr>
            <a:lvl3pPr marL="914400" indent="-228600" algn="l" rtl="0" eaLnBrk="1" latinLnBrk="0" hangingPunct="1">
              <a:spcBef>
                <a:spcPts val="500"/>
              </a:spcBef>
              <a:spcAft>
                <a:spcPts val="300"/>
              </a:spcAft>
              <a:buClr>
                <a:schemeClr val="accent2"/>
              </a:buClr>
              <a:buSzPct val="75000"/>
              <a:buFont typeface="Wingdings"/>
              <a:buChar char=""/>
              <a:defRPr sz="20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18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18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lstStyle>
          <a:p>
            <a:pPr marL="0" indent="0" algn="ctr">
              <a:buNone/>
            </a:pPr>
            <a:r>
              <a:rPr lang="en-US" altLang="zh-CN" sz="1800" b="1" dirty="0" smtClean="0"/>
              <a:t>The total profit</a:t>
            </a:r>
          </a:p>
          <a:p>
            <a:pPr marL="0" indent="0" algn="ctr">
              <a:buNone/>
            </a:pPr>
            <a:r>
              <a:rPr lang="en-US" altLang="zh-CN" sz="1800" dirty="0" smtClean="0">
                <a:solidFill>
                  <a:srgbClr val="0070C0"/>
                </a:solidFill>
              </a:rPr>
              <a:t>Private developer</a:t>
            </a:r>
            <a:endParaRPr lang="en-US" altLang="zh-CN" sz="1800" dirty="0">
              <a:solidFill>
                <a:srgbClr val="0070C0"/>
              </a:solidFill>
            </a:endParaRPr>
          </a:p>
        </p:txBody>
      </p:sp>
      <p:sp>
        <p:nvSpPr>
          <p:cNvPr id="59" name="Rectangle 2"/>
          <p:cNvSpPr txBox="1">
            <a:spLocks/>
          </p:cNvSpPr>
          <p:nvPr/>
        </p:nvSpPr>
        <p:spPr>
          <a:xfrm>
            <a:off x="4838700" y="6109648"/>
            <a:ext cx="3619500" cy="748352"/>
          </a:xfrm>
          <a:prstGeom prst="rect">
            <a:avLst/>
          </a:prstGeom>
        </p:spPr>
        <p:txBody>
          <a:bodyPr vert="horz">
            <a:normAutofit lnSpcReduction="10000"/>
          </a:bodyPr>
          <a:lstStyle>
            <a:lvl1pPr marL="320040" indent="-320040" algn="l" rtl="0" eaLnBrk="1" latinLnBrk="0" hangingPunct="1">
              <a:spcBef>
                <a:spcPts val="300"/>
              </a:spcBef>
              <a:spcAft>
                <a:spcPts val="600"/>
              </a:spcAft>
              <a:buClr>
                <a:schemeClr val="accent2"/>
              </a:buClr>
              <a:buSzPct val="60000"/>
              <a:buFont typeface="Wingdings"/>
              <a:buChar char=""/>
              <a:defRPr sz="2600" kern="1200">
                <a:solidFill>
                  <a:schemeClr val="tx1"/>
                </a:solidFill>
                <a:latin typeface="+mn-lt"/>
                <a:ea typeface="+mn-ea"/>
                <a:cs typeface="+mn-cs"/>
              </a:defRPr>
            </a:lvl1pPr>
            <a:lvl2pPr marL="640080" indent="-274320" algn="l" rtl="0" eaLnBrk="1" latinLnBrk="0" hangingPunct="1">
              <a:spcBef>
                <a:spcPts val="500"/>
              </a:spcBef>
              <a:spcAft>
                <a:spcPts val="600"/>
              </a:spcAft>
              <a:buClr>
                <a:schemeClr val="accent1"/>
              </a:buClr>
              <a:buSzPct val="70000"/>
              <a:buFont typeface="Wingdings 2"/>
              <a:buChar char=""/>
              <a:defRPr sz="2200" kern="1200">
                <a:solidFill>
                  <a:schemeClr val="tx1"/>
                </a:solidFill>
                <a:latin typeface="+mn-lt"/>
                <a:ea typeface="+mn-ea"/>
                <a:cs typeface="+mn-cs"/>
              </a:defRPr>
            </a:lvl2pPr>
            <a:lvl3pPr marL="914400" indent="-228600" algn="l" rtl="0" eaLnBrk="1" latinLnBrk="0" hangingPunct="1">
              <a:spcBef>
                <a:spcPts val="500"/>
              </a:spcBef>
              <a:spcAft>
                <a:spcPts val="300"/>
              </a:spcAft>
              <a:buClr>
                <a:schemeClr val="accent2"/>
              </a:buClr>
              <a:buSzPct val="75000"/>
              <a:buFont typeface="Wingdings"/>
              <a:buChar char=""/>
              <a:defRPr sz="20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18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18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lstStyle>
          <a:p>
            <a:pPr marL="0" indent="0" algn="ctr">
              <a:buNone/>
            </a:pPr>
            <a:r>
              <a:rPr lang="en-US" altLang="zh-CN" sz="1800" b="1" dirty="0" smtClean="0"/>
              <a:t>The social welfare</a:t>
            </a:r>
          </a:p>
          <a:p>
            <a:pPr marL="0" indent="0" algn="ctr">
              <a:buNone/>
            </a:pPr>
            <a:r>
              <a:rPr lang="en-US" altLang="zh-CN" sz="1800" dirty="0" smtClean="0">
                <a:solidFill>
                  <a:srgbClr val="0070C0"/>
                </a:solidFill>
              </a:rPr>
              <a:t>Government</a:t>
            </a:r>
            <a:endParaRPr lang="en-US" altLang="zh-CN" sz="1800" dirty="0">
              <a:solidFill>
                <a:srgbClr val="0070C0"/>
              </a:solidFill>
            </a:endParaRPr>
          </a:p>
        </p:txBody>
      </p:sp>
    </p:spTree>
    <p:extLst>
      <p:ext uri="{BB962C8B-B14F-4D97-AF65-F5344CB8AC3E}">
        <p14:creationId xmlns:p14="http://schemas.microsoft.com/office/powerpoint/2010/main" val="18011675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228600"/>
            <a:ext cx="8153400" cy="990600"/>
          </a:xfrm>
        </p:spPr>
        <p:txBody>
          <a:bodyPr>
            <a:normAutofit/>
          </a:bodyPr>
          <a:lstStyle/>
          <a:p>
            <a:r>
              <a:rPr lang="en-US" altLang="zh-CN" sz="2400" dirty="0"/>
              <a:t>Sensitivity tests</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2</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524000"/>
            <a:ext cx="8229600" cy="936625"/>
          </a:xfrm>
        </p:spPr>
        <p:txBody>
          <a:bodyPr>
            <a:normAutofit/>
          </a:bodyPr>
          <a:lstStyle/>
          <a:p>
            <a:pPr>
              <a:buFont typeface="Wingdings" pitchFamily="2" charset="2"/>
              <a:buChar char="Ø"/>
            </a:pPr>
            <a:r>
              <a:rPr lang="en-US" altLang="zh-CN" sz="2200" dirty="0"/>
              <a:t>Vary </a:t>
            </a:r>
            <a:r>
              <a:rPr lang="en-US" altLang="zh-CN" sz="2200" dirty="0" smtClean="0">
                <a:solidFill>
                  <a:srgbClr val="FF0000"/>
                </a:solidFill>
              </a:rPr>
              <a:t>Fare</a:t>
            </a:r>
            <a:r>
              <a:rPr lang="en-US" altLang="zh-CN" sz="2200" dirty="0" smtClean="0"/>
              <a:t> </a:t>
            </a:r>
            <a:r>
              <a:rPr lang="en-US" altLang="zh-CN" sz="2200" dirty="0"/>
              <a:t>and </a:t>
            </a:r>
            <a:r>
              <a:rPr lang="en-US" altLang="zh-CN" sz="2200" dirty="0">
                <a:solidFill>
                  <a:srgbClr val="FF0000"/>
                </a:solidFill>
              </a:rPr>
              <a:t>% of Big units</a:t>
            </a:r>
            <a:endParaRPr lang="en-US" altLang="zh-CN" sz="1800" dirty="0">
              <a:solidFill>
                <a:srgbClr val="FF0000"/>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36" name="Group 35"/>
          <p:cNvGrpSpPr/>
          <p:nvPr/>
        </p:nvGrpSpPr>
        <p:grpSpPr>
          <a:xfrm>
            <a:off x="5562600" y="1425575"/>
            <a:ext cx="3459096" cy="1035050"/>
            <a:chOff x="5638800" y="1425575"/>
            <a:chExt cx="3459096" cy="1035050"/>
          </a:xfrm>
        </p:grpSpPr>
        <p:grpSp>
          <p:nvGrpSpPr>
            <p:cNvPr id="37" name="Group 36"/>
            <p:cNvGrpSpPr/>
            <p:nvPr/>
          </p:nvGrpSpPr>
          <p:grpSpPr>
            <a:xfrm>
              <a:off x="6138795" y="1425575"/>
              <a:ext cx="2460626" cy="1035050"/>
              <a:chOff x="6184899" y="1425575"/>
              <a:chExt cx="2460626" cy="1035050"/>
            </a:xfrm>
          </p:grpSpPr>
          <p:sp>
            <p:nvSpPr>
              <p:cNvPr id="41" name="Oval 81"/>
              <p:cNvSpPr>
                <a:spLocks noChangeArrowheads="1"/>
              </p:cNvSpPr>
              <p:nvPr/>
            </p:nvSpPr>
            <p:spPr bwMode="auto">
              <a:xfrm>
                <a:off x="8312150" y="1935162"/>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42" name="Text Box 71"/>
              <p:cNvSpPr txBox="1">
                <a:spLocks noChangeArrowheads="1"/>
              </p:cNvSpPr>
              <p:nvPr/>
            </p:nvSpPr>
            <p:spPr bwMode="auto">
              <a:xfrm>
                <a:off x="7137400" y="2209800"/>
                <a:ext cx="682625" cy="250825"/>
              </a:xfrm>
              <a:prstGeom prst="rect">
                <a:avLst/>
              </a:prstGeom>
              <a:noFill/>
              <a:ln w="9525">
                <a:noFill/>
                <a:miter lim="800000"/>
                <a:headEnd/>
                <a:tailEnd/>
              </a:ln>
            </p:spPr>
            <p:txBody>
              <a:bodyPr/>
              <a:lstStyle/>
              <a:p>
                <a:r>
                  <a:rPr lang="en-US" altLang="zh-CN" sz="1200" i="1" dirty="0" smtClean="0"/>
                  <a:t>Auto</a:t>
                </a:r>
                <a:endParaRPr lang="en-US" altLang="zh-CN" sz="1200" i="1" dirty="0"/>
              </a:p>
            </p:txBody>
          </p:sp>
          <p:sp>
            <p:nvSpPr>
              <p:cNvPr id="47" name="Oval 81"/>
              <p:cNvSpPr>
                <a:spLocks noChangeArrowheads="1"/>
              </p:cNvSpPr>
              <p:nvPr/>
            </p:nvSpPr>
            <p:spPr bwMode="auto">
              <a:xfrm>
                <a:off x="6184899" y="1931987"/>
                <a:ext cx="333375" cy="330200"/>
              </a:xfrm>
              <a:prstGeom prst="ellipse">
                <a:avLst/>
              </a:prstGeom>
              <a:solidFill>
                <a:srgbClr val="FFFFFF"/>
              </a:solidFill>
              <a:ln w="9525">
                <a:solidFill>
                  <a:srgbClr val="000000"/>
                </a:solidFill>
                <a:round/>
                <a:headEnd/>
                <a:tailEnd/>
              </a:ln>
            </p:spPr>
            <p:txBody>
              <a:bodyPr/>
              <a:lstStyle/>
              <a:p>
                <a:endParaRPr lang="zh-CN" altLang="en-US"/>
              </a:p>
            </p:txBody>
          </p:sp>
          <p:sp>
            <p:nvSpPr>
              <p:cNvPr id="48" name="Text Box 82"/>
              <p:cNvSpPr txBox="1">
                <a:spLocks noChangeArrowheads="1"/>
              </p:cNvSpPr>
              <p:nvPr/>
            </p:nvSpPr>
            <p:spPr bwMode="auto">
              <a:xfrm>
                <a:off x="6203950" y="1903412"/>
                <a:ext cx="215900" cy="250825"/>
              </a:xfrm>
              <a:prstGeom prst="rect">
                <a:avLst/>
              </a:prstGeom>
              <a:noFill/>
              <a:ln w="9525">
                <a:noFill/>
                <a:miter lim="800000"/>
                <a:headEnd/>
                <a:tailEnd/>
              </a:ln>
            </p:spPr>
            <p:txBody>
              <a:bodyPr/>
              <a:lstStyle/>
              <a:p>
                <a:r>
                  <a:rPr lang="en-US" altLang="zh-CN" sz="1600" b="1" dirty="0" smtClean="0"/>
                  <a:t>r</a:t>
                </a:r>
                <a:endParaRPr lang="en-US" altLang="zh-CN" sz="1600" b="1" dirty="0"/>
              </a:p>
            </p:txBody>
          </p:sp>
          <p:sp>
            <p:nvSpPr>
              <p:cNvPr id="49" name="Text Box 83"/>
              <p:cNvSpPr txBox="1">
                <a:spLocks noChangeArrowheads="1"/>
              </p:cNvSpPr>
              <p:nvPr/>
            </p:nvSpPr>
            <p:spPr bwMode="auto">
              <a:xfrm>
                <a:off x="8337550" y="1905000"/>
                <a:ext cx="215900" cy="250825"/>
              </a:xfrm>
              <a:prstGeom prst="rect">
                <a:avLst/>
              </a:prstGeom>
              <a:noFill/>
              <a:ln w="9525">
                <a:noFill/>
                <a:miter lim="800000"/>
                <a:headEnd/>
                <a:tailEnd/>
              </a:ln>
            </p:spPr>
            <p:txBody>
              <a:bodyPr/>
              <a:lstStyle/>
              <a:p>
                <a:r>
                  <a:rPr lang="en-US" altLang="zh-CN" sz="1600" b="1" dirty="0" smtClean="0"/>
                  <a:t>s</a:t>
                </a:r>
                <a:endParaRPr lang="en-US" altLang="zh-CN" sz="1600" b="1" dirty="0"/>
              </a:p>
            </p:txBody>
          </p:sp>
          <p:sp>
            <p:nvSpPr>
              <p:cNvPr id="50" name="Text Box 84"/>
              <p:cNvSpPr txBox="1">
                <a:spLocks noChangeArrowheads="1"/>
              </p:cNvSpPr>
              <p:nvPr/>
            </p:nvSpPr>
            <p:spPr bwMode="auto">
              <a:xfrm>
                <a:off x="7137400" y="1425575"/>
                <a:ext cx="573087" cy="250825"/>
              </a:xfrm>
              <a:prstGeom prst="rect">
                <a:avLst/>
              </a:prstGeom>
              <a:noFill/>
              <a:ln w="9525">
                <a:noFill/>
                <a:miter lim="800000"/>
                <a:headEnd/>
                <a:tailEnd/>
              </a:ln>
            </p:spPr>
            <p:txBody>
              <a:bodyPr/>
              <a:lstStyle/>
              <a:p>
                <a:r>
                  <a:rPr lang="en-US" altLang="zh-CN" sz="1200" i="1" dirty="0" smtClean="0"/>
                  <a:t>Rail</a:t>
                </a:r>
                <a:endParaRPr lang="en-US" altLang="zh-CN" sz="1200" i="1" dirty="0"/>
              </a:p>
            </p:txBody>
          </p:sp>
          <p:cxnSp>
            <p:nvCxnSpPr>
              <p:cNvPr id="51" name="Curved Connector 50"/>
              <p:cNvCxnSpPr>
                <a:stCxn id="47" idx="0"/>
                <a:endCxn id="41" idx="0"/>
              </p:cNvCxnSpPr>
              <p:nvPr/>
            </p:nvCxnSpPr>
            <p:spPr>
              <a:xfrm rot="16200000" flipH="1">
                <a:off x="7413624" y="869949"/>
                <a:ext cx="3175" cy="2127251"/>
              </a:xfrm>
              <a:prstGeom prst="curvedConnector3">
                <a:avLst>
                  <a:gd name="adj1" fmla="val -72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Curved Connector 51"/>
              <p:cNvCxnSpPr>
                <a:stCxn id="47" idx="4"/>
                <a:endCxn id="41" idx="4"/>
              </p:cNvCxnSpPr>
              <p:nvPr/>
            </p:nvCxnSpPr>
            <p:spPr>
              <a:xfrm rot="16200000" flipH="1">
                <a:off x="7413625" y="1200148"/>
                <a:ext cx="3175" cy="2127251"/>
              </a:xfrm>
              <a:prstGeom prst="curvedConnector3">
                <a:avLst>
                  <a:gd name="adj1" fmla="val 7300000"/>
                </a:avLst>
              </a:prstGeom>
              <a:ln>
                <a:tailEnd type="arrow"/>
              </a:ln>
            </p:spPr>
            <p:style>
              <a:lnRef idx="1">
                <a:schemeClr val="accent1"/>
              </a:lnRef>
              <a:fillRef idx="0">
                <a:schemeClr val="accent1"/>
              </a:fillRef>
              <a:effectRef idx="0">
                <a:schemeClr val="accent1"/>
              </a:effectRef>
              <a:fontRef idx="minor">
                <a:schemeClr val="tx1"/>
              </a:fontRef>
            </p:style>
          </p:cxnSp>
        </p:grpSp>
        <p:graphicFrame>
          <p:nvGraphicFramePr>
            <p:cNvPr id="39" name="Object 38"/>
            <p:cNvGraphicFramePr>
              <a:graphicFrameLocks noChangeAspect="1"/>
            </p:cNvGraphicFramePr>
            <p:nvPr>
              <p:extLst>
                <p:ext uri="{D42A27DB-BD31-4B8C-83A1-F6EECF244321}">
                  <p14:modId xmlns:p14="http://schemas.microsoft.com/office/powerpoint/2010/main" val="2284375274"/>
                </p:ext>
              </p:extLst>
            </p:nvPr>
          </p:nvGraphicFramePr>
          <p:xfrm>
            <a:off x="5638800" y="1881585"/>
            <a:ext cx="487296" cy="487296"/>
          </p:xfrm>
          <a:graphic>
            <a:graphicData uri="http://schemas.openxmlformats.org/presentationml/2006/ole">
              <mc:AlternateContent xmlns:mc="http://schemas.openxmlformats.org/markup-compatibility/2006">
                <mc:Choice xmlns:v="urn:schemas-microsoft-com:vml" Requires="v">
                  <p:oleObj spid="_x0000_s39106" name="Equation" r:id="rId4" imgW="406080" imgH="406080" progId="Equation.DSMT4">
                    <p:embed/>
                  </p:oleObj>
                </mc:Choice>
                <mc:Fallback>
                  <p:oleObj name="Equation" r:id="rId4" imgW="406080" imgH="406080" progId="Equation.DSMT4">
                    <p:embed/>
                    <p:pic>
                      <p:nvPicPr>
                        <p:cNvPr id="0" name=""/>
                        <p:cNvPicPr>
                          <a:picLocks noChangeAspect="1" noChangeArrowheads="1"/>
                        </p:cNvPicPr>
                        <p:nvPr/>
                      </p:nvPicPr>
                      <p:blipFill>
                        <a:blip r:embed="rId5"/>
                        <a:srcRect/>
                        <a:stretch>
                          <a:fillRect/>
                        </a:stretch>
                      </p:blipFill>
                      <p:spPr bwMode="auto">
                        <a:xfrm>
                          <a:off x="5638800" y="1881585"/>
                          <a:ext cx="487296" cy="487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0" name="Object 39"/>
            <p:cNvGraphicFramePr>
              <a:graphicFrameLocks noChangeAspect="1"/>
            </p:cNvGraphicFramePr>
            <p:nvPr>
              <p:extLst>
                <p:ext uri="{D42A27DB-BD31-4B8C-83A1-F6EECF244321}">
                  <p14:modId xmlns:p14="http://schemas.microsoft.com/office/powerpoint/2010/main" val="1048175898"/>
                </p:ext>
              </p:extLst>
            </p:nvPr>
          </p:nvGraphicFramePr>
          <p:xfrm>
            <a:off x="8671512" y="1869216"/>
            <a:ext cx="426384" cy="487296"/>
          </p:xfrm>
          <a:graphic>
            <a:graphicData uri="http://schemas.openxmlformats.org/presentationml/2006/ole">
              <mc:AlternateContent xmlns:mc="http://schemas.openxmlformats.org/markup-compatibility/2006">
                <mc:Choice xmlns:v="urn:schemas-microsoft-com:vml" Requires="v">
                  <p:oleObj spid="_x0000_s39107" name="Equation" r:id="rId6" imgW="355320" imgH="406080" progId="Equation.DSMT4">
                    <p:embed/>
                  </p:oleObj>
                </mc:Choice>
                <mc:Fallback>
                  <p:oleObj name="Equation" r:id="rId6" imgW="355320" imgH="406080" progId="Equation.DSMT4">
                    <p:embed/>
                    <p:pic>
                      <p:nvPicPr>
                        <p:cNvPr id="0" name=""/>
                        <p:cNvPicPr>
                          <a:picLocks noChangeAspect="1" noChangeArrowheads="1"/>
                        </p:cNvPicPr>
                        <p:nvPr/>
                      </p:nvPicPr>
                      <p:blipFill>
                        <a:blip r:embed="rId7"/>
                        <a:srcRect/>
                        <a:stretch>
                          <a:fillRect/>
                        </a:stretch>
                      </p:blipFill>
                      <p:spPr bwMode="auto">
                        <a:xfrm>
                          <a:off x="8671512" y="1869216"/>
                          <a:ext cx="426384" cy="487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pic>
        <p:nvPicPr>
          <p:cNvPr id="34" name="Picture 33" descr="Description: D:\Academic\Research\New paper with Kr\Proof of MAX CS by lot size 2k 2v\MTR decision\comfort 0\2k2v2m change cp Prv\The total profit.emf"/>
          <p:cNvPicPr/>
          <p:nvPr/>
        </p:nvPicPr>
        <p:blipFill>
          <a:blip r:embed="rId8">
            <a:extLst>
              <a:ext uri="{28A0092B-C50C-407E-A947-70E740481C1C}">
                <a14:useLocalDpi xmlns:a14="http://schemas.microsoft.com/office/drawing/2010/main" val="0"/>
              </a:ext>
            </a:extLst>
          </a:blip>
          <a:srcRect/>
          <a:stretch>
            <a:fillRect/>
          </a:stretch>
        </p:blipFill>
        <p:spPr bwMode="auto">
          <a:xfrm>
            <a:off x="228600" y="2895600"/>
            <a:ext cx="4094510" cy="3067526"/>
          </a:xfrm>
          <a:prstGeom prst="rect">
            <a:avLst/>
          </a:prstGeom>
          <a:noFill/>
          <a:ln>
            <a:noFill/>
          </a:ln>
        </p:spPr>
      </p:pic>
      <p:pic>
        <p:nvPicPr>
          <p:cNvPr id="38" name="Picture 37" descr="Description: D:\Academic\Research\New paper with Kr\Proof of MAX CS by lot size 2k 2v\MTR decision\comfort 0\2k2v2m change cp Prv\The social welfare.emf"/>
          <p:cNvPicPr/>
          <p:nvPr/>
        </p:nvPicPr>
        <p:blipFill>
          <a:blip r:embed="rId9">
            <a:extLst>
              <a:ext uri="{28A0092B-C50C-407E-A947-70E740481C1C}">
                <a14:useLocalDpi xmlns:a14="http://schemas.microsoft.com/office/drawing/2010/main" val="0"/>
              </a:ext>
            </a:extLst>
          </a:blip>
          <a:srcRect/>
          <a:stretch>
            <a:fillRect/>
          </a:stretch>
        </p:blipFill>
        <p:spPr bwMode="auto">
          <a:xfrm>
            <a:off x="4724400" y="2895600"/>
            <a:ext cx="4094510" cy="3067526"/>
          </a:xfrm>
          <a:prstGeom prst="rect">
            <a:avLst/>
          </a:prstGeom>
          <a:noFill/>
          <a:ln>
            <a:noFill/>
          </a:ln>
        </p:spPr>
      </p:pic>
      <p:sp>
        <p:nvSpPr>
          <p:cNvPr id="43" name="Rectangle 2"/>
          <p:cNvSpPr txBox="1">
            <a:spLocks/>
          </p:cNvSpPr>
          <p:nvPr/>
        </p:nvSpPr>
        <p:spPr>
          <a:xfrm>
            <a:off x="571500" y="6115526"/>
            <a:ext cx="3619500" cy="742474"/>
          </a:xfrm>
          <a:prstGeom prst="rect">
            <a:avLst/>
          </a:prstGeom>
        </p:spPr>
        <p:txBody>
          <a:bodyPr vert="horz">
            <a:normAutofit lnSpcReduction="10000"/>
          </a:bodyPr>
          <a:lstStyle>
            <a:lvl1pPr marL="320040" indent="-320040" algn="l" rtl="0" eaLnBrk="1" latinLnBrk="0" hangingPunct="1">
              <a:spcBef>
                <a:spcPts val="300"/>
              </a:spcBef>
              <a:spcAft>
                <a:spcPts val="600"/>
              </a:spcAft>
              <a:buClr>
                <a:schemeClr val="accent2"/>
              </a:buClr>
              <a:buSzPct val="60000"/>
              <a:buFont typeface="Wingdings"/>
              <a:buChar char=""/>
              <a:defRPr sz="2600" kern="1200">
                <a:solidFill>
                  <a:schemeClr val="tx1"/>
                </a:solidFill>
                <a:latin typeface="+mn-lt"/>
                <a:ea typeface="+mn-ea"/>
                <a:cs typeface="+mn-cs"/>
              </a:defRPr>
            </a:lvl1pPr>
            <a:lvl2pPr marL="640080" indent="-274320" algn="l" rtl="0" eaLnBrk="1" latinLnBrk="0" hangingPunct="1">
              <a:spcBef>
                <a:spcPts val="500"/>
              </a:spcBef>
              <a:spcAft>
                <a:spcPts val="600"/>
              </a:spcAft>
              <a:buClr>
                <a:schemeClr val="accent1"/>
              </a:buClr>
              <a:buSzPct val="70000"/>
              <a:buFont typeface="Wingdings 2"/>
              <a:buChar char=""/>
              <a:defRPr sz="2200" kern="1200">
                <a:solidFill>
                  <a:schemeClr val="tx1"/>
                </a:solidFill>
                <a:latin typeface="+mn-lt"/>
                <a:ea typeface="+mn-ea"/>
                <a:cs typeface="+mn-cs"/>
              </a:defRPr>
            </a:lvl2pPr>
            <a:lvl3pPr marL="914400" indent="-228600" algn="l" rtl="0" eaLnBrk="1" latinLnBrk="0" hangingPunct="1">
              <a:spcBef>
                <a:spcPts val="500"/>
              </a:spcBef>
              <a:spcAft>
                <a:spcPts val="300"/>
              </a:spcAft>
              <a:buClr>
                <a:schemeClr val="accent2"/>
              </a:buClr>
              <a:buSzPct val="75000"/>
              <a:buFont typeface="Wingdings"/>
              <a:buChar char=""/>
              <a:defRPr sz="20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18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18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lstStyle>
          <a:p>
            <a:pPr marL="0" indent="0" algn="ctr">
              <a:buNone/>
            </a:pPr>
            <a:r>
              <a:rPr lang="en-US" altLang="zh-CN" sz="1800" b="1" dirty="0" smtClean="0"/>
              <a:t>The total profit</a:t>
            </a:r>
          </a:p>
          <a:p>
            <a:pPr marL="0" indent="0" algn="ctr">
              <a:buNone/>
            </a:pPr>
            <a:r>
              <a:rPr lang="en-US" altLang="zh-CN" sz="1800" dirty="0" smtClean="0">
                <a:solidFill>
                  <a:srgbClr val="0070C0"/>
                </a:solidFill>
              </a:rPr>
              <a:t>Private developer</a:t>
            </a:r>
            <a:endParaRPr lang="en-US" altLang="zh-CN" sz="1800" dirty="0">
              <a:solidFill>
                <a:srgbClr val="0070C0"/>
              </a:solidFill>
            </a:endParaRPr>
          </a:p>
        </p:txBody>
      </p:sp>
      <p:sp>
        <p:nvSpPr>
          <p:cNvPr id="44" name="Rectangle 2"/>
          <p:cNvSpPr txBox="1">
            <a:spLocks/>
          </p:cNvSpPr>
          <p:nvPr/>
        </p:nvSpPr>
        <p:spPr>
          <a:xfrm>
            <a:off x="4838700" y="6109648"/>
            <a:ext cx="3619500" cy="748352"/>
          </a:xfrm>
          <a:prstGeom prst="rect">
            <a:avLst/>
          </a:prstGeom>
        </p:spPr>
        <p:txBody>
          <a:bodyPr vert="horz">
            <a:normAutofit lnSpcReduction="10000"/>
          </a:bodyPr>
          <a:lstStyle>
            <a:lvl1pPr marL="320040" indent="-320040" algn="l" rtl="0" eaLnBrk="1" latinLnBrk="0" hangingPunct="1">
              <a:spcBef>
                <a:spcPts val="300"/>
              </a:spcBef>
              <a:spcAft>
                <a:spcPts val="600"/>
              </a:spcAft>
              <a:buClr>
                <a:schemeClr val="accent2"/>
              </a:buClr>
              <a:buSzPct val="60000"/>
              <a:buFont typeface="Wingdings"/>
              <a:buChar char=""/>
              <a:defRPr sz="2600" kern="1200">
                <a:solidFill>
                  <a:schemeClr val="tx1"/>
                </a:solidFill>
                <a:latin typeface="+mn-lt"/>
                <a:ea typeface="+mn-ea"/>
                <a:cs typeface="+mn-cs"/>
              </a:defRPr>
            </a:lvl1pPr>
            <a:lvl2pPr marL="640080" indent="-274320" algn="l" rtl="0" eaLnBrk="1" latinLnBrk="0" hangingPunct="1">
              <a:spcBef>
                <a:spcPts val="500"/>
              </a:spcBef>
              <a:spcAft>
                <a:spcPts val="600"/>
              </a:spcAft>
              <a:buClr>
                <a:schemeClr val="accent1"/>
              </a:buClr>
              <a:buSzPct val="70000"/>
              <a:buFont typeface="Wingdings 2"/>
              <a:buChar char=""/>
              <a:defRPr sz="2200" kern="1200">
                <a:solidFill>
                  <a:schemeClr val="tx1"/>
                </a:solidFill>
                <a:latin typeface="+mn-lt"/>
                <a:ea typeface="+mn-ea"/>
                <a:cs typeface="+mn-cs"/>
              </a:defRPr>
            </a:lvl2pPr>
            <a:lvl3pPr marL="914400" indent="-228600" algn="l" rtl="0" eaLnBrk="1" latinLnBrk="0" hangingPunct="1">
              <a:spcBef>
                <a:spcPts val="500"/>
              </a:spcBef>
              <a:spcAft>
                <a:spcPts val="300"/>
              </a:spcAft>
              <a:buClr>
                <a:schemeClr val="accent2"/>
              </a:buClr>
              <a:buSzPct val="75000"/>
              <a:buFont typeface="Wingdings"/>
              <a:buChar char=""/>
              <a:defRPr sz="20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18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18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lstStyle>
          <a:p>
            <a:pPr marL="0" indent="0" algn="ctr">
              <a:buNone/>
            </a:pPr>
            <a:r>
              <a:rPr lang="en-US" altLang="zh-CN" sz="1800" b="1" dirty="0" smtClean="0"/>
              <a:t>The social welfare</a:t>
            </a:r>
          </a:p>
          <a:p>
            <a:pPr marL="0" indent="0" algn="ctr">
              <a:buNone/>
            </a:pPr>
            <a:r>
              <a:rPr lang="en-US" altLang="zh-CN" sz="1800" dirty="0" smtClean="0">
                <a:solidFill>
                  <a:srgbClr val="0070C0"/>
                </a:solidFill>
              </a:rPr>
              <a:t>Government</a:t>
            </a:r>
            <a:endParaRPr lang="en-US" altLang="zh-CN" sz="1800" dirty="0">
              <a:solidFill>
                <a:srgbClr val="0070C0"/>
              </a:solidFill>
            </a:endParaRPr>
          </a:p>
        </p:txBody>
      </p:sp>
      <p:sp>
        <p:nvSpPr>
          <p:cNvPr id="45" name="Rectangle 2"/>
          <p:cNvSpPr txBox="1">
            <a:spLocks/>
          </p:cNvSpPr>
          <p:nvPr/>
        </p:nvSpPr>
        <p:spPr>
          <a:xfrm>
            <a:off x="2209800" y="5105400"/>
            <a:ext cx="2438400" cy="513874"/>
          </a:xfrm>
          <a:prstGeom prst="rect">
            <a:avLst/>
          </a:prstGeom>
        </p:spPr>
        <p:txBody>
          <a:bodyPr vert="horz">
            <a:normAutofit/>
          </a:bodyPr>
          <a:lstStyle>
            <a:lvl1pPr marL="320040" indent="-320040" algn="l" rtl="0" eaLnBrk="1" latinLnBrk="0" hangingPunct="1">
              <a:spcBef>
                <a:spcPts val="300"/>
              </a:spcBef>
              <a:spcAft>
                <a:spcPts val="600"/>
              </a:spcAft>
              <a:buClr>
                <a:schemeClr val="accent2"/>
              </a:buClr>
              <a:buSzPct val="60000"/>
              <a:buFont typeface="Wingdings"/>
              <a:buChar char=""/>
              <a:defRPr sz="2600" kern="1200">
                <a:solidFill>
                  <a:schemeClr val="tx1"/>
                </a:solidFill>
                <a:latin typeface="+mn-lt"/>
                <a:ea typeface="+mn-ea"/>
                <a:cs typeface="+mn-cs"/>
              </a:defRPr>
            </a:lvl1pPr>
            <a:lvl2pPr marL="640080" indent="-274320" algn="l" rtl="0" eaLnBrk="1" latinLnBrk="0" hangingPunct="1">
              <a:spcBef>
                <a:spcPts val="500"/>
              </a:spcBef>
              <a:spcAft>
                <a:spcPts val="600"/>
              </a:spcAft>
              <a:buClr>
                <a:schemeClr val="accent1"/>
              </a:buClr>
              <a:buSzPct val="70000"/>
              <a:buFont typeface="Wingdings 2"/>
              <a:buChar char=""/>
              <a:defRPr sz="2200" kern="1200">
                <a:solidFill>
                  <a:schemeClr val="tx1"/>
                </a:solidFill>
                <a:latin typeface="+mn-lt"/>
                <a:ea typeface="+mn-ea"/>
                <a:cs typeface="+mn-cs"/>
              </a:defRPr>
            </a:lvl2pPr>
            <a:lvl3pPr marL="914400" indent="-228600" algn="l" rtl="0" eaLnBrk="1" latinLnBrk="0" hangingPunct="1">
              <a:spcBef>
                <a:spcPts val="500"/>
              </a:spcBef>
              <a:spcAft>
                <a:spcPts val="300"/>
              </a:spcAft>
              <a:buClr>
                <a:schemeClr val="accent2"/>
              </a:buClr>
              <a:buSzPct val="75000"/>
              <a:buFont typeface="Wingdings"/>
              <a:buChar char=""/>
              <a:defRPr sz="20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18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18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lstStyle>
          <a:p>
            <a:pPr marL="0" indent="0" algn="ctr">
              <a:buNone/>
            </a:pPr>
            <a:r>
              <a:rPr lang="en-US" altLang="zh-CN" sz="1600" dirty="0" smtClean="0">
                <a:effectLst>
                  <a:outerShdw blurRad="38100" dist="38100" dir="2700000" algn="tl">
                    <a:srgbClr val="000000">
                      <a:alpha val="43137"/>
                    </a:srgbClr>
                  </a:outerShdw>
                </a:effectLst>
              </a:rPr>
              <a:t>Keep fare low</a:t>
            </a:r>
            <a:endParaRPr lang="en-US" altLang="zh-CN" sz="1600" dirty="0">
              <a:effectLst>
                <a:outerShdw blurRad="38100" dist="38100" dir="2700000" algn="tl">
                  <a:srgbClr val="000000">
                    <a:alpha val="43137"/>
                  </a:srgbClr>
                </a:outerShdw>
              </a:effectLst>
            </a:endParaRPr>
          </a:p>
        </p:txBody>
      </p:sp>
      <p:cxnSp>
        <p:nvCxnSpPr>
          <p:cNvPr id="7" name="Straight Arrow Connector 6"/>
          <p:cNvCxnSpPr/>
          <p:nvPr/>
        </p:nvCxnSpPr>
        <p:spPr>
          <a:xfrm>
            <a:off x="2533650" y="3390900"/>
            <a:ext cx="0" cy="2057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6297546" y="3810000"/>
            <a:ext cx="1917700" cy="1638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08185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a:xfrm>
            <a:off x="1371600" y="1600200"/>
            <a:ext cx="8229600" cy="990600"/>
          </a:xfrm>
        </p:spPr>
        <p:txBody>
          <a:bodyPr/>
          <a:lstStyle/>
          <a:p>
            <a:r>
              <a:rPr lang="en-US" sz="3400" dirty="0" smtClean="0"/>
              <a:t>Numerical example</a:t>
            </a:r>
            <a:endParaRPr lang="en-US" sz="3400" dirty="0"/>
          </a:p>
        </p:txBody>
      </p:sp>
      <p:sp>
        <p:nvSpPr>
          <p:cNvPr id="6" name="TextBox 5"/>
          <p:cNvSpPr txBox="1"/>
          <p:nvPr/>
        </p:nvSpPr>
        <p:spPr>
          <a:xfrm>
            <a:off x="76200" y="1809199"/>
            <a:ext cx="1143000" cy="615553"/>
          </a:xfrm>
          <a:prstGeom prst="rect">
            <a:avLst/>
          </a:prstGeom>
          <a:noFill/>
        </p:spPr>
        <p:txBody>
          <a:bodyPr wrap="square" rtlCol="0">
            <a:spAutoFit/>
          </a:bodyPr>
          <a:lstStyle/>
          <a:p>
            <a:pPr algn="ctr"/>
            <a:r>
              <a:rPr lang="en-US" sz="3400" b="1" dirty="0" smtClean="0">
                <a:solidFill>
                  <a:schemeClr val="bg2"/>
                </a:solidFill>
              </a:rPr>
              <a:t>3.</a:t>
            </a:r>
            <a:endParaRPr lang="en-US" sz="3400" b="1" dirty="0">
              <a:solidFill>
                <a:schemeClr val="bg2"/>
              </a:solidFill>
            </a:endParaRPr>
          </a:p>
        </p:txBody>
      </p:sp>
    </p:spTree>
    <p:extLst>
      <p:ext uri="{BB962C8B-B14F-4D97-AF65-F5344CB8AC3E}">
        <p14:creationId xmlns:p14="http://schemas.microsoft.com/office/powerpoint/2010/main" val="3817591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altLang="zh-CN" sz="3000" dirty="0" smtClean="0"/>
              <a:t>Numerical example</a:t>
            </a:r>
            <a:endParaRPr lang="en-US" sz="30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3</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523999"/>
            <a:ext cx="8229600" cy="4572001"/>
          </a:xfrm>
        </p:spPr>
        <p:txBody>
          <a:bodyPr>
            <a:normAutofit lnSpcReduction="10000"/>
          </a:bodyPr>
          <a:lstStyle/>
          <a:p>
            <a:pPr>
              <a:buFont typeface="Wingdings" pitchFamily="2" charset="2"/>
              <a:buChar char="Ø"/>
            </a:pPr>
            <a:r>
              <a:rPr lang="en-US" sz="2400" dirty="0" smtClean="0"/>
              <a:t>Numerical example</a:t>
            </a:r>
          </a:p>
          <a:p>
            <a:pPr lvl="1">
              <a:buFont typeface="Wingdings" pitchFamily="2" charset="2"/>
              <a:buChar char="Ø"/>
            </a:pPr>
            <a:r>
              <a:rPr lang="en-US" sz="2100" dirty="0" smtClean="0"/>
              <a:t>With multiple OD pairs</a:t>
            </a:r>
            <a:endParaRPr lang="en-US" sz="2100" dirty="0"/>
          </a:p>
          <a:p>
            <a:pPr>
              <a:buFont typeface="Wingdings" pitchFamily="2" charset="2"/>
              <a:buChar char="Ø"/>
            </a:pPr>
            <a:r>
              <a:rPr lang="en-US" sz="2400" dirty="0" smtClean="0"/>
              <a:t>Investing on</a:t>
            </a:r>
          </a:p>
          <a:p>
            <a:pPr lvl="1">
              <a:buFont typeface="Wingdings" pitchFamily="2" charset="2"/>
              <a:buChar char="Ø"/>
            </a:pPr>
            <a:r>
              <a:rPr lang="en-US" sz="2100" dirty="0" smtClean="0"/>
              <a:t>Railway 2</a:t>
            </a:r>
          </a:p>
          <a:p>
            <a:pPr lvl="1">
              <a:buFont typeface="Wingdings" pitchFamily="2" charset="2"/>
              <a:buChar char="Ø"/>
            </a:pPr>
            <a:r>
              <a:rPr lang="en-US" sz="2100" dirty="0" smtClean="0"/>
              <a:t>Zone 3 &amp; 4</a:t>
            </a:r>
          </a:p>
          <a:p>
            <a:pPr>
              <a:buFont typeface="Wingdings" pitchFamily="2" charset="2"/>
              <a:buChar char="Ø"/>
            </a:pPr>
            <a:r>
              <a:rPr lang="en-US" sz="2400" dirty="0" smtClean="0"/>
              <a:t>Scenarios</a:t>
            </a:r>
          </a:p>
          <a:p>
            <a:pPr lvl="1">
              <a:buFont typeface="Wingdings" pitchFamily="2" charset="2"/>
              <a:buChar char="Ø"/>
            </a:pPr>
            <a:r>
              <a:rPr lang="en-US" sz="2100" dirty="0" smtClean="0"/>
              <a:t>Scenario 1 – Optimal joint investment</a:t>
            </a:r>
          </a:p>
          <a:p>
            <a:pPr lvl="1">
              <a:buFont typeface="Wingdings" pitchFamily="2" charset="2"/>
              <a:buChar char="Ø"/>
            </a:pPr>
            <a:r>
              <a:rPr lang="en-US" sz="2100" dirty="0" smtClean="0"/>
              <a:t>Scenario 2 – Non-optimal (the same as old zones and </a:t>
            </a:r>
            <a:r>
              <a:rPr lang="en-US" sz="2100" dirty="0"/>
              <a:t>R</a:t>
            </a:r>
            <a:r>
              <a:rPr lang="en-US" sz="2100" dirty="0" smtClean="0"/>
              <a:t>ailway 1)</a:t>
            </a:r>
          </a:p>
          <a:p>
            <a:pPr lvl="1">
              <a:buFont typeface="Wingdings" pitchFamily="2" charset="2"/>
              <a:buChar char="Ø"/>
            </a:pPr>
            <a:r>
              <a:rPr lang="en-US" sz="2100" dirty="0" smtClean="0"/>
              <a:t>Scenario 3 – Only optimizing headway and fare (the same as old zones)</a:t>
            </a:r>
          </a:p>
          <a:p>
            <a:pPr lvl="1">
              <a:buFont typeface="Wingdings" pitchFamily="2" charset="2"/>
              <a:buChar char="Ø"/>
            </a:pPr>
            <a:endParaRPr lang="en-US" sz="2000" dirty="0" smtClean="0"/>
          </a:p>
          <a:p>
            <a:pPr lvl="1">
              <a:buFont typeface="Wingdings" pitchFamily="2" charset="2"/>
              <a:buChar char="Ø"/>
            </a:pPr>
            <a:endParaRPr lang="en-US" sz="2000" dirty="0" smtClean="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54" name="Group 53"/>
          <p:cNvGrpSpPr>
            <a:grpSpLocks noChangeAspect="1"/>
          </p:cNvGrpSpPr>
          <p:nvPr/>
        </p:nvGrpSpPr>
        <p:grpSpPr>
          <a:xfrm>
            <a:off x="5253105" y="1524000"/>
            <a:ext cx="3814695" cy="2361862"/>
            <a:chOff x="1979712" y="2276872"/>
            <a:chExt cx="5265468" cy="3260106"/>
          </a:xfrm>
        </p:grpSpPr>
        <p:sp>
          <p:nvSpPr>
            <p:cNvPr id="56" name="Oval 55"/>
            <p:cNvSpPr/>
            <p:nvPr/>
          </p:nvSpPr>
          <p:spPr>
            <a:xfrm>
              <a:off x="1979712" y="4869160"/>
              <a:ext cx="656956" cy="432048"/>
            </a:xfrm>
            <a:prstGeom prst="ellipse">
              <a:avLst/>
            </a:prstGeom>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en-US" altLang="zh-CN" sz="1100" b="1" dirty="0" smtClean="0"/>
                <a:t>CBD</a:t>
              </a:r>
              <a:endParaRPr lang="zh-CN" altLang="en-US" sz="1100" b="1" dirty="0"/>
            </a:p>
          </p:txBody>
        </p:sp>
        <p:sp>
          <p:nvSpPr>
            <p:cNvPr id="59" name="Oval 58"/>
            <p:cNvSpPr/>
            <p:nvPr/>
          </p:nvSpPr>
          <p:spPr>
            <a:xfrm>
              <a:off x="3549098" y="3608528"/>
              <a:ext cx="656956" cy="432048"/>
            </a:xfrm>
            <a:prstGeom prst="ellipse">
              <a:avLst/>
            </a:prstGeom>
            <a:ln>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zh-CN" sz="1400" b="1" dirty="0"/>
                <a:t>2</a:t>
              </a:r>
              <a:endParaRPr lang="zh-CN" altLang="en-US" sz="1400" b="1" dirty="0"/>
            </a:p>
          </p:txBody>
        </p:sp>
        <p:sp>
          <p:nvSpPr>
            <p:cNvPr id="60" name="Oval 59"/>
            <p:cNvSpPr/>
            <p:nvPr/>
          </p:nvSpPr>
          <p:spPr>
            <a:xfrm>
              <a:off x="5148064" y="2276872"/>
              <a:ext cx="656956" cy="432048"/>
            </a:xfrm>
            <a:prstGeom prst="ellipse">
              <a:avLst/>
            </a:prstGeom>
            <a:ln>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zh-CN" sz="1400" b="1" dirty="0"/>
                <a:t>1</a:t>
              </a:r>
              <a:endParaRPr lang="zh-CN" altLang="en-US" sz="1400" b="1" dirty="0"/>
            </a:p>
          </p:txBody>
        </p:sp>
        <p:sp>
          <p:nvSpPr>
            <p:cNvPr id="61" name="Oval 60"/>
            <p:cNvSpPr/>
            <p:nvPr/>
          </p:nvSpPr>
          <p:spPr>
            <a:xfrm>
              <a:off x="4211960" y="4863001"/>
              <a:ext cx="656956" cy="432048"/>
            </a:xfrm>
            <a:prstGeom prst="ellipse">
              <a:avLst/>
            </a:prstGeom>
            <a:ln>
              <a:solidFill>
                <a:srgbClr val="FF0000"/>
              </a:solidFill>
              <a:prstDash val="sysDash"/>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zh-CN" sz="1400" b="1" dirty="0">
                  <a:solidFill>
                    <a:srgbClr val="FF0000"/>
                  </a:solidFill>
                </a:rPr>
                <a:t>4</a:t>
              </a:r>
              <a:endParaRPr lang="zh-CN" altLang="en-US" sz="1400" b="1" dirty="0">
                <a:solidFill>
                  <a:srgbClr val="FF0000"/>
                </a:solidFill>
              </a:endParaRPr>
            </a:p>
          </p:txBody>
        </p:sp>
        <p:sp>
          <p:nvSpPr>
            <p:cNvPr id="62" name="Oval 61"/>
            <p:cNvSpPr/>
            <p:nvPr/>
          </p:nvSpPr>
          <p:spPr>
            <a:xfrm>
              <a:off x="6588224" y="4869160"/>
              <a:ext cx="656956" cy="432048"/>
            </a:xfrm>
            <a:prstGeom prst="ellipse">
              <a:avLst/>
            </a:prstGeom>
            <a:ln>
              <a:solidFill>
                <a:srgbClr val="FF0000"/>
              </a:solidFill>
              <a:prstDash val="sysDash"/>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zh-CN" sz="1400" b="1" dirty="0">
                  <a:solidFill>
                    <a:srgbClr val="FF0000"/>
                  </a:solidFill>
                </a:rPr>
                <a:t>3</a:t>
              </a:r>
              <a:endParaRPr lang="zh-CN" altLang="en-US" sz="1400" b="1" dirty="0">
                <a:solidFill>
                  <a:srgbClr val="FF0000"/>
                </a:solidFill>
              </a:endParaRPr>
            </a:p>
          </p:txBody>
        </p:sp>
        <p:cxnSp>
          <p:nvCxnSpPr>
            <p:cNvPr id="63" name="Straight Arrow Connector 62"/>
            <p:cNvCxnSpPr>
              <a:stCxn id="60" idx="3"/>
              <a:endCxn id="59" idx="7"/>
            </p:cNvCxnSpPr>
            <p:nvPr/>
          </p:nvCxnSpPr>
          <p:spPr>
            <a:xfrm flipH="1">
              <a:off x="4109845" y="2645648"/>
              <a:ext cx="1134428" cy="1026152"/>
            </a:xfrm>
            <a:prstGeom prst="straightConnector1">
              <a:avLst/>
            </a:prstGeom>
            <a:ln w="38100" cmpd="sng">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59" idx="3"/>
              <a:endCxn id="56" idx="7"/>
            </p:cNvCxnSpPr>
            <p:nvPr/>
          </p:nvCxnSpPr>
          <p:spPr>
            <a:xfrm flipH="1">
              <a:off x="2540459" y="3977304"/>
              <a:ext cx="1104848" cy="955128"/>
            </a:xfrm>
            <a:prstGeom prst="straightConnector1">
              <a:avLst/>
            </a:prstGeom>
            <a:ln w="38100" cmpd="sng">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61" idx="2"/>
              <a:endCxn id="56" idx="6"/>
            </p:cNvCxnSpPr>
            <p:nvPr/>
          </p:nvCxnSpPr>
          <p:spPr>
            <a:xfrm flipH="1">
              <a:off x="2636668" y="5079025"/>
              <a:ext cx="1575292" cy="6159"/>
            </a:xfrm>
            <a:prstGeom prst="straightConnector1">
              <a:avLst/>
            </a:prstGeom>
            <a:ln w="38100" cmpd="thickThin">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62" idx="2"/>
              <a:endCxn id="61" idx="6"/>
            </p:cNvCxnSpPr>
            <p:nvPr/>
          </p:nvCxnSpPr>
          <p:spPr>
            <a:xfrm flipH="1" flipV="1">
              <a:off x="4868916" y="5079025"/>
              <a:ext cx="1719308" cy="6159"/>
            </a:xfrm>
            <a:prstGeom prst="straightConnector1">
              <a:avLst/>
            </a:prstGeom>
            <a:ln w="38100" cmpd="thickThin">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7" name="Curved Connector 66"/>
            <p:cNvCxnSpPr>
              <a:stCxn id="60" idx="2"/>
              <a:endCxn id="59" idx="0"/>
            </p:cNvCxnSpPr>
            <p:nvPr/>
          </p:nvCxnSpPr>
          <p:spPr>
            <a:xfrm rot="10800000" flipV="1">
              <a:off x="3877576" y="2492896"/>
              <a:ext cx="1270488" cy="1115632"/>
            </a:xfrm>
            <a:prstGeom prst="curvedConnector2">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68" name="Curved Connector 67"/>
            <p:cNvCxnSpPr>
              <a:stCxn id="59" idx="2"/>
              <a:endCxn id="56" idx="0"/>
            </p:cNvCxnSpPr>
            <p:nvPr/>
          </p:nvCxnSpPr>
          <p:spPr>
            <a:xfrm rot="10800000" flipV="1">
              <a:off x="2308190" y="3824552"/>
              <a:ext cx="1240908" cy="1044608"/>
            </a:xfrm>
            <a:prstGeom prst="curvedConnector2">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79" name="Curved Connector 78"/>
            <p:cNvCxnSpPr>
              <a:stCxn id="62" idx="3"/>
              <a:endCxn id="61" idx="5"/>
            </p:cNvCxnSpPr>
            <p:nvPr/>
          </p:nvCxnSpPr>
          <p:spPr>
            <a:xfrm rot="5400000" flipH="1">
              <a:off x="5725490" y="4278994"/>
              <a:ext cx="6159" cy="1911726"/>
            </a:xfrm>
            <a:prstGeom prst="curvedConnector3">
              <a:avLst>
                <a:gd name="adj1" fmla="val -4738951"/>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80" name="Curved Connector 79"/>
            <p:cNvCxnSpPr>
              <a:stCxn id="61" idx="3"/>
              <a:endCxn id="56" idx="5"/>
            </p:cNvCxnSpPr>
            <p:nvPr/>
          </p:nvCxnSpPr>
          <p:spPr>
            <a:xfrm rot="5400000">
              <a:off x="3421235" y="4351001"/>
              <a:ext cx="6159" cy="1767710"/>
            </a:xfrm>
            <a:prstGeom prst="curvedConnector3">
              <a:avLst>
                <a:gd name="adj1" fmla="val 4838951"/>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81" name="Curved Connector 80"/>
            <p:cNvCxnSpPr>
              <a:stCxn id="61" idx="7"/>
              <a:endCxn id="59" idx="6"/>
            </p:cNvCxnSpPr>
            <p:nvPr/>
          </p:nvCxnSpPr>
          <p:spPr>
            <a:xfrm rot="16200000" flipV="1">
              <a:off x="3938521" y="4092086"/>
              <a:ext cx="1101721" cy="566653"/>
            </a:xfrm>
            <a:prstGeom prst="curvedConnector2">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82" name="Curved Connector 81"/>
            <p:cNvCxnSpPr>
              <a:stCxn id="59" idx="3"/>
              <a:endCxn id="61" idx="2"/>
            </p:cNvCxnSpPr>
            <p:nvPr/>
          </p:nvCxnSpPr>
          <p:spPr>
            <a:xfrm rot="16200000" flipH="1">
              <a:off x="3377773" y="4244837"/>
              <a:ext cx="1101721" cy="566653"/>
            </a:xfrm>
            <a:prstGeom prst="curvedConnector2">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sp>
          <p:nvSpPr>
            <p:cNvPr id="83" name="TextBox 82"/>
            <p:cNvSpPr txBox="1"/>
            <p:nvPr/>
          </p:nvSpPr>
          <p:spPr>
            <a:xfrm>
              <a:off x="2555776" y="3785097"/>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2</a:t>
              </a:r>
              <a:endParaRPr lang="zh-CN" altLang="en-US" sz="1400" dirty="0">
                <a:latin typeface="黑体" pitchFamily="49" charset="-122"/>
                <a:ea typeface="黑体" pitchFamily="49" charset="-122"/>
              </a:endParaRPr>
            </a:p>
          </p:txBody>
        </p:sp>
        <p:sp>
          <p:nvSpPr>
            <p:cNvPr id="84" name="TextBox 83"/>
            <p:cNvSpPr txBox="1"/>
            <p:nvPr/>
          </p:nvSpPr>
          <p:spPr>
            <a:xfrm>
              <a:off x="4081516" y="2555031"/>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1</a:t>
              </a:r>
              <a:endParaRPr lang="zh-CN" altLang="en-US" sz="1400" dirty="0">
                <a:latin typeface="黑体" pitchFamily="49" charset="-122"/>
                <a:ea typeface="黑体" pitchFamily="49" charset="-122"/>
              </a:endParaRPr>
            </a:p>
          </p:txBody>
        </p:sp>
        <p:sp>
          <p:nvSpPr>
            <p:cNvPr id="85" name="TextBox 84"/>
            <p:cNvSpPr txBox="1"/>
            <p:nvPr/>
          </p:nvSpPr>
          <p:spPr>
            <a:xfrm>
              <a:off x="3300023" y="5229201"/>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4</a:t>
              </a:r>
              <a:endParaRPr lang="zh-CN" altLang="en-US" sz="1400" dirty="0">
                <a:latin typeface="黑体" pitchFamily="49" charset="-122"/>
                <a:ea typeface="黑体" pitchFamily="49" charset="-122"/>
              </a:endParaRPr>
            </a:p>
          </p:txBody>
        </p:sp>
        <p:sp>
          <p:nvSpPr>
            <p:cNvPr id="86" name="TextBox 85"/>
            <p:cNvSpPr txBox="1"/>
            <p:nvPr/>
          </p:nvSpPr>
          <p:spPr>
            <a:xfrm>
              <a:off x="5650631" y="5229200"/>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3</a:t>
              </a:r>
              <a:endParaRPr lang="zh-CN" altLang="en-US" sz="1400" dirty="0">
                <a:latin typeface="黑体" pitchFamily="49" charset="-122"/>
                <a:ea typeface="黑体" pitchFamily="49" charset="-122"/>
              </a:endParaRPr>
            </a:p>
          </p:txBody>
        </p:sp>
        <p:sp>
          <p:nvSpPr>
            <p:cNvPr id="87" name="TextBox 86"/>
            <p:cNvSpPr txBox="1"/>
            <p:nvPr/>
          </p:nvSpPr>
          <p:spPr>
            <a:xfrm>
              <a:off x="4650425" y="4070136"/>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6</a:t>
              </a:r>
              <a:endParaRPr lang="zh-CN" altLang="en-US" sz="1400" dirty="0">
                <a:latin typeface="黑体" pitchFamily="49" charset="-122"/>
                <a:ea typeface="黑体" pitchFamily="49" charset="-122"/>
              </a:endParaRPr>
            </a:p>
          </p:txBody>
        </p:sp>
        <p:sp>
          <p:nvSpPr>
            <p:cNvPr id="88" name="TextBox 87"/>
            <p:cNvSpPr txBox="1"/>
            <p:nvPr/>
          </p:nvSpPr>
          <p:spPr>
            <a:xfrm>
              <a:off x="3734538" y="4301974"/>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5</a:t>
              </a:r>
              <a:endParaRPr lang="zh-CN" altLang="en-US" sz="1400" dirty="0">
                <a:latin typeface="黑体" pitchFamily="49" charset="-122"/>
                <a:ea typeface="黑体" pitchFamily="49" charset="-122"/>
              </a:endParaRPr>
            </a:p>
          </p:txBody>
        </p:sp>
        <p:sp>
          <p:nvSpPr>
            <p:cNvPr id="89" name="TextBox 88"/>
            <p:cNvSpPr txBox="1"/>
            <p:nvPr/>
          </p:nvSpPr>
          <p:spPr>
            <a:xfrm>
              <a:off x="4615686" y="3009021"/>
              <a:ext cx="957064" cy="424828"/>
            </a:xfrm>
            <a:prstGeom prst="rect">
              <a:avLst/>
            </a:prstGeom>
            <a:noFill/>
          </p:spPr>
          <p:txBody>
            <a:bodyPr wrap="square" rtlCol="0">
              <a:spAutoFit/>
            </a:bodyPr>
            <a:lstStyle/>
            <a:p>
              <a:r>
                <a:rPr lang="en-US" altLang="zh-CN" sz="1400" dirty="0" smtClean="0">
                  <a:latin typeface="黑体" pitchFamily="49" charset="-122"/>
                  <a:ea typeface="黑体" pitchFamily="49" charset="-122"/>
                </a:rPr>
                <a:t>R1_1</a:t>
              </a:r>
              <a:endParaRPr lang="zh-CN" altLang="en-US" sz="1400" dirty="0">
                <a:latin typeface="黑体" pitchFamily="49" charset="-122"/>
                <a:ea typeface="黑体" pitchFamily="49" charset="-122"/>
              </a:endParaRPr>
            </a:p>
          </p:txBody>
        </p:sp>
        <p:sp>
          <p:nvSpPr>
            <p:cNvPr id="90" name="TextBox 89"/>
            <p:cNvSpPr txBox="1"/>
            <p:nvPr/>
          </p:nvSpPr>
          <p:spPr>
            <a:xfrm>
              <a:off x="3074647" y="4271178"/>
              <a:ext cx="909961" cy="424828"/>
            </a:xfrm>
            <a:prstGeom prst="rect">
              <a:avLst/>
            </a:prstGeom>
            <a:noFill/>
          </p:spPr>
          <p:txBody>
            <a:bodyPr wrap="square" rtlCol="0">
              <a:spAutoFit/>
            </a:bodyPr>
            <a:lstStyle/>
            <a:p>
              <a:r>
                <a:rPr lang="en-US" altLang="zh-CN" sz="1400" dirty="0" smtClean="0">
                  <a:latin typeface="黑体" pitchFamily="49" charset="-122"/>
                  <a:ea typeface="黑体" pitchFamily="49" charset="-122"/>
                </a:rPr>
                <a:t>R1_2</a:t>
              </a:r>
              <a:endParaRPr lang="zh-CN" altLang="en-US" sz="1400" dirty="0">
                <a:latin typeface="黑体" pitchFamily="49" charset="-122"/>
                <a:ea typeface="黑体" pitchFamily="49" charset="-122"/>
              </a:endParaRPr>
            </a:p>
          </p:txBody>
        </p:sp>
        <p:sp>
          <p:nvSpPr>
            <p:cNvPr id="91" name="TextBox 90"/>
            <p:cNvSpPr txBox="1"/>
            <p:nvPr/>
          </p:nvSpPr>
          <p:spPr>
            <a:xfrm>
              <a:off x="3037990" y="4679611"/>
              <a:ext cx="1130190" cy="424828"/>
            </a:xfrm>
            <a:prstGeom prst="rect">
              <a:avLst/>
            </a:prstGeom>
            <a:noFill/>
          </p:spPr>
          <p:txBody>
            <a:bodyPr wrap="square" rtlCol="0">
              <a:spAutoFit/>
            </a:bodyPr>
            <a:lstStyle/>
            <a:p>
              <a:r>
                <a:rPr lang="en-US" altLang="zh-CN" sz="1400" dirty="0" smtClean="0">
                  <a:solidFill>
                    <a:srgbClr val="FF0000"/>
                  </a:solidFill>
                  <a:latin typeface="黑体" pitchFamily="49" charset="-122"/>
                  <a:ea typeface="黑体" pitchFamily="49" charset="-122"/>
                </a:rPr>
                <a:t>R2_2</a:t>
              </a:r>
              <a:endParaRPr lang="zh-CN" altLang="en-US" sz="1400" dirty="0">
                <a:solidFill>
                  <a:srgbClr val="FF0000"/>
                </a:solidFill>
                <a:latin typeface="黑体" pitchFamily="49" charset="-122"/>
                <a:ea typeface="黑体" pitchFamily="49" charset="-122"/>
              </a:endParaRPr>
            </a:p>
          </p:txBody>
        </p:sp>
        <p:sp>
          <p:nvSpPr>
            <p:cNvPr id="92" name="TextBox 91"/>
            <p:cNvSpPr txBox="1"/>
            <p:nvPr/>
          </p:nvSpPr>
          <p:spPr>
            <a:xfrm>
              <a:off x="5458527" y="4668883"/>
              <a:ext cx="1155575" cy="424828"/>
            </a:xfrm>
            <a:prstGeom prst="rect">
              <a:avLst/>
            </a:prstGeom>
            <a:noFill/>
          </p:spPr>
          <p:txBody>
            <a:bodyPr wrap="square" rtlCol="0">
              <a:spAutoFit/>
            </a:bodyPr>
            <a:lstStyle/>
            <a:p>
              <a:r>
                <a:rPr lang="en-US" altLang="zh-CN" sz="1400" dirty="0" smtClean="0">
                  <a:solidFill>
                    <a:srgbClr val="FF0000"/>
                  </a:solidFill>
                  <a:latin typeface="黑体" pitchFamily="49" charset="-122"/>
                  <a:ea typeface="黑体" pitchFamily="49" charset="-122"/>
                </a:rPr>
                <a:t>R2_1</a:t>
              </a:r>
              <a:endParaRPr lang="zh-CN" altLang="en-US" sz="1400" dirty="0">
                <a:solidFill>
                  <a:srgbClr val="FF0000"/>
                </a:solidFill>
                <a:latin typeface="黑体" pitchFamily="49" charset="-122"/>
                <a:ea typeface="黑体" pitchFamily="49" charset="-122"/>
              </a:endParaRPr>
            </a:p>
          </p:txBody>
        </p:sp>
      </p:grpSp>
    </p:spTree>
    <p:extLst>
      <p:ext uri="{BB962C8B-B14F-4D97-AF65-F5344CB8AC3E}">
        <p14:creationId xmlns:p14="http://schemas.microsoft.com/office/powerpoint/2010/main" val="22495046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altLang="zh-CN" sz="2800" dirty="0"/>
              <a:t>Numerical example</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3</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523999"/>
            <a:ext cx="8229600" cy="4953001"/>
          </a:xfrm>
        </p:spPr>
        <p:txBody>
          <a:bodyPr>
            <a:normAutofit/>
          </a:bodyPr>
          <a:lstStyle/>
          <a:p>
            <a:pPr>
              <a:buFont typeface="Wingdings" pitchFamily="2" charset="2"/>
              <a:buChar char="Ø"/>
            </a:pPr>
            <a:r>
              <a:rPr lang="en-US" sz="2200" dirty="0" smtClean="0"/>
              <a:t>Scenarios 1 – Optimal joint investment</a:t>
            </a:r>
          </a:p>
          <a:p>
            <a:pPr lvl="1">
              <a:buFont typeface="Wingdings" pitchFamily="2" charset="2"/>
              <a:buChar char="Ø"/>
            </a:pPr>
            <a:r>
              <a:rPr lang="en-US" sz="2000" dirty="0" smtClean="0"/>
              <a:t>Investment decisions </a:t>
            </a:r>
          </a:p>
          <a:p>
            <a:pPr lvl="2">
              <a:buFont typeface="Wingdings" pitchFamily="2" charset="2"/>
              <a:buChar char="Ø"/>
            </a:pPr>
            <a:r>
              <a:rPr lang="en-US" dirty="0" smtClean="0"/>
              <a:t>Lower headway on R2</a:t>
            </a:r>
          </a:p>
          <a:p>
            <a:pPr lvl="2">
              <a:buFont typeface="Wingdings" pitchFamily="2" charset="2"/>
              <a:buChar char="Ø"/>
            </a:pPr>
            <a:r>
              <a:rPr lang="en-US" dirty="0" smtClean="0"/>
              <a:t>Larger proportion of Small units</a:t>
            </a:r>
          </a:p>
          <a:p>
            <a:pPr lvl="2">
              <a:buFont typeface="Wingdings" pitchFamily="2" charset="2"/>
              <a:buChar char="Ø"/>
            </a:pPr>
            <a:r>
              <a:rPr lang="en-US" dirty="0" smtClean="0"/>
              <a:t>More units in Zone 4</a:t>
            </a:r>
          </a:p>
          <a:p>
            <a:pPr lvl="1">
              <a:buFont typeface="Wingdings" pitchFamily="2" charset="2"/>
              <a:buChar char="Ø"/>
            </a:pPr>
            <a:r>
              <a:rPr lang="en-US" sz="2000" dirty="0" smtClean="0"/>
              <a:t>Residents’ choice</a:t>
            </a:r>
          </a:p>
          <a:p>
            <a:pPr lvl="2">
              <a:buFont typeface="Wingdings" pitchFamily="2" charset="2"/>
              <a:buChar char="Ø"/>
            </a:pPr>
            <a:r>
              <a:rPr lang="en-US" dirty="0" smtClean="0"/>
              <a:t>Higher rail share in new zones</a:t>
            </a:r>
          </a:p>
          <a:p>
            <a:pPr lvl="2">
              <a:buFont typeface="Wingdings" pitchFamily="2" charset="2"/>
              <a:buChar char="Ø"/>
            </a:pPr>
            <a:r>
              <a:rPr lang="en-US" dirty="0" smtClean="0"/>
              <a:t>Higher rail share in zone 4</a:t>
            </a:r>
          </a:p>
          <a:p>
            <a:pPr lvl="1">
              <a:buFont typeface="Wingdings" pitchFamily="2" charset="2"/>
              <a:buChar char="Ø"/>
            </a:pPr>
            <a:endParaRPr lang="en-US" sz="2000" dirty="0" smtClean="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52" name="Group 51"/>
          <p:cNvGrpSpPr>
            <a:grpSpLocks noChangeAspect="1"/>
          </p:cNvGrpSpPr>
          <p:nvPr/>
        </p:nvGrpSpPr>
        <p:grpSpPr>
          <a:xfrm>
            <a:off x="5253105" y="1524000"/>
            <a:ext cx="3814695" cy="2361862"/>
            <a:chOff x="1979712" y="2276872"/>
            <a:chExt cx="5265468" cy="3260106"/>
          </a:xfrm>
        </p:grpSpPr>
        <p:sp>
          <p:nvSpPr>
            <p:cNvPr id="53" name="Oval 52"/>
            <p:cNvSpPr/>
            <p:nvPr/>
          </p:nvSpPr>
          <p:spPr>
            <a:xfrm>
              <a:off x="1979712" y="4869160"/>
              <a:ext cx="656956" cy="432048"/>
            </a:xfrm>
            <a:prstGeom prst="ellipse">
              <a:avLst/>
            </a:prstGeom>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en-US" altLang="zh-CN" sz="1100" b="1" dirty="0" smtClean="0"/>
                <a:t>CBD</a:t>
              </a:r>
              <a:endParaRPr lang="zh-CN" altLang="en-US" sz="1100" b="1" dirty="0"/>
            </a:p>
          </p:txBody>
        </p:sp>
        <p:sp>
          <p:nvSpPr>
            <p:cNvPr id="54" name="Oval 53"/>
            <p:cNvSpPr/>
            <p:nvPr/>
          </p:nvSpPr>
          <p:spPr>
            <a:xfrm>
              <a:off x="3549098" y="3608528"/>
              <a:ext cx="656956" cy="432048"/>
            </a:xfrm>
            <a:prstGeom prst="ellipse">
              <a:avLst/>
            </a:prstGeom>
            <a:ln>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zh-CN" sz="1400" b="1" dirty="0"/>
                <a:t>2</a:t>
              </a:r>
              <a:endParaRPr lang="zh-CN" altLang="en-US" sz="1400" b="1" dirty="0"/>
            </a:p>
          </p:txBody>
        </p:sp>
        <p:sp>
          <p:nvSpPr>
            <p:cNvPr id="55" name="Oval 54"/>
            <p:cNvSpPr/>
            <p:nvPr/>
          </p:nvSpPr>
          <p:spPr>
            <a:xfrm>
              <a:off x="5148064" y="2276872"/>
              <a:ext cx="656956" cy="432048"/>
            </a:xfrm>
            <a:prstGeom prst="ellipse">
              <a:avLst/>
            </a:prstGeom>
            <a:ln>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zh-CN" sz="1400" b="1" dirty="0"/>
                <a:t>1</a:t>
              </a:r>
              <a:endParaRPr lang="zh-CN" altLang="en-US" sz="1400" b="1" dirty="0"/>
            </a:p>
          </p:txBody>
        </p:sp>
        <p:sp>
          <p:nvSpPr>
            <p:cNvPr id="56" name="Oval 55"/>
            <p:cNvSpPr/>
            <p:nvPr/>
          </p:nvSpPr>
          <p:spPr>
            <a:xfrm>
              <a:off x="4211960" y="4863001"/>
              <a:ext cx="656956" cy="432048"/>
            </a:xfrm>
            <a:prstGeom prst="ellipse">
              <a:avLst/>
            </a:prstGeom>
            <a:ln>
              <a:solidFill>
                <a:srgbClr val="FF0000"/>
              </a:solidFill>
              <a:prstDash val="sysDash"/>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zh-CN" sz="1400" b="1" dirty="0">
                  <a:solidFill>
                    <a:srgbClr val="FF0000"/>
                  </a:solidFill>
                </a:rPr>
                <a:t>4</a:t>
              </a:r>
              <a:endParaRPr lang="zh-CN" altLang="en-US" sz="1400" b="1" dirty="0">
                <a:solidFill>
                  <a:srgbClr val="FF0000"/>
                </a:solidFill>
              </a:endParaRPr>
            </a:p>
          </p:txBody>
        </p:sp>
        <p:sp>
          <p:nvSpPr>
            <p:cNvPr id="57" name="Oval 56"/>
            <p:cNvSpPr/>
            <p:nvPr/>
          </p:nvSpPr>
          <p:spPr>
            <a:xfrm>
              <a:off x="6588224" y="4869160"/>
              <a:ext cx="656956" cy="432048"/>
            </a:xfrm>
            <a:prstGeom prst="ellipse">
              <a:avLst/>
            </a:prstGeom>
            <a:ln>
              <a:solidFill>
                <a:srgbClr val="FF0000"/>
              </a:solidFill>
              <a:prstDash val="sysDash"/>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altLang="zh-CN" sz="1400" b="1" dirty="0">
                  <a:solidFill>
                    <a:srgbClr val="FF0000"/>
                  </a:solidFill>
                </a:rPr>
                <a:t>3</a:t>
              </a:r>
              <a:endParaRPr lang="zh-CN" altLang="en-US" sz="1400" b="1" dirty="0">
                <a:solidFill>
                  <a:srgbClr val="FF0000"/>
                </a:solidFill>
              </a:endParaRPr>
            </a:p>
          </p:txBody>
        </p:sp>
        <p:cxnSp>
          <p:nvCxnSpPr>
            <p:cNvPr id="58" name="Straight Arrow Connector 57"/>
            <p:cNvCxnSpPr>
              <a:stCxn id="55" idx="3"/>
              <a:endCxn id="54" idx="7"/>
            </p:cNvCxnSpPr>
            <p:nvPr/>
          </p:nvCxnSpPr>
          <p:spPr>
            <a:xfrm flipH="1">
              <a:off x="4109845" y="2645648"/>
              <a:ext cx="1134428" cy="1026152"/>
            </a:xfrm>
            <a:prstGeom prst="straightConnector1">
              <a:avLst/>
            </a:prstGeom>
            <a:ln w="38100" cmpd="sng">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4" idx="3"/>
              <a:endCxn id="53" idx="7"/>
            </p:cNvCxnSpPr>
            <p:nvPr/>
          </p:nvCxnSpPr>
          <p:spPr>
            <a:xfrm flipH="1">
              <a:off x="2540459" y="3977304"/>
              <a:ext cx="1104848" cy="955128"/>
            </a:xfrm>
            <a:prstGeom prst="straightConnector1">
              <a:avLst/>
            </a:prstGeom>
            <a:ln w="38100" cmpd="sng">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56" idx="2"/>
              <a:endCxn id="53" idx="6"/>
            </p:cNvCxnSpPr>
            <p:nvPr/>
          </p:nvCxnSpPr>
          <p:spPr>
            <a:xfrm flipH="1">
              <a:off x="2636668" y="5079025"/>
              <a:ext cx="1575292" cy="6159"/>
            </a:xfrm>
            <a:prstGeom prst="straightConnector1">
              <a:avLst/>
            </a:prstGeom>
            <a:ln w="38100" cmpd="thickThin">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57" idx="2"/>
              <a:endCxn id="56" idx="6"/>
            </p:cNvCxnSpPr>
            <p:nvPr/>
          </p:nvCxnSpPr>
          <p:spPr>
            <a:xfrm flipH="1" flipV="1">
              <a:off x="4868916" y="5079025"/>
              <a:ext cx="1719308" cy="6159"/>
            </a:xfrm>
            <a:prstGeom prst="straightConnector1">
              <a:avLst/>
            </a:prstGeom>
            <a:ln w="38100" cmpd="thickThin">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2" name="Curved Connector 61"/>
            <p:cNvCxnSpPr>
              <a:stCxn id="55" idx="2"/>
              <a:endCxn id="54" idx="0"/>
            </p:cNvCxnSpPr>
            <p:nvPr/>
          </p:nvCxnSpPr>
          <p:spPr>
            <a:xfrm rot="10800000" flipV="1">
              <a:off x="3877576" y="2492896"/>
              <a:ext cx="1270488" cy="1115632"/>
            </a:xfrm>
            <a:prstGeom prst="curvedConnector2">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63" name="Curved Connector 62"/>
            <p:cNvCxnSpPr>
              <a:stCxn id="54" idx="2"/>
              <a:endCxn id="53" idx="0"/>
            </p:cNvCxnSpPr>
            <p:nvPr/>
          </p:nvCxnSpPr>
          <p:spPr>
            <a:xfrm rot="10800000" flipV="1">
              <a:off x="2308190" y="3824552"/>
              <a:ext cx="1240908" cy="1044608"/>
            </a:xfrm>
            <a:prstGeom prst="curvedConnector2">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64" name="Curved Connector 63"/>
            <p:cNvCxnSpPr>
              <a:stCxn id="57" idx="3"/>
              <a:endCxn id="56" idx="5"/>
            </p:cNvCxnSpPr>
            <p:nvPr/>
          </p:nvCxnSpPr>
          <p:spPr>
            <a:xfrm rot="5400000" flipH="1">
              <a:off x="5725490" y="4278994"/>
              <a:ext cx="6159" cy="1911726"/>
            </a:xfrm>
            <a:prstGeom prst="curvedConnector3">
              <a:avLst>
                <a:gd name="adj1" fmla="val -4738951"/>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65" name="Curved Connector 64"/>
            <p:cNvCxnSpPr>
              <a:stCxn id="56" idx="3"/>
              <a:endCxn id="53" idx="5"/>
            </p:cNvCxnSpPr>
            <p:nvPr/>
          </p:nvCxnSpPr>
          <p:spPr>
            <a:xfrm rot="5400000">
              <a:off x="3421235" y="4351001"/>
              <a:ext cx="6159" cy="1767710"/>
            </a:xfrm>
            <a:prstGeom prst="curvedConnector3">
              <a:avLst>
                <a:gd name="adj1" fmla="val 4838951"/>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66" name="Curved Connector 65"/>
            <p:cNvCxnSpPr>
              <a:stCxn id="56" idx="7"/>
              <a:endCxn id="54" idx="6"/>
            </p:cNvCxnSpPr>
            <p:nvPr/>
          </p:nvCxnSpPr>
          <p:spPr>
            <a:xfrm rot="16200000" flipV="1">
              <a:off x="3938521" y="4092086"/>
              <a:ext cx="1101721" cy="566653"/>
            </a:xfrm>
            <a:prstGeom prst="curvedConnector2">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cxnSp>
          <p:nvCxnSpPr>
            <p:cNvPr id="67" name="Curved Connector 66"/>
            <p:cNvCxnSpPr>
              <a:stCxn id="54" idx="3"/>
              <a:endCxn id="56" idx="2"/>
            </p:cNvCxnSpPr>
            <p:nvPr/>
          </p:nvCxnSpPr>
          <p:spPr>
            <a:xfrm rot="16200000" flipH="1">
              <a:off x="3377773" y="4244837"/>
              <a:ext cx="1101721" cy="566653"/>
            </a:xfrm>
            <a:prstGeom prst="curvedConnector2">
              <a:avLst/>
            </a:prstGeom>
            <a:ln w="19050">
              <a:solidFill>
                <a:schemeClr val="tx1">
                  <a:lumMod val="65000"/>
                  <a:lumOff val="35000"/>
                </a:schemeClr>
              </a:solidFill>
              <a:prstDash val="sysDot"/>
              <a:tailEnd type="arrow"/>
            </a:ln>
          </p:spPr>
          <p:style>
            <a:lnRef idx="1">
              <a:schemeClr val="accent2"/>
            </a:lnRef>
            <a:fillRef idx="0">
              <a:schemeClr val="accent2"/>
            </a:fillRef>
            <a:effectRef idx="0">
              <a:schemeClr val="accent2"/>
            </a:effectRef>
            <a:fontRef idx="minor">
              <a:schemeClr val="tx1"/>
            </a:fontRef>
          </p:style>
        </p:cxnSp>
        <p:sp>
          <p:nvSpPr>
            <p:cNvPr id="68" name="TextBox 67"/>
            <p:cNvSpPr txBox="1"/>
            <p:nvPr/>
          </p:nvSpPr>
          <p:spPr>
            <a:xfrm>
              <a:off x="2555776" y="3785097"/>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2</a:t>
              </a:r>
              <a:endParaRPr lang="zh-CN" altLang="en-US" sz="1400" dirty="0">
                <a:latin typeface="黑体" pitchFamily="49" charset="-122"/>
                <a:ea typeface="黑体" pitchFamily="49" charset="-122"/>
              </a:endParaRPr>
            </a:p>
          </p:txBody>
        </p:sp>
        <p:sp>
          <p:nvSpPr>
            <p:cNvPr id="69" name="TextBox 68"/>
            <p:cNvSpPr txBox="1"/>
            <p:nvPr/>
          </p:nvSpPr>
          <p:spPr>
            <a:xfrm>
              <a:off x="4081516" y="2555031"/>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1</a:t>
              </a:r>
              <a:endParaRPr lang="zh-CN" altLang="en-US" sz="1400" dirty="0">
                <a:latin typeface="黑体" pitchFamily="49" charset="-122"/>
                <a:ea typeface="黑体" pitchFamily="49" charset="-122"/>
              </a:endParaRPr>
            </a:p>
          </p:txBody>
        </p:sp>
        <p:sp>
          <p:nvSpPr>
            <p:cNvPr id="70" name="TextBox 69"/>
            <p:cNvSpPr txBox="1"/>
            <p:nvPr/>
          </p:nvSpPr>
          <p:spPr>
            <a:xfrm>
              <a:off x="3300023" y="5229201"/>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4</a:t>
              </a:r>
              <a:endParaRPr lang="zh-CN" altLang="en-US" sz="1400" dirty="0">
                <a:latin typeface="黑体" pitchFamily="49" charset="-122"/>
                <a:ea typeface="黑体" pitchFamily="49" charset="-122"/>
              </a:endParaRPr>
            </a:p>
          </p:txBody>
        </p:sp>
        <p:sp>
          <p:nvSpPr>
            <p:cNvPr id="71" name="TextBox 70"/>
            <p:cNvSpPr txBox="1"/>
            <p:nvPr/>
          </p:nvSpPr>
          <p:spPr>
            <a:xfrm>
              <a:off x="5650631" y="5229200"/>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3</a:t>
              </a:r>
              <a:endParaRPr lang="zh-CN" altLang="en-US" sz="1400" dirty="0">
                <a:latin typeface="黑体" pitchFamily="49" charset="-122"/>
                <a:ea typeface="黑体" pitchFamily="49" charset="-122"/>
              </a:endParaRPr>
            </a:p>
          </p:txBody>
        </p:sp>
        <p:sp>
          <p:nvSpPr>
            <p:cNvPr id="72" name="TextBox 71"/>
            <p:cNvSpPr txBox="1"/>
            <p:nvPr/>
          </p:nvSpPr>
          <p:spPr>
            <a:xfrm>
              <a:off x="4650425" y="4070136"/>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6</a:t>
              </a:r>
              <a:endParaRPr lang="zh-CN" altLang="en-US" sz="1400" dirty="0">
                <a:latin typeface="黑体" pitchFamily="49" charset="-122"/>
                <a:ea typeface="黑体" pitchFamily="49" charset="-122"/>
              </a:endParaRPr>
            </a:p>
          </p:txBody>
        </p:sp>
        <p:sp>
          <p:nvSpPr>
            <p:cNvPr id="73" name="TextBox 72"/>
            <p:cNvSpPr txBox="1"/>
            <p:nvPr/>
          </p:nvSpPr>
          <p:spPr>
            <a:xfrm>
              <a:off x="3734538" y="4301974"/>
              <a:ext cx="249075" cy="307777"/>
            </a:xfrm>
            <a:prstGeom prst="rect">
              <a:avLst/>
            </a:prstGeom>
            <a:noFill/>
          </p:spPr>
          <p:txBody>
            <a:bodyPr wrap="square" rtlCol="0">
              <a:spAutoFit/>
            </a:bodyPr>
            <a:lstStyle/>
            <a:p>
              <a:r>
                <a:rPr lang="en-US" altLang="zh-CN" sz="1400" dirty="0" smtClean="0">
                  <a:latin typeface="黑体" pitchFamily="49" charset="-122"/>
                  <a:ea typeface="黑体" pitchFamily="49" charset="-122"/>
                </a:rPr>
                <a:t>5</a:t>
              </a:r>
              <a:endParaRPr lang="zh-CN" altLang="en-US" sz="1400" dirty="0">
                <a:latin typeface="黑体" pitchFamily="49" charset="-122"/>
                <a:ea typeface="黑体" pitchFamily="49" charset="-122"/>
              </a:endParaRPr>
            </a:p>
          </p:txBody>
        </p:sp>
        <p:sp>
          <p:nvSpPr>
            <p:cNvPr id="74" name="TextBox 73"/>
            <p:cNvSpPr txBox="1"/>
            <p:nvPr/>
          </p:nvSpPr>
          <p:spPr>
            <a:xfrm>
              <a:off x="4615686" y="3009021"/>
              <a:ext cx="957064" cy="424828"/>
            </a:xfrm>
            <a:prstGeom prst="rect">
              <a:avLst/>
            </a:prstGeom>
            <a:noFill/>
          </p:spPr>
          <p:txBody>
            <a:bodyPr wrap="square" rtlCol="0">
              <a:spAutoFit/>
            </a:bodyPr>
            <a:lstStyle/>
            <a:p>
              <a:r>
                <a:rPr lang="en-US" altLang="zh-CN" sz="1400" dirty="0" smtClean="0">
                  <a:latin typeface="黑体" pitchFamily="49" charset="-122"/>
                  <a:ea typeface="黑体" pitchFamily="49" charset="-122"/>
                </a:rPr>
                <a:t>R1_1</a:t>
              </a:r>
              <a:endParaRPr lang="zh-CN" altLang="en-US" sz="1400" dirty="0">
                <a:latin typeface="黑体" pitchFamily="49" charset="-122"/>
                <a:ea typeface="黑体" pitchFamily="49" charset="-122"/>
              </a:endParaRPr>
            </a:p>
          </p:txBody>
        </p:sp>
        <p:sp>
          <p:nvSpPr>
            <p:cNvPr id="75" name="TextBox 74"/>
            <p:cNvSpPr txBox="1"/>
            <p:nvPr/>
          </p:nvSpPr>
          <p:spPr>
            <a:xfrm>
              <a:off x="3074647" y="4271178"/>
              <a:ext cx="909961" cy="424828"/>
            </a:xfrm>
            <a:prstGeom prst="rect">
              <a:avLst/>
            </a:prstGeom>
            <a:noFill/>
          </p:spPr>
          <p:txBody>
            <a:bodyPr wrap="square" rtlCol="0">
              <a:spAutoFit/>
            </a:bodyPr>
            <a:lstStyle/>
            <a:p>
              <a:r>
                <a:rPr lang="en-US" altLang="zh-CN" sz="1400" dirty="0" smtClean="0">
                  <a:latin typeface="黑体" pitchFamily="49" charset="-122"/>
                  <a:ea typeface="黑体" pitchFamily="49" charset="-122"/>
                </a:rPr>
                <a:t>R1_2</a:t>
              </a:r>
              <a:endParaRPr lang="zh-CN" altLang="en-US" sz="1400" dirty="0">
                <a:latin typeface="黑体" pitchFamily="49" charset="-122"/>
                <a:ea typeface="黑体" pitchFamily="49" charset="-122"/>
              </a:endParaRPr>
            </a:p>
          </p:txBody>
        </p:sp>
        <p:sp>
          <p:nvSpPr>
            <p:cNvPr id="76" name="TextBox 75"/>
            <p:cNvSpPr txBox="1"/>
            <p:nvPr/>
          </p:nvSpPr>
          <p:spPr>
            <a:xfrm>
              <a:off x="3037990" y="4679611"/>
              <a:ext cx="1130190" cy="424828"/>
            </a:xfrm>
            <a:prstGeom prst="rect">
              <a:avLst/>
            </a:prstGeom>
            <a:noFill/>
          </p:spPr>
          <p:txBody>
            <a:bodyPr wrap="square" rtlCol="0">
              <a:spAutoFit/>
            </a:bodyPr>
            <a:lstStyle/>
            <a:p>
              <a:r>
                <a:rPr lang="en-US" altLang="zh-CN" sz="1400" dirty="0" smtClean="0">
                  <a:solidFill>
                    <a:srgbClr val="FF0000"/>
                  </a:solidFill>
                  <a:latin typeface="黑体" pitchFamily="49" charset="-122"/>
                  <a:ea typeface="黑体" pitchFamily="49" charset="-122"/>
                </a:rPr>
                <a:t>R2_2</a:t>
              </a:r>
              <a:endParaRPr lang="zh-CN" altLang="en-US" sz="1400" dirty="0">
                <a:solidFill>
                  <a:srgbClr val="FF0000"/>
                </a:solidFill>
                <a:latin typeface="黑体" pitchFamily="49" charset="-122"/>
                <a:ea typeface="黑体" pitchFamily="49" charset="-122"/>
              </a:endParaRPr>
            </a:p>
          </p:txBody>
        </p:sp>
        <p:sp>
          <p:nvSpPr>
            <p:cNvPr id="77" name="TextBox 76"/>
            <p:cNvSpPr txBox="1"/>
            <p:nvPr/>
          </p:nvSpPr>
          <p:spPr>
            <a:xfrm>
              <a:off x="5458527" y="4668883"/>
              <a:ext cx="1155575" cy="424828"/>
            </a:xfrm>
            <a:prstGeom prst="rect">
              <a:avLst/>
            </a:prstGeom>
            <a:noFill/>
          </p:spPr>
          <p:txBody>
            <a:bodyPr wrap="square" rtlCol="0">
              <a:spAutoFit/>
            </a:bodyPr>
            <a:lstStyle/>
            <a:p>
              <a:r>
                <a:rPr lang="en-US" altLang="zh-CN" sz="1400" dirty="0" smtClean="0">
                  <a:solidFill>
                    <a:srgbClr val="FF0000"/>
                  </a:solidFill>
                  <a:latin typeface="黑体" pitchFamily="49" charset="-122"/>
                  <a:ea typeface="黑体" pitchFamily="49" charset="-122"/>
                </a:rPr>
                <a:t>R2_1</a:t>
              </a:r>
              <a:endParaRPr lang="zh-CN" altLang="en-US" sz="1400" dirty="0">
                <a:solidFill>
                  <a:srgbClr val="FF0000"/>
                </a:solidFill>
                <a:latin typeface="黑体" pitchFamily="49" charset="-122"/>
                <a:ea typeface="黑体" pitchFamily="49" charset="-122"/>
              </a:endParaRPr>
            </a:p>
          </p:txBody>
        </p:sp>
      </p:grpSp>
    </p:spTree>
    <p:extLst>
      <p:ext uri="{BB962C8B-B14F-4D97-AF65-F5344CB8AC3E}">
        <p14:creationId xmlns:p14="http://schemas.microsoft.com/office/powerpoint/2010/main" val="2626460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altLang="zh-CN" sz="2800" dirty="0"/>
              <a:t>Numerical example</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3</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447800"/>
            <a:ext cx="8229600" cy="1905001"/>
          </a:xfrm>
        </p:spPr>
        <p:txBody>
          <a:bodyPr>
            <a:normAutofit/>
          </a:bodyPr>
          <a:lstStyle/>
          <a:p>
            <a:pPr>
              <a:buFont typeface="Wingdings" pitchFamily="2" charset="2"/>
              <a:buChar char="Ø"/>
            </a:pPr>
            <a:r>
              <a:rPr lang="en-US" dirty="0" smtClean="0"/>
              <a:t>Comparison among scenarios</a:t>
            </a:r>
          </a:p>
          <a:p>
            <a:pPr lvl="1">
              <a:buFont typeface="Wingdings" pitchFamily="2" charset="2"/>
              <a:buChar char="Ø"/>
            </a:pPr>
            <a:r>
              <a:rPr lang="en-US" sz="2000" dirty="0" smtClean="0"/>
              <a:t>Optimal joint investment decisions (S1) is better not only in profit but also in consumer surplus and social welfare</a:t>
            </a:r>
          </a:p>
          <a:p>
            <a:pPr lvl="1">
              <a:buFont typeface="Wingdings" pitchFamily="2" charset="2"/>
              <a:buChar char="Ø"/>
            </a:pPr>
            <a:endParaRPr lang="en-US" sz="2000" dirty="0" smtClean="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078855037"/>
              </p:ext>
            </p:extLst>
          </p:nvPr>
        </p:nvGraphicFramePr>
        <p:xfrm>
          <a:off x="762000" y="3733799"/>
          <a:ext cx="7696200" cy="2971801"/>
        </p:xfrm>
        <a:graphic>
          <a:graphicData uri="http://schemas.openxmlformats.org/drawingml/2006/table">
            <a:tbl>
              <a:tblPr firstRow="1" firstCol="1" bandRow="1">
                <a:tableStyleId>{5C22544A-7EE6-4342-B048-85BDC9FD1C3A}</a:tableStyleId>
              </a:tblPr>
              <a:tblGrid>
                <a:gridCol w="2438400"/>
                <a:gridCol w="1310362"/>
                <a:gridCol w="986400"/>
                <a:gridCol w="987319"/>
                <a:gridCol w="986400"/>
                <a:gridCol w="987319"/>
              </a:tblGrid>
              <a:tr h="424543">
                <a:tc>
                  <a:txBody>
                    <a:bodyPr/>
                    <a:lstStyle/>
                    <a:p>
                      <a:pPr algn="ctr">
                        <a:lnSpc>
                          <a:spcPct val="150000"/>
                        </a:lnSpc>
                        <a:spcAft>
                          <a:spcPts val="0"/>
                        </a:spcAft>
                      </a:pPr>
                      <a:r>
                        <a:rPr lang="en-US" sz="1600" kern="0" dirty="0">
                          <a:effectLst/>
                        </a:rPr>
                        <a:t>Outcome indicators</a:t>
                      </a:r>
                      <a:endParaRPr lang="en-US" sz="1600" kern="100" dirty="0">
                        <a:effectLst/>
                        <a:latin typeface="Calibri"/>
                        <a:ea typeface="宋体"/>
                        <a:cs typeface="Times New Roman"/>
                      </a:endParaRPr>
                    </a:p>
                  </a:txBody>
                  <a:tcPr marL="68580" marR="68580" marT="0" marB="0" anchor="ctr"/>
                </a:tc>
                <a:tc>
                  <a:txBody>
                    <a:bodyPr/>
                    <a:lstStyle/>
                    <a:p>
                      <a:pPr algn="ctr">
                        <a:lnSpc>
                          <a:spcPct val="150000"/>
                        </a:lnSpc>
                        <a:spcAft>
                          <a:spcPts val="0"/>
                        </a:spcAft>
                      </a:pPr>
                      <a:r>
                        <a:rPr lang="en-US" sz="1600" kern="0">
                          <a:effectLst/>
                        </a:rPr>
                        <a:t>Scenario 1</a:t>
                      </a:r>
                      <a:endParaRPr lang="en-US" sz="1600" kern="100">
                        <a:effectLst/>
                        <a:latin typeface="Calibri"/>
                        <a:ea typeface="宋体"/>
                        <a:cs typeface="Times New Roman"/>
                      </a:endParaRPr>
                    </a:p>
                  </a:txBody>
                  <a:tcPr marL="68580" marR="68580" marT="0" marB="0" anchor="ctr"/>
                </a:tc>
                <a:tc gridSpan="2">
                  <a:txBody>
                    <a:bodyPr/>
                    <a:lstStyle/>
                    <a:p>
                      <a:pPr algn="ctr">
                        <a:lnSpc>
                          <a:spcPct val="150000"/>
                        </a:lnSpc>
                        <a:spcAft>
                          <a:spcPts val="0"/>
                        </a:spcAft>
                      </a:pPr>
                      <a:r>
                        <a:rPr lang="en-US" sz="1600" kern="0">
                          <a:effectLst/>
                        </a:rPr>
                        <a:t>Scenario 2</a:t>
                      </a:r>
                      <a:endParaRPr lang="en-US" sz="1600" kern="100">
                        <a:effectLst/>
                        <a:latin typeface="Calibri"/>
                        <a:ea typeface="宋体"/>
                        <a:cs typeface="Times New Roman"/>
                      </a:endParaRPr>
                    </a:p>
                  </a:txBody>
                  <a:tcPr marL="68580" marR="68580" marT="0" marB="0" anchor="ctr"/>
                </a:tc>
                <a:tc hMerge="1">
                  <a:txBody>
                    <a:bodyPr/>
                    <a:lstStyle/>
                    <a:p>
                      <a:endParaRPr lang="en-US"/>
                    </a:p>
                  </a:txBody>
                  <a:tcPr/>
                </a:tc>
                <a:tc gridSpan="2">
                  <a:txBody>
                    <a:bodyPr/>
                    <a:lstStyle/>
                    <a:p>
                      <a:pPr algn="ctr">
                        <a:lnSpc>
                          <a:spcPct val="150000"/>
                        </a:lnSpc>
                        <a:spcAft>
                          <a:spcPts val="0"/>
                        </a:spcAft>
                      </a:pPr>
                      <a:r>
                        <a:rPr lang="en-US" sz="1600" kern="0">
                          <a:effectLst/>
                        </a:rPr>
                        <a:t>Scenario 3</a:t>
                      </a:r>
                      <a:endParaRPr lang="en-US" sz="1600" kern="100">
                        <a:effectLst/>
                        <a:latin typeface="Calibri"/>
                        <a:ea typeface="宋体"/>
                        <a:cs typeface="Times New Roman"/>
                      </a:endParaRPr>
                    </a:p>
                  </a:txBody>
                  <a:tcPr marL="68580" marR="68580" marT="0" marB="0" anchor="ctr"/>
                </a:tc>
                <a:tc hMerge="1">
                  <a:txBody>
                    <a:bodyPr/>
                    <a:lstStyle/>
                    <a:p>
                      <a:endParaRPr lang="en-US"/>
                    </a:p>
                  </a:txBody>
                  <a:tcPr/>
                </a:tc>
              </a:tr>
              <a:tr h="424543">
                <a:tc>
                  <a:txBody>
                    <a:bodyPr/>
                    <a:lstStyle/>
                    <a:p>
                      <a:pPr algn="l">
                        <a:lnSpc>
                          <a:spcPct val="150000"/>
                        </a:lnSpc>
                        <a:spcAft>
                          <a:spcPts val="0"/>
                        </a:spcAft>
                      </a:pPr>
                      <a:r>
                        <a:rPr lang="en-US" sz="1600" kern="0" dirty="0">
                          <a:effectLst/>
                        </a:rPr>
                        <a:t>Total travel </a:t>
                      </a:r>
                      <a:r>
                        <a:rPr lang="en-US" sz="1600" kern="0" dirty="0" smtClean="0">
                          <a:effectLst/>
                        </a:rPr>
                        <a:t>time</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533</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589</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-9.6%</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539</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-1.1%</a:t>
                      </a:r>
                      <a:endParaRPr lang="en-US" sz="1600" kern="10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Total consumer </a:t>
                      </a:r>
                      <a:r>
                        <a:rPr lang="en-US" sz="1600" kern="0" dirty="0" smtClean="0">
                          <a:effectLst/>
                        </a:rPr>
                        <a:t>surplus</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1,340</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1,237</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8.3%</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1,238</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8.3%</a:t>
                      </a:r>
                      <a:endParaRPr lang="en-US" sz="1600" b="1" kern="100" dirty="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Housing </a:t>
                      </a:r>
                      <a:r>
                        <a:rPr lang="en-US" sz="1600" kern="0" dirty="0" smtClean="0">
                          <a:effectLst/>
                        </a:rPr>
                        <a:t>profit</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dirty="0">
                          <a:effectLst/>
                        </a:rPr>
                        <a:t>313</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dirty="0">
                          <a:effectLst/>
                        </a:rPr>
                        <a:t>212</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47.2%</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225</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39.0%</a:t>
                      </a:r>
                      <a:endParaRPr lang="en-US" sz="1600" kern="10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Railway </a:t>
                      </a:r>
                      <a:r>
                        <a:rPr lang="en-US" sz="1600" kern="0" dirty="0" smtClean="0">
                          <a:effectLst/>
                        </a:rPr>
                        <a:t>profit</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-127</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dirty="0">
                          <a:effectLst/>
                        </a:rPr>
                        <a:t>-150</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dirty="0" smtClean="0">
                          <a:effectLst/>
                        </a:rPr>
                        <a:t>-15.0</a:t>
                      </a:r>
                      <a:r>
                        <a:rPr lang="en-US" sz="1600" kern="0" dirty="0">
                          <a:effectLst/>
                        </a:rPr>
                        <a:t>%</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-123</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3.7%</a:t>
                      </a:r>
                      <a:endParaRPr lang="en-US" sz="1600" kern="10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Total </a:t>
                      </a:r>
                      <a:r>
                        <a:rPr lang="en-US" sz="1600" kern="0" dirty="0" smtClean="0">
                          <a:effectLst/>
                        </a:rPr>
                        <a:t>profit</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185</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62</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smtClean="0">
                          <a:effectLst/>
                        </a:rPr>
                        <a:t>196.3</a:t>
                      </a:r>
                      <a:r>
                        <a:rPr lang="en-US" sz="1600" b="1" kern="0" dirty="0">
                          <a:effectLst/>
                        </a:rPr>
                        <a:t>%</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102</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81.6%</a:t>
                      </a:r>
                      <a:endParaRPr lang="en-US" sz="1600" b="1" kern="100" dirty="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Social </a:t>
                      </a:r>
                      <a:r>
                        <a:rPr lang="en-US" sz="1600" kern="0" dirty="0" smtClean="0">
                          <a:effectLst/>
                        </a:rPr>
                        <a:t>welfare</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187</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63</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192.6%</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103</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80.7%</a:t>
                      </a:r>
                      <a:endParaRPr lang="en-US" sz="1600" b="1" kern="100" dirty="0">
                        <a:effectLst/>
                        <a:latin typeface="Calibri"/>
                        <a:ea typeface="宋体"/>
                        <a:cs typeface="Times New Roman"/>
                      </a:endParaRPr>
                    </a:p>
                  </a:txBody>
                  <a:tcPr marL="68580" marR="68580" marT="0" marB="0" anchor="ctr"/>
                </a:tc>
              </a:tr>
            </a:tbl>
          </a:graphicData>
        </a:graphic>
      </p:graphicFrame>
      <p:sp>
        <p:nvSpPr>
          <p:cNvPr id="29" name="Text Box 20"/>
          <p:cNvSpPr txBox="1">
            <a:spLocks noChangeArrowheads="1"/>
          </p:cNvSpPr>
          <p:nvPr/>
        </p:nvSpPr>
        <p:spPr bwMode="auto">
          <a:xfrm>
            <a:off x="3048000" y="3242846"/>
            <a:ext cx="1551223" cy="338554"/>
          </a:xfrm>
          <a:prstGeom prst="rect">
            <a:avLst/>
          </a:prstGeom>
          <a:noFill/>
          <a:ln w="9525">
            <a:noFill/>
            <a:miter lim="800000"/>
            <a:headEnd/>
            <a:tailEnd/>
          </a:ln>
        </p:spPr>
        <p:txBody>
          <a:bodyPr wrap="square">
            <a:spAutoFit/>
          </a:bodyPr>
          <a:lstStyle/>
          <a:p>
            <a:pPr>
              <a:spcBef>
                <a:spcPct val="50000"/>
              </a:spcBef>
            </a:pPr>
            <a:r>
              <a:rPr lang="en-US" altLang="zh-CN" sz="1600" i="1" dirty="0" smtClean="0">
                <a:solidFill>
                  <a:srgbClr val="FF6600"/>
                </a:solidFill>
                <a:latin typeface="Times New Roman" pitchFamily="18" charset="0"/>
                <a:cs typeface="Times New Roman" pitchFamily="18" charset="0"/>
              </a:rPr>
              <a:t>Joint investment</a:t>
            </a:r>
            <a:endParaRPr lang="en-US" altLang="zh-CN" sz="1600" i="1" dirty="0">
              <a:solidFill>
                <a:srgbClr val="FF6600"/>
              </a:solidFill>
              <a:latin typeface="Times New Roman" pitchFamily="18" charset="0"/>
              <a:cs typeface="Times New Roman" pitchFamily="18" charset="0"/>
            </a:endParaRPr>
          </a:p>
        </p:txBody>
      </p:sp>
      <p:sp>
        <p:nvSpPr>
          <p:cNvPr id="31" name="Text Box 20"/>
          <p:cNvSpPr txBox="1">
            <a:spLocks noChangeArrowheads="1"/>
          </p:cNvSpPr>
          <p:nvPr/>
        </p:nvSpPr>
        <p:spPr bwMode="auto">
          <a:xfrm>
            <a:off x="4732433" y="3249304"/>
            <a:ext cx="1551223" cy="338554"/>
          </a:xfrm>
          <a:prstGeom prst="rect">
            <a:avLst/>
          </a:prstGeom>
          <a:noFill/>
          <a:ln w="9525">
            <a:noFill/>
            <a:miter lim="800000"/>
            <a:headEnd/>
            <a:tailEnd/>
          </a:ln>
        </p:spPr>
        <p:txBody>
          <a:bodyPr wrap="square">
            <a:spAutoFit/>
          </a:bodyPr>
          <a:lstStyle/>
          <a:p>
            <a:pPr algn="ctr">
              <a:spcBef>
                <a:spcPct val="50000"/>
              </a:spcBef>
            </a:pPr>
            <a:r>
              <a:rPr lang="en-US" altLang="zh-CN" sz="1600" i="1" dirty="0" smtClean="0">
                <a:solidFill>
                  <a:srgbClr val="FF6600"/>
                </a:solidFill>
                <a:latin typeface="Times New Roman" pitchFamily="18" charset="0"/>
                <a:cs typeface="Times New Roman" pitchFamily="18" charset="0"/>
              </a:rPr>
              <a:t>Non-optimal</a:t>
            </a:r>
            <a:endParaRPr lang="en-US" altLang="zh-CN" sz="1600" i="1" dirty="0">
              <a:solidFill>
                <a:srgbClr val="FF6600"/>
              </a:solidFill>
              <a:latin typeface="Times New Roman" pitchFamily="18" charset="0"/>
              <a:cs typeface="Times New Roman" pitchFamily="18" charset="0"/>
            </a:endParaRPr>
          </a:p>
        </p:txBody>
      </p:sp>
      <p:sp>
        <p:nvSpPr>
          <p:cNvPr id="32" name="Text Box 20"/>
          <p:cNvSpPr txBox="1">
            <a:spLocks noChangeArrowheads="1"/>
          </p:cNvSpPr>
          <p:nvPr/>
        </p:nvSpPr>
        <p:spPr bwMode="auto">
          <a:xfrm>
            <a:off x="6678377" y="3242846"/>
            <a:ext cx="1551223" cy="338554"/>
          </a:xfrm>
          <a:prstGeom prst="rect">
            <a:avLst/>
          </a:prstGeom>
          <a:noFill/>
          <a:ln w="9525">
            <a:noFill/>
            <a:miter lim="800000"/>
            <a:headEnd/>
            <a:tailEnd/>
          </a:ln>
        </p:spPr>
        <p:txBody>
          <a:bodyPr wrap="square">
            <a:spAutoFit/>
          </a:bodyPr>
          <a:lstStyle/>
          <a:p>
            <a:pPr algn="ctr">
              <a:spcBef>
                <a:spcPct val="50000"/>
              </a:spcBef>
            </a:pPr>
            <a:r>
              <a:rPr lang="en-US" altLang="zh-CN" sz="1600" i="1" dirty="0" smtClean="0">
                <a:solidFill>
                  <a:srgbClr val="FF6600"/>
                </a:solidFill>
                <a:latin typeface="Times New Roman" pitchFamily="18" charset="0"/>
                <a:cs typeface="Times New Roman" pitchFamily="18" charset="0"/>
              </a:rPr>
              <a:t>Optimal rail</a:t>
            </a:r>
            <a:endParaRPr lang="en-US" altLang="zh-CN" sz="1600" i="1" dirty="0">
              <a:solidFill>
                <a:srgbClr val="FF6600"/>
              </a:solidFill>
              <a:latin typeface="Times New Roman" pitchFamily="18" charset="0"/>
              <a:cs typeface="Times New Roman" pitchFamily="18" charset="0"/>
            </a:endParaRPr>
          </a:p>
        </p:txBody>
      </p:sp>
    </p:spTree>
    <p:extLst>
      <p:ext uri="{BB962C8B-B14F-4D97-AF65-F5344CB8AC3E}">
        <p14:creationId xmlns:p14="http://schemas.microsoft.com/office/powerpoint/2010/main" val="31392768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altLang="zh-CN" sz="2800" dirty="0"/>
              <a:t>Numerical example</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3</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447800"/>
            <a:ext cx="8229600" cy="1905001"/>
          </a:xfrm>
        </p:spPr>
        <p:txBody>
          <a:bodyPr>
            <a:normAutofit lnSpcReduction="10000"/>
          </a:bodyPr>
          <a:lstStyle/>
          <a:p>
            <a:pPr>
              <a:buFont typeface="Wingdings" pitchFamily="2" charset="2"/>
              <a:buChar char="Ø"/>
            </a:pPr>
            <a:r>
              <a:rPr lang="en-US" dirty="0" smtClean="0"/>
              <a:t>Comparison among scenarios</a:t>
            </a:r>
          </a:p>
          <a:p>
            <a:pPr lvl="1">
              <a:buFont typeface="Wingdings" pitchFamily="2" charset="2"/>
              <a:buChar char="Ø"/>
            </a:pPr>
            <a:r>
              <a:rPr lang="en-US" sz="2000" dirty="0" smtClean="0"/>
              <a:t>S1 is more flexible in finding tradeoff between rail and housing investment</a:t>
            </a:r>
          </a:p>
          <a:p>
            <a:pPr lvl="1">
              <a:buFont typeface="Wingdings" pitchFamily="2" charset="2"/>
              <a:buChar char="Ø"/>
            </a:pPr>
            <a:r>
              <a:rPr lang="en-US" sz="2000" dirty="0" smtClean="0"/>
              <a:t>E.g. Private developer </a:t>
            </a:r>
            <a:r>
              <a:rPr lang="en-US" sz="2000" dirty="0"/>
              <a:t>tends to improve the </a:t>
            </a:r>
            <a:r>
              <a:rPr lang="en-US" sz="2000" dirty="0" smtClean="0"/>
              <a:t>rail system </a:t>
            </a:r>
            <a:r>
              <a:rPr lang="en-US" sz="2000" dirty="0"/>
              <a:t>performance on its own </a:t>
            </a:r>
            <a:r>
              <a:rPr lang="en-US" sz="2000" dirty="0" smtClean="0"/>
              <a:t>initiative</a:t>
            </a:r>
          </a:p>
          <a:p>
            <a:pPr lvl="1">
              <a:buFont typeface="Wingdings" pitchFamily="2" charset="2"/>
              <a:buChar char="Ø"/>
            </a:pPr>
            <a:endParaRPr lang="en-US" sz="2000" dirty="0" smtClean="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97697479"/>
              </p:ext>
            </p:extLst>
          </p:nvPr>
        </p:nvGraphicFramePr>
        <p:xfrm>
          <a:off x="762000" y="3733799"/>
          <a:ext cx="7696200" cy="2971801"/>
        </p:xfrm>
        <a:graphic>
          <a:graphicData uri="http://schemas.openxmlformats.org/drawingml/2006/table">
            <a:tbl>
              <a:tblPr firstRow="1" firstCol="1" bandRow="1">
                <a:tableStyleId>{5C22544A-7EE6-4342-B048-85BDC9FD1C3A}</a:tableStyleId>
              </a:tblPr>
              <a:tblGrid>
                <a:gridCol w="2438400"/>
                <a:gridCol w="1310362"/>
                <a:gridCol w="986400"/>
                <a:gridCol w="987319"/>
                <a:gridCol w="986400"/>
                <a:gridCol w="987319"/>
              </a:tblGrid>
              <a:tr h="424543">
                <a:tc>
                  <a:txBody>
                    <a:bodyPr/>
                    <a:lstStyle/>
                    <a:p>
                      <a:pPr algn="ctr">
                        <a:lnSpc>
                          <a:spcPct val="150000"/>
                        </a:lnSpc>
                        <a:spcAft>
                          <a:spcPts val="0"/>
                        </a:spcAft>
                      </a:pPr>
                      <a:r>
                        <a:rPr lang="en-US" sz="1600" kern="0" dirty="0">
                          <a:effectLst/>
                        </a:rPr>
                        <a:t>Outcome indicators</a:t>
                      </a:r>
                      <a:endParaRPr lang="en-US" sz="1600" kern="100" dirty="0">
                        <a:effectLst/>
                        <a:latin typeface="Calibri"/>
                        <a:ea typeface="宋体"/>
                        <a:cs typeface="Times New Roman"/>
                      </a:endParaRPr>
                    </a:p>
                  </a:txBody>
                  <a:tcPr marL="68580" marR="68580" marT="0" marB="0" anchor="ctr"/>
                </a:tc>
                <a:tc>
                  <a:txBody>
                    <a:bodyPr/>
                    <a:lstStyle/>
                    <a:p>
                      <a:pPr algn="ctr">
                        <a:lnSpc>
                          <a:spcPct val="150000"/>
                        </a:lnSpc>
                        <a:spcAft>
                          <a:spcPts val="0"/>
                        </a:spcAft>
                      </a:pPr>
                      <a:r>
                        <a:rPr lang="en-US" sz="1600" kern="0">
                          <a:effectLst/>
                        </a:rPr>
                        <a:t>Scenario 1</a:t>
                      </a:r>
                      <a:endParaRPr lang="en-US" sz="1600" kern="100">
                        <a:effectLst/>
                        <a:latin typeface="Calibri"/>
                        <a:ea typeface="宋体"/>
                        <a:cs typeface="Times New Roman"/>
                      </a:endParaRPr>
                    </a:p>
                  </a:txBody>
                  <a:tcPr marL="68580" marR="68580" marT="0" marB="0" anchor="ctr"/>
                </a:tc>
                <a:tc gridSpan="2">
                  <a:txBody>
                    <a:bodyPr/>
                    <a:lstStyle/>
                    <a:p>
                      <a:pPr algn="ctr">
                        <a:lnSpc>
                          <a:spcPct val="150000"/>
                        </a:lnSpc>
                        <a:spcAft>
                          <a:spcPts val="0"/>
                        </a:spcAft>
                      </a:pPr>
                      <a:r>
                        <a:rPr lang="en-US" sz="1600" kern="0">
                          <a:effectLst/>
                        </a:rPr>
                        <a:t>Scenario 2</a:t>
                      </a:r>
                      <a:endParaRPr lang="en-US" sz="1600" kern="100">
                        <a:effectLst/>
                        <a:latin typeface="Calibri"/>
                        <a:ea typeface="宋体"/>
                        <a:cs typeface="Times New Roman"/>
                      </a:endParaRPr>
                    </a:p>
                  </a:txBody>
                  <a:tcPr marL="68580" marR="68580" marT="0" marB="0" anchor="ctr"/>
                </a:tc>
                <a:tc hMerge="1">
                  <a:txBody>
                    <a:bodyPr/>
                    <a:lstStyle/>
                    <a:p>
                      <a:endParaRPr lang="en-US"/>
                    </a:p>
                  </a:txBody>
                  <a:tcPr/>
                </a:tc>
                <a:tc gridSpan="2">
                  <a:txBody>
                    <a:bodyPr/>
                    <a:lstStyle/>
                    <a:p>
                      <a:pPr algn="ctr">
                        <a:lnSpc>
                          <a:spcPct val="150000"/>
                        </a:lnSpc>
                        <a:spcAft>
                          <a:spcPts val="0"/>
                        </a:spcAft>
                      </a:pPr>
                      <a:r>
                        <a:rPr lang="en-US" sz="1600" kern="0">
                          <a:effectLst/>
                        </a:rPr>
                        <a:t>Scenario 3</a:t>
                      </a:r>
                      <a:endParaRPr lang="en-US" sz="1600" kern="100">
                        <a:effectLst/>
                        <a:latin typeface="Calibri"/>
                        <a:ea typeface="宋体"/>
                        <a:cs typeface="Times New Roman"/>
                      </a:endParaRPr>
                    </a:p>
                  </a:txBody>
                  <a:tcPr marL="68580" marR="68580" marT="0" marB="0" anchor="ctr"/>
                </a:tc>
                <a:tc hMerge="1">
                  <a:txBody>
                    <a:bodyPr/>
                    <a:lstStyle/>
                    <a:p>
                      <a:endParaRPr lang="en-US"/>
                    </a:p>
                  </a:txBody>
                  <a:tcPr/>
                </a:tc>
              </a:tr>
              <a:tr h="424543">
                <a:tc>
                  <a:txBody>
                    <a:bodyPr/>
                    <a:lstStyle/>
                    <a:p>
                      <a:pPr algn="l">
                        <a:lnSpc>
                          <a:spcPct val="150000"/>
                        </a:lnSpc>
                        <a:spcAft>
                          <a:spcPts val="0"/>
                        </a:spcAft>
                      </a:pPr>
                      <a:r>
                        <a:rPr lang="en-US" sz="1600" kern="0" dirty="0">
                          <a:effectLst/>
                        </a:rPr>
                        <a:t>Total travel </a:t>
                      </a:r>
                      <a:r>
                        <a:rPr lang="en-US" sz="1600" kern="0" dirty="0" smtClean="0">
                          <a:effectLst/>
                        </a:rPr>
                        <a:t>time</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533</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589</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-9.6%</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539</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-1.1%</a:t>
                      </a:r>
                      <a:endParaRPr lang="en-US" sz="1600" kern="10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Total consumer </a:t>
                      </a:r>
                      <a:r>
                        <a:rPr lang="en-US" sz="1600" kern="0" dirty="0" smtClean="0">
                          <a:effectLst/>
                        </a:rPr>
                        <a:t>surplus</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1,340</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1,237</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8.3%</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1,238</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8.3%</a:t>
                      </a:r>
                      <a:endParaRPr lang="en-US" sz="1600" b="1" kern="100" dirty="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Housing </a:t>
                      </a:r>
                      <a:r>
                        <a:rPr lang="en-US" sz="1600" kern="0" dirty="0" smtClean="0">
                          <a:effectLst/>
                        </a:rPr>
                        <a:t>profit</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dirty="0">
                          <a:effectLst/>
                        </a:rPr>
                        <a:t>313</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dirty="0">
                          <a:effectLst/>
                        </a:rPr>
                        <a:t>212</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47.2%</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225</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39.0%</a:t>
                      </a:r>
                      <a:endParaRPr lang="en-US" sz="1600" kern="10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Railway </a:t>
                      </a:r>
                      <a:r>
                        <a:rPr lang="en-US" sz="1600" kern="0" dirty="0" smtClean="0">
                          <a:effectLst/>
                        </a:rPr>
                        <a:t>profit</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-127</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dirty="0">
                          <a:effectLst/>
                        </a:rPr>
                        <a:t>-150</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dirty="0" smtClean="0">
                          <a:effectLst/>
                        </a:rPr>
                        <a:t>-15.0</a:t>
                      </a:r>
                      <a:r>
                        <a:rPr lang="en-US" sz="1600" kern="0" dirty="0">
                          <a:effectLst/>
                        </a:rPr>
                        <a:t>%</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-123</a:t>
                      </a:r>
                      <a:endParaRPr lang="en-US" sz="1600" kern="10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kern="0">
                          <a:effectLst/>
                        </a:rPr>
                        <a:t>3.7%</a:t>
                      </a:r>
                      <a:endParaRPr lang="en-US" sz="1600" kern="10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Total </a:t>
                      </a:r>
                      <a:r>
                        <a:rPr lang="en-US" sz="1600" kern="0" dirty="0" smtClean="0">
                          <a:effectLst/>
                        </a:rPr>
                        <a:t>profit</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185</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62</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smtClean="0">
                          <a:effectLst/>
                        </a:rPr>
                        <a:t>196.3</a:t>
                      </a:r>
                      <a:r>
                        <a:rPr lang="en-US" sz="1600" b="1" kern="0" dirty="0">
                          <a:effectLst/>
                        </a:rPr>
                        <a:t>%</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102</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81.6%</a:t>
                      </a:r>
                      <a:endParaRPr lang="en-US" sz="1600" b="1" kern="100" dirty="0">
                        <a:effectLst/>
                        <a:latin typeface="Calibri"/>
                        <a:ea typeface="宋体"/>
                        <a:cs typeface="Times New Roman"/>
                      </a:endParaRPr>
                    </a:p>
                  </a:txBody>
                  <a:tcPr marL="68580" marR="68580" marT="0" marB="0" anchor="ctr"/>
                </a:tc>
              </a:tr>
              <a:tr h="424543">
                <a:tc>
                  <a:txBody>
                    <a:bodyPr/>
                    <a:lstStyle/>
                    <a:p>
                      <a:pPr algn="l">
                        <a:lnSpc>
                          <a:spcPct val="150000"/>
                        </a:lnSpc>
                        <a:spcAft>
                          <a:spcPts val="0"/>
                        </a:spcAft>
                      </a:pPr>
                      <a:r>
                        <a:rPr lang="en-US" sz="1600" kern="0" dirty="0">
                          <a:effectLst/>
                        </a:rPr>
                        <a:t>Social </a:t>
                      </a:r>
                      <a:r>
                        <a:rPr lang="en-US" sz="1600" kern="0" dirty="0" smtClean="0">
                          <a:effectLst/>
                        </a:rPr>
                        <a:t>welfare</a:t>
                      </a:r>
                      <a:endParaRPr lang="en-US" sz="1600"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187</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63</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192.6%</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103</a:t>
                      </a:r>
                      <a:endParaRPr lang="en-US" sz="1600" b="1" kern="100" dirty="0">
                        <a:effectLst/>
                        <a:latin typeface="Calibri"/>
                        <a:ea typeface="宋体"/>
                        <a:cs typeface="Times New Roman"/>
                      </a:endParaRPr>
                    </a:p>
                  </a:txBody>
                  <a:tcPr marL="68580" marR="68580" marT="0" marB="0" anchor="ctr"/>
                </a:tc>
                <a:tc>
                  <a:txBody>
                    <a:bodyPr/>
                    <a:lstStyle/>
                    <a:p>
                      <a:pPr marR="29210" algn="r">
                        <a:lnSpc>
                          <a:spcPct val="150000"/>
                        </a:lnSpc>
                        <a:spcAft>
                          <a:spcPts val="0"/>
                        </a:spcAft>
                      </a:pPr>
                      <a:r>
                        <a:rPr lang="en-US" sz="1600" b="1" kern="0" dirty="0">
                          <a:effectLst/>
                        </a:rPr>
                        <a:t>80.7%</a:t>
                      </a:r>
                      <a:endParaRPr lang="en-US" sz="1600" b="1" kern="100" dirty="0">
                        <a:effectLst/>
                        <a:latin typeface="Calibri"/>
                        <a:ea typeface="宋体"/>
                        <a:cs typeface="Times New Roman"/>
                      </a:endParaRPr>
                    </a:p>
                  </a:txBody>
                  <a:tcPr marL="68580" marR="68580" marT="0" marB="0" anchor="ctr"/>
                </a:tc>
              </a:tr>
            </a:tbl>
          </a:graphicData>
        </a:graphic>
      </p:graphicFrame>
      <p:sp>
        <p:nvSpPr>
          <p:cNvPr id="28" name="Rectangle 38"/>
          <p:cNvSpPr>
            <a:spLocks noChangeArrowheads="1"/>
          </p:cNvSpPr>
          <p:nvPr/>
        </p:nvSpPr>
        <p:spPr bwMode="auto">
          <a:xfrm>
            <a:off x="3657600" y="5060732"/>
            <a:ext cx="838200" cy="1174020"/>
          </a:xfrm>
          <a:prstGeom prst="rect">
            <a:avLst/>
          </a:prstGeom>
          <a:noFill/>
          <a:ln w="38100">
            <a:solidFill>
              <a:srgbClr val="FF6600"/>
            </a:solidFill>
            <a:prstDash val="sysDot"/>
            <a:miter lim="800000"/>
            <a:headEnd/>
            <a:tailEnd/>
          </a:ln>
        </p:spPr>
        <p:txBody>
          <a:bodyPr wrap="none" anchor="ctr"/>
          <a:lstStyle/>
          <a:p>
            <a:endParaRPr lang="zh-CN" altLang="en-US"/>
          </a:p>
        </p:txBody>
      </p:sp>
    </p:spTree>
    <p:extLst>
      <p:ext uri="{BB962C8B-B14F-4D97-AF65-F5344CB8AC3E}">
        <p14:creationId xmlns:p14="http://schemas.microsoft.com/office/powerpoint/2010/main" val="22624424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smtClean="0"/>
              <a:t>Conclusions</a:t>
            </a:r>
            <a:endParaRPr lang="en-US" dirty="0"/>
          </a:p>
        </p:txBody>
      </p:sp>
      <p:sp>
        <p:nvSpPr>
          <p:cNvPr id="6" name="TextBox 5"/>
          <p:cNvSpPr txBox="1"/>
          <p:nvPr/>
        </p:nvSpPr>
        <p:spPr>
          <a:xfrm>
            <a:off x="76200" y="1809199"/>
            <a:ext cx="1143000" cy="615553"/>
          </a:xfrm>
          <a:prstGeom prst="rect">
            <a:avLst/>
          </a:prstGeom>
          <a:noFill/>
        </p:spPr>
        <p:txBody>
          <a:bodyPr wrap="square" rtlCol="0">
            <a:spAutoFit/>
          </a:bodyPr>
          <a:lstStyle/>
          <a:p>
            <a:pPr algn="ctr"/>
            <a:r>
              <a:rPr lang="en-US" sz="3400" b="1" dirty="0" smtClean="0">
                <a:solidFill>
                  <a:schemeClr val="bg2"/>
                </a:solidFill>
              </a:rPr>
              <a:t>4.</a:t>
            </a:r>
            <a:endParaRPr lang="en-US" sz="3400" b="1" dirty="0">
              <a:solidFill>
                <a:schemeClr val="bg2"/>
              </a:solidFill>
            </a:endParaRPr>
          </a:p>
        </p:txBody>
      </p:sp>
    </p:spTree>
    <p:extLst>
      <p:ext uri="{BB962C8B-B14F-4D97-AF65-F5344CB8AC3E}">
        <p14:creationId xmlns:p14="http://schemas.microsoft.com/office/powerpoint/2010/main" val="11219888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sz="2600" dirty="0" smtClean="0"/>
              <a:t>Conclusions</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4</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523999"/>
            <a:ext cx="8229600" cy="5105401"/>
          </a:xfrm>
        </p:spPr>
        <p:txBody>
          <a:bodyPr>
            <a:normAutofit/>
          </a:bodyPr>
          <a:lstStyle/>
          <a:p>
            <a:pPr>
              <a:buFont typeface="Wingdings" pitchFamily="2" charset="2"/>
              <a:buChar char="Ø"/>
            </a:pPr>
            <a:r>
              <a:rPr lang="en-US" sz="2400" dirty="0" smtClean="0"/>
              <a:t>Developed a broader analytical framework of the integrated LUT system</a:t>
            </a:r>
          </a:p>
          <a:p>
            <a:pPr>
              <a:buFont typeface="Wingdings" pitchFamily="2" charset="2"/>
              <a:buChar char="Ø"/>
            </a:pPr>
            <a:r>
              <a:rPr lang="en-US" sz="2400" dirty="0" smtClean="0"/>
              <a:t>Investigated the performance of a joint rail and housing investment strategy for a single profit oriented developer</a:t>
            </a:r>
          </a:p>
          <a:p>
            <a:pPr>
              <a:buFont typeface="Wingdings" pitchFamily="2" charset="2"/>
              <a:buChar char="Ø"/>
            </a:pPr>
            <a:r>
              <a:rPr lang="en-US" sz="2400" dirty="0" smtClean="0"/>
              <a:t>Analytically studied the impact of such joint investment on the benefit distribution of different stakeholders under one OD condition</a:t>
            </a:r>
          </a:p>
          <a:p>
            <a:pPr>
              <a:buFont typeface="Wingdings" pitchFamily="2" charset="2"/>
              <a:buChar char="Ø"/>
            </a:pPr>
            <a:r>
              <a:rPr lang="en-US" sz="2400" dirty="0" smtClean="0"/>
              <a:t>Numerical studies demonstrate the possibility of this joint investment on cross-subsidy between housing and rail investment</a:t>
            </a:r>
          </a:p>
          <a:p>
            <a:pPr>
              <a:buFont typeface="Wingdings" pitchFamily="2" charset="2"/>
              <a:buChar char="Ø"/>
            </a:pPr>
            <a:endParaRPr lang="en-US" sz="1800" dirty="0" smtClean="0"/>
          </a:p>
          <a:p>
            <a:pPr lvl="1">
              <a:buFont typeface="Wingdings" pitchFamily="2" charset="2"/>
              <a:buChar char="Ø"/>
            </a:pPr>
            <a:endParaRPr lang="en-US" sz="2000" dirty="0" smtClean="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3042429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sz="2600" dirty="0" smtClean="0"/>
              <a:t>Future extensions</a:t>
            </a:r>
            <a:endParaRPr lang="en-US" sz="26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7296" y="1080448"/>
            <a:ext cx="571500" cy="338554"/>
          </a:xfrm>
          <a:prstGeom prst="rect">
            <a:avLst/>
          </a:prstGeom>
          <a:noFill/>
        </p:spPr>
        <p:txBody>
          <a:bodyPr wrap="square" rtlCol="0">
            <a:spAutoFit/>
          </a:bodyPr>
          <a:lstStyle/>
          <a:p>
            <a:pPr algn="ctr"/>
            <a:r>
              <a:rPr lang="en-US" sz="1600" b="1" dirty="0">
                <a:solidFill>
                  <a:schemeClr val="bg2"/>
                </a:solidFill>
              </a:rPr>
              <a:t>4</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Rectangle 2"/>
          <p:cNvSpPr>
            <a:spLocks noGrp="1"/>
          </p:cNvSpPr>
          <p:nvPr>
            <p:ph sz="quarter" idx="1"/>
          </p:nvPr>
        </p:nvSpPr>
        <p:spPr>
          <a:xfrm>
            <a:off x="609600" y="1523999"/>
            <a:ext cx="8229600" cy="5105401"/>
          </a:xfrm>
        </p:spPr>
        <p:txBody>
          <a:bodyPr>
            <a:normAutofit/>
          </a:bodyPr>
          <a:lstStyle/>
          <a:p>
            <a:pPr>
              <a:buFont typeface="Wingdings" pitchFamily="2" charset="2"/>
              <a:buChar char="Ø"/>
            </a:pPr>
            <a:r>
              <a:rPr lang="en-US" sz="2400" dirty="0" smtClean="0"/>
              <a:t>To extent this study into long-term framework so as to investigate the detailed cross-subsidy scheme over time</a:t>
            </a:r>
          </a:p>
          <a:p>
            <a:pPr>
              <a:buFont typeface="Wingdings" pitchFamily="2" charset="2"/>
              <a:buChar char="Ø"/>
            </a:pPr>
            <a:r>
              <a:rPr lang="en-US" sz="2400" dirty="0" smtClean="0"/>
              <a:t>To investigate and compare the performances among various PPP modes</a:t>
            </a:r>
          </a:p>
          <a:p>
            <a:pPr>
              <a:buFont typeface="Wingdings" pitchFamily="2" charset="2"/>
              <a:buChar char="Ø"/>
            </a:pPr>
            <a:r>
              <a:rPr lang="en-US" sz="2400" dirty="0" smtClean="0"/>
              <a:t>To investigate how to develop planning regulations on large-scale projects invested by private developers, e.g. TOD, so as to balance the interests of all the stakeholders</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377244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Background</a:t>
            </a:r>
            <a:endParaRPr lang="en-US" dirty="0"/>
          </a:p>
        </p:txBody>
      </p:sp>
      <p:sp>
        <p:nvSpPr>
          <p:cNvPr id="3" name="Rectangle 2"/>
          <p:cNvSpPr>
            <a:spLocks noGrp="1"/>
          </p:cNvSpPr>
          <p:nvPr>
            <p:ph sz="quarter" idx="1"/>
          </p:nvPr>
        </p:nvSpPr>
        <p:spPr>
          <a:xfrm>
            <a:off x="609600" y="1600200"/>
            <a:ext cx="8534400" cy="5029200"/>
          </a:xfrm>
        </p:spPr>
        <p:txBody>
          <a:bodyPr>
            <a:normAutofit/>
          </a:bodyPr>
          <a:lstStyle/>
          <a:p>
            <a:pPr>
              <a:spcBef>
                <a:spcPts val="600"/>
              </a:spcBef>
              <a:buFont typeface="Wingdings" pitchFamily="2" charset="2"/>
              <a:buChar char="Ø"/>
            </a:pPr>
            <a:r>
              <a:rPr lang="en-US" b="1" dirty="0" smtClean="0"/>
              <a:t>Empirical </a:t>
            </a:r>
            <a:r>
              <a:rPr lang="en-US" b="1" dirty="0"/>
              <a:t>studies </a:t>
            </a:r>
            <a:endParaRPr lang="en-US" b="1" dirty="0" smtClean="0"/>
          </a:p>
          <a:p>
            <a:pPr lvl="1">
              <a:spcBef>
                <a:spcPts val="600"/>
              </a:spcBef>
              <a:buFont typeface="Wingdings" pitchFamily="2" charset="2"/>
              <a:buChar char="Ø"/>
            </a:pPr>
            <a:r>
              <a:rPr lang="en-US" dirty="0"/>
              <a:t>P</a:t>
            </a:r>
            <a:r>
              <a:rPr lang="en-US" dirty="0" smtClean="0"/>
              <a:t>roperty </a:t>
            </a:r>
            <a:r>
              <a:rPr lang="en-US" dirty="0"/>
              <a:t>values </a:t>
            </a:r>
            <a:r>
              <a:rPr lang="en-US" dirty="0" smtClean="0"/>
              <a:t>increase </a:t>
            </a:r>
            <a:r>
              <a:rPr lang="en-US" dirty="0"/>
              <a:t>in areas near quality transit stations (Hass-</a:t>
            </a:r>
            <a:r>
              <a:rPr lang="en-US" dirty="0" err="1"/>
              <a:t>Klau</a:t>
            </a:r>
            <a:r>
              <a:rPr lang="en-US" dirty="0"/>
              <a:t> et al., 2004; Rodriguez and </a:t>
            </a:r>
            <a:r>
              <a:rPr lang="en-US" dirty="0" err="1"/>
              <a:t>Targa</a:t>
            </a:r>
            <a:r>
              <a:rPr lang="en-US" dirty="0"/>
              <a:t>, 2004; Munoz-</a:t>
            </a:r>
            <a:r>
              <a:rPr lang="en-US" dirty="0" err="1"/>
              <a:t>Raskin</a:t>
            </a:r>
            <a:r>
              <a:rPr lang="en-US" dirty="0"/>
              <a:t>, 2007). </a:t>
            </a:r>
            <a:endParaRPr lang="en-US" altLang="zh-CN" dirty="0"/>
          </a:p>
          <a:p>
            <a:pPr>
              <a:spcBef>
                <a:spcPts val="600"/>
              </a:spcBef>
              <a:buFont typeface="Wingdings" pitchFamily="2" charset="2"/>
              <a:buChar char="Ø"/>
            </a:pPr>
            <a:r>
              <a:rPr lang="en-US" altLang="zh-CN" b="1" dirty="0" smtClean="0"/>
              <a:t>MTRC in Hong Kong</a:t>
            </a:r>
            <a:endParaRPr lang="en-US" altLang="zh-CN" b="1" dirty="0"/>
          </a:p>
          <a:p>
            <a:pPr lvl="1">
              <a:spcBef>
                <a:spcPts val="600"/>
              </a:spcBef>
              <a:buFont typeface="Wingdings" pitchFamily="2" charset="2"/>
              <a:buChar char="Ø"/>
            </a:pPr>
            <a:r>
              <a:rPr lang="en-US" altLang="zh-CN" dirty="0" smtClean="0"/>
              <a:t>Granted right </a:t>
            </a:r>
            <a:r>
              <a:rPr lang="en-US" altLang="zh-CN" dirty="0"/>
              <a:t>to develop properties above MTR </a:t>
            </a:r>
            <a:r>
              <a:rPr lang="en-US" altLang="zh-CN" dirty="0" smtClean="0"/>
              <a:t>stations,</a:t>
            </a:r>
            <a:endParaRPr lang="en-US" altLang="zh-CN" dirty="0"/>
          </a:p>
          <a:p>
            <a:pPr lvl="1">
              <a:spcBef>
                <a:spcPts val="600"/>
              </a:spcBef>
              <a:buFont typeface="Wingdings" pitchFamily="2" charset="2"/>
              <a:buChar char="Ø"/>
            </a:pPr>
            <a:r>
              <a:rPr lang="en-US" altLang="zh-CN" dirty="0" smtClean="0"/>
              <a:t>Profit </a:t>
            </a:r>
            <a:r>
              <a:rPr lang="en-US" altLang="zh-CN" dirty="0"/>
              <a:t>from property development </a:t>
            </a:r>
            <a:r>
              <a:rPr lang="en-US" altLang="zh-CN" dirty="0" smtClean="0"/>
              <a:t>cross-subsidizes rail infrastructure investment</a:t>
            </a:r>
            <a:endParaRPr lang="en-US" altLang="zh-CN" dirty="0"/>
          </a:p>
          <a:p>
            <a:pPr lvl="1">
              <a:spcBef>
                <a:spcPts val="600"/>
              </a:spcBef>
              <a:buFont typeface="Wingdings" pitchFamily="2" charset="2"/>
              <a:buChar char="Ø"/>
            </a:pPr>
            <a:r>
              <a:rPr lang="en-US" altLang="zh-CN" dirty="0"/>
              <a:t>50% revenue from rail, property development contributes 90% profit </a:t>
            </a:r>
            <a:r>
              <a:rPr lang="en-US" altLang="zh-CN" dirty="0" smtClean="0"/>
              <a:t>(MTRC, 2010)</a:t>
            </a:r>
          </a:p>
          <a:p>
            <a:pPr lvl="1">
              <a:buFont typeface="Wingdings" pitchFamily="2" charset="2"/>
              <a:buChar char="Ø"/>
            </a:pPr>
            <a:endParaRPr lang="en-US" dirty="0"/>
          </a:p>
        </p:txBody>
      </p:sp>
    </p:spTree>
    <p:extLst>
      <p:ext uri="{BB962C8B-B14F-4D97-AF65-F5344CB8AC3E}">
        <p14:creationId xmlns:p14="http://schemas.microsoft.com/office/powerpoint/2010/main" val="35363688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smtClean="0"/>
              <a:t>Thank you</a:t>
            </a:r>
            <a:endParaRPr lang="en-US" dirty="0"/>
          </a:p>
        </p:txBody>
      </p:sp>
    </p:spTree>
    <p:extLst>
      <p:ext uri="{BB962C8B-B14F-4D97-AF65-F5344CB8AC3E}">
        <p14:creationId xmlns:p14="http://schemas.microsoft.com/office/powerpoint/2010/main" val="18571174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Background</a:t>
            </a:r>
            <a:endParaRPr lang="en-US" dirty="0"/>
          </a:p>
        </p:txBody>
      </p:sp>
      <p:sp>
        <p:nvSpPr>
          <p:cNvPr id="3" name="Rectangle 2"/>
          <p:cNvSpPr>
            <a:spLocks noGrp="1"/>
          </p:cNvSpPr>
          <p:nvPr>
            <p:ph sz="quarter" idx="1"/>
          </p:nvPr>
        </p:nvSpPr>
        <p:spPr>
          <a:xfrm>
            <a:off x="609600" y="1600200"/>
            <a:ext cx="8534400" cy="5029200"/>
          </a:xfrm>
        </p:spPr>
        <p:txBody>
          <a:bodyPr>
            <a:normAutofit/>
          </a:bodyPr>
          <a:lstStyle/>
          <a:p>
            <a:pPr>
              <a:spcBef>
                <a:spcPts val="600"/>
              </a:spcBef>
              <a:buFont typeface="Wingdings" pitchFamily="2" charset="2"/>
              <a:buChar char="Ø"/>
            </a:pPr>
            <a:r>
              <a:rPr lang="en-US" altLang="zh-CN" b="1" dirty="0" smtClean="0"/>
              <a:t>Past efforts focus on value capture and investment models </a:t>
            </a:r>
            <a:r>
              <a:rPr lang="en-US" altLang="zh-CN" sz="2400" i="1" dirty="0"/>
              <a:t>(Lo et al., 2008; Tang and Lo, 2008, 2010)</a:t>
            </a:r>
            <a:endParaRPr lang="en-US" altLang="zh-CN" sz="2400" i="1" dirty="0" smtClean="0"/>
          </a:p>
          <a:p>
            <a:pPr lvl="1">
              <a:spcBef>
                <a:spcPts val="600"/>
              </a:spcBef>
              <a:buFont typeface="Wingdings" pitchFamily="2" charset="2"/>
              <a:buChar char="Ø"/>
            </a:pPr>
            <a:r>
              <a:rPr lang="en-US" altLang="zh-CN" dirty="0" smtClean="0"/>
              <a:t>Statistical </a:t>
            </a:r>
            <a:r>
              <a:rPr lang="en-US" altLang="zh-CN" dirty="0"/>
              <a:t>approaches </a:t>
            </a:r>
            <a:r>
              <a:rPr lang="en-US" altLang="zh-CN" dirty="0" smtClean="0"/>
              <a:t>relate </a:t>
            </a:r>
            <a:r>
              <a:rPr lang="en-US" altLang="zh-CN" dirty="0"/>
              <a:t>railway development and property value for individual </a:t>
            </a:r>
            <a:r>
              <a:rPr lang="en-US" altLang="zh-CN" dirty="0" smtClean="0"/>
              <a:t>sites</a:t>
            </a:r>
          </a:p>
          <a:p>
            <a:pPr lvl="1">
              <a:spcBef>
                <a:spcPts val="600"/>
              </a:spcBef>
              <a:buFont typeface="Wingdings" pitchFamily="2" charset="2"/>
              <a:buChar char="Ø"/>
            </a:pPr>
            <a:r>
              <a:rPr lang="en-US" dirty="0" smtClean="0"/>
              <a:t>State-of-the-art land-use and transport models are used to study TOD through simulation methods.</a:t>
            </a:r>
          </a:p>
          <a:p>
            <a:pPr lvl="1">
              <a:spcBef>
                <a:spcPts val="600"/>
              </a:spcBef>
              <a:buFont typeface="Wingdings" pitchFamily="2" charset="2"/>
              <a:buChar char="Ø"/>
            </a:pPr>
            <a:r>
              <a:rPr lang="en-US" dirty="0" smtClean="0"/>
              <a:t>Few focused on developing an analytical framework via a combined equilibrium formulation and deriving analytical results</a:t>
            </a:r>
            <a:endParaRPr lang="en-US" dirty="0"/>
          </a:p>
        </p:txBody>
      </p:sp>
    </p:spTree>
    <p:extLst>
      <p:ext uri="{BB962C8B-B14F-4D97-AF65-F5344CB8AC3E}">
        <p14:creationId xmlns:p14="http://schemas.microsoft.com/office/powerpoint/2010/main" val="1249185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Objective</a:t>
            </a:r>
            <a:endParaRPr lang="en-US" dirty="0"/>
          </a:p>
        </p:txBody>
      </p:sp>
      <p:sp>
        <p:nvSpPr>
          <p:cNvPr id="3" name="Rectangle 2"/>
          <p:cNvSpPr>
            <a:spLocks noGrp="1"/>
          </p:cNvSpPr>
          <p:nvPr>
            <p:ph sz="quarter" idx="1"/>
          </p:nvPr>
        </p:nvSpPr>
        <p:spPr>
          <a:xfrm>
            <a:off x="609600" y="2057400"/>
            <a:ext cx="8153400" cy="4191000"/>
          </a:xfrm>
        </p:spPr>
        <p:txBody>
          <a:bodyPr>
            <a:normAutofit/>
          </a:bodyPr>
          <a:lstStyle/>
          <a:p>
            <a:pPr>
              <a:lnSpc>
                <a:spcPct val="120000"/>
              </a:lnSpc>
              <a:spcAft>
                <a:spcPts val="1200"/>
              </a:spcAft>
              <a:buFont typeface="Wingdings" pitchFamily="2" charset="2"/>
              <a:buChar char="Ø"/>
            </a:pPr>
            <a:r>
              <a:rPr lang="en-US" altLang="zh-CN" sz="2400" dirty="0" smtClean="0"/>
              <a:t>To study </a:t>
            </a:r>
            <a:r>
              <a:rPr lang="en-US" altLang="zh-CN" sz="2400" dirty="0"/>
              <a:t>the impact of joint railway and </a:t>
            </a:r>
            <a:r>
              <a:rPr lang="en-US" altLang="zh-CN" sz="2400" dirty="0" smtClean="0"/>
              <a:t>property </a:t>
            </a:r>
            <a:r>
              <a:rPr lang="en-US" altLang="zh-CN" sz="2400" dirty="0"/>
              <a:t>development strategies on the system performance and benefit distribution among stakeholders</a:t>
            </a:r>
            <a:r>
              <a:rPr lang="en-US" altLang="zh-CN" sz="2400" dirty="0" smtClean="0"/>
              <a:t>.</a:t>
            </a:r>
            <a:endParaRPr lang="en-US" sz="2400" dirty="0" smtClean="0"/>
          </a:p>
        </p:txBody>
      </p:sp>
    </p:spTree>
    <p:extLst>
      <p:ext uri="{BB962C8B-B14F-4D97-AF65-F5344CB8AC3E}">
        <p14:creationId xmlns:p14="http://schemas.microsoft.com/office/powerpoint/2010/main" val="2791103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a:t>O</a:t>
            </a:r>
            <a:r>
              <a:rPr lang="en-US" dirty="0" smtClean="0"/>
              <a:t>utlines</a:t>
            </a:r>
            <a:endParaRPr lang="en-US" dirty="0"/>
          </a:p>
        </p:txBody>
      </p:sp>
      <p:sp>
        <p:nvSpPr>
          <p:cNvPr id="3" name="Rectangle 2"/>
          <p:cNvSpPr>
            <a:spLocks noGrp="1"/>
          </p:cNvSpPr>
          <p:nvPr>
            <p:ph sz="quarter" idx="1"/>
          </p:nvPr>
        </p:nvSpPr>
        <p:spPr>
          <a:xfrm>
            <a:off x="609600" y="2362200"/>
            <a:ext cx="8153400" cy="3200400"/>
          </a:xfrm>
        </p:spPr>
        <p:txBody>
          <a:bodyPr>
            <a:normAutofit/>
          </a:bodyPr>
          <a:lstStyle/>
          <a:p>
            <a:pPr marL="514350" indent="-514350">
              <a:lnSpc>
                <a:spcPct val="130000"/>
              </a:lnSpc>
              <a:buSzPct val="90000"/>
              <a:buFont typeface="+mj-lt"/>
              <a:buAutoNum type="arabicPeriod"/>
            </a:pPr>
            <a:r>
              <a:rPr lang="en-US" dirty="0" smtClean="0"/>
              <a:t>The </a:t>
            </a:r>
            <a:r>
              <a:rPr lang="en-US" dirty="0"/>
              <a:t>modeling framework</a:t>
            </a:r>
          </a:p>
          <a:p>
            <a:pPr marL="514350" indent="-514350">
              <a:lnSpc>
                <a:spcPct val="130000"/>
              </a:lnSpc>
              <a:buSzPct val="90000"/>
              <a:buFont typeface="+mj-lt"/>
              <a:buAutoNum type="arabicPeriod"/>
            </a:pPr>
            <a:r>
              <a:rPr lang="en-US" dirty="0" smtClean="0"/>
              <a:t>Properties and sensitivity tests</a:t>
            </a:r>
          </a:p>
          <a:p>
            <a:pPr marL="514350" indent="-514350">
              <a:lnSpc>
                <a:spcPct val="130000"/>
              </a:lnSpc>
              <a:buSzPct val="90000"/>
              <a:buFont typeface="+mj-lt"/>
              <a:buAutoNum type="arabicPeriod"/>
            </a:pPr>
            <a:r>
              <a:rPr lang="en-US" dirty="0" smtClean="0"/>
              <a:t>Numerical example</a:t>
            </a:r>
            <a:endParaRPr lang="en-US" dirty="0"/>
          </a:p>
          <a:p>
            <a:pPr marL="514350" indent="-514350">
              <a:lnSpc>
                <a:spcPct val="130000"/>
              </a:lnSpc>
              <a:buSzPct val="90000"/>
              <a:buFont typeface="+mj-lt"/>
              <a:buAutoNum type="arabicPeriod"/>
            </a:pPr>
            <a:r>
              <a:rPr lang="en-US" dirty="0"/>
              <a:t>Conclusion</a:t>
            </a:r>
          </a:p>
        </p:txBody>
      </p:sp>
    </p:spTree>
    <p:extLst>
      <p:ext uri="{BB962C8B-B14F-4D97-AF65-F5344CB8AC3E}">
        <p14:creationId xmlns:p14="http://schemas.microsoft.com/office/powerpoint/2010/main" val="787260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400" dirty="0" smtClean="0"/>
              <a:t>The modeling framework</a:t>
            </a:r>
            <a:endParaRPr lang="en-US" sz="3400" dirty="0"/>
          </a:p>
        </p:txBody>
      </p:sp>
      <p:sp>
        <p:nvSpPr>
          <p:cNvPr id="6" name="TextBox 5"/>
          <p:cNvSpPr txBox="1"/>
          <p:nvPr/>
        </p:nvSpPr>
        <p:spPr>
          <a:xfrm>
            <a:off x="76200" y="1809199"/>
            <a:ext cx="1143000" cy="615553"/>
          </a:xfrm>
          <a:prstGeom prst="rect">
            <a:avLst/>
          </a:prstGeom>
          <a:noFill/>
        </p:spPr>
        <p:txBody>
          <a:bodyPr wrap="square" rtlCol="0">
            <a:spAutoFit/>
          </a:bodyPr>
          <a:lstStyle/>
          <a:p>
            <a:pPr algn="ctr"/>
            <a:r>
              <a:rPr lang="en-US" sz="3400" b="1" dirty="0">
                <a:solidFill>
                  <a:schemeClr val="bg2"/>
                </a:solidFill>
              </a:rPr>
              <a:t>1</a:t>
            </a:r>
            <a:r>
              <a:rPr lang="en-US" sz="3400" b="1" dirty="0" smtClean="0">
                <a:solidFill>
                  <a:schemeClr val="bg2"/>
                </a:solidFill>
              </a:rPr>
              <a:t>.</a:t>
            </a:r>
            <a:endParaRPr lang="en-US" sz="3400" b="1" dirty="0">
              <a:solidFill>
                <a:schemeClr val="bg2"/>
              </a:solidFill>
            </a:endParaRPr>
          </a:p>
        </p:txBody>
      </p:sp>
    </p:spTree>
    <p:extLst>
      <p:ext uri="{BB962C8B-B14F-4D97-AF65-F5344CB8AC3E}">
        <p14:creationId xmlns:p14="http://schemas.microsoft.com/office/powerpoint/2010/main" val="1121988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838200" y="1905000"/>
            <a:ext cx="6598883" cy="4316342"/>
            <a:chOff x="838200" y="1905000"/>
            <a:chExt cx="6598883" cy="4316342"/>
          </a:xfrm>
        </p:grpSpPr>
        <p:sp>
          <p:nvSpPr>
            <p:cNvPr id="17" name="Rectangle 16"/>
            <p:cNvSpPr/>
            <p:nvPr/>
          </p:nvSpPr>
          <p:spPr>
            <a:xfrm>
              <a:off x="3063766" y="1920766"/>
              <a:ext cx="1908588" cy="538655"/>
            </a:xfrm>
            <a:prstGeom prst="rect">
              <a:avLst/>
            </a:prstGeom>
            <a:solidFill>
              <a:srgbClr val="E2E2E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3041784" y="3886200"/>
              <a:ext cx="1908588" cy="2335142"/>
            </a:xfrm>
            <a:prstGeom prst="rect">
              <a:avLst/>
            </a:prstGeom>
            <a:solidFill>
              <a:srgbClr val="E2E2E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9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905000"/>
              <a:ext cx="6598883" cy="4316342"/>
            </a:xfrm>
            <a:prstGeom prst="rect">
              <a:avLst/>
            </a:prstGeom>
            <a:noFill/>
            <a:ln>
              <a:noFill/>
            </a:ln>
            <a:effectLst>
              <a:outerShdw dist="35921" dir="2700000" algn="ctr" rotWithShape="0">
                <a:schemeClr val="bg1">
                  <a:lumMod val="95000"/>
                  <a:alpha val="72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 name="Rectangle 1"/>
          <p:cNvSpPr>
            <a:spLocks noGrp="1"/>
          </p:cNvSpPr>
          <p:nvPr>
            <p:ph type="title"/>
          </p:nvPr>
        </p:nvSpPr>
        <p:spPr/>
        <p:txBody>
          <a:bodyPr>
            <a:normAutofit/>
          </a:bodyPr>
          <a:lstStyle/>
          <a:p>
            <a:r>
              <a:rPr lang="en-US" sz="3000" dirty="0" smtClean="0"/>
              <a:t>The modeling framework</a:t>
            </a:r>
            <a:endParaRPr lang="en-US" sz="30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10" name="Group 9"/>
          <p:cNvGrpSpPr/>
          <p:nvPr/>
        </p:nvGrpSpPr>
        <p:grpSpPr>
          <a:xfrm>
            <a:off x="7467600" y="3733799"/>
            <a:ext cx="2133600" cy="2432647"/>
            <a:chOff x="6705600" y="3962399"/>
            <a:chExt cx="2133600" cy="2432647"/>
          </a:xfrm>
        </p:grpSpPr>
        <p:sp>
          <p:nvSpPr>
            <p:cNvPr id="7" name="Date Placeholder 2"/>
            <p:cNvSpPr txBox="1">
              <a:spLocks/>
            </p:cNvSpPr>
            <p:nvPr/>
          </p:nvSpPr>
          <p:spPr>
            <a:xfrm>
              <a:off x="7086600" y="4984641"/>
              <a:ext cx="1752600" cy="365125"/>
            </a:xfrm>
            <a:prstGeom prst="rect">
              <a:avLst/>
            </a:prstGeom>
          </p:spPr>
          <p:txBody>
            <a:bodyPr vert="horz" anchor="ctr" anchorCtr="0"/>
            <a:lstStyle>
              <a:defPPr>
                <a:defRPr lang="en-US"/>
              </a:defPPr>
              <a:lvl1pPr marL="0" algn="l" defTabSz="914400" rtl="0" latinLnBrk="0">
                <a:defRPr sz="1400" kern="1200">
                  <a:solidFill>
                    <a:schemeClr val="tx2"/>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a:lstStyle>
            <a:p>
              <a:r>
                <a:rPr lang="en-US" sz="1600" i="1" dirty="0" smtClean="0">
                  <a:solidFill>
                    <a:srgbClr val="FF6600"/>
                  </a:solidFill>
                  <a:latin typeface="Times New Roman" pitchFamily="18" charset="0"/>
                  <a:cs typeface="Times New Roman" pitchFamily="18" charset="0"/>
                </a:rPr>
                <a:t>Lower level</a:t>
              </a:r>
              <a:endParaRPr lang="en-US" sz="1600" i="1" dirty="0">
                <a:solidFill>
                  <a:srgbClr val="FF6600"/>
                </a:solidFill>
                <a:latin typeface="Times New Roman" pitchFamily="18" charset="0"/>
                <a:cs typeface="Times New Roman" pitchFamily="18" charset="0"/>
              </a:endParaRPr>
            </a:p>
          </p:txBody>
        </p:sp>
        <p:sp>
          <p:nvSpPr>
            <p:cNvPr id="9" name="Right Brace 8"/>
            <p:cNvSpPr/>
            <p:nvPr/>
          </p:nvSpPr>
          <p:spPr>
            <a:xfrm>
              <a:off x="6705600" y="3962399"/>
              <a:ext cx="304800" cy="2432647"/>
            </a:xfrm>
            <a:prstGeom prst="rightBrace">
              <a:avLst/>
            </a:prstGeom>
            <a:ln>
              <a:solidFill>
                <a:srgbClr val="FF66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2" name="Group 11"/>
          <p:cNvGrpSpPr/>
          <p:nvPr/>
        </p:nvGrpSpPr>
        <p:grpSpPr>
          <a:xfrm>
            <a:off x="7467600" y="1905000"/>
            <a:ext cx="2133600" cy="1143000"/>
            <a:chOff x="6705600" y="2362200"/>
            <a:chExt cx="2133600" cy="1143000"/>
          </a:xfrm>
        </p:grpSpPr>
        <p:sp>
          <p:nvSpPr>
            <p:cNvPr id="8" name="Right Brace 7"/>
            <p:cNvSpPr/>
            <p:nvPr/>
          </p:nvSpPr>
          <p:spPr>
            <a:xfrm>
              <a:off x="6705600" y="2362200"/>
              <a:ext cx="304800" cy="1143000"/>
            </a:xfrm>
            <a:prstGeom prst="rightBrace">
              <a:avLst/>
            </a:prstGeom>
            <a:ln>
              <a:solidFill>
                <a:srgbClr val="FF66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Date Placeholder 2"/>
            <p:cNvSpPr txBox="1">
              <a:spLocks/>
            </p:cNvSpPr>
            <p:nvPr/>
          </p:nvSpPr>
          <p:spPr>
            <a:xfrm>
              <a:off x="7086600" y="2759075"/>
              <a:ext cx="1752600" cy="365125"/>
            </a:xfrm>
            <a:prstGeom prst="rect">
              <a:avLst/>
            </a:prstGeom>
          </p:spPr>
          <p:txBody>
            <a:bodyPr vert="horz" anchor="ctr" anchorCtr="0"/>
            <a:lstStyle>
              <a:defPPr>
                <a:defRPr lang="en-US"/>
              </a:defPPr>
              <a:lvl1pPr marL="0" algn="l" defTabSz="914400" rtl="0" latinLnBrk="0">
                <a:defRPr sz="1400" kern="1200">
                  <a:solidFill>
                    <a:schemeClr val="tx2"/>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a:lstStyle>
            <a:p>
              <a:r>
                <a:rPr lang="en-US" sz="1600" i="1" dirty="0" smtClean="0">
                  <a:solidFill>
                    <a:srgbClr val="FF6600"/>
                  </a:solidFill>
                  <a:latin typeface="Times New Roman" pitchFamily="18" charset="0"/>
                  <a:cs typeface="Times New Roman" pitchFamily="18" charset="0"/>
                </a:rPr>
                <a:t>Upper level</a:t>
              </a:r>
              <a:endParaRPr lang="en-US" sz="1600" i="1" dirty="0">
                <a:solidFill>
                  <a:srgbClr val="FF6600"/>
                </a:solidFill>
                <a:latin typeface="Times New Roman" pitchFamily="18" charset="0"/>
                <a:cs typeface="Times New Roman" pitchFamily="18" charset="0"/>
              </a:endParaRPr>
            </a:p>
          </p:txBody>
        </p:sp>
      </p:grpSp>
      <p:sp>
        <p:nvSpPr>
          <p:cNvPr id="13" name="TextBox 12"/>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1</a:t>
            </a:r>
            <a:endParaRPr lang="en-US" sz="1600" b="1" dirty="0">
              <a:solidFill>
                <a:schemeClr val="bg2"/>
              </a:solidFill>
            </a:endParaRPr>
          </a:p>
        </p:txBody>
      </p:sp>
      <p:sp>
        <p:nvSpPr>
          <p:cNvPr id="53" name="Date Placeholder 2"/>
          <p:cNvSpPr txBox="1">
            <a:spLocks/>
          </p:cNvSpPr>
          <p:nvPr/>
        </p:nvSpPr>
        <p:spPr>
          <a:xfrm>
            <a:off x="5092968" y="3886200"/>
            <a:ext cx="1155432" cy="563563"/>
          </a:xfrm>
          <a:prstGeom prst="rect">
            <a:avLst/>
          </a:prstGeom>
          <a:solidFill>
            <a:schemeClr val="accent6">
              <a:lumMod val="20000"/>
              <a:lumOff val="8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anchor="ctr" anchorCtr="0"/>
          <a:lstStyle>
            <a:defPPr>
              <a:defRPr lang="en-US"/>
            </a:defPPr>
            <a:lvl1pPr marL="0" algn="l" defTabSz="914400" rtl="0" latinLnBrk="0">
              <a:defRPr sz="1400" kern="1200">
                <a:solidFill>
                  <a:schemeClr val="tx2"/>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a:lstStyle>
          <a:p>
            <a:pPr algn="ctr"/>
            <a:r>
              <a:rPr lang="en-US" sz="1600" i="1" dirty="0" smtClean="0">
                <a:solidFill>
                  <a:srgbClr val="FF0000"/>
                </a:solidFill>
                <a:latin typeface="Times New Roman" pitchFamily="18" charset="0"/>
                <a:cs typeface="Times New Roman" pitchFamily="18" charset="0"/>
              </a:rPr>
              <a:t>Residents</a:t>
            </a:r>
            <a:endParaRPr lang="en-US" sz="1600" i="1" dirty="0">
              <a:solidFill>
                <a:srgbClr val="FF0000"/>
              </a:solidFill>
              <a:latin typeface="Times New Roman" pitchFamily="18" charset="0"/>
              <a:cs typeface="Times New Roman" pitchFamily="18" charset="0"/>
            </a:endParaRPr>
          </a:p>
        </p:txBody>
      </p:sp>
      <p:sp>
        <p:nvSpPr>
          <p:cNvPr id="54" name="Line 92"/>
          <p:cNvSpPr>
            <a:spLocks noChangeShapeType="1"/>
          </p:cNvSpPr>
          <p:nvPr/>
        </p:nvSpPr>
        <p:spPr bwMode="auto">
          <a:xfrm flipH="1">
            <a:off x="4648200" y="4191000"/>
            <a:ext cx="444768" cy="0"/>
          </a:xfrm>
          <a:prstGeom prst="line">
            <a:avLst/>
          </a:prstGeom>
          <a:noFill/>
          <a:ln w="28575">
            <a:solidFill>
              <a:schemeClr val="tx1"/>
            </a:solidFill>
            <a:round/>
            <a:headEnd/>
            <a:tailEnd type="triangle" w="med" len="med"/>
          </a:ln>
        </p:spPr>
        <p:txBody>
          <a:bodyPr/>
          <a:lstStyle/>
          <a:p>
            <a:endParaRPr lang="zh-CN" altLang="en-US"/>
          </a:p>
        </p:txBody>
      </p:sp>
      <p:sp>
        <p:nvSpPr>
          <p:cNvPr id="75" name="Date Placeholder 2"/>
          <p:cNvSpPr txBox="1">
            <a:spLocks/>
          </p:cNvSpPr>
          <p:nvPr/>
        </p:nvSpPr>
        <p:spPr>
          <a:xfrm>
            <a:off x="914400" y="1905000"/>
            <a:ext cx="1917432" cy="563563"/>
          </a:xfrm>
          <a:prstGeom prst="rect">
            <a:avLst/>
          </a:prstGeom>
          <a:solidFill>
            <a:schemeClr val="accent6">
              <a:lumMod val="20000"/>
              <a:lumOff val="8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anchor="ctr" anchorCtr="0"/>
          <a:lstStyle>
            <a:defPPr>
              <a:defRPr lang="en-US"/>
            </a:defPPr>
            <a:lvl1pPr marL="0" algn="l" defTabSz="914400" rtl="0" latinLnBrk="0">
              <a:defRPr sz="1400" kern="1200">
                <a:solidFill>
                  <a:schemeClr val="tx2"/>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a:lstStyle>
          <a:p>
            <a:pPr algn="ctr"/>
            <a:r>
              <a:rPr lang="en-US" sz="1600" i="1" dirty="0" smtClean="0">
                <a:solidFill>
                  <a:srgbClr val="FF0000"/>
                </a:solidFill>
                <a:latin typeface="Times New Roman" pitchFamily="18" charset="0"/>
                <a:cs typeface="Times New Roman" pitchFamily="18" charset="0"/>
              </a:rPr>
              <a:t>TOD developer</a:t>
            </a:r>
            <a:endParaRPr lang="en-US" sz="1600" i="1" dirty="0">
              <a:solidFill>
                <a:srgbClr val="FF0000"/>
              </a:solidFill>
              <a:latin typeface="Times New Roman" pitchFamily="18" charset="0"/>
              <a:cs typeface="Times New Roman" pitchFamily="18" charset="0"/>
            </a:endParaRPr>
          </a:p>
        </p:txBody>
      </p:sp>
      <p:sp>
        <p:nvSpPr>
          <p:cNvPr id="76" name="Line 92"/>
          <p:cNvSpPr>
            <a:spLocks noChangeShapeType="1"/>
          </p:cNvSpPr>
          <p:nvPr/>
        </p:nvSpPr>
        <p:spPr bwMode="auto">
          <a:xfrm>
            <a:off x="2806968" y="2188149"/>
            <a:ext cx="469632" cy="0"/>
          </a:xfrm>
          <a:prstGeom prst="line">
            <a:avLst/>
          </a:prstGeom>
          <a:noFill/>
          <a:ln w="28575">
            <a:solidFill>
              <a:schemeClr val="tx1"/>
            </a:solidFill>
            <a:round/>
            <a:headEnd/>
            <a:tailEnd type="triangle" w="med" len="med"/>
          </a:ln>
        </p:spPr>
        <p:txBody>
          <a:bodyPr/>
          <a:lstStyle/>
          <a:p>
            <a:endParaRPr lang="zh-CN" altLang="en-US"/>
          </a:p>
        </p:txBody>
      </p:sp>
    </p:spTree>
    <p:extLst>
      <p:ext uri="{BB962C8B-B14F-4D97-AF65-F5344CB8AC3E}">
        <p14:creationId xmlns:p14="http://schemas.microsoft.com/office/powerpoint/2010/main" val="2936335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fade">
                                      <p:cBhvr>
                                        <p:cTn id="7" dur="1000"/>
                                        <p:tgtEl>
                                          <p:spTgt spid="53"/>
                                        </p:tgtEl>
                                      </p:cBhvr>
                                    </p:animEffect>
                                    <p:anim calcmode="lin" valueType="num">
                                      <p:cBhvr>
                                        <p:cTn id="8" dur="1000" fill="hold"/>
                                        <p:tgtEl>
                                          <p:spTgt spid="53"/>
                                        </p:tgtEl>
                                        <p:attrNameLst>
                                          <p:attrName>ppt_x</p:attrName>
                                        </p:attrNameLst>
                                      </p:cBhvr>
                                      <p:tavLst>
                                        <p:tav tm="0">
                                          <p:val>
                                            <p:strVal val="#ppt_x"/>
                                          </p:val>
                                        </p:tav>
                                        <p:tav tm="100000">
                                          <p:val>
                                            <p:strVal val="#ppt_x"/>
                                          </p:val>
                                        </p:tav>
                                      </p:tavLst>
                                    </p:anim>
                                    <p:anim calcmode="lin" valueType="num">
                                      <p:cBhvr>
                                        <p:cTn id="9" dur="1000" fill="hold"/>
                                        <p:tgtEl>
                                          <p:spTgt spid="5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fade">
                                      <p:cBhvr>
                                        <p:cTn id="12" dur="1000"/>
                                        <p:tgtEl>
                                          <p:spTgt spid="54"/>
                                        </p:tgtEl>
                                      </p:cBhvr>
                                    </p:animEffect>
                                    <p:anim calcmode="lin" valueType="num">
                                      <p:cBhvr>
                                        <p:cTn id="13" dur="1000" fill="hold"/>
                                        <p:tgtEl>
                                          <p:spTgt spid="54"/>
                                        </p:tgtEl>
                                        <p:attrNameLst>
                                          <p:attrName>ppt_x</p:attrName>
                                        </p:attrNameLst>
                                      </p:cBhvr>
                                      <p:tavLst>
                                        <p:tav tm="0">
                                          <p:val>
                                            <p:strVal val="#ppt_x"/>
                                          </p:val>
                                        </p:tav>
                                        <p:tav tm="100000">
                                          <p:val>
                                            <p:strVal val="#ppt_x"/>
                                          </p:val>
                                        </p:tav>
                                      </p:tavLst>
                                    </p:anim>
                                    <p:anim calcmode="lin" valueType="num">
                                      <p:cBhvr>
                                        <p:cTn id="14" dur="1000" fill="hold"/>
                                        <p:tgtEl>
                                          <p:spTgt spid="5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6"/>
                                        </p:tgtEl>
                                        <p:attrNameLst>
                                          <p:attrName>style.visibility</p:attrName>
                                        </p:attrNameLst>
                                      </p:cBhvr>
                                      <p:to>
                                        <p:strVal val="visible"/>
                                      </p:to>
                                    </p:set>
                                    <p:animEffect transition="in" filter="fade">
                                      <p:cBhvr>
                                        <p:cTn id="17" dur="1000"/>
                                        <p:tgtEl>
                                          <p:spTgt spid="76"/>
                                        </p:tgtEl>
                                      </p:cBhvr>
                                    </p:animEffect>
                                    <p:anim calcmode="lin" valueType="num">
                                      <p:cBhvr>
                                        <p:cTn id="18" dur="1000" fill="hold"/>
                                        <p:tgtEl>
                                          <p:spTgt spid="76"/>
                                        </p:tgtEl>
                                        <p:attrNameLst>
                                          <p:attrName>ppt_x</p:attrName>
                                        </p:attrNameLst>
                                      </p:cBhvr>
                                      <p:tavLst>
                                        <p:tav tm="0">
                                          <p:val>
                                            <p:strVal val="#ppt_x"/>
                                          </p:val>
                                        </p:tav>
                                        <p:tav tm="100000">
                                          <p:val>
                                            <p:strVal val="#ppt_x"/>
                                          </p:val>
                                        </p:tav>
                                      </p:tavLst>
                                    </p:anim>
                                    <p:anim calcmode="lin" valueType="num">
                                      <p:cBhvr>
                                        <p:cTn id="19" dur="1000" fill="hold"/>
                                        <p:tgtEl>
                                          <p:spTgt spid="7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75"/>
                                        </p:tgtEl>
                                        <p:attrNameLst>
                                          <p:attrName>style.visibility</p:attrName>
                                        </p:attrNameLst>
                                      </p:cBhvr>
                                      <p:to>
                                        <p:strVal val="visible"/>
                                      </p:to>
                                    </p:set>
                                    <p:animEffect transition="in" filter="fade">
                                      <p:cBhvr>
                                        <p:cTn id="22" dur="1000"/>
                                        <p:tgtEl>
                                          <p:spTgt spid="75"/>
                                        </p:tgtEl>
                                      </p:cBhvr>
                                    </p:animEffect>
                                    <p:anim calcmode="lin" valueType="num">
                                      <p:cBhvr>
                                        <p:cTn id="23" dur="1000" fill="hold"/>
                                        <p:tgtEl>
                                          <p:spTgt spid="75"/>
                                        </p:tgtEl>
                                        <p:attrNameLst>
                                          <p:attrName>ppt_x</p:attrName>
                                        </p:attrNameLst>
                                      </p:cBhvr>
                                      <p:tavLst>
                                        <p:tav tm="0">
                                          <p:val>
                                            <p:strVal val="#ppt_x"/>
                                          </p:val>
                                        </p:tav>
                                        <p:tav tm="100000">
                                          <p:val>
                                            <p:strVal val="#ppt_x"/>
                                          </p:val>
                                        </p:tav>
                                      </p:tavLst>
                                    </p:anim>
                                    <p:anim calcmode="lin" valueType="num">
                                      <p:cBhvr>
                                        <p:cTn id="24" dur="1000" fill="hold"/>
                                        <p:tgtEl>
                                          <p:spTgt spid="7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75" grpId="0" animBg="1"/>
      <p:bldP spid="7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30302" t="44256" r="34849"/>
          <a:stretch/>
        </p:blipFill>
        <p:spPr bwMode="auto">
          <a:xfrm>
            <a:off x="7391400" y="5056010"/>
            <a:ext cx="1700158" cy="1778852"/>
          </a:xfrm>
          <a:prstGeom prst="rect">
            <a:avLst/>
          </a:prstGeom>
          <a:solidFill>
            <a:schemeClr val="bg1">
              <a:lumMod val="95000"/>
              <a:alpha val="90000"/>
            </a:schemeClr>
          </a:solidFill>
          <a:ln>
            <a:noFill/>
          </a:ln>
          <a:effectLst>
            <a:outerShdw blurRad="50800" dist="38100" dir="2700000" algn="tl" rotWithShape="0">
              <a:prstClr val="black">
                <a:alpha val="40000"/>
              </a:prstClr>
            </a:outerShdw>
          </a:effectLst>
          <a:extLst/>
        </p:spPr>
      </p:pic>
      <p:sp>
        <p:nvSpPr>
          <p:cNvPr id="2" name="Rectangle 1"/>
          <p:cNvSpPr>
            <a:spLocks noGrp="1"/>
          </p:cNvSpPr>
          <p:nvPr>
            <p:ph type="title"/>
          </p:nvPr>
        </p:nvSpPr>
        <p:spPr/>
        <p:txBody>
          <a:bodyPr>
            <a:normAutofit/>
          </a:bodyPr>
          <a:lstStyle/>
          <a:p>
            <a:r>
              <a:rPr lang="en-US" sz="3000" dirty="0"/>
              <a:t>The combined equilibrium formulation</a:t>
            </a:r>
          </a:p>
        </p:txBody>
      </p:sp>
      <p:sp>
        <p:nvSpPr>
          <p:cNvPr id="3" name="Rectangle 2"/>
          <p:cNvSpPr>
            <a:spLocks noGrp="1"/>
          </p:cNvSpPr>
          <p:nvPr>
            <p:ph sz="quarter" idx="1"/>
          </p:nvPr>
        </p:nvSpPr>
        <p:spPr>
          <a:xfrm>
            <a:off x="609600" y="1524000"/>
            <a:ext cx="7924800" cy="1981200"/>
          </a:xfrm>
        </p:spPr>
        <p:txBody>
          <a:bodyPr>
            <a:normAutofit/>
          </a:bodyPr>
          <a:lstStyle/>
          <a:p>
            <a:pPr>
              <a:buFont typeface="Wingdings" pitchFamily="2" charset="2"/>
              <a:buChar char="Ø"/>
            </a:pPr>
            <a:r>
              <a:rPr lang="en-US" sz="2400" dirty="0" smtClean="0"/>
              <a:t>To model heterogeneous residents’ location and travel choices</a:t>
            </a:r>
          </a:p>
          <a:p>
            <a:pPr lvl="1">
              <a:buFont typeface="Wingdings" pitchFamily="2" charset="2"/>
              <a:buChar char="Ø"/>
            </a:pPr>
            <a:r>
              <a:rPr lang="en-US" sz="2000" dirty="0" smtClean="0"/>
              <a:t>With </a:t>
            </a:r>
            <a:r>
              <a:rPr lang="en-US" sz="2000" b="1" dirty="0" smtClean="0"/>
              <a:t>given</a:t>
            </a:r>
            <a:r>
              <a:rPr lang="en-US" sz="2000" dirty="0" smtClean="0"/>
              <a:t> transport network and housing supply</a:t>
            </a:r>
          </a:p>
          <a:p>
            <a:pPr lvl="1">
              <a:buFont typeface="Wingdings" pitchFamily="2" charset="2"/>
              <a:buChar char="Ø"/>
            </a:pPr>
            <a:endParaRPr lang="en-US" sz="2000" dirty="0" smtClean="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ject 22"/>
          <p:cNvGraphicFramePr>
            <a:graphicFrameLocks noChangeAspect="1"/>
          </p:cNvGraphicFramePr>
          <p:nvPr>
            <p:extLst>
              <p:ext uri="{D42A27DB-BD31-4B8C-83A1-F6EECF244321}">
                <p14:modId xmlns:p14="http://schemas.microsoft.com/office/powerpoint/2010/main" val="1168079540"/>
              </p:ext>
            </p:extLst>
          </p:nvPr>
        </p:nvGraphicFramePr>
        <p:xfrm>
          <a:off x="1081088" y="2819400"/>
          <a:ext cx="5243512" cy="3611562"/>
        </p:xfrm>
        <a:graphic>
          <a:graphicData uri="http://schemas.openxmlformats.org/presentationml/2006/ole">
            <mc:AlternateContent xmlns:mc="http://schemas.openxmlformats.org/markup-compatibility/2006">
              <mc:Choice xmlns:v="urn:schemas-microsoft-com:vml" Requires="v">
                <p:oleObj spid="_x0000_s5442" name="Visio" r:id="rId5" imgW="3947047" imgH="2723207" progId="Visio.Drawing.11">
                  <p:embed/>
                </p:oleObj>
              </mc:Choice>
              <mc:Fallback>
                <p:oleObj name="Visio" r:id="rId5" imgW="3947047" imgH="2723207"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1088" y="2819400"/>
                        <a:ext cx="5243512" cy="3611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Box 5"/>
          <p:cNvSpPr txBox="1"/>
          <p:nvPr/>
        </p:nvSpPr>
        <p:spPr>
          <a:xfrm>
            <a:off x="27296" y="1080448"/>
            <a:ext cx="571500" cy="338554"/>
          </a:xfrm>
          <a:prstGeom prst="rect">
            <a:avLst/>
          </a:prstGeom>
          <a:noFill/>
        </p:spPr>
        <p:txBody>
          <a:bodyPr wrap="square" rtlCol="0">
            <a:spAutoFit/>
          </a:bodyPr>
          <a:lstStyle/>
          <a:p>
            <a:pPr algn="ctr"/>
            <a:r>
              <a:rPr lang="en-US" sz="1600" b="1" dirty="0" smtClean="0">
                <a:solidFill>
                  <a:schemeClr val="bg2"/>
                </a:solidFill>
              </a:rPr>
              <a:t>1.1</a:t>
            </a:r>
            <a:endParaRPr lang="en-US" sz="1600" b="1" dirty="0">
              <a:solidFill>
                <a:schemeClr val="bg2"/>
              </a:solidFill>
            </a:endParaRPr>
          </a:p>
        </p:txBody>
      </p:sp>
      <p:sp>
        <p:nvSpPr>
          <p:cNvPr id="8" name="Date Placeholder 2"/>
          <p:cNvSpPr txBox="1">
            <a:spLocks/>
          </p:cNvSpPr>
          <p:nvPr/>
        </p:nvSpPr>
        <p:spPr>
          <a:xfrm>
            <a:off x="6769368" y="3124200"/>
            <a:ext cx="1688832" cy="563563"/>
          </a:xfrm>
          <a:prstGeom prst="rect">
            <a:avLst/>
          </a:prstGeom>
          <a:solidFill>
            <a:schemeClr val="accent6">
              <a:lumMod val="20000"/>
              <a:lumOff val="8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anchor="ctr" anchorCtr="0"/>
          <a:lstStyle>
            <a:defPPr>
              <a:defRPr lang="en-US"/>
            </a:defPPr>
            <a:lvl1pPr marL="0" algn="l" defTabSz="914400" rtl="0" latinLnBrk="0">
              <a:defRPr sz="1400" kern="1200">
                <a:solidFill>
                  <a:schemeClr val="tx2"/>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a:lstStyle>
          <a:p>
            <a:pPr algn="ctr"/>
            <a:r>
              <a:rPr lang="en-US" sz="1600" i="1" dirty="0" smtClean="0">
                <a:solidFill>
                  <a:srgbClr val="FF0000"/>
                </a:solidFill>
                <a:latin typeface="Times New Roman" pitchFamily="18" charset="0"/>
                <a:cs typeface="Times New Roman" pitchFamily="18" charset="0"/>
              </a:rPr>
              <a:t>Housing market</a:t>
            </a:r>
          </a:p>
          <a:p>
            <a:pPr algn="ctr"/>
            <a:r>
              <a:rPr lang="en-US" sz="1600" i="1" dirty="0" smtClean="0">
                <a:solidFill>
                  <a:srgbClr val="FF0000"/>
                </a:solidFill>
                <a:latin typeface="Times New Roman" pitchFamily="18" charset="0"/>
                <a:cs typeface="Times New Roman" pitchFamily="18" charset="0"/>
              </a:rPr>
              <a:t>Bid rent process</a:t>
            </a:r>
            <a:endParaRPr lang="en-US" sz="1600" i="1" dirty="0">
              <a:solidFill>
                <a:srgbClr val="FF0000"/>
              </a:solidFill>
              <a:latin typeface="Times New Roman" pitchFamily="18" charset="0"/>
              <a:cs typeface="Times New Roman" pitchFamily="18" charset="0"/>
            </a:endParaRPr>
          </a:p>
        </p:txBody>
      </p:sp>
      <p:sp>
        <p:nvSpPr>
          <p:cNvPr id="9" name="Line 92"/>
          <p:cNvSpPr>
            <a:spLocks noChangeShapeType="1"/>
          </p:cNvSpPr>
          <p:nvPr/>
        </p:nvSpPr>
        <p:spPr bwMode="auto">
          <a:xfrm flipH="1">
            <a:off x="6324600" y="3429000"/>
            <a:ext cx="444768" cy="0"/>
          </a:xfrm>
          <a:prstGeom prst="line">
            <a:avLst/>
          </a:prstGeom>
          <a:noFill/>
          <a:ln w="28575">
            <a:solidFill>
              <a:schemeClr val="tx1"/>
            </a:solidFill>
            <a:round/>
            <a:headEnd/>
            <a:tailEnd type="triangle" w="med" len="med"/>
          </a:ln>
        </p:spPr>
        <p:txBody>
          <a:bodyPr/>
          <a:lstStyle/>
          <a:p>
            <a:endParaRPr lang="zh-CN" altLang="en-US"/>
          </a:p>
        </p:txBody>
      </p:sp>
    </p:spTree>
    <p:extLst>
      <p:ext uri="{BB962C8B-B14F-4D97-AF65-F5344CB8AC3E}">
        <p14:creationId xmlns:p14="http://schemas.microsoft.com/office/powerpoint/2010/main" val="212600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cademicPresentation2">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534D3FD-D06A-455F-9219-F6CA2F50DB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AcademicPresentation2</Template>
  <TotalTime>0</TotalTime>
  <Words>2124</Words>
  <Application>Microsoft Office PowerPoint</Application>
  <PresentationFormat>On-screen Show (4:3)</PresentationFormat>
  <Paragraphs>383</Paragraphs>
  <Slides>30</Slides>
  <Notes>27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3" baseType="lpstr">
      <vt:lpstr>AcademicPresentation2</vt:lpstr>
      <vt:lpstr>Visio</vt:lpstr>
      <vt:lpstr>Equation</vt:lpstr>
      <vt:lpstr>On Joint Railway and Housing Development Strategy</vt:lpstr>
      <vt:lpstr>Background</vt:lpstr>
      <vt:lpstr>Background</vt:lpstr>
      <vt:lpstr>Background</vt:lpstr>
      <vt:lpstr>Objective</vt:lpstr>
      <vt:lpstr>Outlines</vt:lpstr>
      <vt:lpstr>The modeling framework</vt:lpstr>
      <vt:lpstr>The modeling framework</vt:lpstr>
      <vt:lpstr>The combined equilibrium formulation</vt:lpstr>
      <vt:lpstr>The combined equilibrium formulation</vt:lpstr>
      <vt:lpstr>Joint railway and housing development</vt:lpstr>
      <vt:lpstr>Joint railway and housing development</vt:lpstr>
      <vt:lpstr>Joint railway and property development</vt:lpstr>
      <vt:lpstr>Properties and sensitivity tests</vt:lpstr>
      <vt:lpstr>Properties</vt:lpstr>
      <vt:lpstr>Properties</vt:lpstr>
      <vt:lpstr>Properties</vt:lpstr>
      <vt:lpstr>Properties</vt:lpstr>
      <vt:lpstr>Sensitivity tests</vt:lpstr>
      <vt:lpstr>Sensitivity tests</vt:lpstr>
      <vt:lpstr>Sensitivity tests</vt:lpstr>
      <vt:lpstr>Numerical example</vt:lpstr>
      <vt:lpstr>Numerical example</vt:lpstr>
      <vt:lpstr>Numerical example</vt:lpstr>
      <vt:lpstr>Numerical example</vt:lpstr>
      <vt:lpstr>Numerical example</vt:lpstr>
      <vt:lpstr>Conclusions</vt:lpstr>
      <vt:lpstr>Conclusions</vt:lpstr>
      <vt:lpstr>Future extensions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2011-11-29T04:47:23Z</dcterms:created>
  <dcterms:modified xsi:type="dcterms:W3CDTF">2013-07-17T06:41:38Z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TC101671251033</vt:lpwstr>
  </property>
</Properties>
</file>