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58"/>
  </p:notesMasterIdLst>
  <p:handoutMasterIdLst>
    <p:handoutMasterId r:id="rId59"/>
  </p:handoutMasterIdLst>
  <p:sldIdLst>
    <p:sldId id="256" r:id="rId2"/>
    <p:sldId id="496" r:id="rId3"/>
    <p:sldId id="690" r:id="rId4"/>
    <p:sldId id="680" r:id="rId5"/>
    <p:sldId id="499" r:id="rId6"/>
    <p:sldId id="735" r:id="rId7"/>
    <p:sldId id="501" r:id="rId8"/>
    <p:sldId id="502" r:id="rId9"/>
    <p:sldId id="730" r:id="rId10"/>
    <p:sldId id="683" r:id="rId11"/>
    <p:sldId id="607" r:id="rId12"/>
    <p:sldId id="608" r:id="rId13"/>
    <p:sldId id="609" r:id="rId14"/>
    <p:sldId id="610" r:id="rId15"/>
    <p:sldId id="611" r:id="rId16"/>
    <p:sldId id="612" r:id="rId17"/>
    <p:sldId id="613" r:id="rId18"/>
    <p:sldId id="614" r:id="rId19"/>
    <p:sldId id="615" r:id="rId20"/>
    <p:sldId id="616" r:id="rId21"/>
    <p:sldId id="617" r:id="rId22"/>
    <p:sldId id="618" r:id="rId23"/>
    <p:sldId id="619" r:id="rId24"/>
    <p:sldId id="620" r:id="rId25"/>
    <p:sldId id="621" r:id="rId26"/>
    <p:sldId id="622" r:id="rId27"/>
    <p:sldId id="623" r:id="rId28"/>
    <p:sldId id="734" r:id="rId29"/>
    <p:sldId id="685" r:id="rId30"/>
    <p:sldId id="625" r:id="rId31"/>
    <p:sldId id="627" r:id="rId32"/>
    <p:sldId id="628" r:id="rId33"/>
    <p:sldId id="626" r:id="rId34"/>
    <p:sldId id="629" r:id="rId35"/>
    <p:sldId id="630" r:id="rId36"/>
    <p:sldId id="633" r:id="rId37"/>
    <p:sldId id="631" r:id="rId38"/>
    <p:sldId id="686" r:id="rId39"/>
    <p:sldId id="632" r:id="rId40"/>
    <p:sldId id="634" r:id="rId41"/>
    <p:sldId id="641" r:id="rId42"/>
    <p:sldId id="639" r:id="rId43"/>
    <p:sldId id="640" r:id="rId44"/>
    <p:sldId id="635" r:id="rId45"/>
    <p:sldId id="731" r:id="rId46"/>
    <p:sldId id="642" r:id="rId47"/>
    <p:sldId id="644" r:id="rId48"/>
    <p:sldId id="645" r:id="rId49"/>
    <p:sldId id="646" r:id="rId50"/>
    <p:sldId id="647" r:id="rId51"/>
    <p:sldId id="648" r:id="rId52"/>
    <p:sldId id="638" r:id="rId53"/>
    <p:sldId id="637" r:id="rId54"/>
    <p:sldId id="636" r:id="rId55"/>
    <p:sldId id="687" r:id="rId56"/>
    <p:sldId id="732" r:id="rId57"/>
  </p:sldIdLst>
  <p:sldSz cx="9144000" cy="6858000" type="screen4x3"/>
  <p:notesSz cx="7099300" cy="10234613"/>
  <p:custDataLst>
    <p:tags r:id="rId60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66F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549" autoAdjust="0"/>
    <p:restoredTop sz="94650" autoAdjust="0"/>
  </p:normalViewPr>
  <p:slideViewPr>
    <p:cSldViewPr>
      <p:cViewPr>
        <p:scale>
          <a:sx n="40" d="100"/>
          <a:sy n="40" d="100"/>
        </p:scale>
        <p:origin x="-78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094" y="-101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2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D0713C-DA7D-4E03-A22B-6149274F597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7716E2-2888-459D-A3F0-D5C95581838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869F3-5446-46B8-A963-1E51ED088D1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FF686-1045-4ABB-A770-F3EF1D2F0FC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FF686-1045-4ABB-A770-F3EF1D2F0FC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FF686-1045-4ABB-A770-F3EF1D2F0FC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Conditions de saut??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7716E2-2888-459D-A3F0-D5C95581838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FF686-1045-4ABB-A770-F3EF1D2F0F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FF686-1045-4ABB-A770-F3EF1D2F0F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FF686-1045-4ABB-A770-F3EF1D2F0FC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FF686-1045-4ABB-A770-F3EF1D2F0FC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FF686-1045-4ABB-A770-F3EF1D2F0FC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FF686-1045-4ABB-A770-F3EF1D2F0F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FF686-1045-4ABB-A770-F3EF1D2F0F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FF686-1045-4ABB-A770-F3EF1D2F0FC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20938"/>
            <a:ext cx="9009063" cy="1052512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14" name="Line 18"/>
          <p:cNvSpPr>
            <a:spLocks noChangeShapeType="1"/>
          </p:cNvSpPr>
          <p:nvPr userDrawn="1"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pic>
        <p:nvPicPr>
          <p:cNvPr id="15" name="Picture 2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5" y="19050"/>
            <a:ext cx="10429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" y="17463"/>
            <a:ext cx="16017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1"/>
          <p:cNvSpPr txBox="1">
            <a:spLocks noChangeArrowheads="1"/>
          </p:cNvSpPr>
          <p:nvPr userDrawn="1"/>
        </p:nvSpPr>
        <p:spPr bwMode="auto">
          <a:xfrm>
            <a:off x="708025" y="398463"/>
            <a:ext cx="863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000" b="1" dirty="0">
                <a:cs typeface="+mn-cs"/>
              </a:rPr>
              <a:t>GRETTIA</a:t>
            </a:r>
            <a:endParaRPr lang="en-US" sz="1000" dirty="0">
              <a:latin typeface="Arial" charset="0"/>
              <a:cs typeface="+mn-cs"/>
            </a:endParaRPr>
          </a:p>
        </p:txBody>
      </p:sp>
      <p:sp>
        <p:nvSpPr>
          <p:cNvPr id="267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67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1000125" y="6296025"/>
            <a:ext cx="7572375" cy="561975"/>
          </a:xfrm>
        </p:spPr>
        <p:txBody>
          <a:bodyPr/>
          <a:lstStyle>
            <a:lvl1pPr>
              <a:defRPr sz="1800" b="0" i="1" dirty="0" err="1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 </a:t>
            </a:r>
            <a:endParaRPr lang="en-GB" dirty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CC4E3923-33E3-4758-A41B-6BDF48F973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r>
              <a:rPr lang="fr-FR" dirty="0" smtClean="0"/>
              <a:t> </a:t>
            </a:r>
            <a:endParaRPr lang="en-GB" dirty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3550" y="188913"/>
            <a:ext cx="2114550" cy="601186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192837" cy="60118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r>
              <a:rPr lang="fr-FR" dirty="0" smtClean="0"/>
              <a:t> </a:t>
            </a:r>
            <a:endParaRPr lang="en-GB" dirty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6769100" cy="14620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3" y="2168525"/>
            <a:ext cx="4152900" cy="40322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73613" y="2168525"/>
            <a:ext cx="4154487" cy="19399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73613" y="4260850"/>
            <a:ext cx="4154487" cy="19399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95288" y="6400800"/>
            <a:ext cx="8532812" cy="457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r>
              <a:rPr lang="fr-FR" dirty="0" smtClean="0"/>
              <a:t> </a:t>
            </a:r>
            <a:endParaRPr lang="en-GB" dirty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187450" y="188913"/>
            <a:ext cx="6769100" cy="14620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2168525"/>
            <a:ext cx="4152900" cy="19399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73613" y="2168525"/>
            <a:ext cx="4154487" cy="19399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4260850"/>
            <a:ext cx="4152900" cy="19399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73613" y="4260850"/>
            <a:ext cx="4154487" cy="19399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>
          <a:xfrm>
            <a:off x="395288" y="6400800"/>
            <a:ext cx="8532812" cy="457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r>
              <a:rPr lang="fr-FR" dirty="0" smtClean="0"/>
              <a:t> </a:t>
            </a:r>
            <a:endParaRPr lang="en-GB" dirty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6769100" cy="14620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3" y="2168525"/>
            <a:ext cx="4152900" cy="40322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73613" y="2168525"/>
            <a:ext cx="4154487" cy="40322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95288" y="6400800"/>
            <a:ext cx="8532812" cy="457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r>
              <a:rPr lang="fr-FR" dirty="0" smtClean="0"/>
              <a:t> </a:t>
            </a:r>
            <a:endParaRPr lang="en-GB" dirty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90600" y="19050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53000" y="19050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53000" y="40386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 i="1" dirty="0" err="1" smtClean="0"/>
            </a:lvl1pPr>
          </a:lstStyle>
          <a:p>
            <a:pPr>
              <a:defRPr/>
            </a:pPr>
            <a:r>
              <a:rPr lang="en-GB" dirty="0" smtClean="0"/>
              <a:t> </a:t>
            </a:r>
            <a:endParaRPr lang="en-GB" dirty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 i="1" dirty="0" err="1" smtClean="0"/>
            </a:lvl1pPr>
          </a:lstStyle>
          <a:p>
            <a:pPr>
              <a:defRPr/>
            </a:pPr>
            <a:r>
              <a:rPr lang="en-GB" dirty="0" smtClean="0"/>
              <a:t> </a:t>
            </a:r>
            <a:endParaRPr lang="en-GB" dirty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2168525"/>
            <a:ext cx="41529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73613" y="2168525"/>
            <a:ext cx="41544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 </a:t>
            </a:r>
            <a:endParaRPr lang="en-GB" dirty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r>
              <a:rPr lang="fr-FR" dirty="0" smtClean="0"/>
              <a:t> </a:t>
            </a:r>
            <a:endParaRPr lang="en-GB" dirty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r>
              <a:rPr lang="fr-FR" dirty="0" smtClean="0"/>
              <a:t> </a:t>
            </a:r>
            <a:endParaRPr lang="en-GB" dirty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r>
              <a:rPr lang="fr-FR" dirty="0" smtClean="0"/>
              <a:t> </a:t>
            </a:r>
            <a:endParaRPr lang="en-GB" dirty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r>
              <a:rPr lang="fr-FR" dirty="0" smtClean="0"/>
              <a:t> </a:t>
            </a:r>
            <a:endParaRPr lang="en-GB" dirty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r>
              <a:rPr lang="fr-FR" dirty="0" smtClean="0"/>
              <a:t> </a:t>
            </a:r>
            <a:endParaRPr lang="en-GB" dirty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26624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26624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26624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88913"/>
            <a:ext cx="676910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168525"/>
            <a:ext cx="84597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266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357938"/>
            <a:ext cx="85328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1400" b="1" dirty="0" err="1" smtClean="0">
                <a:solidFill>
                  <a:srgbClr val="0000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 </a:t>
            </a:r>
            <a:endParaRPr lang="en-GB" dirty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sp>
        <p:nvSpPr>
          <p:cNvPr id="266256" name="Line 16"/>
          <p:cNvSpPr>
            <a:spLocks noChangeShapeType="1"/>
          </p:cNvSpPr>
          <p:nvPr/>
        </p:nvSpPr>
        <p:spPr bwMode="auto">
          <a:xfrm flipV="1">
            <a:off x="468313" y="6345238"/>
            <a:ext cx="8496300" cy="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pic>
        <p:nvPicPr>
          <p:cNvPr id="24589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01000" y="642938"/>
            <a:ext cx="10429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1" name="Text Box 21"/>
          <p:cNvSpPr txBox="1">
            <a:spLocks noChangeArrowheads="1"/>
          </p:cNvSpPr>
          <p:nvPr/>
        </p:nvSpPr>
        <p:spPr bwMode="auto">
          <a:xfrm>
            <a:off x="7848600" y="1071563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cs typeface="+mn-cs"/>
              </a:rPr>
              <a:t>www.econtrac.com</a:t>
            </a:r>
          </a:p>
        </p:txBody>
      </p:sp>
      <p:pic>
        <p:nvPicPr>
          <p:cNvPr id="24591" name="Image 4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00938" y="17463"/>
            <a:ext cx="16017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9" name="Text Box 19"/>
          <p:cNvSpPr txBox="1">
            <a:spLocks noChangeArrowheads="1"/>
          </p:cNvSpPr>
          <p:nvPr/>
        </p:nvSpPr>
        <p:spPr bwMode="auto">
          <a:xfrm>
            <a:off x="8207375" y="357188"/>
            <a:ext cx="936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000" b="1" dirty="0">
                <a:cs typeface="+mn-cs"/>
              </a:rPr>
              <a:t>GRETTIA</a:t>
            </a:r>
            <a:endParaRPr lang="en-US" sz="1000" dirty="0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27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an-patrick.lebacque@ifsttar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40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image" Target="../media/image78.png"/><Relationship Id="rId9" Type="http://schemas.openxmlformats.org/officeDocument/2006/relationships/oleObject" Target="../embeddings/oleObject4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3042" y="896915"/>
            <a:ext cx="7143800" cy="1674829"/>
          </a:xfrm>
        </p:spPr>
        <p:txBody>
          <a:bodyPr/>
          <a:lstStyle/>
          <a:p>
            <a:r>
              <a:rPr lang="en-US" sz="3600" dirty="0" smtClean="0"/>
              <a:t>A </a:t>
            </a:r>
            <a:r>
              <a:rPr lang="en-US" sz="3600" dirty="0" err="1" smtClean="0"/>
              <a:t>variational</a:t>
            </a:r>
            <a:r>
              <a:rPr lang="en-US" sz="3600" dirty="0" smtClean="0"/>
              <a:t> formulation for higher order macroscopic traffic</a:t>
            </a:r>
            <a:br>
              <a:rPr lang="en-US" sz="3600" dirty="0" smtClean="0"/>
            </a:br>
            <a:r>
              <a:rPr lang="en-US" sz="3600" dirty="0" smtClean="0"/>
              <a:t>flow models of the GSOM family</a:t>
            </a:r>
            <a:endParaRPr lang="fr-FR" sz="4000" i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0438"/>
            <a:ext cx="9144000" cy="3349625"/>
          </a:xfrm>
        </p:spPr>
        <p:txBody>
          <a:bodyPr/>
          <a:lstStyle/>
          <a:p>
            <a:pPr marL="914400" lvl="2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b="1" dirty="0" smtClean="0"/>
              <a:t>J.P. </a:t>
            </a:r>
            <a:r>
              <a:rPr lang="en-US" sz="1200" b="1" dirty="0" err="1" smtClean="0"/>
              <a:t>Lebacque</a:t>
            </a:r>
            <a:endParaRPr lang="en-US" sz="1200" b="1" dirty="0" smtClean="0"/>
          </a:p>
          <a:p>
            <a:pPr marL="914400" lvl="2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i="1" dirty="0" smtClean="0"/>
              <a:t>UPE-IFSTTAR-GRETTIA</a:t>
            </a:r>
          </a:p>
          <a:p>
            <a:pPr marL="914400" lvl="2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i="1" dirty="0" smtClean="0"/>
              <a:t>Le Descartes 2, 2 rue de la Butte </a:t>
            </a:r>
            <a:r>
              <a:rPr lang="en-US" sz="1200" i="1" dirty="0" err="1" smtClean="0"/>
              <a:t>Verte</a:t>
            </a:r>
            <a:endParaRPr lang="en-US" sz="1200" i="1" dirty="0" smtClean="0"/>
          </a:p>
          <a:p>
            <a:pPr marL="914400" lvl="2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i="1" dirty="0" smtClean="0"/>
              <a:t>F93166 Noisy-le-Grand, France</a:t>
            </a:r>
          </a:p>
          <a:p>
            <a:pPr marL="914400" lvl="2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i="1" u="sng" dirty="0" smtClean="0">
                <a:solidFill>
                  <a:srgbClr val="0000FF"/>
                </a:solidFill>
                <a:hlinkClick r:id="rId3"/>
              </a:rPr>
              <a:t>Jean-patrick.lebacque@ifsttar.fr</a:t>
            </a:r>
            <a:endParaRPr lang="en-US" sz="1200" i="1" u="sng" dirty="0" smtClean="0">
              <a:solidFill>
                <a:srgbClr val="0000FF"/>
              </a:solidFill>
            </a:endParaRPr>
          </a:p>
          <a:p>
            <a:pPr marL="914400" lvl="2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i="1" u="sng" dirty="0" smtClean="0">
              <a:solidFill>
                <a:srgbClr val="0000FF"/>
              </a:solidFill>
            </a:endParaRPr>
          </a:p>
          <a:p>
            <a:pPr marL="914400" lvl="2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200" b="1" dirty="0" smtClean="0"/>
              <a:t>M.M. </a:t>
            </a:r>
            <a:r>
              <a:rPr lang="en-GB" sz="1200" b="1" dirty="0" err="1" smtClean="0"/>
              <a:t>Khoshyaran</a:t>
            </a:r>
            <a:r>
              <a:rPr lang="en-GB" sz="1200" dirty="0" smtClean="0"/>
              <a:t> </a:t>
            </a:r>
          </a:p>
          <a:p>
            <a:pPr marL="914400" lvl="2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i="1" dirty="0" smtClean="0"/>
              <a:t>E.T.C.  Economics Traffic Clinic  </a:t>
            </a:r>
          </a:p>
          <a:p>
            <a:pPr marL="914400" lvl="2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i="1" dirty="0" smtClean="0"/>
              <a:t>34 Avenue des Champs-Elysées, </a:t>
            </a:r>
          </a:p>
          <a:p>
            <a:pPr marL="914400" lvl="2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i="1" dirty="0" smtClean="0"/>
              <a:t>75008, Paris, France</a:t>
            </a:r>
          </a:p>
          <a:p>
            <a:pPr marL="914400" lvl="2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i="1" u="sng" dirty="0" smtClean="0">
                <a:solidFill>
                  <a:srgbClr val="0000FF"/>
                </a:solidFill>
              </a:rPr>
              <a:t>www.econtrac.com</a:t>
            </a:r>
          </a:p>
          <a:p>
            <a:pPr marL="914400" lvl="2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i="1" dirty="0" smtClean="0"/>
          </a:p>
          <a:p>
            <a:pPr eaLnBrk="1" hangingPunct="1">
              <a:lnSpc>
                <a:spcPct val="80000"/>
              </a:lnSpc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</a:pPr>
            <a:endParaRPr lang="en-US" sz="1600" i="1" u="sng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600" i="1" u="sng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b="1" i="1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i="1" dirty="0" smtClean="0">
                <a:solidFill>
                  <a:srgbClr val="0000FF"/>
                </a:solidFill>
              </a:rPr>
              <a:t>ISTTT 20, July 17-19, 2013</a:t>
            </a:r>
            <a:endParaRPr lang="en-GB" sz="1800" b="1" i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FR" sz="200" i="1" u="sng" dirty="0" smtClean="0">
              <a:solidFill>
                <a:srgbClr val="0000FF"/>
              </a:solidFill>
            </a:endParaRPr>
          </a:p>
        </p:txBody>
      </p:sp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3068638"/>
            <a:ext cx="34925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9020" y="500042"/>
            <a:ext cx="5384814" cy="1150958"/>
          </a:xfrm>
        </p:spPr>
        <p:txBody>
          <a:bodyPr/>
          <a:lstStyle/>
          <a:p>
            <a:r>
              <a:rPr lang="fr-FR" dirty="0" smtClean="0"/>
              <a:t>GSOM </a:t>
            </a:r>
            <a:r>
              <a:rPr lang="fr-FR" dirty="0" err="1" smtClean="0"/>
              <a:t>models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</a:t>
            </a:r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GSOM (</a:t>
            </a:r>
            <a:r>
              <a:rPr lang="fr-FR" dirty="0" err="1" smtClean="0"/>
              <a:t>Generic</a:t>
            </a:r>
            <a:r>
              <a:rPr lang="fr-FR" dirty="0" smtClean="0"/>
              <a:t> second </a:t>
            </a:r>
            <a:r>
              <a:rPr lang="fr-FR" dirty="0" err="1" smtClean="0"/>
              <a:t>order</a:t>
            </a:r>
            <a:r>
              <a:rPr lang="fr-FR" dirty="0" smtClean="0"/>
              <a:t> </a:t>
            </a:r>
            <a:r>
              <a:rPr lang="fr-FR" dirty="0" err="1" smtClean="0"/>
              <a:t>modelling</a:t>
            </a:r>
            <a:r>
              <a:rPr lang="fr-FR" dirty="0" smtClean="0"/>
              <a:t>) </a:t>
            </a:r>
            <a:r>
              <a:rPr lang="fr-FR" dirty="0" err="1" smtClean="0"/>
              <a:t>models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2168525"/>
            <a:ext cx="8459787" cy="3475053"/>
          </a:xfrm>
        </p:spPr>
        <p:txBody>
          <a:bodyPr/>
          <a:lstStyle/>
          <a:p>
            <a:r>
              <a:rPr lang="fr-FR" dirty="0" smtClean="0"/>
              <a:t>(</a:t>
            </a:r>
            <a:r>
              <a:rPr lang="fr-FR" sz="2800" dirty="0" smtClean="0"/>
              <a:t>Lebacque, </a:t>
            </a:r>
            <a:r>
              <a:rPr lang="fr-FR" sz="2800" dirty="0" err="1" smtClean="0"/>
              <a:t>Mammar</a:t>
            </a:r>
            <a:r>
              <a:rPr lang="fr-FR" sz="2800" dirty="0" smtClean="0"/>
              <a:t>, </a:t>
            </a:r>
            <a:r>
              <a:rPr lang="fr-FR" sz="2800" dirty="0" err="1" smtClean="0"/>
              <a:t>Haj</a:t>
            </a:r>
            <a:r>
              <a:rPr lang="fr-FR" sz="2800" dirty="0" smtClean="0"/>
              <a:t>-Salem 2005-2007</a:t>
            </a:r>
            <a:r>
              <a:rPr lang="fr-FR" dirty="0" smtClean="0"/>
              <a:t>)</a:t>
            </a:r>
          </a:p>
          <a:p>
            <a:r>
              <a:rPr lang="fr-FR" dirty="0" smtClean="0"/>
              <a:t>In a </a:t>
            </a:r>
            <a:r>
              <a:rPr lang="fr-FR" dirty="0" err="1" smtClean="0"/>
              <a:t>nutshell</a:t>
            </a:r>
            <a:endParaRPr lang="fr-FR" dirty="0" smtClean="0"/>
          </a:p>
          <a:p>
            <a:pPr lvl="1"/>
            <a:r>
              <a:rPr lang="fr-FR" dirty="0" err="1" smtClean="0"/>
              <a:t>Kinematic</a:t>
            </a:r>
            <a:r>
              <a:rPr lang="fr-FR" dirty="0" smtClean="0"/>
              <a:t> </a:t>
            </a:r>
            <a:r>
              <a:rPr lang="fr-FR" dirty="0" err="1" smtClean="0"/>
              <a:t>waves</a:t>
            </a:r>
            <a:r>
              <a:rPr lang="fr-FR" dirty="0" smtClean="0"/>
              <a:t> = LWR</a:t>
            </a:r>
          </a:p>
          <a:p>
            <a:pPr lvl="1"/>
            <a:r>
              <a:rPr lang="fr-FR" dirty="0" smtClean="0"/>
              <a:t>Driver </a:t>
            </a:r>
            <a:r>
              <a:rPr lang="fr-FR" dirty="0" err="1" smtClean="0"/>
              <a:t>attribute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endParaRPr lang="fr-FR" dirty="0" smtClean="0"/>
          </a:p>
          <a:p>
            <a:r>
              <a:rPr lang="fr-FR" dirty="0" err="1" smtClean="0"/>
              <a:t>Includes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macroscopic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ISTTT 20, July 17-19, 2013</a:t>
            </a:r>
            <a:r>
              <a:rPr lang="en-GB" dirty="0" smtClean="0"/>
              <a:t> 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ISTTT 20, July 17-19, 2013 </a:t>
            </a:r>
            <a:endParaRPr lang="en-GB" dirty="0" smtClean="0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300" y="265113"/>
            <a:ext cx="7308850" cy="1435100"/>
          </a:xfrm>
        </p:spPr>
        <p:txBody>
          <a:bodyPr/>
          <a:lstStyle/>
          <a:p>
            <a:r>
              <a:rPr lang="en-US" sz="3600" dirty="0" smtClean="0"/>
              <a:t>GSOM Family: description</a:t>
            </a:r>
            <a:endParaRPr lang="en-US" sz="2800" dirty="0"/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9138"/>
            <a:ext cx="4787900" cy="4572000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Conservation </a:t>
            </a:r>
            <a:r>
              <a:rPr lang="en-US" sz="2400" dirty="0" smtClean="0">
                <a:solidFill>
                  <a:srgbClr val="0000FF"/>
                </a:solidFill>
              </a:rPr>
              <a:t>of vehicles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density)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00FF"/>
                </a:solidFill>
              </a:rPr>
              <a:t>Variable fundamental diagram</a:t>
            </a:r>
            <a:r>
              <a:rPr lang="en-US" sz="2400" dirty="0" smtClean="0"/>
              <a:t>, dependent on a driver attribute (possibly a </a:t>
            </a:r>
            <a:r>
              <a:rPr lang="en-US" sz="2400" dirty="0" err="1" smtClean="0"/>
              <a:t>vecteur</a:t>
            </a:r>
            <a:r>
              <a:rPr lang="en-US" sz="2400" dirty="0" smtClean="0"/>
              <a:t>) </a:t>
            </a:r>
            <a:r>
              <a:rPr lang="en-US" sz="2400" b="1" i="1" dirty="0">
                <a:solidFill>
                  <a:schemeClr val="hlink"/>
                </a:solidFill>
              </a:rPr>
              <a:t>I</a:t>
            </a:r>
          </a:p>
          <a:p>
            <a:endParaRPr lang="en-US" sz="2400" b="1" i="1" dirty="0">
              <a:solidFill>
                <a:schemeClr val="hlink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Equation </a:t>
            </a:r>
            <a:r>
              <a:rPr lang="en-US" sz="2400" dirty="0" smtClean="0"/>
              <a:t>of evolution </a:t>
            </a:r>
            <a:r>
              <a:rPr lang="en-US" sz="2400" dirty="0" smtClean="0">
                <a:solidFill>
                  <a:srgbClr val="0000FF"/>
                </a:solidFill>
              </a:rPr>
              <a:t>for </a:t>
            </a:r>
            <a:r>
              <a:rPr lang="en-US" sz="2400" i="1" dirty="0">
                <a:solidFill>
                  <a:srgbClr val="0000FF"/>
                </a:solidFill>
              </a:rPr>
              <a:t>I</a:t>
            </a:r>
            <a:r>
              <a:rPr lang="en-US" sz="2400" dirty="0"/>
              <a:t>  </a:t>
            </a:r>
            <a:r>
              <a:rPr lang="en-US" sz="2400" dirty="0" smtClean="0"/>
              <a:t>following vehicle trajectories  (</a:t>
            </a:r>
            <a:r>
              <a:rPr lang="en-US" sz="2400" dirty="0"/>
              <a:t>example: relaxation) </a:t>
            </a:r>
          </a:p>
        </p:txBody>
      </p:sp>
      <p:graphicFrame>
        <p:nvGraphicFramePr>
          <p:cNvPr id="55706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616575" y="2060575"/>
          <a:ext cx="2795588" cy="636588"/>
        </p:xfrm>
        <a:graphic>
          <a:graphicData uri="http://schemas.openxmlformats.org/presentationml/2006/ole">
            <p:oleObj spid="_x0000_s266242" name="Equation" r:id="rId4" imgW="1002960" imgH="228600" progId="Equation.3">
              <p:embed/>
            </p:oleObj>
          </a:graphicData>
        </a:graphic>
      </p:graphicFrame>
      <p:graphicFrame>
        <p:nvGraphicFramePr>
          <p:cNvPr id="557061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5903913" y="3573463"/>
          <a:ext cx="2489200" cy="800100"/>
        </p:xfrm>
        <a:graphic>
          <a:graphicData uri="http://schemas.openxmlformats.org/presentationml/2006/ole">
            <p:oleObj spid="_x0000_s266243" name="Equation" r:id="rId5" imgW="672840" imgH="215640" progId="Equation.3">
              <p:embed/>
            </p:oleObj>
          </a:graphicData>
        </a:graphic>
      </p:graphicFrame>
      <p:sp>
        <p:nvSpPr>
          <p:cNvPr id="557062" name="Rectangle 6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557063" name="Object 7"/>
          <p:cNvGraphicFramePr>
            <a:graphicFrameLocks noChangeAspect="1"/>
          </p:cNvGraphicFramePr>
          <p:nvPr/>
        </p:nvGraphicFramePr>
        <p:xfrm>
          <a:off x="4833938" y="5484813"/>
          <a:ext cx="4238625" cy="715962"/>
        </p:xfrm>
        <a:graphic>
          <a:graphicData uri="http://schemas.openxmlformats.org/presentationml/2006/ole">
            <p:oleObj spid="_x0000_s266244" name="Equation" r:id="rId6" imgW="14351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5"/>
          <p:cNvSpPr>
            <a:spLocks noGrp="1"/>
          </p:cNvSpPr>
          <p:nvPr>
            <p:ph type="ftr" sz="quarter" idx="4294967295"/>
          </p:nvPr>
        </p:nvSpPr>
        <p:spPr>
          <a:xfrm>
            <a:off x="395288" y="6489700"/>
            <a:ext cx="8532812" cy="3333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ISTTT 20, July 17-19, 2013 </a:t>
            </a:r>
            <a:endParaRPr lang="fr-FR" dirty="0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25425"/>
            <a:ext cx="6913563" cy="1390650"/>
          </a:xfrm>
        </p:spPr>
        <p:txBody>
          <a:bodyPr/>
          <a:lstStyle/>
          <a:p>
            <a:r>
              <a:rPr lang="en-US" dirty="0"/>
              <a:t>GSOM: </a:t>
            </a:r>
            <a:r>
              <a:rPr lang="en-US" dirty="0" smtClean="0"/>
              <a:t>basic equations</a:t>
            </a:r>
            <a:endParaRPr lang="en-US" sz="3600" dirty="0"/>
          </a:p>
        </p:txBody>
      </p:sp>
      <p:graphicFrame>
        <p:nvGraphicFramePr>
          <p:cNvPr id="55808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643438" y="2097088"/>
          <a:ext cx="1908175" cy="882650"/>
        </p:xfrm>
        <a:graphic>
          <a:graphicData uri="http://schemas.openxmlformats.org/presentationml/2006/ole">
            <p:oleObj spid="_x0000_s267266" name="Equation" r:id="rId4" imgW="850680" imgH="393480" progId="Equation.3">
              <p:embed/>
            </p:oleObj>
          </a:graphicData>
        </a:graphic>
      </p:graphicFrame>
      <p:graphicFrame>
        <p:nvGraphicFramePr>
          <p:cNvPr id="55808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572000" y="3408363"/>
          <a:ext cx="3995738" cy="1506537"/>
        </p:xfrm>
        <a:graphic>
          <a:graphicData uri="http://schemas.openxmlformats.org/presentationml/2006/ole">
            <p:oleObj spid="_x0000_s267267" name="Équation" r:id="rId5" imgW="1447560" imgH="545760" progId="Equation.3">
              <p:embed/>
            </p:oleObj>
          </a:graphicData>
        </a:graphic>
      </p:graphicFrame>
      <p:graphicFrame>
        <p:nvGraphicFramePr>
          <p:cNvPr id="55808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464050" y="5233988"/>
          <a:ext cx="4500563" cy="741362"/>
        </p:xfrm>
        <a:graphic>
          <a:graphicData uri="http://schemas.openxmlformats.org/presentationml/2006/ole">
            <p:oleObj spid="_x0000_s267268" name="Equation" r:id="rId6" imgW="1854000" imgH="304560" progId="Equation.3">
              <p:embed/>
            </p:oleObj>
          </a:graphicData>
        </a:graphic>
      </p:graphicFrame>
      <p:sp>
        <p:nvSpPr>
          <p:cNvPr id="558086" name="Text Box 6"/>
          <p:cNvSpPr txBox="1">
            <a:spLocks noChangeArrowheads="1"/>
          </p:cNvSpPr>
          <p:nvPr/>
        </p:nvSpPr>
        <p:spPr bwMode="auto">
          <a:xfrm>
            <a:off x="287337" y="2276475"/>
            <a:ext cx="39560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Conservation </a:t>
            </a:r>
            <a:r>
              <a:rPr lang="en-US" sz="2400" dirty="0" smtClean="0"/>
              <a:t>des </a:t>
            </a:r>
            <a:r>
              <a:rPr lang="en-US" sz="2400" dirty="0" err="1" smtClean="0"/>
              <a:t>véhicules</a:t>
            </a:r>
            <a:endParaRPr lang="en-US" sz="2400" dirty="0"/>
          </a:p>
        </p:txBody>
      </p:sp>
      <p:sp>
        <p:nvSpPr>
          <p:cNvPr id="558087" name="Text Box 7"/>
          <p:cNvSpPr txBox="1">
            <a:spLocks noChangeArrowheads="1"/>
          </p:cNvSpPr>
          <p:nvPr/>
        </p:nvSpPr>
        <p:spPr bwMode="auto">
          <a:xfrm>
            <a:off x="336492" y="3611565"/>
            <a:ext cx="33131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Dynamics of </a:t>
            </a:r>
            <a:r>
              <a:rPr lang="en-US" sz="2400" i="1" dirty="0"/>
              <a:t>I  </a:t>
            </a:r>
            <a:r>
              <a:rPr lang="en-US" sz="2400" dirty="0" smtClean="0"/>
              <a:t>along  trajectories</a:t>
            </a:r>
            <a:endParaRPr lang="en-US" sz="2400" dirty="0"/>
          </a:p>
        </p:txBody>
      </p:sp>
      <p:sp>
        <p:nvSpPr>
          <p:cNvPr id="558088" name="Text Box 8"/>
          <p:cNvSpPr txBox="1">
            <a:spLocks noChangeArrowheads="1"/>
          </p:cNvSpPr>
          <p:nvPr/>
        </p:nvSpPr>
        <p:spPr bwMode="auto">
          <a:xfrm>
            <a:off x="226953" y="5181624"/>
            <a:ext cx="4248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Variable fundamental Diagram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ISTTT 20, July 17-19, 2013 </a:t>
            </a:r>
            <a:endParaRPr lang="fr-FR" dirty="0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188913"/>
            <a:ext cx="7500990" cy="1462087"/>
          </a:xfrm>
        </p:spPr>
        <p:txBody>
          <a:bodyPr/>
          <a:lstStyle/>
          <a:p>
            <a:r>
              <a:rPr lang="en-US" sz="3600" dirty="0"/>
              <a:t>Example 0</a:t>
            </a:r>
            <a:r>
              <a:rPr lang="en-US" sz="3600" dirty="0" smtClean="0"/>
              <a:t>: LWR (</a:t>
            </a:r>
            <a:r>
              <a:rPr lang="en-US" sz="2800" dirty="0" err="1"/>
              <a:t>Lighthill</a:t>
            </a:r>
            <a:r>
              <a:rPr lang="en-US" sz="2800" dirty="0"/>
              <a:t>, </a:t>
            </a:r>
            <a:r>
              <a:rPr lang="en-US" sz="2800" dirty="0" err="1"/>
              <a:t>Whitham</a:t>
            </a:r>
            <a:r>
              <a:rPr lang="en-US" sz="2800" dirty="0"/>
              <a:t>, Richards 1955, 1956</a:t>
            </a:r>
            <a:r>
              <a:rPr lang="en-US" sz="3600" dirty="0"/>
              <a:t>)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2168525"/>
            <a:ext cx="4152900" cy="4032250"/>
          </a:xfrm>
        </p:spPr>
        <p:txBody>
          <a:bodyPr/>
          <a:lstStyle/>
          <a:p>
            <a:r>
              <a:rPr lang="en-US" sz="2800" dirty="0" smtClean="0"/>
              <a:t>No driver attribute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One conservation equation </a:t>
            </a:r>
          </a:p>
          <a:p>
            <a:endParaRPr lang="en-US" sz="2800" dirty="0"/>
          </a:p>
        </p:txBody>
      </p:sp>
      <p:graphicFrame>
        <p:nvGraphicFramePr>
          <p:cNvPr id="560134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4427538" y="4714884"/>
          <a:ext cx="3600450" cy="1150938"/>
        </p:xfrm>
        <a:graphic>
          <a:graphicData uri="http://schemas.openxmlformats.org/presentationml/2006/ole">
            <p:oleObj spid="_x0000_s268290" name="Equation" r:id="rId4" imgW="1231560" imgH="393480" progId="Equation.3">
              <p:embed/>
            </p:oleObj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3878253" y="2187558"/>
          <a:ext cx="5006975" cy="1581150"/>
        </p:xfrm>
        <a:graphic>
          <a:graphicData uri="http://schemas.openxmlformats.org/presentationml/2006/ole">
            <p:oleObj spid="_x0000_s268291" name="Équation" r:id="rId5" imgW="217152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ISTTT 20, July 17-19, 2013 </a:t>
            </a:r>
            <a:endParaRPr lang="fr-FR" dirty="0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863" y="188913"/>
            <a:ext cx="6372225" cy="1462087"/>
          </a:xfrm>
        </p:spPr>
        <p:txBody>
          <a:bodyPr/>
          <a:lstStyle/>
          <a:p>
            <a:r>
              <a:rPr lang="en-US" sz="4000" dirty="0"/>
              <a:t>Example 1: </a:t>
            </a:r>
            <a:r>
              <a:rPr lang="en-US" sz="3200" dirty="0" smtClean="0"/>
              <a:t>ARZ (</a:t>
            </a:r>
            <a:r>
              <a:rPr lang="en-US" sz="2800" dirty="0" err="1"/>
              <a:t>Aw,Rascle</a:t>
            </a:r>
            <a:r>
              <a:rPr lang="en-US" sz="2800" dirty="0"/>
              <a:t> 2000, Zhang,2002</a:t>
            </a:r>
            <a:r>
              <a:rPr lang="en-US" sz="3200" dirty="0"/>
              <a:t>)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643446"/>
            <a:ext cx="7235825" cy="811227"/>
          </a:xfrm>
        </p:spPr>
        <p:txBody>
          <a:bodyPr/>
          <a:lstStyle/>
          <a:p>
            <a:r>
              <a:rPr lang="en-US" sz="2400" dirty="0" err="1" smtClean="0"/>
              <a:t>Lagrangien</a:t>
            </a:r>
            <a:r>
              <a:rPr lang="en-US" sz="2400" dirty="0" smtClean="0"/>
              <a:t> attribute </a:t>
            </a:r>
            <a:r>
              <a:rPr lang="en-US" sz="2400" b="1" i="1" dirty="0">
                <a:solidFill>
                  <a:schemeClr val="hlink"/>
                </a:solidFill>
              </a:rPr>
              <a:t>I</a:t>
            </a:r>
            <a:r>
              <a:rPr lang="en-US" sz="2400" dirty="0"/>
              <a:t>  </a:t>
            </a:r>
            <a:r>
              <a:rPr lang="en-US" sz="2400" dirty="0" smtClean="0"/>
              <a:t>= difference between actual and mean equilibrium speed</a:t>
            </a:r>
            <a:endParaRPr lang="en-US" sz="2400" dirty="0"/>
          </a:p>
        </p:txBody>
      </p:sp>
      <p:pic>
        <p:nvPicPr>
          <p:cNvPr id="559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288" y="2168525"/>
            <a:ext cx="313372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9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138" y="2060575"/>
            <a:ext cx="33115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5911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704975" y="5640388"/>
          <a:ext cx="6561138" cy="590550"/>
        </p:xfrm>
        <a:graphic>
          <a:graphicData uri="http://schemas.openxmlformats.org/presentationml/2006/ole">
            <p:oleObj spid="_x0000_s269314" name="Equation" r:id="rId6" imgW="2539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ISTTT 20, July 17-19, 2013 </a:t>
            </a:r>
            <a:endParaRPr lang="fr-FR" dirty="0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 2: </a:t>
            </a:r>
            <a:r>
              <a:rPr lang="en-US" sz="3200" dirty="0" smtClean="0"/>
              <a:t>1-phase Colombo model (</a:t>
            </a:r>
            <a:r>
              <a:rPr lang="en-US" sz="2400" dirty="0" smtClean="0"/>
              <a:t>Colombo </a:t>
            </a:r>
            <a:r>
              <a:rPr lang="en-US" sz="2400" dirty="0"/>
              <a:t>2002, Lebacque </a:t>
            </a:r>
            <a:r>
              <a:rPr lang="en-US" sz="2400" dirty="0" err="1"/>
              <a:t>Mammar</a:t>
            </a:r>
            <a:r>
              <a:rPr lang="en-US" sz="2400" dirty="0"/>
              <a:t> </a:t>
            </a:r>
            <a:r>
              <a:rPr lang="en-US" sz="2400" dirty="0" err="1"/>
              <a:t>Haj</a:t>
            </a:r>
            <a:r>
              <a:rPr lang="en-US" sz="2400" dirty="0"/>
              <a:t>-Salem 2007</a:t>
            </a:r>
            <a:r>
              <a:rPr lang="en-US" sz="3200" dirty="0"/>
              <a:t>)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68525"/>
            <a:ext cx="4751387" cy="9731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Variable FD </a:t>
            </a:r>
            <a:r>
              <a:rPr lang="en-US" sz="2400" dirty="0" smtClean="0"/>
              <a:t>(in the congested domain + critical density)  </a:t>
            </a:r>
            <a:endParaRPr lang="en-US" sz="2400" dirty="0"/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548868" name="Object 4"/>
          <p:cNvGraphicFramePr>
            <a:graphicFrameLocks noChangeAspect="1"/>
          </p:cNvGraphicFramePr>
          <p:nvPr/>
        </p:nvGraphicFramePr>
        <p:xfrm>
          <a:off x="5614988" y="1916113"/>
          <a:ext cx="3421062" cy="1838325"/>
        </p:xfrm>
        <a:graphic>
          <a:graphicData uri="http://schemas.openxmlformats.org/presentationml/2006/ole">
            <p:oleObj spid="_x0000_s270338" name="Equation" r:id="rId3" imgW="1206360" imgH="799920" progId="Equation.3">
              <p:embed/>
            </p:oleObj>
          </a:graphicData>
        </a:graphic>
      </p:graphicFrame>
      <p:sp>
        <p:nvSpPr>
          <p:cNvPr id="548872" name="Text Box 8"/>
          <p:cNvSpPr txBox="1">
            <a:spLocks noChangeArrowheads="1"/>
          </p:cNvSpPr>
          <p:nvPr/>
        </p:nvSpPr>
        <p:spPr bwMode="auto">
          <a:xfrm>
            <a:off x="5616575" y="4473575"/>
            <a:ext cx="33480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The attribute </a:t>
            </a:r>
            <a:r>
              <a:rPr lang="en-US" sz="2400" b="1" i="1" dirty="0">
                <a:solidFill>
                  <a:schemeClr val="hlink"/>
                </a:solidFill>
              </a:rPr>
              <a:t>I</a:t>
            </a:r>
            <a:r>
              <a:rPr lang="en-US" sz="2400" dirty="0"/>
              <a:t>  </a:t>
            </a:r>
            <a:r>
              <a:rPr lang="en-US" sz="2400" dirty="0" smtClean="0"/>
              <a:t>is the </a:t>
            </a:r>
            <a:r>
              <a:rPr lang="en-US" sz="2400" dirty="0" smtClean="0">
                <a:solidFill>
                  <a:srgbClr val="0000FF"/>
                </a:solidFill>
              </a:rPr>
              <a:t>parameter</a:t>
            </a:r>
            <a:r>
              <a:rPr lang="en-US" sz="2400" dirty="0" smtClean="0"/>
              <a:t> of the family of FDs</a:t>
            </a:r>
            <a:endParaRPr lang="en-US" sz="240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68313" y="3284538"/>
            <a:ext cx="4824412" cy="3043237"/>
            <a:chOff x="295" y="2069"/>
            <a:chExt cx="3039" cy="1917"/>
          </a:xfrm>
        </p:grpSpPr>
        <p:pic>
          <p:nvPicPr>
            <p:cNvPr id="54887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" y="2069"/>
              <a:ext cx="3039" cy="1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8873" name="Line 9"/>
            <p:cNvSpPr>
              <a:spLocks noChangeShapeType="1"/>
            </p:cNvSpPr>
            <p:nvPr/>
          </p:nvSpPr>
          <p:spPr bwMode="auto">
            <a:xfrm flipV="1">
              <a:off x="1451" y="3090"/>
              <a:ext cx="386" cy="36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48874" name="Text Box 10"/>
            <p:cNvSpPr txBox="1">
              <a:spLocks noChangeArrowheads="1"/>
            </p:cNvSpPr>
            <p:nvPr/>
          </p:nvSpPr>
          <p:spPr bwMode="auto">
            <a:xfrm>
              <a:off x="1477" y="2367"/>
              <a:ext cx="862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Increasing values of </a:t>
              </a:r>
              <a:r>
                <a:rPr lang="en-US" i="1" dirty="0"/>
                <a:t>I</a:t>
              </a:r>
            </a:p>
          </p:txBody>
        </p:sp>
        <p:sp>
          <p:nvSpPr>
            <p:cNvPr id="548875" name="Line 11"/>
            <p:cNvSpPr>
              <a:spLocks noChangeShapeType="1"/>
            </p:cNvSpPr>
            <p:nvPr/>
          </p:nvSpPr>
          <p:spPr bwMode="auto">
            <a:xfrm>
              <a:off x="1610" y="2954"/>
              <a:ext cx="68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ISTTT 20, July 17-19, 2013 </a:t>
            </a:r>
            <a:endParaRPr lang="fr-FR" dirty="0"/>
          </a:p>
        </p:txBody>
      </p:sp>
      <p:sp>
        <p:nvSpPr>
          <p:cNvPr id="5683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068638"/>
            <a:ext cx="3168650" cy="1800225"/>
          </a:xfrm>
        </p:spPr>
        <p:txBody>
          <a:bodyPr/>
          <a:lstStyle/>
          <a:p>
            <a:r>
              <a:rPr lang="en-US" sz="2800" dirty="0" smtClean="0"/>
              <a:t>Fundamental Diagram (speed-density)</a:t>
            </a:r>
            <a:endParaRPr lang="en-US" sz="2800" dirty="0"/>
          </a:p>
        </p:txBody>
      </p:sp>
      <p:graphicFrame>
        <p:nvGraphicFramePr>
          <p:cNvPr id="56832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835150" y="260350"/>
          <a:ext cx="6048375" cy="1806575"/>
        </p:xfrm>
        <a:graphic>
          <a:graphicData uri="http://schemas.openxmlformats.org/presentationml/2006/ole">
            <p:oleObj spid="_x0000_s271362" name="Equation" r:id="rId4" imgW="3314520" imgH="990360" progId="Equation.3">
              <p:embed/>
            </p:oleObj>
          </a:graphicData>
        </a:graphic>
      </p:graphicFrame>
      <p:pic>
        <p:nvPicPr>
          <p:cNvPr id="5683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1663" y="2097088"/>
            <a:ext cx="6002337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ISTTT 20, July 17-19, 2013 </a:t>
            </a:r>
            <a:endParaRPr lang="fr-FR" dirty="0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 continued </a:t>
            </a:r>
            <a:br>
              <a:rPr lang="en-US"/>
            </a:br>
            <a:r>
              <a:rPr lang="en-US"/>
              <a:t>(1-phase Colombo model)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27" y="2060575"/>
            <a:ext cx="8880533" cy="755650"/>
          </a:xfrm>
        </p:spPr>
        <p:txBody>
          <a:bodyPr/>
          <a:lstStyle/>
          <a:p>
            <a:r>
              <a:rPr lang="en-US" b="1" dirty="0"/>
              <a:t>1-phase </a:t>
            </a:r>
            <a:r>
              <a:rPr lang="en-US" b="1" dirty="0" err="1"/>
              <a:t>vs</a:t>
            </a:r>
            <a:r>
              <a:rPr lang="en-US" b="1" dirty="0"/>
              <a:t> 2-phase</a:t>
            </a:r>
            <a:r>
              <a:rPr lang="en-US" dirty="0"/>
              <a:t>: </a:t>
            </a:r>
            <a:r>
              <a:rPr lang="en-US" dirty="0" smtClean="0"/>
              <a:t>Flow-density FD</a:t>
            </a:r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0825" y="2997200"/>
            <a:ext cx="8518525" cy="3336925"/>
            <a:chOff x="158" y="1888"/>
            <a:chExt cx="5366" cy="2102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158" y="1888"/>
              <a:ext cx="5366" cy="2102"/>
              <a:chOff x="1635" y="5832"/>
              <a:chExt cx="8651" cy="3387"/>
            </a:xfrm>
          </p:grpSpPr>
          <p:pic>
            <p:nvPicPr>
              <p:cNvPr id="549893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86" y="5832"/>
                <a:ext cx="4500" cy="3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9894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35" y="5844"/>
                <a:ext cx="4499" cy="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9895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3626" y="6372"/>
                <a:ext cx="1396" cy="42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 sz="1200" dirty="0" err="1" smtClean="0"/>
                  <a:t>modéle</a:t>
                </a:r>
                <a:r>
                  <a:rPr lang="fr-FR" sz="1200" dirty="0" smtClean="0"/>
                  <a:t>  1-phase</a:t>
                </a:r>
                <a:endParaRPr lang="en-US" dirty="0"/>
              </a:p>
            </p:txBody>
          </p:sp>
          <p:sp>
            <p:nvSpPr>
              <p:cNvPr id="549896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8054" y="6348"/>
                <a:ext cx="1463" cy="4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 sz="1200" dirty="0" err="1" smtClean="0"/>
                  <a:t>modéle</a:t>
                </a:r>
                <a:r>
                  <a:rPr lang="fr-FR" sz="1200" dirty="0" smtClean="0"/>
                  <a:t> 2-phase </a:t>
                </a:r>
                <a:endParaRPr lang="en-US" dirty="0"/>
              </a:p>
            </p:txBody>
          </p:sp>
        </p:grpSp>
        <p:sp>
          <p:nvSpPr>
            <p:cNvPr id="549898" name="Oval 10"/>
            <p:cNvSpPr>
              <a:spLocks noChangeArrowheads="1"/>
            </p:cNvSpPr>
            <p:nvPr/>
          </p:nvSpPr>
          <p:spPr bwMode="auto">
            <a:xfrm>
              <a:off x="3447" y="2183"/>
              <a:ext cx="363" cy="317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ISTTT 20, July 17-19, 2013 </a:t>
            </a:r>
            <a:endParaRPr lang="fr-FR" dirty="0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Cremer-Papageorgiou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52625"/>
            <a:ext cx="4824413" cy="1692275"/>
          </a:xfrm>
        </p:spPr>
        <p:txBody>
          <a:bodyPr/>
          <a:lstStyle/>
          <a:p>
            <a:r>
              <a:rPr lang="en-US" sz="2800" dirty="0" smtClean="0"/>
              <a:t>Based on the Cremer-</a:t>
            </a:r>
            <a:r>
              <a:rPr lang="en-US" sz="2800" dirty="0" err="1" smtClean="0"/>
              <a:t>Papageorgiou</a:t>
            </a:r>
            <a:r>
              <a:rPr lang="en-US" sz="2800" dirty="0" smtClean="0"/>
              <a:t> FD (</a:t>
            </a:r>
            <a:r>
              <a:rPr lang="en-US" sz="2000" dirty="0" err="1"/>
              <a:t>Haj</a:t>
            </a:r>
            <a:r>
              <a:rPr lang="en-US" sz="2000" dirty="0"/>
              <a:t>-Salem 2007</a:t>
            </a:r>
            <a:r>
              <a:rPr lang="en-US" sz="2800" dirty="0"/>
              <a:t>)</a:t>
            </a:r>
          </a:p>
        </p:txBody>
      </p:sp>
      <p:graphicFrame>
        <p:nvGraphicFramePr>
          <p:cNvPr id="55091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967288" y="1849438"/>
          <a:ext cx="4154487" cy="1363662"/>
        </p:xfrm>
        <a:graphic>
          <a:graphicData uri="http://schemas.openxmlformats.org/presentationml/2006/ole">
            <p:oleObj spid="_x0000_s272386" name="Equation" r:id="rId4" imgW="1663560" imgH="545760" progId="Equation.3">
              <p:embed/>
            </p:oleObj>
          </a:graphicData>
        </a:graphic>
      </p:graphicFrame>
      <p:pic>
        <p:nvPicPr>
          <p:cNvPr id="5509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00" y="3592513"/>
            <a:ext cx="3708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09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3536950"/>
            <a:ext cx="37846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en-GB" dirty="0"/>
          </a:p>
          <a:p>
            <a:r>
              <a:rPr lang="en-US" dirty="0" smtClean="0"/>
              <a:t>ISTTT 20, July 17-19, 2013</a:t>
            </a:r>
            <a:endParaRPr lang="en-GB" dirty="0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Outline of the presentation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71744"/>
            <a:ext cx="8389967" cy="3714776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fr-FR" sz="2800" dirty="0" smtClean="0">
                <a:solidFill>
                  <a:srgbClr val="0000FF"/>
                </a:solidFill>
              </a:rPr>
              <a:t>Basics</a:t>
            </a:r>
            <a:endParaRPr lang="fr-FR" sz="2800" dirty="0"/>
          </a:p>
          <a:p>
            <a:pPr marL="609600" indent="-609600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GB" sz="2800" dirty="0" smtClean="0">
                <a:solidFill>
                  <a:srgbClr val="0000FF"/>
                </a:solidFill>
              </a:rPr>
              <a:t>GSOM models</a:t>
            </a:r>
          </a:p>
          <a:p>
            <a:pPr marL="609600" indent="-609600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GB" sz="2800" dirty="0" err="1" smtClean="0">
                <a:solidFill>
                  <a:srgbClr val="0000FF"/>
                </a:solidFill>
              </a:rPr>
              <a:t>Lagrangian</a:t>
            </a:r>
            <a:r>
              <a:rPr lang="en-GB" sz="2800" dirty="0" smtClean="0">
                <a:solidFill>
                  <a:srgbClr val="0000FF"/>
                </a:solidFill>
              </a:rPr>
              <a:t> Hamilton-Jacobi and </a:t>
            </a:r>
            <a:r>
              <a:rPr lang="en-GB" sz="2800" dirty="0" err="1" smtClean="0">
                <a:solidFill>
                  <a:srgbClr val="0000FF"/>
                </a:solidFill>
              </a:rPr>
              <a:t>variational</a:t>
            </a:r>
            <a:r>
              <a:rPr lang="en-GB" sz="2800" dirty="0" smtClean="0">
                <a:solidFill>
                  <a:srgbClr val="0000FF"/>
                </a:solidFill>
              </a:rPr>
              <a:t> interpretation of GSOM models</a:t>
            </a:r>
          </a:p>
          <a:p>
            <a:pPr marL="609600" indent="-609600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GB" sz="2800" dirty="0" smtClean="0">
                <a:solidFill>
                  <a:srgbClr val="0000FF"/>
                </a:solidFill>
              </a:rPr>
              <a:t>Analysis, analytic solutions</a:t>
            </a:r>
          </a:p>
          <a:p>
            <a:pPr marL="609600" indent="-609600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GB" sz="2800" dirty="0" smtClean="0">
                <a:solidFill>
                  <a:srgbClr val="0000FF"/>
                </a:solidFill>
              </a:rPr>
              <a:t>Numerical solution schemes </a:t>
            </a:r>
            <a:endParaRPr lang="en-GB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6" y="215856"/>
            <a:ext cx="7715272" cy="1462087"/>
          </a:xfrm>
        </p:spPr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4: </a:t>
            </a:r>
            <a:br>
              <a:rPr lang="fr-FR" dirty="0" smtClean="0"/>
            </a:br>
            <a:r>
              <a:rPr lang="fr-FR" dirty="0" smtClean="0"/>
              <a:t>« multi-</a:t>
            </a:r>
            <a:r>
              <a:rPr lang="fr-FR" dirty="0" err="1" smtClean="0"/>
              <a:t>commodity</a:t>
            </a:r>
            <a:r>
              <a:rPr lang="fr-FR" dirty="0" smtClean="0"/>
              <a:t> » </a:t>
            </a:r>
            <a:r>
              <a:rPr lang="fr-FR" dirty="0" err="1" smtClean="0"/>
              <a:t>models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36492" y="2004993"/>
            <a:ext cx="7389858" cy="3816385"/>
          </a:xfrm>
        </p:spPr>
        <p:txBody>
          <a:bodyPr/>
          <a:lstStyle/>
          <a:p>
            <a:r>
              <a:rPr lang="fr-FR" dirty="0" smtClean="0"/>
              <a:t>GSOM Model</a:t>
            </a:r>
          </a:p>
          <a:p>
            <a:endParaRPr lang="fr-FR" dirty="0" smtClean="0"/>
          </a:p>
          <a:p>
            <a:r>
              <a:rPr lang="fr-FR" dirty="0" smtClean="0"/>
              <a:t>+ advection (destinations, </a:t>
            </a:r>
            <a:r>
              <a:rPr lang="fr-FR" dirty="0" err="1" smtClean="0"/>
              <a:t>vehicle</a:t>
            </a:r>
            <a:r>
              <a:rPr lang="fr-FR" dirty="0" smtClean="0"/>
              <a:t> type)</a:t>
            </a:r>
          </a:p>
          <a:p>
            <a:endParaRPr lang="fr-FR" dirty="0" smtClean="0"/>
          </a:p>
          <a:p>
            <a:r>
              <a:rPr lang="fr-FR" dirty="0" smtClean="0"/>
              <a:t>= multi-</a:t>
            </a:r>
            <a:r>
              <a:rPr lang="fr-FR" dirty="0" err="1" smtClean="0"/>
              <a:t>commodity</a:t>
            </a:r>
            <a:r>
              <a:rPr lang="fr-FR" dirty="0" smtClean="0"/>
              <a:t> GSOM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ISTTT 20, July 17-19, 2013 </a:t>
            </a:r>
            <a:endParaRPr lang="en-GB" dirty="0"/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0617" y="3721104"/>
            <a:ext cx="3395709" cy="90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052" y="1858941"/>
            <a:ext cx="3141445" cy="9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0877" y="5254650"/>
            <a:ext cx="3339051" cy="9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66110" cy="1033501"/>
          </a:xfrm>
        </p:spPr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5: multi-</a:t>
            </a:r>
            <a:r>
              <a:rPr lang="fr-FR" dirty="0" err="1" smtClean="0"/>
              <a:t>lane</a:t>
            </a:r>
            <a:r>
              <a:rPr lang="fr-FR" dirty="0" smtClean="0"/>
              <a:t> model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14282" y="2000240"/>
            <a:ext cx="5053026" cy="4032250"/>
          </a:xfrm>
        </p:spPr>
        <p:txBody>
          <a:bodyPr/>
          <a:lstStyle/>
          <a:p>
            <a:r>
              <a:rPr lang="fr-FR" sz="2400" dirty="0" smtClean="0"/>
              <a:t>Impact of multi-</a:t>
            </a:r>
            <a:r>
              <a:rPr lang="fr-FR" sz="2400" dirty="0" err="1" smtClean="0"/>
              <a:t>lane</a:t>
            </a:r>
            <a:r>
              <a:rPr lang="fr-FR" sz="2400" dirty="0" smtClean="0"/>
              <a:t> </a:t>
            </a:r>
            <a:r>
              <a:rPr lang="fr-FR" sz="2400" dirty="0" err="1" smtClean="0"/>
              <a:t>traffic</a:t>
            </a:r>
            <a:endParaRPr lang="fr-FR" sz="2400" dirty="0" smtClean="0"/>
          </a:p>
          <a:p>
            <a:r>
              <a:rPr lang="fr-FR" sz="2400" dirty="0" err="1" smtClean="0"/>
              <a:t>Two</a:t>
            </a:r>
            <a:r>
              <a:rPr lang="fr-FR" sz="2400" dirty="0" smtClean="0"/>
              <a:t> states: congestion (</a:t>
            </a:r>
            <a:r>
              <a:rPr lang="fr-FR" sz="2400" dirty="0" err="1" smtClean="0"/>
              <a:t>strongly</a:t>
            </a:r>
            <a:r>
              <a:rPr lang="fr-FR" sz="2400" dirty="0" smtClean="0"/>
              <a:t> </a:t>
            </a:r>
            <a:r>
              <a:rPr lang="fr-FR" sz="2400" dirty="0" err="1" smtClean="0"/>
              <a:t>correlated</a:t>
            </a:r>
            <a:r>
              <a:rPr lang="fr-FR" sz="2400" dirty="0" smtClean="0"/>
              <a:t> </a:t>
            </a:r>
            <a:r>
              <a:rPr lang="fr-FR" sz="2400" dirty="0" err="1" smtClean="0"/>
              <a:t>lanes</a:t>
            </a:r>
            <a:r>
              <a:rPr lang="fr-FR" sz="2400" dirty="0" smtClean="0"/>
              <a:t>) et </a:t>
            </a:r>
            <a:r>
              <a:rPr lang="fr-FR" sz="2400" dirty="0" err="1" smtClean="0"/>
              <a:t>fluid</a:t>
            </a:r>
            <a:r>
              <a:rPr lang="fr-FR" sz="2400" dirty="0" smtClean="0"/>
              <a:t> (</a:t>
            </a:r>
            <a:r>
              <a:rPr lang="fr-FR" sz="2400" dirty="0" err="1" smtClean="0"/>
              <a:t>weakly</a:t>
            </a:r>
            <a:r>
              <a:rPr lang="fr-FR" sz="2400" dirty="0" smtClean="0"/>
              <a:t> </a:t>
            </a:r>
            <a:r>
              <a:rPr lang="fr-FR" sz="2400" dirty="0" err="1" smtClean="0"/>
              <a:t>correlated</a:t>
            </a:r>
            <a:r>
              <a:rPr lang="fr-FR" sz="2400" dirty="0" smtClean="0"/>
              <a:t> </a:t>
            </a:r>
            <a:r>
              <a:rPr lang="fr-FR" sz="2400" dirty="0" err="1" smtClean="0"/>
              <a:t>lanes</a:t>
            </a:r>
            <a:r>
              <a:rPr lang="fr-FR" sz="2400" dirty="0" smtClean="0"/>
              <a:t>) </a:t>
            </a:r>
          </a:p>
          <a:p>
            <a:pPr lvl="1"/>
            <a:r>
              <a:rPr lang="fr-FR" sz="2000" dirty="0" smtClean="0">
                <a:sym typeface="Wingdings" pitchFamily="2" charset="2"/>
              </a:rPr>
              <a:t> 2 </a:t>
            </a:r>
            <a:r>
              <a:rPr lang="fr-FR" sz="2000" dirty="0" err="1" smtClean="0">
                <a:sym typeface="Wingdings" pitchFamily="2" charset="2"/>
              </a:rPr>
              <a:t>FDs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separated</a:t>
            </a:r>
            <a:r>
              <a:rPr lang="fr-FR" sz="2000" dirty="0" smtClean="0">
                <a:sym typeface="Wingdings" pitchFamily="2" charset="2"/>
              </a:rPr>
              <a:t> by the phase </a:t>
            </a:r>
            <a:r>
              <a:rPr lang="fr-FR" sz="2000" dirty="0" err="1" smtClean="0">
                <a:sym typeface="Wingdings" pitchFamily="2" charset="2"/>
              </a:rPr>
              <a:t>boundary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i="1" dirty="0" smtClean="0">
                <a:sym typeface="Wingdings" pitchFamily="2" charset="2"/>
              </a:rPr>
              <a:t>R</a:t>
            </a:r>
            <a:r>
              <a:rPr lang="fr-FR" sz="2000" dirty="0" smtClean="0">
                <a:sym typeface="Wingdings" pitchFamily="2" charset="2"/>
              </a:rPr>
              <a:t>(</a:t>
            </a:r>
            <a:r>
              <a:rPr lang="fr-FR" sz="2000" i="1" dirty="0" smtClean="0">
                <a:sym typeface="Wingdings" pitchFamily="2" charset="2"/>
              </a:rPr>
              <a:t>v</a:t>
            </a:r>
            <a:r>
              <a:rPr lang="fr-FR" sz="2000" dirty="0" smtClean="0">
                <a:sym typeface="Wingdings" pitchFamily="2" charset="2"/>
              </a:rPr>
              <a:t>) </a:t>
            </a:r>
          </a:p>
          <a:p>
            <a:pPr lvl="1"/>
            <a:endParaRPr lang="fr-FR" sz="2000" dirty="0" smtClean="0">
              <a:sym typeface="Wingdings" pitchFamily="2" charset="2"/>
            </a:endParaRPr>
          </a:p>
          <a:p>
            <a:r>
              <a:rPr lang="fr-FR" sz="2400" dirty="0" smtClean="0">
                <a:sym typeface="Wingdings" pitchFamily="2" charset="2"/>
              </a:rPr>
              <a:t>Relaxation </a:t>
            </a:r>
            <a:r>
              <a:rPr lang="fr-FR" sz="2400" dirty="0" err="1" smtClean="0">
                <a:sym typeface="Wingdings" pitchFamily="2" charset="2"/>
              </a:rPr>
              <a:t>towards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each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regime</a:t>
            </a:r>
            <a:endParaRPr lang="fr-FR" sz="2400" dirty="0" smtClean="0">
              <a:sym typeface="Wingdings" pitchFamily="2" charset="2"/>
            </a:endParaRPr>
          </a:p>
          <a:p>
            <a:r>
              <a:rPr lang="fr-FR" sz="2400" dirty="0" smtClean="0">
                <a:sym typeface="Wingdings" pitchFamily="2" charset="2"/>
              </a:rPr>
              <a:t> </a:t>
            </a:r>
            <a:r>
              <a:rPr lang="fr-FR" sz="2400" dirty="0" err="1" smtClean="0">
                <a:sym typeface="Wingdings" pitchFamily="2" charset="2"/>
              </a:rPr>
              <a:t>eulerian</a:t>
            </a:r>
            <a:r>
              <a:rPr lang="fr-FR" sz="2400" dirty="0" smtClean="0">
                <a:sym typeface="Wingdings" pitchFamily="2" charset="2"/>
              </a:rPr>
              <a:t> source </a:t>
            </a:r>
            <a:r>
              <a:rPr lang="fr-FR" sz="2400" dirty="0" err="1" smtClean="0">
                <a:sym typeface="Wingdings" pitchFamily="2" charset="2"/>
              </a:rPr>
              <a:t>terms</a:t>
            </a:r>
            <a:endParaRPr lang="fr-FR" sz="2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ISTTT 20, July 17-19, 2013 </a:t>
            </a:r>
            <a:endParaRPr lang="en-GB" dirty="0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286" y="1357298"/>
            <a:ext cx="37528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0455" y="4500570"/>
            <a:ext cx="2389197" cy="81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343" y="5546754"/>
            <a:ext cx="7085702" cy="80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ISTTT 20, July 17-19, 2013 </a:t>
            </a:r>
            <a:endParaRPr lang="fr-FR" dirty="0"/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6: Stochastic GSOM (</a:t>
            </a:r>
            <a:r>
              <a:rPr lang="en-US" sz="2400" dirty="0" err="1"/>
              <a:t>Khoshyaran</a:t>
            </a:r>
            <a:r>
              <a:rPr lang="en-US" sz="2400" dirty="0"/>
              <a:t> Lebacque 2007-2008</a:t>
            </a:r>
            <a:r>
              <a:rPr lang="en-US" sz="3600" dirty="0"/>
              <a:t>)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97088"/>
            <a:ext cx="4352922" cy="4032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Idea: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hlink"/>
                </a:solidFill>
              </a:rPr>
              <a:t>Conservation</a:t>
            </a:r>
            <a:r>
              <a:rPr lang="en-US" sz="2400" dirty="0"/>
              <a:t> </a:t>
            </a:r>
            <a:r>
              <a:rPr lang="en-US" sz="2400" dirty="0" smtClean="0"/>
              <a:t>of </a:t>
            </a:r>
            <a:r>
              <a:rPr lang="en-US" sz="2400" dirty="0" err="1" smtClean="0"/>
              <a:t>véhicles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hlink"/>
                </a:solidFill>
              </a:rPr>
              <a:t>Fundamental Diagram </a:t>
            </a:r>
            <a:r>
              <a:rPr lang="en-US" sz="2400" dirty="0" smtClean="0"/>
              <a:t>depends on </a:t>
            </a:r>
            <a:r>
              <a:rPr lang="en-US" sz="2400" dirty="0" smtClean="0">
                <a:solidFill>
                  <a:srgbClr val="009900"/>
                </a:solidFill>
              </a:rPr>
              <a:t>driver attribute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chemeClr val="folHlink"/>
                </a:solidFill>
              </a:rPr>
              <a:t>I </a:t>
            </a:r>
            <a:endParaRPr lang="en-US" sz="2400" dirty="0">
              <a:solidFill>
                <a:srgbClr val="0099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b="1" i="1" dirty="0"/>
              <a:t>I</a:t>
            </a:r>
            <a:r>
              <a:rPr lang="en-US" sz="2400" dirty="0"/>
              <a:t>  </a:t>
            </a:r>
            <a:r>
              <a:rPr lang="en-US" sz="2400" dirty="0" smtClean="0"/>
              <a:t>is submitted to </a:t>
            </a:r>
            <a:r>
              <a:rPr lang="en-US" sz="2400" dirty="0" smtClean="0">
                <a:solidFill>
                  <a:schemeClr val="hlink"/>
                </a:solidFill>
              </a:rPr>
              <a:t>stochastic perturbations </a:t>
            </a:r>
            <a:r>
              <a:rPr lang="en-US" sz="2400" dirty="0" smtClean="0"/>
              <a:t>(other vehicles</a:t>
            </a:r>
            <a:r>
              <a:rPr lang="en-US" sz="2400" dirty="0"/>
              <a:t>, </a:t>
            </a:r>
            <a:r>
              <a:rPr lang="en-US" sz="2400" dirty="0" smtClean="0"/>
              <a:t>traffic conditions, </a:t>
            </a:r>
            <a:r>
              <a:rPr lang="en-US" sz="2400" dirty="0"/>
              <a:t>environment)</a:t>
            </a:r>
          </a:p>
        </p:txBody>
      </p:sp>
      <p:graphicFrame>
        <p:nvGraphicFramePr>
          <p:cNvPr id="60723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076825" y="4502150"/>
          <a:ext cx="3132138" cy="1663700"/>
        </p:xfrm>
        <a:graphic>
          <a:graphicData uri="http://schemas.openxmlformats.org/presentationml/2006/ole">
            <p:oleObj spid="_x0000_s273410" name="Equation" r:id="rId4" imgW="1028520" imgH="660240" progId="Equation.3">
              <p:embed/>
            </p:oleObj>
          </a:graphicData>
        </a:graphic>
      </p:graphicFrame>
      <p:graphicFrame>
        <p:nvGraphicFramePr>
          <p:cNvPr id="60723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5364163" y="2260600"/>
          <a:ext cx="2268537" cy="842963"/>
        </p:xfrm>
        <a:graphic>
          <a:graphicData uri="http://schemas.openxmlformats.org/presentationml/2006/ole">
            <p:oleObj spid="_x0000_s273411" name="Equation" r:id="rId5" imgW="850680" imgH="393480" progId="Equation.3">
              <p:embed/>
            </p:oleObj>
          </a:graphicData>
        </a:graphic>
      </p:graphicFrame>
      <p:graphicFrame>
        <p:nvGraphicFramePr>
          <p:cNvPr id="607238" name="Object 6"/>
          <p:cNvGraphicFramePr>
            <a:graphicFrameLocks noChangeAspect="1"/>
          </p:cNvGraphicFramePr>
          <p:nvPr/>
        </p:nvGraphicFramePr>
        <p:xfrm>
          <a:off x="4572000" y="3321050"/>
          <a:ext cx="4500563" cy="741363"/>
        </p:xfrm>
        <a:graphic>
          <a:graphicData uri="http://schemas.openxmlformats.org/presentationml/2006/ole">
            <p:oleObj spid="_x0000_s273412" name="Equation" r:id="rId6" imgW="185400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ISTTT 20, July 17-19, 2013 </a:t>
            </a:r>
            <a:endParaRPr lang="fr-FR" dirty="0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7" y="333375"/>
            <a:ext cx="7743855" cy="1174750"/>
          </a:xfrm>
        </p:spPr>
        <p:txBody>
          <a:bodyPr/>
          <a:lstStyle/>
          <a:p>
            <a:r>
              <a:rPr lang="en-US" sz="3200" dirty="0" smtClean="0"/>
              <a:t>Two fundamental properties of the </a:t>
            </a:r>
            <a:br>
              <a:rPr lang="en-US" sz="3200" dirty="0" smtClean="0"/>
            </a:br>
            <a:r>
              <a:rPr lang="en-US" sz="3200" dirty="0" smtClean="0"/>
              <a:t>GSOM family </a:t>
            </a:r>
            <a:br>
              <a:rPr lang="en-US" sz="3200" dirty="0" smtClean="0"/>
            </a:br>
            <a:r>
              <a:rPr lang="en-US" sz="3200" dirty="0" smtClean="0"/>
              <a:t>(homogeneous piecewise constant case)</a:t>
            </a:r>
            <a:endParaRPr lang="en-US" sz="3200" dirty="0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168525"/>
            <a:ext cx="7956550" cy="34210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hlink"/>
                </a:solidFill>
              </a:rPr>
              <a:t>1.</a:t>
            </a:r>
            <a:r>
              <a:rPr lang="en-US" sz="2400" dirty="0"/>
              <a:t> </a:t>
            </a:r>
            <a:r>
              <a:rPr lang="en-US" sz="2400" dirty="0" smtClean="0"/>
              <a:t>discontinuities of </a:t>
            </a:r>
            <a:r>
              <a:rPr lang="en-US" sz="2400" i="1" dirty="0"/>
              <a:t>I</a:t>
            </a:r>
            <a:r>
              <a:rPr lang="en-US" sz="2400" dirty="0"/>
              <a:t>  </a:t>
            </a:r>
            <a:r>
              <a:rPr lang="en-US" sz="2400" dirty="0" smtClean="0"/>
              <a:t>propagate with the speed </a:t>
            </a:r>
            <a:r>
              <a:rPr lang="en-US" sz="2400" i="1" dirty="0" smtClean="0"/>
              <a:t>v</a:t>
            </a:r>
            <a:r>
              <a:rPr lang="en-US" sz="2400" dirty="0" smtClean="0"/>
              <a:t> of traffic flow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hlink"/>
                </a:solidFill>
              </a:rPr>
              <a:t>2.</a:t>
            </a:r>
            <a:r>
              <a:rPr lang="en-US" sz="2400" dirty="0"/>
              <a:t> </a:t>
            </a:r>
            <a:r>
              <a:rPr lang="en-US" sz="2400" dirty="0" smtClean="0"/>
              <a:t>If the invariant </a:t>
            </a:r>
            <a:r>
              <a:rPr lang="en-US" sz="2400" i="1" dirty="0"/>
              <a:t>I</a:t>
            </a:r>
            <a:r>
              <a:rPr lang="en-US" sz="2400" dirty="0"/>
              <a:t>  </a:t>
            </a:r>
            <a:r>
              <a:rPr lang="en-US" sz="2400" dirty="0" smtClean="0"/>
              <a:t>is initially piecewise constant, it stays so for all times </a:t>
            </a:r>
            <a:r>
              <a:rPr lang="en-US" sz="2400" i="1" dirty="0" smtClean="0"/>
              <a:t>t </a:t>
            </a:r>
            <a:r>
              <a:rPr lang="en-US" sz="2400" dirty="0"/>
              <a:t>&gt; 0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3600" b="1" dirty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/>
              <a:t>On any domain on which </a:t>
            </a:r>
            <a:r>
              <a:rPr lang="en-US" sz="2400" i="1" dirty="0" smtClean="0"/>
              <a:t>I</a:t>
            </a:r>
            <a:r>
              <a:rPr lang="en-US" sz="2400" dirty="0" smtClean="0"/>
              <a:t>  is uniform the GSOM model simplifies to a </a:t>
            </a:r>
            <a:r>
              <a:rPr lang="en-US" sz="2400" dirty="0" smtClean="0">
                <a:solidFill>
                  <a:srgbClr val="009900"/>
                </a:solidFill>
              </a:rPr>
              <a:t>translated LWR model </a:t>
            </a:r>
            <a:r>
              <a:rPr lang="en-US" sz="2400" dirty="0" smtClean="0"/>
              <a:t>(piecewise LWR)</a:t>
            </a:r>
            <a:endParaRPr lang="en-US" sz="2400" dirty="0">
              <a:solidFill>
                <a:srgbClr val="009900"/>
              </a:solidFill>
            </a:endParaRPr>
          </a:p>
        </p:txBody>
      </p:sp>
      <p:graphicFrame>
        <p:nvGraphicFramePr>
          <p:cNvPr id="56422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192721" y="5254650"/>
          <a:ext cx="3024188" cy="989013"/>
        </p:xfrm>
        <a:graphic>
          <a:graphicData uri="http://schemas.openxmlformats.org/presentationml/2006/ole">
            <p:oleObj spid="_x0000_s274434" name="Equation" r:id="rId4" imgW="1206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ISTTT 20, July 17-19, 2013 </a:t>
            </a:r>
            <a:endParaRPr lang="fr-FR" dirty="0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0038" y="353980"/>
            <a:ext cx="6196051" cy="1217632"/>
          </a:xfrm>
        </p:spPr>
        <p:txBody>
          <a:bodyPr/>
          <a:lstStyle/>
          <a:p>
            <a:r>
              <a:rPr lang="en-US" dirty="0" smtClean="0"/>
              <a:t>Inhomogeneous Riemann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/>
              <a:t>I </a:t>
            </a:r>
            <a:r>
              <a:rPr lang="en-US" sz="2000"/>
              <a:t>= </a:t>
            </a:r>
            <a:r>
              <a:rPr lang="en-US" sz="2000" i="1"/>
              <a:t>I</a:t>
            </a:r>
            <a:r>
              <a:rPr lang="en-US" sz="2000" i="1" baseline="-25000"/>
              <a:t>l</a:t>
            </a:r>
            <a:r>
              <a:rPr lang="en-US" sz="2000"/>
              <a:t>   in all of sector (</a:t>
            </a:r>
            <a:r>
              <a:rPr lang="en-US" sz="2000" b="1" i="1"/>
              <a:t>S</a:t>
            </a:r>
            <a:r>
              <a:rPr lang="en-US" sz="2000"/>
              <a:t>)</a:t>
            </a:r>
          </a:p>
          <a:p>
            <a:pPr>
              <a:lnSpc>
                <a:spcPct val="90000"/>
              </a:lnSpc>
            </a:pPr>
            <a:r>
              <a:rPr lang="en-US" sz="2000" i="1"/>
              <a:t>I </a:t>
            </a:r>
            <a:r>
              <a:rPr lang="en-US" sz="2000"/>
              <a:t>= </a:t>
            </a:r>
            <a:r>
              <a:rPr lang="en-US" sz="2000" i="1"/>
              <a:t>I</a:t>
            </a:r>
            <a:r>
              <a:rPr lang="en-US" sz="2000" i="1" baseline="-25000"/>
              <a:t>r</a:t>
            </a:r>
            <a:r>
              <a:rPr lang="en-US" sz="2000"/>
              <a:t>   in all of sector (</a:t>
            </a:r>
            <a:r>
              <a:rPr lang="en-US" sz="2000" b="1" i="1"/>
              <a:t>T</a:t>
            </a:r>
            <a:r>
              <a:rPr lang="en-US" sz="2000"/>
              <a:t>)</a:t>
            </a:r>
          </a:p>
        </p:txBody>
      </p:sp>
      <p:pic>
        <p:nvPicPr>
          <p:cNvPr id="570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989138"/>
            <a:ext cx="6335713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86363" y="4760913"/>
            <a:ext cx="3778250" cy="1590675"/>
            <a:chOff x="2993" y="2999"/>
            <a:chExt cx="2380" cy="1002"/>
          </a:xfrm>
        </p:grpSpPr>
        <p:sp>
          <p:nvSpPr>
            <p:cNvPr id="570374" name="Line 6"/>
            <p:cNvSpPr>
              <a:spLocks noChangeShapeType="1"/>
            </p:cNvSpPr>
            <p:nvPr/>
          </p:nvSpPr>
          <p:spPr bwMode="auto">
            <a:xfrm>
              <a:off x="2993" y="3168"/>
              <a:ext cx="2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0375" name="Line 7"/>
            <p:cNvSpPr>
              <a:spLocks noChangeShapeType="1"/>
            </p:cNvSpPr>
            <p:nvPr/>
          </p:nvSpPr>
          <p:spPr bwMode="auto">
            <a:xfrm>
              <a:off x="3023" y="3677"/>
              <a:ext cx="2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0376" name="Line 8"/>
            <p:cNvSpPr>
              <a:spLocks noChangeShapeType="1"/>
            </p:cNvSpPr>
            <p:nvPr/>
          </p:nvSpPr>
          <p:spPr bwMode="auto">
            <a:xfrm>
              <a:off x="4184" y="3168"/>
              <a:ext cx="0" cy="5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0377" name="Text Box 9"/>
            <p:cNvSpPr txBox="1">
              <a:spLocks noChangeArrowheads="1"/>
            </p:cNvSpPr>
            <p:nvPr/>
          </p:nvSpPr>
          <p:spPr bwMode="auto">
            <a:xfrm>
              <a:off x="4058" y="3676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i="1"/>
                <a:t>x</a:t>
              </a:r>
            </a:p>
          </p:txBody>
        </p:sp>
        <p:sp>
          <p:nvSpPr>
            <p:cNvPr id="570378" name="Text Box 10"/>
            <p:cNvSpPr txBox="1">
              <a:spLocks noChangeArrowheads="1"/>
            </p:cNvSpPr>
            <p:nvPr/>
          </p:nvSpPr>
          <p:spPr bwMode="auto">
            <a:xfrm>
              <a:off x="3149" y="3168"/>
              <a:ext cx="25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Symbol" pitchFamily="18" charset="2"/>
                </a:rPr>
                <a:t>r</a:t>
              </a:r>
              <a:r>
                <a:rPr lang="fr-FR" baseline="-25000"/>
                <a:t>l</a:t>
              </a:r>
            </a:p>
            <a:p>
              <a:r>
                <a:rPr lang="fr-FR"/>
                <a:t> v</a:t>
              </a:r>
              <a:r>
                <a:rPr lang="fr-FR" baseline="-25000"/>
                <a:t>l</a:t>
              </a:r>
              <a:endParaRPr lang="fr-FR"/>
            </a:p>
          </p:txBody>
        </p:sp>
        <p:sp>
          <p:nvSpPr>
            <p:cNvPr id="570379" name="Text Box 11"/>
            <p:cNvSpPr txBox="1">
              <a:spLocks noChangeArrowheads="1"/>
            </p:cNvSpPr>
            <p:nvPr/>
          </p:nvSpPr>
          <p:spPr bwMode="auto">
            <a:xfrm>
              <a:off x="4528" y="3141"/>
              <a:ext cx="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Symbol" pitchFamily="18" charset="2"/>
                </a:rPr>
                <a:t>r</a:t>
              </a:r>
              <a:r>
                <a:rPr lang="fr-FR" baseline="-25000"/>
                <a:t>r</a:t>
              </a:r>
            </a:p>
            <a:p>
              <a:r>
                <a:rPr lang="fr-FR"/>
                <a:t> v</a:t>
              </a:r>
              <a:r>
                <a:rPr lang="fr-FR" baseline="-25000"/>
                <a:t>r</a:t>
              </a:r>
              <a:endParaRPr lang="fr-FR"/>
            </a:p>
          </p:txBody>
        </p:sp>
        <p:sp>
          <p:nvSpPr>
            <p:cNvPr id="570380" name="Line 12"/>
            <p:cNvSpPr>
              <a:spLocks noChangeShapeType="1"/>
            </p:cNvSpPr>
            <p:nvPr/>
          </p:nvSpPr>
          <p:spPr bwMode="auto">
            <a:xfrm>
              <a:off x="3902" y="2999"/>
              <a:ext cx="8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0381" name="Text Box 13"/>
            <p:cNvSpPr txBox="1">
              <a:spLocks noChangeArrowheads="1"/>
            </p:cNvSpPr>
            <p:nvPr/>
          </p:nvSpPr>
          <p:spPr bwMode="auto">
            <a:xfrm>
              <a:off x="3152" y="3770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b="1" i="1"/>
                <a:t>FD</a:t>
              </a:r>
              <a:r>
                <a:rPr lang="fr-FR" b="1" i="1" baseline="-25000"/>
                <a:t>l</a:t>
              </a:r>
              <a:endParaRPr lang="fr-FR" b="1" i="1"/>
            </a:p>
          </p:txBody>
        </p:sp>
        <p:sp>
          <p:nvSpPr>
            <p:cNvPr id="570382" name="Text Box 14"/>
            <p:cNvSpPr txBox="1">
              <a:spLocks noChangeArrowheads="1"/>
            </p:cNvSpPr>
            <p:nvPr/>
          </p:nvSpPr>
          <p:spPr bwMode="auto">
            <a:xfrm>
              <a:off x="4740" y="3770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b="1" i="1"/>
                <a:t>FD</a:t>
              </a:r>
              <a:r>
                <a:rPr lang="fr-FR" b="1" i="1" baseline="-25000"/>
                <a:t>r</a:t>
              </a:r>
              <a:endParaRPr lang="fr-FR" b="1" i="1"/>
            </a:p>
          </p:txBody>
        </p:sp>
      </p:grpSp>
      <p:graphicFrame>
        <p:nvGraphicFramePr>
          <p:cNvPr id="570385" name="Object 17"/>
          <p:cNvGraphicFramePr>
            <a:graphicFrameLocks noChangeAspect="1"/>
          </p:cNvGraphicFramePr>
          <p:nvPr>
            <p:ph sz="quarter" idx="3"/>
          </p:nvPr>
        </p:nvGraphicFramePr>
        <p:xfrm>
          <a:off x="652463" y="5229225"/>
          <a:ext cx="3516312" cy="739775"/>
        </p:xfrm>
        <a:graphic>
          <a:graphicData uri="http://schemas.openxmlformats.org/presentationml/2006/ole">
            <p:oleObj spid="_x0000_s275459" name="Équation" r:id="rId4" imgW="2171520" imgH="457200" progId="Equation.3">
              <p:embed/>
            </p:oleObj>
          </a:graphicData>
        </a:graphic>
      </p:graphicFrame>
      <p:graphicFrame>
        <p:nvGraphicFramePr>
          <p:cNvPr id="570388" name="Object 20"/>
          <p:cNvGraphicFramePr>
            <a:graphicFrameLocks noChangeAspect="1"/>
          </p:cNvGraphicFramePr>
          <p:nvPr/>
        </p:nvGraphicFramePr>
        <p:xfrm>
          <a:off x="0" y="2276475"/>
          <a:ext cx="1981200" cy="974725"/>
        </p:xfrm>
        <a:graphic>
          <a:graphicData uri="http://schemas.openxmlformats.org/presentationml/2006/ole">
            <p:oleObj spid="_x0000_s275460" name="Equation" r:id="rId5" imgW="799920" imgH="393480" progId="Equation.3">
              <p:embed/>
            </p:oleObj>
          </a:graphicData>
        </a:graphic>
      </p:graphicFrame>
      <p:graphicFrame>
        <p:nvGraphicFramePr>
          <p:cNvPr id="570383" name="Object 15"/>
          <p:cNvGraphicFramePr>
            <a:graphicFrameLocks noChangeAspect="1"/>
          </p:cNvGraphicFramePr>
          <p:nvPr>
            <p:ph sz="quarter" idx="2"/>
          </p:nvPr>
        </p:nvGraphicFramePr>
        <p:xfrm>
          <a:off x="6429388" y="2349500"/>
          <a:ext cx="2603960" cy="1222376"/>
        </p:xfrm>
        <a:graphic>
          <a:graphicData uri="http://schemas.openxmlformats.org/presentationml/2006/ole">
            <p:oleObj spid="_x0000_s275458" name="Équation" r:id="rId6" imgW="1244520" imgH="583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ISTTT 20, July 17-19, 2013 </a:t>
            </a:r>
            <a:endParaRPr lang="fr-FR" dirty="0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14"/>
            <a:ext cx="7572428" cy="1643074"/>
          </a:xfrm>
        </p:spPr>
        <p:txBody>
          <a:bodyPr/>
          <a:lstStyle/>
          <a:p>
            <a:r>
              <a:rPr lang="fr-FR" sz="3200" dirty="0" err="1" smtClean="0"/>
              <a:t>Generalized</a:t>
            </a:r>
            <a:r>
              <a:rPr lang="fr-FR" sz="3200" dirty="0" smtClean="0"/>
              <a:t> (</a:t>
            </a:r>
            <a:r>
              <a:rPr lang="fr-FR" sz="3200" dirty="0" err="1" smtClean="0"/>
              <a:t>translated</a:t>
            </a:r>
            <a:r>
              <a:rPr lang="fr-FR" sz="3200" dirty="0" smtClean="0"/>
              <a:t>) </a:t>
            </a:r>
            <a:r>
              <a:rPr lang="fr-FR" sz="3200" dirty="0" err="1" smtClean="0"/>
              <a:t>supply</a:t>
            </a:r>
            <a:r>
              <a:rPr lang="fr-FR" sz="3200" dirty="0" smtClean="0"/>
              <a:t>- </a:t>
            </a:r>
            <a:r>
              <a:rPr lang="fr-FR" sz="3200" dirty="0" err="1" smtClean="0"/>
              <a:t>Demand</a:t>
            </a:r>
            <a:r>
              <a:rPr lang="fr-FR" sz="3200" dirty="0" smtClean="0"/>
              <a:t> (</a:t>
            </a:r>
            <a:r>
              <a:rPr lang="fr-FR" sz="2400" dirty="0" smtClean="0"/>
              <a:t>Lebacque </a:t>
            </a:r>
            <a:r>
              <a:rPr lang="fr-FR" sz="2400" dirty="0" err="1"/>
              <a:t>Mammar</a:t>
            </a:r>
            <a:r>
              <a:rPr lang="fr-FR" sz="2400" dirty="0"/>
              <a:t> </a:t>
            </a:r>
            <a:r>
              <a:rPr lang="fr-FR" sz="2400" dirty="0" err="1"/>
              <a:t>Haj</a:t>
            </a:r>
            <a:r>
              <a:rPr lang="fr-FR" sz="2400" dirty="0"/>
              <a:t>-Salem 2005-2007</a:t>
            </a:r>
            <a:r>
              <a:rPr lang="fr-FR" sz="3200" dirty="0" smtClean="0"/>
              <a:t>)</a:t>
            </a:r>
            <a:br>
              <a:rPr lang="fr-FR" sz="3200" dirty="0" smtClean="0"/>
            </a:br>
            <a:r>
              <a:rPr lang="fr-FR" sz="3200" dirty="0" smtClean="0"/>
              <a:t>	</a:t>
            </a:r>
            <a:r>
              <a:rPr lang="fr-FR" sz="3200" dirty="0" err="1" smtClean="0"/>
              <a:t>Example</a:t>
            </a:r>
            <a:r>
              <a:rPr lang="fr-FR" sz="3200" dirty="0" smtClean="0"/>
              <a:t>: ARZ model</a:t>
            </a:r>
            <a:endParaRPr lang="fr-FR" sz="3200" dirty="0"/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135185"/>
            <a:ext cx="8675687" cy="865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 dirty="0" err="1" smtClean="0"/>
              <a:t>Translated</a:t>
            </a:r>
            <a:r>
              <a:rPr lang="fr-FR" sz="2800" dirty="0" smtClean="0"/>
              <a:t> </a:t>
            </a:r>
            <a:r>
              <a:rPr lang="fr-FR" sz="2800" dirty="0" err="1" smtClean="0"/>
              <a:t>Supply</a:t>
            </a:r>
            <a:r>
              <a:rPr lang="fr-FR" sz="2800" dirty="0" smtClean="0"/>
              <a:t> / </a:t>
            </a:r>
            <a:r>
              <a:rPr lang="fr-FR" sz="2800" dirty="0" err="1" smtClean="0"/>
              <a:t>Demand</a:t>
            </a:r>
            <a:r>
              <a:rPr lang="fr-FR" sz="2800" dirty="0" smtClean="0"/>
              <a:t> = </a:t>
            </a:r>
            <a:r>
              <a:rPr lang="fr-FR" sz="2800" dirty="0" err="1" smtClean="0"/>
              <a:t>supply</a:t>
            </a:r>
            <a:r>
              <a:rPr lang="fr-FR" sz="2800" dirty="0" smtClean="0"/>
              <a:t> </a:t>
            </a:r>
            <a:r>
              <a:rPr lang="fr-FR" sz="2800" dirty="0" err="1" smtClean="0"/>
              <a:t>resp</a:t>
            </a:r>
            <a:r>
              <a:rPr lang="fr-FR" sz="2800" dirty="0" smtClean="0"/>
              <a:t> </a:t>
            </a:r>
            <a:r>
              <a:rPr lang="fr-FR" sz="2800" dirty="0" err="1" smtClean="0"/>
              <a:t>demand</a:t>
            </a:r>
            <a:r>
              <a:rPr lang="fr-FR" sz="2800" dirty="0" smtClean="0"/>
              <a:t> for the « </a:t>
            </a:r>
            <a:r>
              <a:rPr lang="fr-FR" sz="2800" dirty="0" err="1" smtClean="0"/>
              <a:t>translated</a:t>
            </a:r>
            <a:r>
              <a:rPr lang="fr-FR" sz="2800" dirty="0" smtClean="0"/>
              <a:t> » FD (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resp</a:t>
            </a:r>
            <a:r>
              <a:rPr lang="fr-FR" sz="2800" dirty="0" smtClean="0"/>
              <a:t> to  </a:t>
            </a:r>
            <a:r>
              <a:rPr lang="fr-FR" sz="2800" i="1" dirty="0" smtClean="0"/>
              <a:t>I</a:t>
            </a:r>
            <a:r>
              <a:rPr lang="fr-FR" sz="2800" dirty="0" smtClean="0"/>
              <a:t> )</a:t>
            </a:r>
            <a:endParaRPr lang="fr-FR" sz="2800" dirty="0"/>
          </a:p>
        </p:txBody>
      </p:sp>
      <p:pic>
        <p:nvPicPr>
          <p:cNvPr id="57446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2960688"/>
            <a:ext cx="529272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4469" name="Object 5"/>
          <p:cNvGraphicFramePr>
            <a:graphicFrameLocks noChangeAspect="1"/>
          </p:cNvGraphicFramePr>
          <p:nvPr/>
        </p:nvGraphicFramePr>
        <p:xfrm>
          <a:off x="4895850" y="3824288"/>
          <a:ext cx="4105275" cy="1354137"/>
        </p:xfrm>
        <a:graphic>
          <a:graphicData uri="http://schemas.openxmlformats.org/presentationml/2006/ole">
            <p:oleObj spid="_x0000_s276482" name="Equation" r:id="rId5" imgW="199368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ISTTT 20, July 17-19, 2013 </a:t>
            </a:r>
            <a:endParaRPr lang="fr-FR" dirty="0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1882" y="252369"/>
            <a:ext cx="4370401" cy="1462087"/>
          </a:xfrm>
        </p:spPr>
        <p:txBody>
          <a:bodyPr/>
          <a:lstStyle/>
          <a:p>
            <a:r>
              <a:rPr lang="fr-FR" sz="3200" dirty="0" err="1" smtClean="0"/>
              <a:t>Example</a:t>
            </a:r>
            <a:r>
              <a:rPr lang="fr-FR" sz="3200" dirty="0" smtClean="0"/>
              <a:t> of </a:t>
            </a:r>
            <a:r>
              <a:rPr lang="fr-FR" sz="3200" dirty="0" err="1" smtClean="0"/>
              <a:t>translated</a:t>
            </a:r>
            <a:r>
              <a:rPr lang="fr-FR" sz="3200" dirty="0" smtClean="0"/>
              <a:t> </a:t>
            </a:r>
            <a:r>
              <a:rPr lang="fr-FR" sz="3200" dirty="0" err="1" smtClean="0"/>
              <a:t>supply</a:t>
            </a:r>
            <a:r>
              <a:rPr lang="fr-FR" sz="3200" dirty="0" smtClean="0"/>
              <a:t> / </a:t>
            </a:r>
            <a:r>
              <a:rPr lang="fr-FR" sz="3200" dirty="0" err="1" smtClean="0"/>
              <a:t>demand</a:t>
            </a:r>
            <a:r>
              <a:rPr lang="fr-FR" sz="3200" dirty="0" smtClean="0"/>
              <a:t>: the ARZ </a:t>
            </a:r>
            <a:r>
              <a:rPr lang="fr-FR" sz="3200" dirty="0" err="1" smtClean="0"/>
              <a:t>family</a:t>
            </a:r>
            <a:endParaRPr lang="fr-FR" sz="32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5900" y="2276475"/>
            <a:ext cx="8532813" cy="3910013"/>
            <a:chOff x="1725" y="11177"/>
            <a:chExt cx="8790" cy="3208"/>
          </a:xfrm>
        </p:grpSpPr>
        <p:pic>
          <p:nvPicPr>
            <p:cNvPr id="5754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55" y="11177"/>
              <a:ext cx="4260" cy="3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549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5" y="11207"/>
              <a:ext cx="4104" cy="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54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52400"/>
            <a:ext cx="22320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ISTTT 20, July 17-19, 2013 </a:t>
            </a:r>
            <a:endParaRPr lang="fr-FR" dirty="0"/>
          </a:p>
        </p:txBody>
      </p:sp>
      <p:pic>
        <p:nvPicPr>
          <p:cNvPr id="573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4550" y="0"/>
            <a:ext cx="550862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43" name="Rectangle 3"/>
          <p:cNvSpPr>
            <a:spLocks noGrp="1" noChangeArrowheads="1"/>
          </p:cNvSpPr>
          <p:nvPr>
            <p:ph type="title"/>
          </p:nvPr>
        </p:nvSpPr>
        <p:spPr>
          <a:xfrm>
            <a:off x="1000100" y="188913"/>
            <a:ext cx="4286279" cy="1462087"/>
          </a:xfrm>
        </p:spPr>
        <p:txBody>
          <a:bodyPr/>
          <a:lstStyle/>
          <a:p>
            <a:r>
              <a:rPr lang="en-US" sz="3200" dirty="0" smtClean="0"/>
              <a:t>Solution of the Riemann problem (summary)</a:t>
            </a:r>
            <a:endParaRPr lang="en-US" sz="3200" dirty="0"/>
          </a:p>
        </p:txBody>
      </p:sp>
      <p:sp>
        <p:nvSpPr>
          <p:cNvPr id="573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28868"/>
            <a:ext cx="4429124" cy="3786214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Define</a:t>
            </a:r>
            <a:r>
              <a:rPr lang="en-US" sz="2000" dirty="0" smtClean="0"/>
              <a:t> the upstream demand, the downstream </a:t>
            </a:r>
            <a:r>
              <a:rPr lang="en-US" sz="2000" dirty="0" smtClean="0"/>
              <a:t>supply </a:t>
            </a:r>
            <a:r>
              <a:rPr lang="en-US" sz="2000" dirty="0" smtClean="0"/>
              <a:t>(which depend on </a:t>
            </a:r>
            <a:r>
              <a:rPr lang="en-US" sz="2000" i="1" dirty="0"/>
              <a:t>I</a:t>
            </a:r>
            <a:r>
              <a:rPr lang="en-US" sz="2000" i="1" baseline="-25000" dirty="0"/>
              <a:t>l </a:t>
            </a:r>
            <a:r>
              <a:rPr lang="en-US" sz="2000" dirty="0"/>
              <a:t>):</a:t>
            </a:r>
          </a:p>
          <a:p>
            <a:pPr marL="609600" indent="-609600">
              <a:lnSpc>
                <a:spcPct val="80000"/>
              </a:lnSpc>
            </a:pPr>
            <a:endParaRPr lang="en-US" sz="2000" dirty="0" smtClean="0"/>
          </a:p>
          <a:p>
            <a:pPr marL="609600" indent="-609600">
              <a:lnSpc>
                <a:spcPct val="80000"/>
              </a:lnSpc>
            </a:pPr>
            <a:endParaRPr lang="en-US" sz="2000" dirty="0"/>
          </a:p>
          <a:p>
            <a:pPr marL="609600" indent="-609600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The intermediate state</a:t>
            </a:r>
            <a:r>
              <a:rPr lang="en-US" sz="2000" dirty="0" smtClean="0"/>
              <a:t> </a:t>
            </a:r>
            <a:r>
              <a:rPr lang="en-US" sz="2000" b="1" i="1" dirty="0"/>
              <a:t>U</a:t>
            </a:r>
            <a:r>
              <a:rPr lang="en-US" sz="2000" b="1" i="1" baseline="-25000" dirty="0"/>
              <a:t>m</a:t>
            </a:r>
            <a:r>
              <a:rPr lang="en-US" sz="2000" dirty="0"/>
              <a:t> </a:t>
            </a:r>
            <a:r>
              <a:rPr lang="en-US" sz="2000" dirty="0" smtClean="0"/>
              <a:t> is given by</a:t>
            </a:r>
            <a:endParaRPr lang="en-US" sz="2000" dirty="0"/>
          </a:p>
          <a:p>
            <a:pPr marL="609600" indent="-609600">
              <a:lnSpc>
                <a:spcPct val="80000"/>
              </a:lnSpc>
            </a:pPr>
            <a:endParaRPr lang="en-US" sz="2000" dirty="0"/>
          </a:p>
          <a:p>
            <a:pPr marL="609600" indent="-609600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The upstream demand and the downstream supply  </a:t>
            </a:r>
            <a:r>
              <a:rPr lang="en-US" sz="2000" dirty="0" smtClean="0"/>
              <a:t>(as functions of initial conditions) :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2000" dirty="0" smtClean="0"/>
          </a:p>
          <a:p>
            <a:pPr marL="609600" indent="-609600">
              <a:lnSpc>
                <a:spcPct val="80000"/>
              </a:lnSpc>
            </a:pPr>
            <a:r>
              <a:rPr lang="en-US" sz="2000" b="1" dirty="0" smtClean="0"/>
              <a:t>Min Formula</a:t>
            </a:r>
            <a:r>
              <a:rPr lang="en-US" sz="2000" dirty="0" smtClean="0"/>
              <a:t>:</a:t>
            </a:r>
            <a:endParaRPr lang="en-US" sz="2400" dirty="0"/>
          </a:p>
        </p:txBody>
      </p:sp>
      <p:graphicFrame>
        <p:nvGraphicFramePr>
          <p:cNvPr id="573445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4535488" y="3502026"/>
          <a:ext cx="4213225" cy="771525"/>
        </p:xfrm>
        <a:graphic>
          <a:graphicData uri="http://schemas.openxmlformats.org/presentationml/2006/ole">
            <p:oleObj spid="_x0000_s277506" name="Equation" r:id="rId5" imgW="2501640" imgH="457200" progId="Equation.3">
              <p:embed/>
            </p:oleObj>
          </a:graphicData>
        </a:graphic>
      </p:graphicFrame>
      <p:graphicFrame>
        <p:nvGraphicFramePr>
          <p:cNvPr id="573446" name="Object 6"/>
          <p:cNvGraphicFramePr>
            <a:graphicFrameLocks noChangeAspect="1"/>
          </p:cNvGraphicFramePr>
          <p:nvPr/>
        </p:nvGraphicFramePr>
        <p:xfrm>
          <a:off x="4392613" y="2406636"/>
          <a:ext cx="4298950" cy="674688"/>
        </p:xfrm>
        <a:graphic>
          <a:graphicData uri="http://schemas.openxmlformats.org/presentationml/2006/ole">
            <p:oleObj spid="_x0000_s277507" name="Equation" r:id="rId6" imgW="2095200" imgH="330120" progId="Equation.3">
              <p:embed/>
            </p:oleObj>
          </a:graphicData>
        </a:graphic>
      </p:graphicFrame>
      <p:graphicFrame>
        <p:nvGraphicFramePr>
          <p:cNvPr id="573447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4284663" y="4597416"/>
          <a:ext cx="4745037" cy="958850"/>
        </p:xfrm>
        <a:graphic>
          <a:graphicData uri="http://schemas.openxmlformats.org/presentationml/2006/ole">
            <p:oleObj spid="_x0000_s277508" name="Equation" r:id="rId7" imgW="3809880" imgH="634680" progId="Equation.3">
              <p:embed/>
            </p:oleObj>
          </a:graphicData>
        </a:graphic>
      </p:graphicFrame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5448312" y="5765832"/>
          <a:ext cx="2444750" cy="536575"/>
        </p:xfrm>
        <a:graphic>
          <a:graphicData uri="http://schemas.openxmlformats.org/presentationml/2006/ole">
            <p:oleObj spid="_x0000_s277509" name="Equation" r:id="rId8" imgW="10411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6078" y="214290"/>
            <a:ext cx="5313376" cy="1293834"/>
          </a:xfrm>
        </p:spPr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3" y="2311401"/>
            <a:ext cx="8032778" cy="2617797"/>
          </a:xfrm>
        </p:spPr>
        <p:txBody>
          <a:bodyPr/>
          <a:lstStyle/>
          <a:p>
            <a:r>
              <a:rPr lang="fr-FR" dirty="0" err="1" smtClean="0"/>
              <a:t>Analytical</a:t>
            </a:r>
            <a:r>
              <a:rPr lang="fr-FR" dirty="0" smtClean="0"/>
              <a:t> solutions</a:t>
            </a:r>
          </a:p>
          <a:p>
            <a:r>
              <a:rPr lang="fr-FR" dirty="0" err="1" smtClean="0"/>
              <a:t>Boundary</a:t>
            </a:r>
            <a:r>
              <a:rPr lang="fr-FR" dirty="0" smtClean="0"/>
              <a:t> conditions</a:t>
            </a:r>
          </a:p>
          <a:p>
            <a:r>
              <a:rPr lang="fr-FR" dirty="0" smtClean="0"/>
              <a:t>Intersection </a:t>
            </a:r>
            <a:r>
              <a:rPr lang="fr-FR" dirty="0" err="1" smtClean="0"/>
              <a:t>modeling</a:t>
            </a:r>
            <a:endParaRPr lang="fr-FR" dirty="0" smtClean="0"/>
          </a:p>
          <a:p>
            <a:r>
              <a:rPr lang="fr-FR" dirty="0" err="1" smtClean="0"/>
              <a:t>Numerical</a:t>
            </a:r>
            <a:r>
              <a:rPr lang="fr-FR" dirty="0" smtClean="0"/>
              <a:t> </a:t>
            </a:r>
            <a:r>
              <a:rPr lang="fr-FR" dirty="0" err="1" smtClean="0"/>
              <a:t>schemes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 </a:t>
            </a:r>
            <a:endParaRPr lang="en-GB" smtClean="0"/>
          </a:p>
          <a:p>
            <a:pPr>
              <a:defRPr/>
            </a:pPr>
            <a:r>
              <a:rPr lang="en-US" smtClean="0"/>
              <a:t>ISTTT 20, July 17-19, 2013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Lagrangian</a:t>
            </a:r>
            <a:r>
              <a:rPr lang="fr-FR" dirty="0" smtClean="0"/>
              <a:t> GSOM; HJ and </a:t>
            </a:r>
            <a:r>
              <a:rPr lang="fr-FR" dirty="0" err="1" smtClean="0"/>
              <a:t>variational</a:t>
            </a:r>
            <a:r>
              <a:rPr lang="fr-FR" dirty="0" smtClean="0"/>
              <a:t> </a:t>
            </a:r>
            <a:r>
              <a:rPr lang="fr-FR" dirty="0" err="1" smtClean="0"/>
              <a:t>interpretation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4241806" cy="1079520"/>
          </a:xfrm>
        </p:spPr>
        <p:txBody>
          <a:bodyPr/>
          <a:lstStyle/>
          <a:p>
            <a:r>
              <a:rPr lang="fr-FR" dirty="0" smtClean="0"/>
              <a:t>Scope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928802"/>
            <a:ext cx="8459787" cy="4332309"/>
          </a:xfrm>
        </p:spPr>
        <p:txBody>
          <a:bodyPr/>
          <a:lstStyle/>
          <a:p>
            <a:r>
              <a:rPr lang="fr-FR" sz="2800" dirty="0" smtClean="0"/>
              <a:t>The GSOM model </a:t>
            </a:r>
            <a:r>
              <a:rPr lang="fr-FR" sz="2800" dirty="0" err="1" smtClean="0"/>
              <a:t>is</a:t>
            </a:r>
            <a:r>
              <a:rPr lang="fr-FR" sz="2800" dirty="0" smtClean="0"/>
              <a:t> close to the LWR model</a:t>
            </a:r>
          </a:p>
          <a:p>
            <a:r>
              <a:rPr lang="fr-FR" sz="2800" dirty="0" smtClean="0"/>
              <a:t>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nearly</a:t>
            </a:r>
            <a:r>
              <a:rPr lang="fr-FR" sz="2800" dirty="0" smtClean="0"/>
              <a:t> as simple (non trivial explicit solutions fi)</a:t>
            </a:r>
          </a:p>
          <a:p>
            <a:r>
              <a:rPr lang="fr-FR" sz="2800" dirty="0" smtClean="0"/>
              <a:t>But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accounts</a:t>
            </a:r>
            <a:r>
              <a:rPr lang="fr-FR" sz="2800" dirty="0" smtClean="0"/>
              <a:t> for driver </a:t>
            </a:r>
            <a:r>
              <a:rPr lang="fr-FR" sz="2800" dirty="0" err="1" smtClean="0"/>
              <a:t>variability</a:t>
            </a:r>
            <a:r>
              <a:rPr lang="fr-FR" sz="2800" dirty="0" smtClean="0"/>
              <a:t> (</a:t>
            </a:r>
            <a:r>
              <a:rPr lang="fr-FR" sz="2800" dirty="0" err="1" smtClean="0"/>
              <a:t>attributes</a:t>
            </a:r>
            <a:r>
              <a:rPr lang="fr-FR" sz="2800" dirty="0" smtClean="0"/>
              <a:t>)</a:t>
            </a:r>
          </a:p>
          <a:p>
            <a:r>
              <a:rPr lang="fr-FR" sz="2800" dirty="0" smtClean="0"/>
              <a:t>More scope for </a:t>
            </a:r>
            <a:r>
              <a:rPr lang="fr-FR" sz="2800" dirty="0" err="1" smtClean="0"/>
              <a:t>lagrangian</a:t>
            </a:r>
            <a:r>
              <a:rPr lang="fr-FR" sz="2800" dirty="0" smtClean="0"/>
              <a:t> </a:t>
            </a:r>
            <a:r>
              <a:rPr lang="fr-FR" sz="2800" dirty="0" err="1" smtClean="0"/>
              <a:t>modeling</a:t>
            </a:r>
            <a:r>
              <a:rPr lang="fr-FR" sz="2800" dirty="0" smtClean="0"/>
              <a:t>, driver interaction, </a:t>
            </a:r>
            <a:r>
              <a:rPr lang="fr-FR" sz="2800" dirty="0" err="1" smtClean="0"/>
              <a:t>individual</a:t>
            </a:r>
            <a:r>
              <a:rPr lang="fr-FR" sz="2800" dirty="0" smtClean="0"/>
              <a:t> </a:t>
            </a:r>
            <a:r>
              <a:rPr lang="fr-FR" sz="2800" dirty="0" err="1" smtClean="0"/>
              <a:t>properties</a:t>
            </a:r>
            <a:endParaRPr lang="fr-FR" sz="2800" dirty="0" smtClean="0"/>
          </a:p>
          <a:p>
            <a:r>
              <a:rPr lang="fr-FR" sz="2800" dirty="0" err="1" smtClean="0"/>
              <a:t>Admits</a:t>
            </a:r>
            <a:r>
              <a:rPr lang="fr-FR" sz="2800" dirty="0" smtClean="0"/>
              <a:t> a </a:t>
            </a:r>
            <a:r>
              <a:rPr lang="fr-FR" sz="2800" dirty="0" err="1" smtClean="0"/>
              <a:t>variational</a:t>
            </a:r>
            <a:r>
              <a:rPr lang="fr-FR" sz="2800" dirty="0" smtClean="0"/>
              <a:t> formulation</a:t>
            </a:r>
          </a:p>
          <a:p>
            <a:r>
              <a:rPr lang="fr-FR" sz="2800" dirty="0" err="1" smtClean="0"/>
              <a:t>Expected</a:t>
            </a:r>
            <a:r>
              <a:rPr lang="fr-FR" sz="2800" dirty="0" smtClean="0"/>
              <a:t> </a:t>
            </a:r>
            <a:r>
              <a:rPr lang="fr-FR" sz="2800" dirty="0" err="1" smtClean="0"/>
              <a:t>benefits</a:t>
            </a:r>
            <a:r>
              <a:rPr lang="fr-FR" sz="2800" dirty="0" smtClean="0"/>
              <a:t>: </a:t>
            </a:r>
            <a:r>
              <a:rPr lang="fr-FR" sz="2800" dirty="0" err="1" smtClean="0"/>
              <a:t>numerical</a:t>
            </a:r>
            <a:r>
              <a:rPr lang="fr-FR" sz="2800" dirty="0" smtClean="0"/>
              <a:t> </a:t>
            </a:r>
            <a:r>
              <a:rPr lang="fr-FR" sz="2800" dirty="0" err="1" smtClean="0"/>
              <a:t>schemes</a:t>
            </a:r>
            <a:r>
              <a:rPr lang="fr-FR" sz="2800" dirty="0" smtClean="0"/>
              <a:t>, data assimilation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</a:t>
            </a:r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Variational</a:t>
            </a:r>
            <a:r>
              <a:rPr lang="fr-FR" dirty="0" smtClean="0"/>
              <a:t> formulation of GSOM </a:t>
            </a:r>
            <a:r>
              <a:rPr lang="fr-FR" dirty="0" err="1" smtClean="0"/>
              <a:t>models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85720" y="1928802"/>
            <a:ext cx="8104216" cy="4286280"/>
          </a:xfrm>
        </p:spPr>
        <p:txBody>
          <a:bodyPr/>
          <a:lstStyle/>
          <a:p>
            <a:r>
              <a:rPr lang="fr-FR" sz="2800" dirty="0" smtClean="0"/>
              <a:t>Motivation</a:t>
            </a:r>
          </a:p>
          <a:p>
            <a:pPr lvl="1"/>
            <a:r>
              <a:rPr lang="fr-FR" sz="2400" dirty="0" err="1" smtClean="0"/>
              <a:t>Numerical</a:t>
            </a:r>
            <a:r>
              <a:rPr lang="fr-FR" sz="2400" dirty="0" smtClean="0"/>
              <a:t> </a:t>
            </a:r>
            <a:r>
              <a:rPr lang="fr-FR" sz="2400" dirty="0" err="1" smtClean="0"/>
              <a:t>schemes</a:t>
            </a:r>
            <a:r>
              <a:rPr lang="fr-FR" sz="2400" dirty="0" smtClean="0"/>
              <a:t> (</a:t>
            </a:r>
            <a:r>
              <a:rPr lang="fr-FR" sz="2400" dirty="0" err="1" smtClean="0"/>
              <a:t>grid</a:t>
            </a:r>
            <a:r>
              <a:rPr lang="fr-FR" sz="2400" dirty="0" smtClean="0"/>
              <a:t>-free </a:t>
            </a:r>
            <a:r>
              <a:rPr lang="fr-FR" sz="2400" dirty="0" err="1" smtClean="0"/>
              <a:t>cf</a:t>
            </a:r>
            <a:r>
              <a:rPr lang="fr-FR" sz="2400" dirty="0" smtClean="0"/>
              <a:t> </a:t>
            </a:r>
            <a:r>
              <a:rPr lang="fr-FR" sz="2400" dirty="0" err="1" smtClean="0"/>
              <a:t>Mazaré</a:t>
            </a:r>
            <a:r>
              <a:rPr lang="fr-FR" sz="2400" dirty="0" smtClean="0"/>
              <a:t> et al 2011)</a:t>
            </a:r>
          </a:p>
          <a:p>
            <a:pPr lvl="1"/>
            <a:r>
              <a:rPr lang="fr-FR" sz="2400" dirty="0" smtClean="0"/>
              <a:t>Data assimilation (</a:t>
            </a:r>
            <a:r>
              <a:rPr lang="fr-FR" sz="2400" dirty="0" err="1" smtClean="0"/>
              <a:t>floating</a:t>
            </a:r>
            <a:r>
              <a:rPr lang="fr-FR" sz="2400" dirty="0" smtClean="0"/>
              <a:t> </a:t>
            </a:r>
            <a:r>
              <a:rPr lang="fr-FR" sz="2400" dirty="0" err="1" smtClean="0"/>
              <a:t>vehicle</a:t>
            </a:r>
            <a:r>
              <a:rPr lang="fr-FR" sz="2400" dirty="0" smtClean="0"/>
              <a:t> / mobile data </a:t>
            </a:r>
            <a:r>
              <a:rPr lang="fr-FR" sz="2400" dirty="0" err="1" smtClean="0"/>
              <a:t>cf</a:t>
            </a:r>
            <a:r>
              <a:rPr lang="fr-FR" sz="2400" dirty="0" smtClean="0"/>
              <a:t> Claudel </a:t>
            </a:r>
            <a:r>
              <a:rPr lang="fr-FR" sz="2400" dirty="0" err="1" smtClean="0"/>
              <a:t>Bayen</a:t>
            </a:r>
            <a:r>
              <a:rPr lang="fr-FR" sz="2400" dirty="0" smtClean="0"/>
              <a:t> 2010)</a:t>
            </a:r>
          </a:p>
          <a:p>
            <a:pPr lvl="1"/>
            <a:r>
              <a:rPr lang="fr-FR" sz="2400" dirty="0" err="1" smtClean="0"/>
              <a:t>Advantages</a:t>
            </a:r>
            <a:r>
              <a:rPr lang="fr-FR" sz="2400" dirty="0" smtClean="0"/>
              <a:t> of </a:t>
            </a:r>
            <a:r>
              <a:rPr lang="fr-FR" sz="2400" dirty="0" err="1" smtClean="0"/>
              <a:t>variational</a:t>
            </a:r>
            <a:r>
              <a:rPr lang="fr-FR" sz="2400" dirty="0" smtClean="0"/>
              <a:t> </a:t>
            </a:r>
            <a:r>
              <a:rPr lang="fr-FR" sz="2400" dirty="0" err="1" smtClean="0"/>
              <a:t>principles</a:t>
            </a:r>
            <a:r>
              <a:rPr lang="fr-FR" sz="2400" dirty="0" smtClean="0"/>
              <a:t> </a:t>
            </a:r>
            <a:endParaRPr lang="fr-FR" sz="2400" dirty="0" smtClean="0"/>
          </a:p>
          <a:p>
            <a:r>
              <a:rPr lang="fr-FR" sz="2800" dirty="0" err="1" smtClean="0"/>
              <a:t>Difficulty</a:t>
            </a:r>
            <a:endParaRPr lang="fr-FR" sz="2800" dirty="0" smtClean="0"/>
          </a:p>
          <a:p>
            <a:pPr lvl="1"/>
            <a:r>
              <a:rPr lang="fr-FR" sz="2400" dirty="0" err="1" smtClean="0"/>
              <a:t>Theory</a:t>
            </a:r>
            <a:r>
              <a:rPr lang="fr-FR" sz="2400" dirty="0" smtClean="0"/>
              <a:t> </a:t>
            </a:r>
            <a:r>
              <a:rPr lang="fr-FR" sz="2400" dirty="0" err="1" smtClean="0"/>
              <a:t>complete</a:t>
            </a:r>
            <a:r>
              <a:rPr lang="fr-FR" sz="2400" dirty="0" smtClean="0"/>
              <a:t> for LWR (</a:t>
            </a:r>
            <a:r>
              <a:rPr lang="fr-FR" sz="2400" dirty="0" err="1" smtClean="0"/>
              <a:t>Newell</a:t>
            </a:r>
            <a:r>
              <a:rPr lang="fr-FR" sz="2400" dirty="0" smtClean="0"/>
              <a:t>, </a:t>
            </a:r>
            <a:r>
              <a:rPr lang="fr-FR" sz="2400" dirty="0" err="1" smtClean="0"/>
              <a:t>Daganzo</a:t>
            </a:r>
            <a:r>
              <a:rPr lang="fr-FR" sz="2400" dirty="0" smtClean="0"/>
              <a:t>, </a:t>
            </a:r>
            <a:r>
              <a:rPr lang="fr-FR" sz="2400" dirty="0" err="1" smtClean="0"/>
              <a:t>also</a:t>
            </a:r>
            <a:r>
              <a:rPr lang="fr-FR" sz="2400" dirty="0" smtClean="0"/>
              <a:t> Leclercq Laval for </a:t>
            </a:r>
            <a:r>
              <a:rPr lang="fr-FR" sz="2400" dirty="0" err="1" smtClean="0"/>
              <a:t>various</a:t>
            </a:r>
            <a:r>
              <a:rPr lang="fr-FR" sz="2400" dirty="0" smtClean="0"/>
              <a:t> </a:t>
            </a:r>
            <a:r>
              <a:rPr lang="fr-FR" sz="2400" dirty="0" err="1" smtClean="0"/>
              <a:t>representations</a:t>
            </a:r>
            <a:r>
              <a:rPr lang="fr-FR" sz="2400" dirty="0" smtClean="0"/>
              <a:t> )</a:t>
            </a:r>
          </a:p>
          <a:p>
            <a:pPr lvl="1"/>
            <a:r>
              <a:rPr lang="fr-FR" sz="2400" dirty="0" err="1" smtClean="0"/>
              <a:t>Need</a:t>
            </a:r>
            <a:r>
              <a:rPr lang="fr-FR" sz="2400" dirty="0" smtClean="0"/>
              <a:t> of a unique value </a:t>
            </a:r>
            <a:r>
              <a:rPr lang="fr-FR" sz="2400" dirty="0" err="1" smtClean="0"/>
              <a:t>function</a:t>
            </a:r>
            <a:endParaRPr lang="fr-FR" sz="2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r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000924" cy="852487"/>
          </a:xfrm>
        </p:spPr>
        <p:txBody>
          <a:bodyPr/>
          <a:lstStyle/>
          <a:p>
            <a:pPr eaLnBrk="1" hangingPunct="1"/>
            <a:r>
              <a:rPr lang="fr-FR" sz="4000" dirty="0" err="1" smtClean="0"/>
              <a:t>Lagrangian</a:t>
            </a:r>
            <a:r>
              <a:rPr lang="fr-FR" sz="4000" dirty="0" smtClean="0"/>
              <a:t> conservation </a:t>
            </a:r>
            <a:r>
              <a:rPr lang="fr-FR" sz="4000" dirty="0" err="1" smtClean="0"/>
              <a:t>law</a:t>
            </a:r>
            <a:endParaRPr lang="fr-FR" sz="4000" dirty="0" smtClean="0"/>
          </a:p>
        </p:txBody>
      </p:sp>
      <p:sp>
        <p:nvSpPr>
          <p:cNvPr id="9220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53988" y="2114550"/>
            <a:ext cx="4454525" cy="2811463"/>
          </a:xfrm>
        </p:spPr>
        <p:txBody>
          <a:bodyPr/>
          <a:lstStyle/>
          <a:p>
            <a:pPr eaLnBrk="1" hangingPunct="1"/>
            <a:r>
              <a:rPr lang="fr-FR" sz="2400" dirty="0" err="1" smtClean="0"/>
              <a:t>Spacing</a:t>
            </a:r>
            <a:r>
              <a:rPr lang="fr-FR" sz="2400" dirty="0" smtClean="0"/>
              <a:t> </a:t>
            </a:r>
            <a:r>
              <a:rPr lang="fr-FR" sz="2400" i="1" dirty="0" smtClean="0"/>
              <a:t>r</a:t>
            </a:r>
          </a:p>
          <a:p>
            <a:pPr eaLnBrk="1" hangingPunct="1"/>
            <a:r>
              <a:rPr lang="fr-FR" sz="2400" dirty="0" smtClean="0"/>
              <a:t>The rate of variation of </a:t>
            </a:r>
            <a:r>
              <a:rPr lang="fr-FR" sz="2400" dirty="0" err="1" smtClean="0"/>
              <a:t>spacing</a:t>
            </a:r>
            <a:r>
              <a:rPr lang="fr-FR" sz="2400" dirty="0" smtClean="0"/>
              <a:t> </a:t>
            </a:r>
            <a:r>
              <a:rPr lang="fr-FR" sz="2400" i="1" dirty="0" smtClean="0"/>
              <a:t>r</a:t>
            </a:r>
            <a:r>
              <a:rPr lang="fr-FR" sz="2400" dirty="0" smtClean="0"/>
              <a:t>  </a:t>
            </a:r>
            <a:r>
              <a:rPr lang="fr-FR" sz="2400" dirty="0" err="1" smtClean="0"/>
              <a:t>depends</a:t>
            </a:r>
            <a:r>
              <a:rPr lang="fr-FR" sz="2400" dirty="0" smtClean="0"/>
              <a:t> on the gradient of speed </a:t>
            </a:r>
            <a:r>
              <a:rPr lang="fr-FR" sz="2400" dirty="0" err="1" smtClean="0"/>
              <a:t>with</a:t>
            </a:r>
            <a:r>
              <a:rPr lang="fr-FR" sz="2400" dirty="0" smtClean="0"/>
              <a:t> respect  to </a:t>
            </a:r>
            <a:r>
              <a:rPr lang="fr-FR" sz="2400" dirty="0" err="1" smtClean="0"/>
              <a:t>vehicle</a:t>
            </a:r>
            <a:r>
              <a:rPr lang="fr-FR" sz="2400" dirty="0" smtClean="0"/>
              <a:t> index  </a:t>
            </a:r>
            <a:r>
              <a:rPr lang="fr-FR" sz="2400" i="1" dirty="0" smtClean="0"/>
              <a:t>N</a:t>
            </a:r>
          </a:p>
        </p:txBody>
      </p:sp>
      <p:sp>
        <p:nvSpPr>
          <p:cNvPr id="9221" name="Espace réservé du pied de page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ISTTT 20, July 17-19, 2013 </a:t>
            </a:r>
            <a:endParaRPr lang="en-GB" dirty="0" smtClean="0"/>
          </a:p>
        </p:txBody>
      </p:sp>
      <p:grpSp>
        <p:nvGrpSpPr>
          <p:cNvPr id="2" name="Groupe 19"/>
          <p:cNvGrpSpPr>
            <a:grpSpLocks/>
          </p:cNvGrpSpPr>
          <p:nvPr/>
        </p:nvGrpSpPr>
        <p:grpSpPr bwMode="auto">
          <a:xfrm>
            <a:off x="4937125" y="1822450"/>
            <a:ext cx="3687763" cy="3621088"/>
            <a:chOff x="4937130" y="2041506"/>
            <a:chExt cx="3687813" cy="3621135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4937130" y="5656291"/>
              <a:ext cx="357827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rot="16200000" flipV="1">
              <a:off x="3166250" y="3885412"/>
              <a:ext cx="3548109" cy="63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orme libre 10"/>
            <p:cNvSpPr/>
            <p:nvPr/>
          </p:nvSpPr>
          <p:spPr>
            <a:xfrm>
              <a:off x="5106995" y="2197083"/>
              <a:ext cx="1427181" cy="2965488"/>
            </a:xfrm>
            <a:custGeom>
              <a:avLst/>
              <a:gdLst>
                <a:gd name="connsiteX0" fmla="*/ 0 w 1427356"/>
                <a:gd name="connsiteY0" fmla="*/ 2966225 h 2966225"/>
                <a:gd name="connsiteX1" fmla="*/ 122663 w 1427356"/>
                <a:gd name="connsiteY1" fmla="*/ 2464420 h 2966225"/>
                <a:gd name="connsiteX2" fmla="*/ 401443 w 1427356"/>
                <a:gd name="connsiteY2" fmla="*/ 2040673 h 2966225"/>
                <a:gd name="connsiteX3" fmla="*/ 880946 w 1427356"/>
                <a:gd name="connsiteY3" fmla="*/ 1460810 h 2966225"/>
                <a:gd name="connsiteX4" fmla="*/ 1081668 w 1427356"/>
                <a:gd name="connsiteY4" fmla="*/ 1081669 h 2966225"/>
                <a:gd name="connsiteX5" fmla="*/ 1248936 w 1427356"/>
                <a:gd name="connsiteY5" fmla="*/ 434898 h 2966225"/>
                <a:gd name="connsiteX6" fmla="*/ 1427356 w 1427356"/>
                <a:gd name="connsiteY6" fmla="*/ 0 h 296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356" h="2966225">
                  <a:moveTo>
                    <a:pt x="0" y="2966225"/>
                  </a:moveTo>
                  <a:cubicBezTo>
                    <a:pt x="27878" y="2792452"/>
                    <a:pt x="55756" y="2618679"/>
                    <a:pt x="122663" y="2464420"/>
                  </a:cubicBezTo>
                  <a:cubicBezTo>
                    <a:pt x="189570" y="2310161"/>
                    <a:pt x="275063" y="2207941"/>
                    <a:pt x="401443" y="2040673"/>
                  </a:cubicBezTo>
                  <a:cubicBezTo>
                    <a:pt x="527823" y="1873405"/>
                    <a:pt x="767575" y="1620644"/>
                    <a:pt x="880946" y="1460810"/>
                  </a:cubicBezTo>
                  <a:cubicBezTo>
                    <a:pt x="994317" y="1300976"/>
                    <a:pt x="1020336" y="1252654"/>
                    <a:pt x="1081668" y="1081669"/>
                  </a:cubicBezTo>
                  <a:cubicBezTo>
                    <a:pt x="1143000" y="910684"/>
                    <a:pt x="1191321" y="615176"/>
                    <a:pt x="1248936" y="434898"/>
                  </a:cubicBezTo>
                  <a:cubicBezTo>
                    <a:pt x="1306551" y="254620"/>
                    <a:pt x="1366953" y="127310"/>
                    <a:pt x="1427356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6300811" y="2441561"/>
              <a:ext cx="1873275" cy="2709898"/>
            </a:xfrm>
            <a:custGeom>
              <a:avLst/>
              <a:gdLst>
                <a:gd name="connsiteX0" fmla="*/ 0 w 1873405"/>
                <a:gd name="connsiteY0" fmla="*/ 2709746 h 2709746"/>
                <a:gd name="connsiteX1" fmla="*/ 278781 w 1873405"/>
                <a:gd name="connsiteY1" fmla="*/ 2230244 h 2709746"/>
                <a:gd name="connsiteX2" fmla="*/ 613317 w 1873405"/>
                <a:gd name="connsiteY2" fmla="*/ 1884556 h 2709746"/>
                <a:gd name="connsiteX3" fmla="*/ 858644 w 1873405"/>
                <a:gd name="connsiteY3" fmla="*/ 1471961 h 2709746"/>
                <a:gd name="connsiteX4" fmla="*/ 1070517 w 1873405"/>
                <a:gd name="connsiteY4" fmla="*/ 992459 h 2709746"/>
                <a:gd name="connsiteX5" fmla="*/ 1572322 w 1873405"/>
                <a:gd name="connsiteY5" fmla="*/ 412595 h 2709746"/>
                <a:gd name="connsiteX6" fmla="*/ 1873405 w 1873405"/>
                <a:gd name="connsiteY6" fmla="*/ 0 h 270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405" h="2709746">
                  <a:moveTo>
                    <a:pt x="0" y="2709746"/>
                  </a:moveTo>
                  <a:cubicBezTo>
                    <a:pt x="88281" y="2538761"/>
                    <a:pt x="176562" y="2367776"/>
                    <a:pt x="278781" y="2230244"/>
                  </a:cubicBezTo>
                  <a:cubicBezTo>
                    <a:pt x="381000" y="2092712"/>
                    <a:pt x="516673" y="2010936"/>
                    <a:pt x="613317" y="1884556"/>
                  </a:cubicBezTo>
                  <a:cubicBezTo>
                    <a:pt x="709961" y="1758176"/>
                    <a:pt x="782444" y="1620644"/>
                    <a:pt x="858644" y="1471961"/>
                  </a:cubicBezTo>
                  <a:cubicBezTo>
                    <a:pt x="934844" y="1323278"/>
                    <a:pt x="951571" y="1169020"/>
                    <a:pt x="1070517" y="992459"/>
                  </a:cubicBezTo>
                  <a:cubicBezTo>
                    <a:pt x="1189463" y="815898"/>
                    <a:pt x="1438507" y="578005"/>
                    <a:pt x="1572322" y="412595"/>
                  </a:cubicBezTo>
                  <a:cubicBezTo>
                    <a:pt x="1706137" y="247185"/>
                    <a:pt x="1789771" y="123592"/>
                    <a:pt x="1873405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6251598" y="3025769"/>
              <a:ext cx="1460520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>
              <a:off x="5484825" y="4268798"/>
              <a:ext cx="1460520" cy="1587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0" name="ZoneTexte 17"/>
            <p:cNvSpPr txBox="1">
              <a:spLocks noChangeArrowheads="1"/>
            </p:cNvSpPr>
            <p:nvPr/>
          </p:nvSpPr>
          <p:spPr bwMode="auto">
            <a:xfrm>
              <a:off x="8223300" y="5286961"/>
              <a:ext cx="4016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i="1"/>
                <a:t>x</a:t>
              </a:r>
            </a:p>
          </p:txBody>
        </p:sp>
        <p:sp>
          <p:nvSpPr>
            <p:cNvPr id="9231" name="ZoneTexte 18"/>
            <p:cNvSpPr txBox="1">
              <a:spLocks noChangeArrowheads="1"/>
            </p:cNvSpPr>
            <p:nvPr/>
          </p:nvSpPr>
          <p:spPr bwMode="auto">
            <a:xfrm>
              <a:off x="4973643" y="2041506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i="1"/>
                <a:t>t</a:t>
              </a:r>
            </a:p>
          </p:txBody>
        </p:sp>
      </p:grp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857224" y="4572008"/>
          <a:ext cx="2824163" cy="1374775"/>
        </p:xfrm>
        <a:graphic>
          <a:graphicData uri="http://schemas.openxmlformats.org/presentationml/2006/ole">
            <p:oleObj spid="_x0000_s299010" name="Équation" r:id="rId3" imgW="965160" imgH="469800" progId="Equation.3">
              <p:embed/>
            </p:oleObj>
          </a:graphicData>
        </a:graphic>
      </p:graphicFrame>
      <p:sp>
        <p:nvSpPr>
          <p:cNvPr id="9223" name="ZoneTexte 21"/>
          <p:cNvSpPr txBox="1">
            <a:spLocks noChangeArrowheads="1"/>
          </p:cNvSpPr>
          <p:nvPr/>
        </p:nvSpPr>
        <p:spPr bwMode="auto">
          <a:xfrm>
            <a:off x="3878263" y="5692775"/>
            <a:ext cx="4392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The </a:t>
            </a:r>
            <a:r>
              <a:rPr lang="fr-FR" b="1" dirty="0" err="1" smtClean="0">
                <a:solidFill>
                  <a:srgbClr val="0000FF"/>
                </a:solidFill>
              </a:rPr>
              <a:t>spacing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is</a:t>
            </a:r>
            <a:r>
              <a:rPr lang="fr-FR" b="1" dirty="0" smtClean="0">
                <a:solidFill>
                  <a:srgbClr val="0000FF"/>
                </a:solidFill>
              </a:rPr>
              <a:t> the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</a:rPr>
              <a:t>inverse of </a:t>
            </a:r>
            <a:r>
              <a:rPr lang="fr-FR" b="1" dirty="0" err="1" smtClean="0">
                <a:solidFill>
                  <a:srgbClr val="0000FF"/>
                </a:solidFill>
              </a:rPr>
              <a:t>density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43636" y="3702610"/>
            <a:ext cx="2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r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re 1"/>
          <p:cNvSpPr>
            <a:spLocks noGrp="1"/>
          </p:cNvSpPr>
          <p:nvPr>
            <p:ph type="title"/>
          </p:nvPr>
        </p:nvSpPr>
        <p:spPr>
          <a:xfrm>
            <a:off x="1714480" y="215900"/>
            <a:ext cx="6159500" cy="1462088"/>
          </a:xfrm>
        </p:spPr>
        <p:txBody>
          <a:bodyPr/>
          <a:lstStyle/>
          <a:p>
            <a:pPr eaLnBrk="1" hangingPunct="1"/>
            <a:r>
              <a:rPr lang="fr-FR" dirty="0" err="1" smtClean="0"/>
              <a:t>Lagrangian</a:t>
            </a:r>
            <a:r>
              <a:rPr lang="fr-FR" dirty="0" smtClean="0"/>
              <a:t> version of the GSOM model</a:t>
            </a:r>
          </a:p>
        </p:txBody>
      </p:sp>
      <p:sp>
        <p:nvSpPr>
          <p:cNvPr id="11269" name="Espace réservé du contenu 2"/>
          <p:cNvSpPr>
            <a:spLocks noGrp="1"/>
          </p:cNvSpPr>
          <p:nvPr>
            <p:ph idx="1"/>
          </p:nvPr>
        </p:nvSpPr>
        <p:spPr>
          <a:xfrm>
            <a:off x="285720" y="2078038"/>
            <a:ext cx="8266113" cy="3922730"/>
          </a:xfrm>
        </p:spPr>
        <p:txBody>
          <a:bodyPr/>
          <a:lstStyle/>
          <a:p>
            <a:pPr eaLnBrk="1" hangingPunct="1"/>
            <a:r>
              <a:rPr lang="fr-FR" sz="2400" dirty="0" smtClean="0"/>
              <a:t>Conservation </a:t>
            </a:r>
            <a:r>
              <a:rPr lang="fr-FR" sz="2400" dirty="0" err="1" smtClean="0"/>
              <a:t>law</a:t>
            </a:r>
            <a:r>
              <a:rPr lang="fr-FR" sz="2400" dirty="0" smtClean="0"/>
              <a:t> in </a:t>
            </a:r>
            <a:r>
              <a:rPr lang="fr-FR" sz="2400" dirty="0" err="1" smtClean="0"/>
              <a:t>lagrangian</a:t>
            </a:r>
            <a:r>
              <a:rPr lang="fr-FR" sz="2400" dirty="0" smtClean="0"/>
              <a:t> </a:t>
            </a:r>
            <a:r>
              <a:rPr lang="fr-FR" sz="2400" dirty="0" err="1" smtClean="0"/>
              <a:t>coordinates</a:t>
            </a:r>
            <a:endParaRPr lang="fr-FR" sz="2400" dirty="0" smtClean="0"/>
          </a:p>
          <a:p>
            <a:pPr eaLnBrk="1" hangingPunct="1"/>
            <a:r>
              <a:rPr lang="fr-FR" sz="2400" dirty="0" smtClean="0"/>
              <a:t>Driver </a:t>
            </a:r>
            <a:r>
              <a:rPr lang="fr-FR" sz="2400" dirty="0" err="1" smtClean="0"/>
              <a:t>attribute</a:t>
            </a:r>
            <a:r>
              <a:rPr lang="fr-FR" sz="2400" dirty="0" smtClean="0"/>
              <a:t> </a:t>
            </a:r>
            <a:r>
              <a:rPr lang="fr-FR" sz="2400" dirty="0" err="1" smtClean="0"/>
              <a:t>equation</a:t>
            </a:r>
            <a:r>
              <a:rPr lang="fr-FR" sz="2400" dirty="0" smtClean="0"/>
              <a:t> (</a:t>
            </a:r>
            <a:r>
              <a:rPr lang="fr-FR" sz="2400" dirty="0" err="1" smtClean="0"/>
              <a:t>natural</a:t>
            </a:r>
            <a:r>
              <a:rPr lang="fr-FR" sz="2400" dirty="0" smtClean="0"/>
              <a:t> </a:t>
            </a:r>
            <a:r>
              <a:rPr lang="fr-FR" sz="2400" dirty="0" err="1" smtClean="0"/>
              <a:t>lagrangian</a:t>
            </a:r>
            <a:r>
              <a:rPr lang="fr-FR" sz="2400" dirty="0" smtClean="0"/>
              <a:t> expression)</a:t>
            </a:r>
          </a:p>
          <a:p>
            <a:pPr eaLnBrk="1" hangingPunct="1"/>
            <a:endParaRPr lang="fr-FR" sz="2400" dirty="0" smtClean="0"/>
          </a:p>
          <a:p>
            <a:pPr eaLnBrk="1" hangingPunct="1"/>
            <a:endParaRPr lang="fr-FR" sz="2400" dirty="0" smtClean="0"/>
          </a:p>
          <a:p>
            <a:pPr eaLnBrk="1" hangingPunct="1">
              <a:buNone/>
            </a:pPr>
            <a:endParaRPr lang="fr-FR" sz="2400" dirty="0" smtClean="0"/>
          </a:p>
          <a:p>
            <a:pPr eaLnBrk="1" hangingPunct="1"/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introduce</a:t>
            </a:r>
            <a:r>
              <a:rPr lang="fr-FR" sz="2400" dirty="0" smtClean="0"/>
              <a:t> </a:t>
            </a:r>
            <a:r>
              <a:rPr lang="fr-FR" sz="2400" dirty="0" smtClean="0"/>
              <a:t>the position </a:t>
            </a:r>
            <a:r>
              <a:rPr lang="fr-FR" sz="2400" dirty="0" smtClean="0"/>
              <a:t>of </a:t>
            </a:r>
            <a:r>
              <a:rPr lang="fr-FR" sz="2400" dirty="0" err="1" smtClean="0"/>
              <a:t>vehicle</a:t>
            </a:r>
            <a:r>
              <a:rPr lang="fr-FR" sz="2400" dirty="0" smtClean="0"/>
              <a:t> N:</a:t>
            </a:r>
          </a:p>
          <a:p>
            <a:pPr eaLnBrk="1" hangingPunct="1"/>
            <a:endParaRPr lang="fr-FR" sz="2400" dirty="0" smtClean="0"/>
          </a:p>
          <a:p>
            <a:pPr eaLnBrk="1" hangingPunct="1"/>
            <a:endParaRPr lang="fr-FR" sz="2400" dirty="0" smtClean="0"/>
          </a:p>
          <a:p>
            <a:pPr eaLnBrk="1" hangingPunct="1"/>
            <a:r>
              <a:rPr lang="fr-FR" sz="2400" dirty="0" smtClean="0"/>
              <a:t>Note </a:t>
            </a:r>
            <a:r>
              <a:rPr lang="fr-FR" sz="2400" dirty="0" err="1" smtClean="0"/>
              <a:t>that</a:t>
            </a:r>
            <a:r>
              <a:rPr lang="fr-FR" sz="2400" dirty="0" smtClean="0"/>
              <a:t>:</a:t>
            </a:r>
          </a:p>
        </p:txBody>
      </p:sp>
      <p:sp>
        <p:nvSpPr>
          <p:cNvPr id="1127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ISTTT 20, July 17-19, 2013 </a:t>
            </a:r>
            <a:endParaRPr lang="en-GB" dirty="0" smtClean="0"/>
          </a:p>
        </p:txBody>
      </p:sp>
      <p:pic>
        <p:nvPicPr>
          <p:cNvPr id="300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143248"/>
            <a:ext cx="6000792" cy="10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0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274924"/>
            <a:ext cx="2928958" cy="8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337414"/>
            <a:ext cx="1417770" cy="87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7290" y="134926"/>
            <a:ext cx="7215238" cy="1651000"/>
          </a:xfrm>
        </p:spPr>
        <p:txBody>
          <a:bodyPr/>
          <a:lstStyle/>
          <a:p>
            <a:r>
              <a:rPr lang="fr-FR" sz="3600" dirty="0" err="1" smtClean="0"/>
              <a:t>Lagrangian</a:t>
            </a:r>
            <a:r>
              <a:rPr lang="fr-FR" sz="3600" dirty="0" smtClean="0"/>
              <a:t> Hamilton-Jacobi </a:t>
            </a:r>
            <a:br>
              <a:rPr lang="fr-FR" sz="3600" dirty="0" smtClean="0"/>
            </a:br>
            <a:r>
              <a:rPr lang="fr-FR" sz="3600" dirty="0" smtClean="0"/>
              <a:t>formulation of GSOM (</a:t>
            </a:r>
            <a:r>
              <a:rPr lang="fr-FR" sz="2800" dirty="0" smtClean="0"/>
              <a:t>Lebacque </a:t>
            </a:r>
            <a:br>
              <a:rPr lang="fr-FR" sz="2800" dirty="0" smtClean="0"/>
            </a:br>
            <a:r>
              <a:rPr lang="fr-FR" sz="2800" dirty="0" err="1" smtClean="0"/>
              <a:t>Khoshyaran</a:t>
            </a:r>
            <a:r>
              <a:rPr lang="fr-FR" sz="2800" dirty="0" smtClean="0"/>
              <a:t> </a:t>
            </a:r>
            <a:r>
              <a:rPr lang="fr-FR" sz="2800" dirty="0" smtClean="0"/>
              <a:t>2012</a:t>
            </a:r>
            <a:r>
              <a:rPr lang="fr-FR" sz="3600" dirty="0" smtClean="0"/>
              <a:t>)</a:t>
            </a:r>
            <a:endParaRPr lang="fr-FR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-32" y="2000240"/>
            <a:ext cx="6604017" cy="4032250"/>
          </a:xfrm>
        </p:spPr>
        <p:txBody>
          <a:bodyPr/>
          <a:lstStyle/>
          <a:p>
            <a:r>
              <a:rPr lang="fr-FR" dirty="0" err="1" smtClean="0"/>
              <a:t>Integrate</a:t>
            </a:r>
            <a:r>
              <a:rPr lang="fr-FR" dirty="0" smtClean="0"/>
              <a:t> the driver-</a:t>
            </a:r>
            <a:r>
              <a:rPr lang="fr-FR" dirty="0" err="1" smtClean="0"/>
              <a:t>attribute</a:t>
            </a:r>
            <a:r>
              <a:rPr lang="fr-FR" dirty="0" smtClean="0"/>
              <a:t> </a:t>
            </a:r>
            <a:r>
              <a:rPr lang="fr-FR" dirty="0" err="1" smtClean="0"/>
              <a:t>equation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Solution: </a:t>
            </a:r>
          </a:p>
          <a:p>
            <a:endParaRPr lang="fr-FR" dirty="0" smtClean="0"/>
          </a:p>
          <a:p>
            <a:r>
              <a:rPr lang="fr-FR" dirty="0" smtClean="0"/>
              <a:t>FD Speed </a:t>
            </a:r>
            <a:r>
              <a:rPr lang="fr-FR" dirty="0" err="1" smtClean="0"/>
              <a:t>becomes</a:t>
            </a:r>
            <a:r>
              <a:rPr lang="fr-FR" dirty="0" smtClean="0"/>
              <a:t> a </a:t>
            </a:r>
            <a:r>
              <a:rPr lang="fr-FR" dirty="0" err="1" smtClean="0"/>
              <a:t>function</a:t>
            </a:r>
            <a:r>
              <a:rPr lang="fr-FR" dirty="0" smtClean="0"/>
              <a:t> of driver, time and </a:t>
            </a:r>
            <a:r>
              <a:rPr lang="fr-FR" dirty="0" err="1" smtClean="0"/>
              <a:t>spacing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4353" y="1928802"/>
            <a:ext cx="273964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4179" y="5357826"/>
            <a:ext cx="425982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10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714752"/>
            <a:ext cx="1256805" cy="51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err="1" smtClean="0"/>
              <a:t>Lagrangian</a:t>
            </a:r>
            <a:r>
              <a:rPr lang="fr-FR" sz="4000" dirty="0" smtClean="0"/>
              <a:t> Hamilton-Jacobi </a:t>
            </a:r>
            <a:br>
              <a:rPr lang="fr-FR" sz="4000" dirty="0" smtClean="0"/>
            </a:br>
            <a:r>
              <a:rPr lang="fr-FR" sz="4000" dirty="0" smtClean="0"/>
              <a:t>formulation of GSOM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2" y="2168525"/>
            <a:ext cx="4175125" cy="2760673"/>
          </a:xfrm>
        </p:spPr>
        <p:txBody>
          <a:bodyPr/>
          <a:lstStyle/>
          <a:p>
            <a:r>
              <a:rPr lang="fr-FR" dirty="0" err="1" smtClean="0"/>
              <a:t>Expressing</a:t>
            </a:r>
            <a:r>
              <a:rPr lang="fr-FR" dirty="0" smtClean="0"/>
              <a:t> the </a:t>
            </a:r>
            <a:r>
              <a:rPr lang="fr-FR" dirty="0" err="1" smtClean="0"/>
              <a:t>velocity</a:t>
            </a:r>
            <a:r>
              <a:rPr lang="fr-FR" dirty="0" smtClean="0"/>
              <a:t> </a:t>
            </a:r>
            <a:r>
              <a:rPr lang="fr-FR" i="1" dirty="0" smtClean="0"/>
              <a:t>v</a:t>
            </a:r>
            <a:r>
              <a:rPr lang="fr-FR" dirty="0" smtClean="0"/>
              <a:t> as a </a:t>
            </a:r>
            <a:r>
              <a:rPr lang="fr-FR" dirty="0" err="1" smtClean="0"/>
              <a:t>function</a:t>
            </a:r>
            <a:r>
              <a:rPr lang="fr-FR" dirty="0" smtClean="0"/>
              <a:t> of the position </a:t>
            </a:r>
            <a:r>
              <a:rPr lang="fr-FR" i="1" dirty="0" smtClean="0"/>
              <a:t>X</a:t>
            </a:r>
            <a:endParaRPr lang="fr-FR" i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857760"/>
            <a:ext cx="4572032" cy="69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071810"/>
            <a:ext cx="1417770" cy="87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428868"/>
            <a:ext cx="3688349" cy="61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optimization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2" y="2168525"/>
            <a:ext cx="7532712" cy="4032250"/>
          </a:xfrm>
        </p:spPr>
        <p:txBody>
          <a:bodyPr/>
          <a:lstStyle/>
          <a:p>
            <a:r>
              <a:rPr lang="fr-FR" sz="2800" dirty="0" err="1" smtClean="0"/>
              <a:t>Define</a:t>
            </a:r>
            <a:r>
              <a:rPr lang="fr-FR" sz="2800" dirty="0" smtClean="0"/>
              <a:t>: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Note implication: </a:t>
            </a:r>
            <a:r>
              <a:rPr lang="fr-FR" sz="2400" i="1" dirty="0" smtClean="0"/>
              <a:t>W</a:t>
            </a:r>
            <a:r>
              <a:rPr lang="fr-FR" sz="2400" dirty="0" smtClean="0"/>
              <a:t> concave </a:t>
            </a:r>
            <a:r>
              <a:rPr lang="fr-FR" sz="2400" dirty="0" err="1" smtClean="0"/>
              <a:t>with</a:t>
            </a:r>
            <a:r>
              <a:rPr lang="fr-FR" sz="2400" dirty="0" smtClean="0"/>
              <a:t> respect to </a:t>
            </a:r>
            <a:r>
              <a:rPr lang="fr-FR" sz="2400" i="1" dirty="0" smtClean="0"/>
              <a:t>r</a:t>
            </a:r>
            <a:r>
              <a:rPr lang="fr-FR" sz="2400" dirty="0" smtClean="0"/>
              <a:t>  (</a:t>
            </a:r>
            <a:r>
              <a:rPr lang="fr-FR" sz="2400" dirty="0" err="1" smtClean="0"/>
              <a:t>ie</a:t>
            </a:r>
            <a:r>
              <a:rPr lang="fr-FR" sz="2400" dirty="0" smtClean="0"/>
              <a:t> flow </a:t>
            </a:r>
            <a:r>
              <a:rPr lang="fr-FR" sz="2400" dirty="0" err="1" smtClean="0"/>
              <a:t>density</a:t>
            </a:r>
            <a:r>
              <a:rPr lang="fr-FR" sz="2400" dirty="0" smtClean="0"/>
              <a:t> FD concave </a:t>
            </a:r>
            <a:r>
              <a:rPr lang="fr-FR" sz="2400" dirty="0" err="1" smtClean="0"/>
              <a:t>with</a:t>
            </a:r>
            <a:r>
              <a:rPr lang="fr-FR" sz="2400" dirty="0" smtClean="0"/>
              <a:t> respect to </a:t>
            </a:r>
            <a:r>
              <a:rPr lang="fr-FR" sz="2400" dirty="0" err="1" smtClean="0"/>
              <a:t>density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err="1" smtClean="0"/>
              <a:t>Associated</a:t>
            </a:r>
            <a:r>
              <a:rPr lang="fr-FR" sz="2400" dirty="0" smtClean="0"/>
              <a:t> </a:t>
            </a:r>
            <a:r>
              <a:rPr lang="fr-FR" sz="2400" dirty="0" err="1" smtClean="0"/>
              <a:t>optimization</a:t>
            </a:r>
            <a:r>
              <a:rPr lang="fr-FR" sz="2400" dirty="0" smtClean="0"/>
              <a:t> </a:t>
            </a:r>
            <a:r>
              <a:rPr lang="fr-FR" sz="2400" dirty="0" err="1" smtClean="0"/>
              <a:t>problem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pic>
        <p:nvPicPr>
          <p:cNvPr id="302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40407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2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357430"/>
            <a:ext cx="39126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2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929198"/>
            <a:ext cx="494708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Functions</a:t>
            </a:r>
            <a:r>
              <a:rPr lang="fr-FR" dirty="0" smtClean="0"/>
              <a:t> </a:t>
            </a:r>
            <a:r>
              <a:rPr lang="fr-FR" i="1" dirty="0" smtClean="0"/>
              <a:t>M</a:t>
            </a:r>
            <a:r>
              <a:rPr lang="fr-FR" dirty="0" smtClean="0"/>
              <a:t>  and </a:t>
            </a:r>
            <a:r>
              <a:rPr lang="fr-FR" i="1" dirty="0" smtClean="0"/>
              <a:t>W</a:t>
            </a:r>
            <a:endParaRPr lang="fr-FR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00" y="3109922"/>
            <a:ext cx="4293786" cy="246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4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59333"/>
            <a:ext cx="4429156" cy="375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429420" cy="1214446"/>
          </a:xfrm>
        </p:spPr>
        <p:txBody>
          <a:bodyPr/>
          <a:lstStyle/>
          <a:p>
            <a:r>
              <a:rPr lang="fr-FR" dirty="0" smtClean="0"/>
              <a:t>Illustration of the </a:t>
            </a:r>
            <a:r>
              <a:rPr lang="fr-FR" dirty="0" err="1" smtClean="0"/>
              <a:t>optimization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14282" y="2168525"/>
            <a:ext cx="4406931" cy="4032250"/>
          </a:xfrm>
        </p:spPr>
        <p:txBody>
          <a:bodyPr/>
          <a:lstStyle/>
          <a:p>
            <a:r>
              <a:rPr lang="fr-FR" dirty="0" smtClean="0"/>
              <a:t>Initial/</a:t>
            </a:r>
            <a:r>
              <a:rPr lang="fr-FR" dirty="0" err="1" smtClean="0"/>
              <a:t>boundary</a:t>
            </a:r>
            <a:r>
              <a:rPr lang="fr-FR" dirty="0" smtClean="0"/>
              <a:t> conditions:</a:t>
            </a:r>
          </a:p>
          <a:p>
            <a:pPr lvl="1"/>
            <a:r>
              <a:rPr lang="fr-FR" dirty="0" smtClean="0"/>
              <a:t>Blue: IC + </a:t>
            </a:r>
            <a:r>
              <a:rPr lang="fr-FR" dirty="0" err="1" smtClean="0"/>
              <a:t>trajectory</a:t>
            </a:r>
            <a:r>
              <a:rPr lang="fr-FR" dirty="0" smtClean="0"/>
              <a:t> of first </a:t>
            </a:r>
            <a:r>
              <a:rPr lang="fr-FR" dirty="0" err="1" smtClean="0"/>
              <a:t>vh</a:t>
            </a:r>
            <a:endParaRPr lang="fr-FR" dirty="0" smtClean="0"/>
          </a:p>
          <a:p>
            <a:pPr lvl="1"/>
            <a:r>
              <a:rPr lang="fr-FR" dirty="0" smtClean="0"/>
              <a:t>Green: </a:t>
            </a:r>
            <a:r>
              <a:rPr lang="fr-FR" dirty="0" err="1" smtClean="0"/>
              <a:t>trajectories</a:t>
            </a:r>
            <a:r>
              <a:rPr lang="fr-FR" dirty="0" smtClean="0"/>
              <a:t> of vhs </a:t>
            </a:r>
            <a:r>
              <a:rPr lang="fr-FR" dirty="0" err="1" smtClean="0"/>
              <a:t>with</a:t>
            </a:r>
            <a:r>
              <a:rPr lang="fr-FR" dirty="0" smtClean="0"/>
              <a:t> GPS</a:t>
            </a:r>
          </a:p>
          <a:p>
            <a:pPr lvl="1"/>
            <a:r>
              <a:rPr lang="fr-FR" dirty="0" err="1" smtClean="0"/>
              <a:t>Red</a:t>
            </a:r>
            <a:r>
              <a:rPr lang="fr-FR" dirty="0" smtClean="0"/>
              <a:t>: cumulative flow on </a:t>
            </a:r>
            <a:r>
              <a:rPr lang="fr-FR" dirty="0" err="1" smtClean="0"/>
              <a:t>fixed</a:t>
            </a:r>
            <a:r>
              <a:rPr lang="fr-FR" dirty="0" smtClean="0"/>
              <a:t> detector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sp>
        <p:nvSpPr>
          <p:cNvPr id="21" name="ZoneTexte 29"/>
          <p:cNvSpPr txBox="1">
            <a:spLocks noChangeArrowheads="1"/>
          </p:cNvSpPr>
          <p:nvPr/>
        </p:nvSpPr>
        <p:spPr bwMode="auto">
          <a:xfrm>
            <a:off x="6288113" y="5312028"/>
            <a:ext cx="389850" cy="46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i="1"/>
              <a:t>N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4572000" y="2500306"/>
            <a:ext cx="4373567" cy="2959100"/>
            <a:chOff x="4572000" y="2500306"/>
            <a:chExt cx="4373567" cy="2959100"/>
          </a:xfrm>
        </p:grpSpPr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6929454" y="4487876"/>
            <a:ext cx="744537" cy="869950"/>
          </p:xfrm>
          <a:graphic>
            <a:graphicData uri="http://schemas.openxmlformats.org/presentationml/2006/ole">
              <p:oleObj spid="_x0000_s303106" name="Équation" r:id="rId3" imgW="152280" imgH="177480" progId="Equation.3">
                <p:embed/>
              </p:oleObj>
            </a:graphicData>
          </a:graphic>
        </p:graphicFrame>
        <p:sp>
          <p:nvSpPr>
            <p:cNvPr id="8" name="Ellipse 7"/>
            <p:cNvSpPr/>
            <p:nvPr/>
          </p:nvSpPr>
          <p:spPr bwMode="auto">
            <a:xfrm>
              <a:off x="5302250" y="2682869"/>
              <a:ext cx="109538" cy="1095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5448313" y="2500306"/>
            <a:ext cx="981076" cy="474701"/>
          </p:xfrm>
          <a:graphic>
            <a:graphicData uri="http://schemas.openxmlformats.org/presentationml/2006/ole">
              <p:oleObj spid="_x0000_s303107" name="Équation" r:id="rId4" imgW="406080" imgH="190440" progId="Equation.3">
                <p:embed/>
              </p:oleObj>
            </a:graphicData>
          </a:graphic>
        </p:graphicFrame>
        <p:sp>
          <p:nvSpPr>
            <p:cNvPr id="10" name="Forme libre 9"/>
            <p:cNvSpPr/>
            <p:nvPr/>
          </p:nvSpPr>
          <p:spPr bwMode="auto">
            <a:xfrm flipH="1">
              <a:off x="5375275" y="2792406"/>
              <a:ext cx="1241425" cy="2482850"/>
            </a:xfrm>
            <a:custGeom>
              <a:avLst/>
              <a:gdLst>
                <a:gd name="connsiteX0" fmla="*/ 0 w 1285875"/>
                <a:gd name="connsiteY0" fmla="*/ 2486025 h 2486025"/>
                <a:gd name="connsiteX1" fmla="*/ 85725 w 1285875"/>
                <a:gd name="connsiteY1" fmla="*/ 2100263 h 2486025"/>
                <a:gd name="connsiteX2" fmla="*/ 328612 w 1285875"/>
                <a:gd name="connsiteY2" fmla="*/ 1528763 h 2486025"/>
                <a:gd name="connsiteX3" fmla="*/ 785812 w 1285875"/>
                <a:gd name="connsiteY3" fmla="*/ 942975 h 2486025"/>
                <a:gd name="connsiteX4" fmla="*/ 1085850 w 1285875"/>
                <a:gd name="connsiteY4" fmla="*/ 400050 h 2486025"/>
                <a:gd name="connsiteX5" fmla="*/ 1285875 w 1285875"/>
                <a:gd name="connsiteY5" fmla="*/ 0 h 248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75" h="2486025">
                  <a:moveTo>
                    <a:pt x="0" y="2486025"/>
                  </a:moveTo>
                  <a:cubicBezTo>
                    <a:pt x="15478" y="2372916"/>
                    <a:pt x="30956" y="2259807"/>
                    <a:pt x="85725" y="2100263"/>
                  </a:cubicBezTo>
                  <a:cubicBezTo>
                    <a:pt x="140494" y="1940719"/>
                    <a:pt x="211931" y="1721644"/>
                    <a:pt x="328612" y="1528763"/>
                  </a:cubicBezTo>
                  <a:cubicBezTo>
                    <a:pt x="445293" y="1335882"/>
                    <a:pt x="659606" y="1131094"/>
                    <a:pt x="785812" y="942975"/>
                  </a:cubicBezTo>
                  <a:cubicBezTo>
                    <a:pt x="912018" y="754856"/>
                    <a:pt x="1002506" y="557212"/>
                    <a:pt x="1085850" y="400050"/>
                  </a:cubicBezTo>
                  <a:cubicBezTo>
                    <a:pt x="1169194" y="242888"/>
                    <a:pt x="1227534" y="121444"/>
                    <a:pt x="1285875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Forme libre 10"/>
            <p:cNvSpPr/>
            <p:nvPr/>
          </p:nvSpPr>
          <p:spPr bwMode="auto">
            <a:xfrm flipH="1">
              <a:off x="5338763" y="2792406"/>
              <a:ext cx="657225" cy="2482850"/>
            </a:xfrm>
            <a:custGeom>
              <a:avLst/>
              <a:gdLst>
                <a:gd name="connsiteX0" fmla="*/ 0 w 857250"/>
                <a:gd name="connsiteY0" fmla="*/ 2443163 h 2443163"/>
                <a:gd name="connsiteX1" fmla="*/ 114300 w 857250"/>
                <a:gd name="connsiteY1" fmla="*/ 1957388 h 2443163"/>
                <a:gd name="connsiteX2" fmla="*/ 357188 w 857250"/>
                <a:gd name="connsiteY2" fmla="*/ 1485900 h 2443163"/>
                <a:gd name="connsiteX3" fmla="*/ 657225 w 857250"/>
                <a:gd name="connsiteY3" fmla="*/ 742950 h 2443163"/>
                <a:gd name="connsiteX4" fmla="*/ 757238 w 857250"/>
                <a:gd name="connsiteY4" fmla="*/ 328613 h 2443163"/>
                <a:gd name="connsiteX5" fmla="*/ 857250 w 857250"/>
                <a:gd name="connsiteY5" fmla="*/ 0 h 2443163"/>
                <a:gd name="connsiteX6" fmla="*/ 857250 w 857250"/>
                <a:gd name="connsiteY6" fmla="*/ 0 h 244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0" h="2443163">
                  <a:moveTo>
                    <a:pt x="0" y="2443163"/>
                  </a:moveTo>
                  <a:cubicBezTo>
                    <a:pt x="27384" y="2280047"/>
                    <a:pt x="54769" y="2116932"/>
                    <a:pt x="114300" y="1957388"/>
                  </a:cubicBezTo>
                  <a:cubicBezTo>
                    <a:pt x="173831" y="1797844"/>
                    <a:pt x="266701" y="1688306"/>
                    <a:pt x="357188" y="1485900"/>
                  </a:cubicBezTo>
                  <a:cubicBezTo>
                    <a:pt x="447675" y="1283494"/>
                    <a:pt x="590550" y="935831"/>
                    <a:pt x="657225" y="742950"/>
                  </a:cubicBezTo>
                  <a:cubicBezTo>
                    <a:pt x="723900" y="550069"/>
                    <a:pt x="723901" y="452438"/>
                    <a:pt x="757238" y="328613"/>
                  </a:cubicBezTo>
                  <a:cubicBezTo>
                    <a:pt x="790576" y="204788"/>
                    <a:pt x="857250" y="0"/>
                    <a:pt x="857250" y="0"/>
                  </a:cubicBezTo>
                  <a:lnTo>
                    <a:pt x="85725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Forme libre 12"/>
            <p:cNvSpPr/>
            <p:nvPr/>
          </p:nvSpPr>
          <p:spPr bwMode="auto">
            <a:xfrm flipH="1">
              <a:off x="5411788" y="2792406"/>
              <a:ext cx="2811462" cy="2482850"/>
            </a:xfrm>
            <a:custGeom>
              <a:avLst/>
              <a:gdLst>
                <a:gd name="connsiteX0" fmla="*/ 2386013 w 2386013"/>
                <a:gd name="connsiteY0" fmla="*/ 0 h 2328863"/>
                <a:gd name="connsiteX1" fmla="*/ 2043113 w 2386013"/>
                <a:gd name="connsiteY1" fmla="*/ 357188 h 2328863"/>
                <a:gd name="connsiteX2" fmla="*/ 1471613 w 2386013"/>
                <a:gd name="connsiteY2" fmla="*/ 700088 h 2328863"/>
                <a:gd name="connsiteX3" fmla="*/ 1071563 w 2386013"/>
                <a:gd name="connsiteY3" fmla="*/ 1100138 h 2328863"/>
                <a:gd name="connsiteX4" fmla="*/ 842963 w 2386013"/>
                <a:gd name="connsiteY4" fmla="*/ 1500188 h 2328863"/>
                <a:gd name="connsiteX5" fmla="*/ 600075 w 2386013"/>
                <a:gd name="connsiteY5" fmla="*/ 1843088 h 2328863"/>
                <a:gd name="connsiteX6" fmla="*/ 242888 w 2386013"/>
                <a:gd name="connsiteY6" fmla="*/ 2185988 h 2328863"/>
                <a:gd name="connsiteX7" fmla="*/ 0 w 2386013"/>
                <a:gd name="connsiteY7" fmla="*/ 2328863 h 232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6013" h="2328863">
                  <a:moveTo>
                    <a:pt x="2386013" y="0"/>
                  </a:moveTo>
                  <a:cubicBezTo>
                    <a:pt x="2290763" y="120253"/>
                    <a:pt x="2195513" y="240507"/>
                    <a:pt x="2043113" y="357188"/>
                  </a:cubicBezTo>
                  <a:cubicBezTo>
                    <a:pt x="1890713" y="473869"/>
                    <a:pt x="1633538" y="576263"/>
                    <a:pt x="1471613" y="700088"/>
                  </a:cubicBezTo>
                  <a:cubicBezTo>
                    <a:pt x="1309688" y="823913"/>
                    <a:pt x="1176338" y="966788"/>
                    <a:pt x="1071563" y="1100138"/>
                  </a:cubicBezTo>
                  <a:cubicBezTo>
                    <a:pt x="966788" y="1233488"/>
                    <a:pt x="921544" y="1376363"/>
                    <a:pt x="842963" y="1500188"/>
                  </a:cubicBezTo>
                  <a:cubicBezTo>
                    <a:pt x="764382" y="1624013"/>
                    <a:pt x="700088" y="1728788"/>
                    <a:pt x="600075" y="1843088"/>
                  </a:cubicBezTo>
                  <a:cubicBezTo>
                    <a:pt x="500063" y="1957388"/>
                    <a:pt x="342900" y="2105026"/>
                    <a:pt x="242888" y="2185988"/>
                  </a:cubicBezTo>
                  <a:cubicBezTo>
                    <a:pt x="142876" y="2266950"/>
                    <a:pt x="71438" y="2297906"/>
                    <a:pt x="0" y="23288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4" name="Connecteur droit 13"/>
            <p:cNvCxnSpPr/>
            <p:nvPr/>
          </p:nvCxnSpPr>
          <p:spPr bwMode="auto">
            <a:xfrm>
              <a:off x="5286380" y="5286388"/>
              <a:ext cx="3659187" cy="0"/>
            </a:xfrm>
            <a:prstGeom prst="line">
              <a:avLst/>
            </a:prstGeom>
            <a:ln w="349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 bwMode="auto">
            <a:xfrm rot="16200000" flipV="1">
              <a:off x="7675563" y="4106856"/>
              <a:ext cx="2343150" cy="6350"/>
            </a:xfrm>
            <a:prstGeom prst="line">
              <a:avLst/>
            </a:prstGeom>
            <a:ln w="349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orme libre 15"/>
            <p:cNvSpPr/>
            <p:nvPr/>
          </p:nvSpPr>
          <p:spPr bwMode="auto">
            <a:xfrm flipV="1">
              <a:off x="5411788" y="2755894"/>
              <a:ext cx="3432175" cy="1971675"/>
            </a:xfrm>
            <a:custGeom>
              <a:avLst/>
              <a:gdLst>
                <a:gd name="connsiteX0" fmla="*/ 0 w 2900363"/>
                <a:gd name="connsiteY0" fmla="*/ 785812 h 785812"/>
                <a:gd name="connsiteX1" fmla="*/ 514350 w 2900363"/>
                <a:gd name="connsiteY1" fmla="*/ 628650 h 785812"/>
                <a:gd name="connsiteX2" fmla="*/ 1328738 w 2900363"/>
                <a:gd name="connsiteY2" fmla="*/ 500062 h 785812"/>
                <a:gd name="connsiteX3" fmla="*/ 2014538 w 2900363"/>
                <a:gd name="connsiteY3" fmla="*/ 214312 h 785812"/>
                <a:gd name="connsiteX4" fmla="*/ 2586038 w 2900363"/>
                <a:gd name="connsiteY4" fmla="*/ 42862 h 785812"/>
                <a:gd name="connsiteX5" fmla="*/ 2900363 w 2900363"/>
                <a:gd name="connsiteY5" fmla="*/ 0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0363" h="785812">
                  <a:moveTo>
                    <a:pt x="0" y="785812"/>
                  </a:moveTo>
                  <a:cubicBezTo>
                    <a:pt x="146447" y="731043"/>
                    <a:pt x="292894" y="676275"/>
                    <a:pt x="514350" y="628650"/>
                  </a:cubicBezTo>
                  <a:cubicBezTo>
                    <a:pt x="735806" y="581025"/>
                    <a:pt x="1078707" y="569118"/>
                    <a:pt x="1328738" y="500062"/>
                  </a:cubicBezTo>
                  <a:cubicBezTo>
                    <a:pt x="1578769" y="431006"/>
                    <a:pt x="1804988" y="290512"/>
                    <a:pt x="2014538" y="214312"/>
                  </a:cubicBezTo>
                  <a:cubicBezTo>
                    <a:pt x="2224088" y="138112"/>
                    <a:pt x="2438401" y="78581"/>
                    <a:pt x="2586038" y="42862"/>
                  </a:cubicBezTo>
                  <a:cubicBezTo>
                    <a:pt x="2733675" y="7143"/>
                    <a:pt x="2817019" y="3571"/>
                    <a:pt x="2900363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Forme libre 16"/>
            <p:cNvSpPr/>
            <p:nvPr/>
          </p:nvSpPr>
          <p:spPr bwMode="auto">
            <a:xfrm>
              <a:off x="5375275" y="2719381"/>
              <a:ext cx="3468688" cy="803275"/>
            </a:xfrm>
            <a:custGeom>
              <a:avLst/>
              <a:gdLst>
                <a:gd name="connsiteX0" fmla="*/ 0 w 714375"/>
                <a:gd name="connsiteY0" fmla="*/ 0 h 1143000"/>
                <a:gd name="connsiteX1" fmla="*/ 200025 w 714375"/>
                <a:gd name="connsiteY1" fmla="*/ 271462 h 1143000"/>
                <a:gd name="connsiteX2" fmla="*/ 385763 w 714375"/>
                <a:gd name="connsiteY2" fmla="*/ 842962 h 1143000"/>
                <a:gd name="connsiteX3" fmla="*/ 714375 w 714375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75" h="1143000">
                  <a:moveTo>
                    <a:pt x="0" y="0"/>
                  </a:moveTo>
                  <a:cubicBezTo>
                    <a:pt x="67865" y="65484"/>
                    <a:pt x="135731" y="130968"/>
                    <a:pt x="200025" y="271462"/>
                  </a:cubicBezTo>
                  <a:cubicBezTo>
                    <a:pt x="264319" y="411956"/>
                    <a:pt x="300038" y="697706"/>
                    <a:pt x="385763" y="842962"/>
                  </a:cubicBezTo>
                  <a:cubicBezTo>
                    <a:pt x="471488" y="988218"/>
                    <a:pt x="592931" y="1065609"/>
                    <a:pt x="714375" y="11430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8" name="Connecteur droit avec flèche 17"/>
            <p:cNvCxnSpPr/>
            <p:nvPr/>
          </p:nvCxnSpPr>
          <p:spPr bwMode="auto">
            <a:xfrm rot="10800000">
              <a:off x="5338763" y="5457819"/>
              <a:ext cx="912812" cy="158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 bwMode="auto">
            <a:xfrm rot="5400000" flipH="1" flipV="1">
              <a:off x="4445000" y="4672006"/>
              <a:ext cx="985838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28"/>
            <p:cNvSpPr txBox="1">
              <a:spLocks noChangeArrowheads="1"/>
            </p:cNvSpPr>
            <p:nvPr/>
          </p:nvSpPr>
          <p:spPr bwMode="auto">
            <a:xfrm>
              <a:off x="4572000" y="4326097"/>
              <a:ext cx="287258" cy="461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i="1"/>
                <a:t>t</a:t>
              </a:r>
            </a:p>
          </p:txBody>
        </p:sp>
        <p:cxnSp>
          <p:nvCxnSpPr>
            <p:cNvPr id="23" name="Connecteur droit 22"/>
            <p:cNvCxnSpPr/>
            <p:nvPr/>
          </p:nvCxnSpPr>
          <p:spPr>
            <a:xfrm rot="5400000">
              <a:off x="5214942" y="4143380"/>
              <a:ext cx="1858182" cy="794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5400000">
              <a:off x="7179090" y="3679430"/>
              <a:ext cx="1358116" cy="1588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rot="5400000" flipH="1" flipV="1">
              <a:off x="4071140" y="4000504"/>
              <a:ext cx="257176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orme libre 28"/>
            <p:cNvSpPr/>
            <p:nvPr/>
          </p:nvSpPr>
          <p:spPr>
            <a:xfrm>
              <a:off x="5357818" y="3941379"/>
              <a:ext cx="2948637" cy="1329559"/>
            </a:xfrm>
            <a:custGeom>
              <a:avLst/>
              <a:gdLst>
                <a:gd name="connsiteX0" fmla="*/ 0 w 3515710"/>
                <a:gd name="connsiteY0" fmla="*/ 0 h 1329559"/>
                <a:gd name="connsiteX1" fmla="*/ 504496 w 3515710"/>
                <a:gd name="connsiteY1" fmla="*/ 126124 h 1329559"/>
                <a:gd name="connsiteX2" fmla="*/ 882869 w 3515710"/>
                <a:gd name="connsiteY2" fmla="*/ 362607 h 1329559"/>
                <a:gd name="connsiteX3" fmla="*/ 1277006 w 3515710"/>
                <a:gd name="connsiteY3" fmla="*/ 630621 h 1329559"/>
                <a:gd name="connsiteX4" fmla="*/ 1844565 w 3515710"/>
                <a:gd name="connsiteY4" fmla="*/ 898635 h 1329559"/>
                <a:gd name="connsiteX5" fmla="*/ 2490951 w 3515710"/>
                <a:gd name="connsiteY5" fmla="*/ 1135118 h 1329559"/>
                <a:gd name="connsiteX6" fmla="*/ 2963917 w 3515710"/>
                <a:gd name="connsiteY6" fmla="*/ 1277007 h 1329559"/>
                <a:gd name="connsiteX7" fmla="*/ 3389586 w 3515710"/>
                <a:gd name="connsiteY7" fmla="*/ 1324304 h 1329559"/>
                <a:gd name="connsiteX8" fmla="*/ 3515710 w 3515710"/>
                <a:gd name="connsiteY8" fmla="*/ 1308538 h 132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5710" h="1329559">
                  <a:moveTo>
                    <a:pt x="0" y="0"/>
                  </a:moveTo>
                  <a:cubicBezTo>
                    <a:pt x="178675" y="32845"/>
                    <a:pt x="357351" y="65690"/>
                    <a:pt x="504496" y="126124"/>
                  </a:cubicBezTo>
                  <a:cubicBezTo>
                    <a:pt x="651641" y="186559"/>
                    <a:pt x="754117" y="278524"/>
                    <a:pt x="882869" y="362607"/>
                  </a:cubicBezTo>
                  <a:cubicBezTo>
                    <a:pt x="1011621" y="446690"/>
                    <a:pt x="1116723" y="541283"/>
                    <a:pt x="1277006" y="630621"/>
                  </a:cubicBezTo>
                  <a:cubicBezTo>
                    <a:pt x="1437289" y="719959"/>
                    <a:pt x="1642241" y="814552"/>
                    <a:pt x="1844565" y="898635"/>
                  </a:cubicBezTo>
                  <a:cubicBezTo>
                    <a:pt x="2046889" y="982718"/>
                    <a:pt x="2304392" y="1072056"/>
                    <a:pt x="2490951" y="1135118"/>
                  </a:cubicBezTo>
                  <a:cubicBezTo>
                    <a:pt x="2677510" y="1198180"/>
                    <a:pt x="2814145" y="1245476"/>
                    <a:pt x="2963917" y="1277007"/>
                  </a:cubicBezTo>
                  <a:cubicBezTo>
                    <a:pt x="3113690" y="1308538"/>
                    <a:pt x="3297621" y="1319049"/>
                    <a:pt x="3389586" y="1324304"/>
                  </a:cubicBezTo>
                  <a:cubicBezTo>
                    <a:pt x="3481551" y="1329559"/>
                    <a:pt x="3498630" y="1319048"/>
                    <a:pt x="3515710" y="1308538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Elements</a:t>
            </a:r>
            <a:r>
              <a:rPr lang="fr-FR" dirty="0" smtClean="0"/>
              <a:t> of </a:t>
            </a:r>
            <a:r>
              <a:rPr lang="fr-FR" dirty="0" err="1" smtClean="0"/>
              <a:t>resolution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5099062" cy="1150958"/>
          </a:xfrm>
        </p:spPr>
        <p:txBody>
          <a:bodyPr/>
          <a:lstStyle/>
          <a:p>
            <a:r>
              <a:rPr lang="fr-FR" dirty="0" err="1" smtClean="0"/>
              <a:t>Characteristics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14282" y="2071678"/>
            <a:ext cx="5500726" cy="4032250"/>
          </a:xfrm>
        </p:spPr>
        <p:txBody>
          <a:bodyPr/>
          <a:lstStyle/>
          <a:p>
            <a:r>
              <a:rPr lang="fr-FR" dirty="0" smtClean="0"/>
              <a:t>Optimal </a:t>
            </a:r>
            <a:r>
              <a:rPr lang="fr-FR" dirty="0" err="1" smtClean="0"/>
              <a:t>curves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err="1" smtClean="0">
                <a:sym typeface="Wingdings" pitchFamily="2" charset="2"/>
              </a:rPr>
              <a:t>characteristics</a:t>
            </a:r>
            <a:r>
              <a:rPr lang="fr-FR" dirty="0" smtClean="0">
                <a:sym typeface="Wingdings" pitchFamily="2" charset="2"/>
              </a:rPr>
              <a:t> (</a:t>
            </a:r>
            <a:r>
              <a:rPr lang="fr-FR" dirty="0" err="1" smtClean="0">
                <a:sym typeface="Wingdings" pitchFamily="2" charset="2"/>
              </a:rPr>
              <a:t>Pontryagin</a:t>
            </a:r>
            <a:r>
              <a:rPr lang="fr-FR" dirty="0" smtClean="0">
                <a:sym typeface="Wingdings" pitchFamily="2" charset="2"/>
              </a:rPr>
              <a:t>)</a:t>
            </a:r>
          </a:p>
          <a:p>
            <a:r>
              <a:rPr lang="fr-FR" dirty="0" smtClean="0">
                <a:sym typeface="Wingdings" pitchFamily="2" charset="2"/>
              </a:rPr>
              <a:t>Note: speed of </a:t>
            </a:r>
            <a:r>
              <a:rPr lang="fr-FR" dirty="0" err="1" smtClean="0">
                <a:sym typeface="Wingdings" pitchFamily="2" charset="2"/>
              </a:rPr>
              <a:t>charcteristics</a:t>
            </a:r>
            <a:r>
              <a:rPr lang="fr-FR" dirty="0" smtClean="0">
                <a:sym typeface="Wingdings" pitchFamily="2" charset="2"/>
              </a:rPr>
              <a:t>: &gt; 0</a:t>
            </a:r>
          </a:p>
          <a:p>
            <a:endParaRPr lang="fr-FR" dirty="0" smtClean="0">
              <a:sym typeface="Wingdings" pitchFamily="2" charset="2"/>
            </a:endParaRPr>
          </a:p>
          <a:p>
            <a:r>
              <a:rPr lang="fr-FR" dirty="0" err="1" smtClean="0">
                <a:sym typeface="Wingdings" pitchFamily="2" charset="2"/>
              </a:rPr>
              <a:t>Boundary</a:t>
            </a:r>
            <a:r>
              <a:rPr lang="fr-FR" dirty="0" smtClean="0">
                <a:sym typeface="Wingdings" pitchFamily="2" charset="2"/>
              </a:rPr>
              <a:t> conditions</a:t>
            </a:r>
          </a:p>
          <a:p>
            <a:endParaRPr lang="fr-FR" dirty="0" smtClean="0">
              <a:sym typeface="Wingdings" pitchFamily="2" charset="2"/>
            </a:endParaRP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8340" y="2214554"/>
            <a:ext cx="3011378" cy="97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710" y="4643446"/>
            <a:ext cx="462918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918" y="0"/>
            <a:ext cx="5384814" cy="1462087"/>
          </a:xfrm>
        </p:spPr>
        <p:txBody>
          <a:bodyPr/>
          <a:lstStyle/>
          <a:p>
            <a:r>
              <a:rPr lang="fr-FR" dirty="0" smtClean="0"/>
              <a:t>The LWR model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</a:t>
            </a:r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Initial conditions for </a:t>
            </a:r>
            <a:r>
              <a:rPr lang="fr-FR" dirty="0" err="1" smtClean="0"/>
              <a:t>characteristics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14282" y="4214818"/>
            <a:ext cx="4152900" cy="1960548"/>
          </a:xfrm>
        </p:spPr>
        <p:txBody>
          <a:bodyPr/>
          <a:lstStyle/>
          <a:p>
            <a:r>
              <a:rPr lang="fr-FR" dirty="0" smtClean="0"/>
              <a:t>IC</a:t>
            </a:r>
          </a:p>
          <a:p>
            <a:endParaRPr lang="fr-FR" dirty="0" smtClean="0"/>
          </a:p>
          <a:p>
            <a:r>
              <a:rPr lang="fr-FR" dirty="0" err="1" smtClean="0"/>
              <a:t>Vh</a:t>
            </a:r>
            <a:r>
              <a:rPr lang="fr-FR" dirty="0" smtClean="0"/>
              <a:t> </a:t>
            </a:r>
            <a:r>
              <a:rPr lang="fr-FR" dirty="0" err="1" smtClean="0"/>
              <a:t>trajectory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286256"/>
            <a:ext cx="2441818" cy="52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" name="Groupe 28"/>
          <p:cNvGrpSpPr/>
          <p:nvPr/>
        </p:nvGrpSpPr>
        <p:grpSpPr>
          <a:xfrm>
            <a:off x="4572000" y="1500174"/>
            <a:ext cx="4373567" cy="2959100"/>
            <a:chOff x="4286248" y="3357562"/>
            <a:chExt cx="4373567" cy="2959100"/>
          </a:xfrm>
        </p:grpSpPr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6643702" y="5345132"/>
            <a:ext cx="744537" cy="869950"/>
          </p:xfrm>
          <a:graphic>
            <a:graphicData uri="http://schemas.openxmlformats.org/presentationml/2006/ole">
              <p:oleObj spid="_x0000_s312326" name="Équation" r:id="rId5" imgW="152280" imgH="177480" progId="Equation.3">
                <p:embed/>
              </p:oleObj>
            </a:graphicData>
          </a:graphic>
        </p:graphicFrame>
        <p:sp>
          <p:nvSpPr>
            <p:cNvPr id="13" name="Ellipse 12"/>
            <p:cNvSpPr/>
            <p:nvPr/>
          </p:nvSpPr>
          <p:spPr bwMode="auto">
            <a:xfrm>
              <a:off x="5016498" y="3540125"/>
              <a:ext cx="109538" cy="1095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aphicFrame>
          <p:nvGraphicFramePr>
            <p:cNvPr id="14" name="Object 4"/>
            <p:cNvGraphicFramePr>
              <a:graphicFrameLocks noChangeAspect="1"/>
            </p:cNvGraphicFramePr>
            <p:nvPr/>
          </p:nvGraphicFramePr>
          <p:xfrm>
            <a:off x="5162561" y="3357562"/>
            <a:ext cx="981076" cy="474701"/>
          </p:xfrm>
          <a:graphic>
            <a:graphicData uri="http://schemas.openxmlformats.org/presentationml/2006/ole">
              <p:oleObj spid="_x0000_s312327" name="Équation" r:id="rId6" imgW="406080" imgH="190440" progId="Equation.3">
                <p:embed/>
              </p:oleObj>
            </a:graphicData>
          </a:graphic>
        </p:graphicFrame>
        <p:sp>
          <p:nvSpPr>
            <p:cNvPr id="15" name="Forme libre 14"/>
            <p:cNvSpPr/>
            <p:nvPr/>
          </p:nvSpPr>
          <p:spPr bwMode="auto">
            <a:xfrm flipH="1">
              <a:off x="5089523" y="3649662"/>
              <a:ext cx="1241425" cy="2482850"/>
            </a:xfrm>
            <a:custGeom>
              <a:avLst/>
              <a:gdLst>
                <a:gd name="connsiteX0" fmla="*/ 0 w 1285875"/>
                <a:gd name="connsiteY0" fmla="*/ 2486025 h 2486025"/>
                <a:gd name="connsiteX1" fmla="*/ 85725 w 1285875"/>
                <a:gd name="connsiteY1" fmla="*/ 2100263 h 2486025"/>
                <a:gd name="connsiteX2" fmla="*/ 328612 w 1285875"/>
                <a:gd name="connsiteY2" fmla="*/ 1528763 h 2486025"/>
                <a:gd name="connsiteX3" fmla="*/ 785812 w 1285875"/>
                <a:gd name="connsiteY3" fmla="*/ 942975 h 2486025"/>
                <a:gd name="connsiteX4" fmla="*/ 1085850 w 1285875"/>
                <a:gd name="connsiteY4" fmla="*/ 400050 h 2486025"/>
                <a:gd name="connsiteX5" fmla="*/ 1285875 w 1285875"/>
                <a:gd name="connsiteY5" fmla="*/ 0 h 248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75" h="2486025">
                  <a:moveTo>
                    <a:pt x="0" y="2486025"/>
                  </a:moveTo>
                  <a:cubicBezTo>
                    <a:pt x="15478" y="2372916"/>
                    <a:pt x="30956" y="2259807"/>
                    <a:pt x="85725" y="2100263"/>
                  </a:cubicBezTo>
                  <a:cubicBezTo>
                    <a:pt x="140494" y="1940719"/>
                    <a:pt x="211931" y="1721644"/>
                    <a:pt x="328612" y="1528763"/>
                  </a:cubicBezTo>
                  <a:cubicBezTo>
                    <a:pt x="445293" y="1335882"/>
                    <a:pt x="659606" y="1131094"/>
                    <a:pt x="785812" y="942975"/>
                  </a:cubicBezTo>
                  <a:cubicBezTo>
                    <a:pt x="912018" y="754856"/>
                    <a:pt x="1002506" y="557212"/>
                    <a:pt x="1085850" y="400050"/>
                  </a:cubicBezTo>
                  <a:cubicBezTo>
                    <a:pt x="1169194" y="242888"/>
                    <a:pt x="1227534" y="121444"/>
                    <a:pt x="1285875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Forme libre 15"/>
            <p:cNvSpPr/>
            <p:nvPr/>
          </p:nvSpPr>
          <p:spPr bwMode="auto">
            <a:xfrm flipH="1">
              <a:off x="5053011" y="3649662"/>
              <a:ext cx="657225" cy="2482850"/>
            </a:xfrm>
            <a:custGeom>
              <a:avLst/>
              <a:gdLst>
                <a:gd name="connsiteX0" fmla="*/ 0 w 857250"/>
                <a:gd name="connsiteY0" fmla="*/ 2443163 h 2443163"/>
                <a:gd name="connsiteX1" fmla="*/ 114300 w 857250"/>
                <a:gd name="connsiteY1" fmla="*/ 1957388 h 2443163"/>
                <a:gd name="connsiteX2" fmla="*/ 357188 w 857250"/>
                <a:gd name="connsiteY2" fmla="*/ 1485900 h 2443163"/>
                <a:gd name="connsiteX3" fmla="*/ 657225 w 857250"/>
                <a:gd name="connsiteY3" fmla="*/ 742950 h 2443163"/>
                <a:gd name="connsiteX4" fmla="*/ 757238 w 857250"/>
                <a:gd name="connsiteY4" fmla="*/ 328613 h 2443163"/>
                <a:gd name="connsiteX5" fmla="*/ 857250 w 857250"/>
                <a:gd name="connsiteY5" fmla="*/ 0 h 2443163"/>
                <a:gd name="connsiteX6" fmla="*/ 857250 w 857250"/>
                <a:gd name="connsiteY6" fmla="*/ 0 h 244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0" h="2443163">
                  <a:moveTo>
                    <a:pt x="0" y="2443163"/>
                  </a:moveTo>
                  <a:cubicBezTo>
                    <a:pt x="27384" y="2280047"/>
                    <a:pt x="54769" y="2116932"/>
                    <a:pt x="114300" y="1957388"/>
                  </a:cubicBezTo>
                  <a:cubicBezTo>
                    <a:pt x="173831" y="1797844"/>
                    <a:pt x="266701" y="1688306"/>
                    <a:pt x="357188" y="1485900"/>
                  </a:cubicBezTo>
                  <a:cubicBezTo>
                    <a:pt x="447675" y="1283494"/>
                    <a:pt x="590550" y="935831"/>
                    <a:pt x="657225" y="742950"/>
                  </a:cubicBezTo>
                  <a:cubicBezTo>
                    <a:pt x="723900" y="550069"/>
                    <a:pt x="723901" y="452438"/>
                    <a:pt x="757238" y="328613"/>
                  </a:cubicBezTo>
                  <a:cubicBezTo>
                    <a:pt x="790576" y="204788"/>
                    <a:pt x="857250" y="0"/>
                    <a:pt x="857250" y="0"/>
                  </a:cubicBezTo>
                  <a:lnTo>
                    <a:pt x="85725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Forme libre 16"/>
            <p:cNvSpPr/>
            <p:nvPr/>
          </p:nvSpPr>
          <p:spPr bwMode="auto">
            <a:xfrm flipH="1">
              <a:off x="5126036" y="3649662"/>
              <a:ext cx="2811462" cy="2482850"/>
            </a:xfrm>
            <a:custGeom>
              <a:avLst/>
              <a:gdLst>
                <a:gd name="connsiteX0" fmla="*/ 2386013 w 2386013"/>
                <a:gd name="connsiteY0" fmla="*/ 0 h 2328863"/>
                <a:gd name="connsiteX1" fmla="*/ 2043113 w 2386013"/>
                <a:gd name="connsiteY1" fmla="*/ 357188 h 2328863"/>
                <a:gd name="connsiteX2" fmla="*/ 1471613 w 2386013"/>
                <a:gd name="connsiteY2" fmla="*/ 700088 h 2328863"/>
                <a:gd name="connsiteX3" fmla="*/ 1071563 w 2386013"/>
                <a:gd name="connsiteY3" fmla="*/ 1100138 h 2328863"/>
                <a:gd name="connsiteX4" fmla="*/ 842963 w 2386013"/>
                <a:gd name="connsiteY4" fmla="*/ 1500188 h 2328863"/>
                <a:gd name="connsiteX5" fmla="*/ 600075 w 2386013"/>
                <a:gd name="connsiteY5" fmla="*/ 1843088 h 2328863"/>
                <a:gd name="connsiteX6" fmla="*/ 242888 w 2386013"/>
                <a:gd name="connsiteY6" fmla="*/ 2185988 h 2328863"/>
                <a:gd name="connsiteX7" fmla="*/ 0 w 2386013"/>
                <a:gd name="connsiteY7" fmla="*/ 2328863 h 232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6013" h="2328863">
                  <a:moveTo>
                    <a:pt x="2386013" y="0"/>
                  </a:moveTo>
                  <a:cubicBezTo>
                    <a:pt x="2290763" y="120253"/>
                    <a:pt x="2195513" y="240507"/>
                    <a:pt x="2043113" y="357188"/>
                  </a:cubicBezTo>
                  <a:cubicBezTo>
                    <a:pt x="1890713" y="473869"/>
                    <a:pt x="1633538" y="576263"/>
                    <a:pt x="1471613" y="700088"/>
                  </a:cubicBezTo>
                  <a:cubicBezTo>
                    <a:pt x="1309688" y="823913"/>
                    <a:pt x="1176338" y="966788"/>
                    <a:pt x="1071563" y="1100138"/>
                  </a:cubicBezTo>
                  <a:cubicBezTo>
                    <a:pt x="966788" y="1233488"/>
                    <a:pt x="921544" y="1376363"/>
                    <a:pt x="842963" y="1500188"/>
                  </a:cubicBezTo>
                  <a:cubicBezTo>
                    <a:pt x="764382" y="1624013"/>
                    <a:pt x="700088" y="1728788"/>
                    <a:pt x="600075" y="1843088"/>
                  </a:cubicBezTo>
                  <a:cubicBezTo>
                    <a:pt x="500063" y="1957388"/>
                    <a:pt x="342900" y="2105026"/>
                    <a:pt x="242888" y="2185988"/>
                  </a:cubicBezTo>
                  <a:cubicBezTo>
                    <a:pt x="142876" y="2266950"/>
                    <a:pt x="71438" y="2297906"/>
                    <a:pt x="0" y="23288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8" name="Connecteur droit 17"/>
            <p:cNvCxnSpPr/>
            <p:nvPr/>
          </p:nvCxnSpPr>
          <p:spPr bwMode="auto">
            <a:xfrm>
              <a:off x="5000628" y="6143644"/>
              <a:ext cx="3659187" cy="0"/>
            </a:xfrm>
            <a:prstGeom prst="line">
              <a:avLst/>
            </a:prstGeom>
            <a:ln w="349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 bwMode="auto">
            <a:xfrm rot="16200000" flipV="1">
              <a:off x="7389811" y="4964112"/>
              <a:ext cx="2343150" cy="6350"/>
            </a:xfrm>
            <a:prstGeom prst="line">
              <a:avLst/>
            </a:prstGeom>
            <a:ln w="349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orme libre 19"/>
            <p:cNvSpPr/>
            <p:nvPr/>
          </p:nvSpPr>
          <p:spPr bwMode="auto">
            <a:xfrm flipV="1">
              <a:off x="5126036" y="3613150"/>
              <a:ext cx="3432175" cy="1971675"/>
            </a:xfrm>
            <a:custGeom>
              <a:avLst/>
              <a:gdLst>
                <a:gd name="connsiteX0" fmla="*/ 0 w 2900363"/>
                <a:gd name="connsiteY0" fmla="*/ 785812 h 785812"/>
                <a:gd name="connsiteX1" fmla="*/ 514350 w 2900363"/>
                <a:gd name="connsiteY1" fmla="*/ 628650 h 785812"/>
                <a:gd name="connsiteX2" fmla="*/ 1328738 w 2900363"/>
                <a:gd name="connsiteY2" fmla="*/ 500062 h 785812"/>
                <a:gd name="connsiteX3" fmla="*/ 2014538 w 2900363"/>
                <a:gd name="connsiteY3" fmla="*/ 214312 h 785812"/>
                <a:gd name="connsiteX4" fmla="*/ 2586038 w 2900363"/>
                <a:gd name="connsiteY4" fmla="*/ 42862 h 785812"/>
                <a:gd name="connsiteX5" fmla="*/ 2900363 w 2900363"/>
                <a:gd name="connsiteY5" fmla="*/ 0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0363" h="785812">
                  <a:moveTo>
                    <a:pt x="0" y="785812"/>
                  </a:moveTo>
                  <a:cubicBezTo>
                    <a:pt x="146447" y="731043"/>
                    <a:pt x="292894" y="676275"/>
                    <a:pt x="514350" y="628650"/>
                  </a:cubicBezTo>
                  <a:cubicBezTo>
                    <a:pt x="735806" y="581025"/>
                    <a:pt x="1078707" y="569118"/>
                    <a:pt x="1328738" y="500062"/>
                  </a:cubicBezTo>
                  <a:cubicBezTo>
                    <a:pt x="1578769" y="431006"/>
                    <a:pt x="1804988" y="290512"/>
                    <a:pt x="2014538" y="214312"/>
                  </a:cubicBezTo>
                  <a:cubicBezTo>
                    <a:pt x="2224088" y="138112"/>
                    <a:pt x="2438401" y="78581"/>
                    <a:pt x="2586038" y="42862"/>
                  </a:cubicBezTo>
                  <a:cubicBezTo>
                    <a:pt x="2733675" y="7143"/>
                    <a:pt x="2817019" y="3571"/>
                    <a:pt x="2900363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" name="Forme libre 20"/>
            <p:cNvSpPr/>
            <p:nvPr/>
          </p:nvSpPr>
          <p:spPr bwMode="auto">
            <a:xfrm>
              <a:off x="5089523" y="3576637"/>
              <a:ext cx="3468688" cy="803275"/>
            </a:xfrm>
            <a:custGeom>
              <a:avLst/>
              <a:gdLst>
                <a:gd name="connsiteX0" fmla="*/ 0 w 714375"/>
                <a:gd name="connsiteY0" fmla="*/ 0 h 1143000"/>
                <a:gd name="connsiteX1" fmla="*/ 200025 w 714375"/>
                <a:gd name="connsiteY1" fmla="*/ 271462 h 1143000"/>
                <a:gd name="connsiteX2" fmla="*/ 385763 w 714375"/>
                <a:gd name="connsiteY2" fmla="*/ 842962 h 1143000"/>
                <a:gd name="connsiteX3" fmla="*/ 714375 w 714375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75" h="1143000">
                  <a:moveTo>
                    <a:pt x="0" y="0"/>
                  </a:moveTo>
                  <a:cubicBezTo>
                    <a:pt x="67865" y="65484"/>
                    <a:pt x="135731" y="130968"/>
                    <a:pt x="200025" y="271462"/>
                  </a:cubicBezTo>
                  <a:cubicBezTo>
                    <a:pt x="264319" y="411956"/>
                    <a:pt x="300038" y="697706"/>
                    <a:pt x="385763" y="842962"/>
                  </a:cubicBezTo>
                  <a:cubicBezTo>
                    <a:pt x="471488" y="988218"/>
                    <a:pt x="592931" y="1065609"/>
                    <a:pt x="714375" y="11430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22" name="Connecteur droit avec flèche 21"/>
            <p:cNvCxnSpPr/>
            <p:nvPr/>
          </p:nvCxnSpPr>
          <p:spPr bwMode="auto">
            <a:xfrm rot="10800000">
              <a:off x="5053011" y="6315075"/>
              <a:ext cx="912812" cy="158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 bwMode="auto">
            <a:xfrm rot="5400000" flipH="1" flipV="1">
              <a:off x="4159248" y="5529262"/>
              <a:ext cx="985838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8"/>
            <p:cNvSpPr txBox="1">
              <a:spLocks noChangeArrowheads="1"/>
            </p:cNvSpPr>
            <p:nvPr/>
          </p:nvSpPr>
          <p:spPr bwMode="auto">
            <a:xfrm>
              <a:off x="4286248" y="5183353"/>
              <a:ext cx="287258" cy="461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i="1"/>
                <a:t>t</a:t>
              </a:r>
            </a:p>
          </p:txBody>
        </p:sp>
        <p:cxnSp>
          <p:nvCxnSpPr>
            <p:cNvPr id="25" name="Connecteur droit 24"/>
            <p:cNvCxnSpPr/>
            <p:nvPr/>
          </p:nvCxnSpPr>
          <p:spPr>
            <a:xfrm rot="5400000">
              <a:off x="4929190" y="5000636"/>
              <a:ext cx="1858182" cy="794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5400000">
              <a:off x="6893338" y="4536686"/>
              <a:ext cx="1358116" cy="1588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 flipH="1" flipV="1">
              <a:off x="3785388" y="4857760"/>
              <a:ext cx="257176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2328" name="Object 8"/>
          <p:cNvGraphicFramePr>
            <a:graphicFrameLocks noChangeAspect="1"/>
          </p:cNvGraphicFramePr>
          <p:nvPr/>
        </p:nvGraphicFramePr>
        <p:xfrm>
          <a:off x="1020757" y="2266950"/>
          <a:ext cx="2836863" cy="681038"/>
        </p:xfrm>
        <a:graphic>
          <a:graphicData uri="http://schemas.openxmlformats.org/presentationml/2006/ole">
            <p:oleObj spid="_x0000_s312328" name="Équation" r:id="rId7" imgW="952200" imgH="228600" progId="Equation.3">
              <p:embed/>
            </p:oleObj>
          </a:graphicData>
        </a:graphic>
      </p:graphicFrame>
      <p:graphicFrame>
        <p:nvGraphicFramePr>
          <p:cNvPr id="312329" name="Object 9"/>
          <p:cNvGraphicFramePr>
            <a:graphicFrameLocks noChangeAspect="1"/>
          </p:cNvGraphicFramePr>
          <p:nvPr/>
        </p:nvGraphicFramePr>
        <p:xfrm>
          <a:off x="1020758" y="3143248"/>
          <a:ext cx="2836862" cy="681038"/>
        </p:xfrm>
        <a:graphic>
          <a:graphicData uri="http://schemas.openxmlformats.org/presentationml/2006/ole">
            <p:oleObj spid="_x0000_s312329" name="Équation" r:id="rId8" imgW="952200" imgH="228600" progId="Equation.3">
              <p:embed/>
            </p:oleObj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5643570" y="45720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N</a:t>
            </a:r>
            <a:endParaRPr lang="fr-FR" i="1" dirty="0"/>
          </a:p>
        </p:txBody>
      </p:sp>
      <p:graphicFrame>
        <p:nvGraphicFramePr>
          <p:cNvPr id="30" name="Objet 29"/>
          <p:cNvGraphicFramePr>
            <a:graphicFrameLocks noChangeAspect="1"/>
          </p:cNvGraphicFramePr>
          <p:nvPr/>
        </p:nvGraphicFramePr>
        <p:xfrm>
          <a:off x="4071934" y="5402412"/>
          <a:ext cx="3714776" cy="526918"/>
        </p:xfrm>
        <a:graphic>
          <a:graphicData uri="http://schemas.openxmlformats.org/presentationml/2006/ole">
            <p:oleObj spid="_x0000_s312330" name="Équation" r:id="rId9" imgW="179064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Initial / </a:t>
            </a:r>
            <a:r>
              <a:rPr lang="fr-FR" dirty="0" err="1" smtClean="0"/>
              <a:t>boundary</a:t>
            </a:r>
            <a:r>
              <a:rPr lang="fr-FR" dirty="0" smtClean="0"/>
              <a:t> condition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0" y="2168525"/>
            <a:ext cx="5143504" cy="760409"/>
          </a:xfrm>
        </p:spPr>
        <p:txBody>
          <a:bodyPr/>
          <a:lstStyle/>
          <a:p>
            <a:r>
              <a:rPr lang="fr-FR" sz="2800" dirty="0" err="1" smtClean="0"/>
              <a:t>Usually</a:t>
            </a:r>
            <a:r>
              <a:rPr lang="fr-FR" sz="2800" dirty="0" smtClean="0"/>
              <a:t> </a:t>
            </a:r>
            <a:r>
              <a:rPr lang="fr-FR" sz="2800" dirty="0" err="1" smtClean="0"/>
              <a:t>two</a:t>
            </a:r>
            <a:r>
              <a:rPr lang="fr-FR" sz="2800" dirty="0" smtClean="0"/>
              <a:t> solutions </a:t>
            </a:r>
            <a:r>
              <a:rPr lang="fr-FR" sz="2800" i="1" dirty="0" smtClean="0"/>
              <a:t>r</a:t>
            </a:r>
            <a:r>
              <a:rPr lang="fr-FR" sz="2800" i="1" baseline="-25000" dirty="0" smtClean="0"/>
              <a:t>0</a:t>
            </a:r>
            <a:r>
              <a:rPr lang="fr-FR" sz="2800" dirty="0" smtClean="0"/>
              <a:t> (</a:t>
            </a:r>
            <a:r>
              <a:rPr lang="fr-FR" sz="2800" i="1" dirty="0" smtClean="0"/>
              <a:t>t </a:t>
            </a:r>
            <a:r>
              <a:rPr lang="fr-FR" sz="2800" dirty="0" smtClean="0"/>
              <a:t>) </a:t>
            </a:r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07057"/>
            <a:ext cx="4547263" cy="26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496"/>
            <a:ext cx="440212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Groupe 26"/>
          <p:cNvGrpSpPr/>
          <p:nvPr/>
        </p:nvGrpSpPr>
        <p:grpSpPr>
          <a:xfrm>
            <a:off x="4500562" y="3470296"/>
            <a:ext cx="4373567" cy="2959100"/>
            <a:chOff x="4500562" y="3143248"/>
            <a:chExt cx="4373567" cy="2959100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6858016" y="5130818"/>
            <a:ext cx="744537" cy="869950"/>
          </p:xfrm>
          <a:graphic>
            <a:graphicData uri="http://schemas.openxmlformats.org/presentationml/2006/ole">
              <p:oleObj spid="_x0000_s313346" name="Équation" r:id="rId5" imgW="152280" imgH="177480" progId="Equation.3">
                <p:embed/>
              </p:oleObj>
            </a:graphicData>
          </a:graphic>
        </p:graphicFrame>
        <p:sp>
          <p:nvSpPr>
            <p:cNvPr id="10" name="Ellipse 9"/>
            <p:cNvSpPr/>
            <p:nvPr/>
          </p:nvSpPr>
          <p:spPr bwMode="auto">
            <a:xfrm>
              <a:off x="5230812" y="3325811"/>
              <a:ext cx="109538" cy="1095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5376875" y="3143248"/>
            <a:ext cx="981076" cy="474701"/>
          </p:xfrm>
          <a:graphic>
            <a:graphicData uri="http://schemas.openxmlformats.org/presentationml/2006/ole">
              <p:oleObj spid="_x0000_s313347" name="Équation" r:id="rId6" imgW="406080" imgH="190440" progId="Equation.3">
                <p:embed/>
              </p:oleObj>
            </a:graphicData>
          </a:graphic>
        </p:graphicFrame>
        <p:sp>
          <p:nvSpPr>
            <p:cNvPr id="12" name="Forme libre 11"/>
            <p:cNvSpPr/>
            <p:nvPr/>
          </p:nvSpPr>
          <p:spPr bwMode="auto">
            <a:xfrm flipH="1">
              <a:off x="5303837" y="3435348"/>
              <a:ext cx="1241425" cy="2482850"/>
            </a:xfrm>
            <a:custGeom>
              <a:avLst/>
              <a:gdLst>
                <a:gd name="connsiteX0" fmla="*/ 0 w 1285875"/>
                <a:gd name="connsiteY0" fmla="*/ 2486025 h 2486025"/>
                <a:gd name="connsiteX1" fmla="*/ 85725 w 1285875"/>
                <a:gd name="connsiteY1" fmla="*/ 2100263 h 2486025"/>
                <a:gd name="connsiteX2" fmla="*/ 328612 w 1285875"/>
                <a:gd name="connsiteY2" fmla="*/ 1528763 h 2486025"/>
                <a:gd name="connsiteX3" fmla="*/ 785812 w 1285875"/>
                <a:gd name="connsiteY3" fmla="*/ 942975 h 2486025"/>
                <a:gd name="connsiteX4" fmla="*/ 1085850 w 1285875"/>
                <a:gd name="connsiteY4" fmla="*/ 400050 h 2486025"/>
                <a:gd name="connsiteX5" fmla="*/ 1285875 w 1285875"/>
                <a:gd name="connsiteY5" fmla="*/ 0 h 248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75" h="2486025">
                  <a:moveTo>
                    <a:pt x="0" y="2486025"/>
                  </a:moveTo>
                  <a:cubicBezTo>
                    <a:pt x="15478" y="2372916"/>
                    <a:pt x="30956" y="2259807"/>
                    <a:pt x="85725" y="2100263"/>
                  </a:cubicBezTo>
                  <a:cubicBezTo>
                    <a:pt x="140494" y="1940719"/>
                    <a:pt x="211931" y="1721644"/>
                    <a:pt x="328612" y="1528763"/>
                  </a:cubicBezTo>
                  <a:cubicBezTo>
                    <a:pt x="445293" y="1335882"/>
                    <a:pt x="659606" y="1131094"/>
                    <a:pt x="785812" y="942975"/>
                  </a:cubicBezTo>
                  <a:cubicBezTo>
                    <a:pt x="912018" y="754856"/>
                    <a:pt x="1002506" y="557212"/>
                    <a:pt x="1085850" y="400050"/>
                  </a:cubicBezTo>
                  <a:cubicBezTo>
                    <a:pt x="1169194" y="242888"/>
                    <a:pt x="1227534" y="121444"/>
                    <a:pt x="1285875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Forme libre 12"/>
            <p:cNvSpPr/>
            <p:nvPr/>
          </p:nvSpPr>
          <p:spPr bwMode="auto">
            <a:xfrm flipH="1">
              <a:off x="5267325" y="3435348"/>
              <a:ext cx="657225" cy="2482850"/>
            </a:xfrm>
            <a:custGeom>
              <a:avLst/>
              <a:gdLst>
                <a:gd name="connsiteX0" fmla="*/ 0 w 857250"/>
                <a:gd name="connsiteY0" fmla="*/ 2443163 h 2443163"/>
                <a:gd name="connsiteX1" fmla="*/ 114300 w 857250"/>
                <a:gd name="connsiteY1" fmla="*/ 1957388 h 2443163"/>
                <a:gd name="connsiteX2" fmla="*/ 357188 w 857250"/>
                <a:gd name="connsiteY2" fmla="*/ 1485900 h 2443163"/>
                <a:gd name="connsiteX3" fmla="*/ 657225 w 857250"/>
                <a:gd name="connsiteY3" fmla="*/ 742950 h 2443163"/>
                <a:gd name="connsiteX4" fmla="*/ 757238 w 857250"/>
                <a:gd name="connsiteY4" fmla="*/ 328613 h 2443163"/>
                <a:gd name="connsiteX5" fmla="*/ 857250 w 857250"/>
                <a:gd name="connsiteY5" fmla="*/ 0 h 2443163"/>
                <a:gd name="connsiteX6" fmla="*/ 857250 w 857250"/>
                <a:gd name="connsiteY6" fmla="*/ 0 h 244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0" h="2443163">
                  <a:moveTo>
                    <a:pt x="0" y="2443163"/>
                  </a:moveTo>
                  <a:cubicBezTo>
                    <a:pt x="27384" y="2280047"/>
                    <a:pt x="54769" y="2116932"/>
                    <a:pt x="114300" y="1957388"/>
                  </a:cubicBezTo>
                  <a:cubicBezTo>
                    <a:pt x="173831" y="1797844"/>
                    <a:pt x="266701" y="1688306"/>
                    <a:pt x="357188" y="1485900"/>
                  </a:cubicBezTo>
                  <a:cubicBezTo>
                    <a:pt x="447675" y="1283494"/>
                    <a:pt x="590550" y="935831"/>
                    <a:pt x="657225" y="742950"/>
                  </a:cubicBezTo>
                  <a:cubicBezTo>
                    <a:pt x="723900" y="550069"/>
                    <a:pt x="723901" y="452438"/>
                    <a:pt x="757238" y="328613"/>
                  </a:cubicBezTo>
                  <a:cubicBezTo>
                    <a:pt x="790576" y="204788"/>
                    <a:pt x="857250" y="0"/>
                    <a:pt x="857250" y="0"/>
                  </a:cubicBezTo>
                  <a:lnTo>
                    <a:pt x="85725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Forme libre 13"/>
            <p:cNvSpPr/>
            <p:nvPr/>
          </p:nvSpPr>
          <p:spPr bwMode="auto">
            <a:xfrm flipH="1">
              <a:off x="5340350" y="3435348"/>
              <a:ext cx="2811462" cy="2482850"/>
            </a:xfrm>
            <a:custGeom>
              <a:avLst/>
              <a:gdLst>
                <a:gd name="connsiteX0" fmla="*/ 2386013 w 2386013"/>
                <a:gd name="connsiteY0" fmla="*/ 0 h 2328863"/>
                <a:gd name="connsiteX1" fmla="*/ 2043113 w 2386013"/>
                <a:gd name="connsiteY1" fmla="*/ 357188 h 2328863"/>
                <a:gd name="connsiteX2" fmla="*/ 1471613 w 2386013"/>
                <a:gd name="connsiteY2" fmla="*/ 700088 h 2328863"/>
                <a:gd name="connsiteX3" fmla="*/ 1071563 w 2386013"/>
                <a:gd name="connsiteY3" fmla="*/ 1100138 h 2328863"/>
                <a:gd name="connsiteX4" fmla="*/ 842963 w 2386013"/>
                <a:gd name="connsiteY4" fmla="*/ 1500188 h 2328863"/>
                <a:gd name="connsiteX5" fmla="*/ 600075 w 2386013"/>
                <a:gd name="connsiteY5" fmla="*/ 1843088 h 2328863"/>
                <a:gd name="connsiteX6" fmla="*/ 242888 w 2386013"/>
                <a:gd name="connsiteY6" fmla="*/ 2185988 h 2328863"/>
                <a:gd name="connsiteX7" fmla="*/ 0 w 2386013"/>
                <a:gd name="connsiteY7" fmla="*/ 2328863 h 232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6013" h="2328863">
                  <a:moveTo>
                    <a:pt x="2386013" y="0"/>
                  </a:moveTo>
                  <a:cubicBezTo>
                    <a:pt x="2290763" y="120253"/>
                    <a:pt x="2195513" y="240507"/>
                    <a:pt x="2043113" y="357188"/>
                  </a:cubicBezTo>
                  <a:cubicBezTo>
                    <a:pt x="1890713" y="473869"/>
                    <a:pt x="1633538" y="576263"/>
                    <a:pt x="1471613" y="700088"/>
                  </a:cubicBezTo>
                  <a:cubicBezTo>
                    <a:pt x="1309688" y="823913"/>
                    <a:pt x="1176338" y="966788"/>
                    <a:pt x="1071563" y="1100138"/>
                  </a:cubicBezTo>
                  <a:cubicBezTo>
                    <a:pt x="966788" y="1233488"/>
                    <a:pt x="921544" y="1376363"/>
                    <a:pt x="842963" y="1500188"/>
                  </a:cubicBezTo>
                  <a:cubicBezTo>
                    <a:pt x="764382" y="1624013"/>
                    <a:pt x="700088" y="1728788"/>
                    <a:pt x="600075" y="1843088"/>
                  </a:cubicBezTo>
                  <a:cubicBezTo>
                    <a:pt x="500063" y="1957388"/>
                    <a:pt x="342900" y="2105026"/>
                    <a:pt x="242888" y="2185988"/>
                  </a:cubicBezTo>
                  <a:cubicBezTo>
                    <a:pt x="142876" y="2266950"/>
                    <a:pt x="71438" y="2297906"/>
                    <a:pt x="0" y="232886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 bwMode="auto">
            <a:xfrm>
              <a:off x="5214942" y="5929330"/>
              <a:ext cx="3659187" cy="0"/>
            </a:xfrm>
            <a:prstGeom prst="line">
              <a:avLst/>
            </a:prstGeom>
            <a:ln w="349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 bwMode="auto">
            <a:xfrm rot="16200000" flipV="1">
              <a:off x="7604125" y="4749798"/>
              <a:ext cx="2343150" cy="6350"/>
            </a:xfrm>
            <a:prstGeom prst="line">
              <a:avLst/>
            </a:prstGeom>
            <a:ln w="349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orme libre 16"/>
            <p:cNvSpPr/>
            <p:nvPr/>
          </p:nvSpPr>
          <p:spPr bwMode="auto">
            <a:xfrm flipV="1">
              <a:off x="5340350" y="3398836"/>
              <a:ext cx="3432175" cy="1971675"/>
            </a:xfrm>
            <a:custGeom>
              <a:avLst/>
              <a:gdLst>
                <a:gd name="connsiteX0" fmla="*/ 0 w 2900363"/>
                <a:gd name="connsiteY0" fmla="*/ 785812 h 785812"/>
                <a:gd name="connsiteX1" fmla="*/ 514350 w 2900363"/>
                <a:gd name="connsiteY1" fmla="*/ 628650 h 785812"/>
                <a:gd name="connsiteX2" fmla="*/ 1328738 w 2900363"/>
                <a:gd name="connsiteY2" fmla="*/ 500062 h 785812"/>
                <a:gd name="connsiteX3" fmla="*/ 2014538 w 2900363"/>
                <a:gd name="connsiteY3" fmla="*/ 214312 h 785812"/>
                <a:gd name="connsiteX4" fmla="*/ 2586038 w 2900363"/>
                <a:gd name="connsiteY4" fmla="*/ 42862 h 785812"/>
                <a:gd name="connsiteX5" fmla="*/ 2900363 w 2900363"/>
                <a:gd name="connsiteY5" fmla="*/ 0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0363" h="785812">
                  <a:moveTo>
                    <a:pt x="0" y="785812"/>
                  </a:moveTo>
                  <a:cubicBezTo>
                    <a:pt x="146447" y="731043"/>
                    <a:pt x="292894" y="676275"/>
                    <a:pt x="514350" y="628650"/>
                  </a:cubicBezTo>
                  <a:cubicBezTo>
                    <a:pt x="735806" y="581025"/>
                    <a:pt x="1078707" y="569118"/>
                    <a:pt x="1328738" y="500062"/>
                  </a:cubicBezTo>
                  <a:cubicBezTo>
                    <a:pt x="1578769" y="431006"/>
                    <a:pt x="1804988" y="290512"/>
                    <a:pt x="2014538" y="214312"/>
                  </a:cubicBezTo>
                  <a:cubicBezTo>
                    <a:pt x="2224088" y="138112"/>
                    <a:pt x="2438401" y="78581"/>
                    <a:pt x="2586038" y="42862"/>
                  </a:cubicBezTo>
                  <a:cubicBezTo>
                    <a:pt x="2733675" y="7143"/>
                    <a:pt x="2817019" y="3571"/>
                    <a:pt x="2900363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Forme libre 17"/>
            <p:cNvSpPr/>
            <p:nvPr/>
          </p:nvSpPr>
          <p:spPr bwMode="auto">
            <a:xfrm>
              <a:off x="5303837" y="3362323"/>
              <a:ext cx="3468688" cy="803275"/>
            </a:xfrm>
            <a:custGeom>
              <a:avLst/>
              <a:gdLst>
                <a:gd name="connsiteX0" fmla="*/ 0 w 714375"/>
                <a:gd name="connsiteY0" fmla="*/ 0 h 1143000"/>
                <a:gd name="connsiteX1" fmla="*/ 200025 w 714375"/>
                <a:gd name="connsiteY1" fmla="*/ 271462 h 1143000"/>
                <a:gd name="connsiteX2" fmla="*/ 385763 w 714375"/>
                <a:gd name="connsiteY2" fmla="*/ 842962 h 1143000"/>
                <a:gd name="connsiteX3" fmla="*/ 714375 w 714375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75" h="1143000">
                  <a:moveTo>
                    <a:pt x="0" y="0"/>
                  </a:moveTo>
                  <a:cubicBezTo>
                    <a:pt x="67865" y="65484"/>
                    <a:pt x="135731" y="130968"/>
                    <a:pt x="200025" y="271462"/>
                  </a:cubicBezTo>
                  <a:cubicBezTo>
                    <a:pt x="264319" y="411956"/>
                    <a:pt x="300038" y="697706"/>
                    <a:pt x="385763" y="842962"/>
                  </a:cubicBezTo>
                  <a:cubicBezTo>
                    <a:pt x="471488" y="988218"/>
                    <a:pt x="592931" y="1065609"/>
                    <a:pt x="714375" y="11430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9" name="Connecteur droit avec flèche 18"/>
            <p:cNvCxnSpPr/>
            <p:nvPr/>
          </p:nvCxnSpPr>
          <p:spPr bwMode="auto">
            <a:xfrm rot="10800000">
              <a:off x="5267325" y="6100761"/>
              <a:ext cx="912812" cy="158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 bwMode="auto">
            <a:xfrm rot="5400000" flipH="1" flipV="1">
              <a:off x="4373562" y="5314948"/>
              <a:ext cx="985838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8"/>
            <p:cNvSpPr txBox="1">
              <a:spLocks noChangeArrowheads="1"/>
            </p:cNvSpPr>
            <p:nvPr/>
          </p:nvSpPr>
          <p:spPr bwMode="auto">
            <a:xfrm>
              <a:off x="4500562" y="4969039"/>
              <a:ext cx="287258" cy="461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i="1"/>
                <a:t>t</a:t>
              </a:r>
            </a:p>
          </p:txBody>
        </p:sp>
        <p:cxnSp>
          <p:nvCxnSpPr>
            <p:cNvPr id="24" name="Connecteur droit 23"/>
            <p:cNvCxnSpPr/>
            <p:nvPr/>
          </p:nvCxnSpPr>
          <p:spPr>
            <a:xfrm rot="5400000" flipH="1" flipV="1">
              <a:off x="3999702" y="4643446"/>
              <a:ext cx="257176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orme libre 24"/>
            <p:cNvSpPr/>
            <p:nvPr/>
          </p:nvSpPr>
          <p:spPr>
            <a:xfrm>
              <a:off x="5357818" y="3714752"/>
              <a:ext cx="2928958" cy="1913376"/>
            </a:xfrm>
            <a:custGeom>
              <a:avLst/>
              <a:gdLst>
                <a:gd name="connsiteX0" fmla="*/ 0 w 3515710"/>
                <a:gd name="connsiteY0" fmla="*/ 0 h 1329559"/>
                <a:gd name="connsiteX1" fmla="*/ 504496 w 3515710"/>
                <a:gd name="connsiteY1" fmla="*/ 126124 h 1329559"/>
                <a:gd name="connsiteX2" fmla="*/ 882869 w 3515710"/>
                <a:gd name="connsiteY2" fmla="*/ 362607 h 1329559"/>
                <a:gd name="connsiteX3" fmla="*/ 1277006 w 3515710"/>
                <a:gd name="connsiteY3" fmla="*/ 630621 h 1329559"/>
                <a:gd name="connsiteX4" fmla="*/ 1844565 w 3515710"/>
                <a:gd name="connsiteY4" fmla="*/ 898635 h 1329559"/>
                <a:gd name="connsiteX5" fmla="*/ 2490951 w 3515710"/>
                <a:gd name="connsiteY5" fmla="*/ 1135118 h 1329559"/>
                <a:gd name="connsiteX6" fmla="*/ 2963917 w 3515710"/>
                <a:gd name="connsiteY6" fmla="*/ 1277007 h 1329559"/>
                <a:gd name="connsiteX7" fmla="*/ 3389586 w 3515710"/>
                <a:gd name="connsiteY7" fmla="*/ 1324304 h 1329559"/>
                <a:gd name="connsiteX8" fmla="*/ 3515710 w 3515710"/>
                <a:gd name="connsiteY8" fmla="*/ 1308538 h 132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5710" h="1329559">
                  <a:moveTo>
                    <a:pt x="0" y="0"/>
                  </a:moveTo>
                  <a:cubicBezTo>
                    <a:pt x="178675" y="32845"/>
                    <a:pt x="357351" y="65690"/>
                    <a:pt x="504496" y="126124"/>
                  </a:cubicBezTo>
                  <a:cubicBezTo>
                    <a:pt x="651641" y="186559"/>
                    <a:pt x="754117" y="278524"/>
                    <a:pt x="882869" y="362607"/>
                  </a:cubicBezTo>
                  <a:cubicBezTo>
                    <a:pt x="1011621" y="446690"/>
                    <a:pt x="1116723" y="541283"/>
                    <a:pt x="1277006" y="630621"/>
                  </a:cubicBezTo>
                  <a:cubicBezTo>
                    <a:pt x="1437289" y="719959"/>
                    <a:pt x="1642241" y="814552"/>
                    <a:pt x="1844565" y="898635"/>
                  </a:cubicBezTo>
                  <a:cubicBezTo>
                    <a:pt x="2046889" y="982718"/>
                    <a:pt x="2304392" y="1072056"/>
                    <a:pt x="2490951" y="1135118"/>
                  </a:cubicBezTo>
                  <a:cubicBezTo>
                    <a:pt x="2677510" y="1198180"/>
                    <a:pt x="2814145" y="1245476"/>
                    <a:pt x="2963917" y="1277007"/>
                  </a:cubicBezTo>
                  <a:cubicBezTo>
                    <a:pt x="3113690" y="1308538"/>
                    <a:pt x="3297621" y="1319049"/>
                    <a:pt x="3389586" y="1324304"/>
                  </a:cubicBezTo>
                  <a:cubicBezTo>
                    <a:pt x="3481551" y="1329559"/>
                    <a:pt x="3498630" y="1319048"/>
                    <a:pt x="3515710" y="1308538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6" name="Objet 25"/>
          <p:cNvGraphicFramePr>
            <a:graphicFrameLocks noChangeAspect="1"/>
          </p:cNvGraphicFramePr>
          <p:nvPr/>
        </p:nvGraphicFramePr>
        <p:xfrm>
          <a:off x="5366222" y="2146644"/>
          <a:ext cx="2706240" cy="567976"/>
        </p:xfrm>
        <a:graphic>
          <a:graphicData uri="http://schemas.openxmlformats.org/presentationml/2006/ole">
            <p:oleObj spid="_x0000_s313348" name="Équation" r:id="rId7" imgW="10285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572296" cy="1390673"/>
          </a:xfrm>
        </p:spPr>
        <p:txBody>
          <a:bodyPr/>
          <a:lstStyle/>
          <a:p>
            <a:r>
              <a:rPr lang="fr-FR" sz="2800" dirty="0" err="1" smtClean="0"/>
              <a:t>Example</a:t>
            </a:r>
            <a:r>
              <a:rPr lang="fr-FR" sz="2800" dirty="0" smtClean="0"/>
              <a:t>: Interaction of a </a:t>
            </a:r>
            <a:r>
              <a:rPr lang="fr-FR" sz="2800" dirty="0" err="1" smtClean="0"/>
              <a:t>shockwave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contact </a:t>
            </a:r>
            <a:r>
              <a:rPr lang="fr-FR" sz="2800" dirty="0" err="1" smtClean="0"/>
              <a:t>discontinuity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err="1" smtClean="0"/>
              <a:t>Eulerian</a:t>
            </a:r>
            <a:r>
              <a:rPr lang="fr-FR" sz="2800" dirty="0" smtClean="0"/>
              <a:t> </a:t>
            </a:r>
            <a:r>
              <a:rPr lang="fr-FR" sz="2800" dirty="0" err="1" smtClean="0"/>
              <a:t>view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2095518"/>
            <a:ext cx="8096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0" y="2571744"/>
            <a:ext cx="3428992" cy="3214710"/>
          </a:xfrm>
        </p:spPr>
        <p:txBody>
          <a:bodyPr/>
          <a:lstStyle/>
          <a:p>
            <a:r>
              <a:rPr lang="fr-FR" dirty="0" smtClean="0"/>
              <a:t>Initial conditions:</a:t>
            </a:r>
          </a:p>
          <a:p>
            <a:pPr lvl="1"/>
            <a:r>
              <a:rPr lang="fr-FR" dirty="0" smtClean="0"/>
              <a:t>Top: </a:t>
            </a:r>
            <a:r>
              <a:rPr lang="fr-FR" dirty="0" err="1" smtClean="0"/>
              <a:t>eulerian</a:t>
            </a:r>
            <a:endParaRPr lang="fr-FR" dirty="0" smtClean="0"/>
          </a:p>
          <a:p>
            <a:pPr lvl="1"/>
            <a:r>
              <a:rPr lang="fr-FR" dirty="0" smtClean="0"/>
              <a:t>Down: </a:t>
            </a:r>
            <a:r>
              <a:rPr lang="fr-FR" dirty="0" err="1" smtClean="0"/>
              <a:t>lagrangian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875" y="3571876"/>
            <a:ext cx="563231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678" y="285728"/>
            <a:ext cx="5660322" cy="32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-71462"/>
            <a:ext cx="6769100" cy="1462087"/>
          </a:xfrm>
        </p:spPr>
        <p:txBody>
          <a:bodyPr/>
          <a:lstStyle/>
          <a:p>
            <a:r>
              <a:rPr lang="fr-FR" sz="2800" dirty="0" err="1" smtClean="0"/>
              <a:t>Example</a:t>
            </a:r>
            <a:r>
              <a:rPr lang="fr-FR" sz="2800" dirty="0" smtClean="0"/>
              <a:t>: Interaction of a </a:t>
            </a:r>
            <a:r>
              <a:rPr lang="fr-FR" sz="2800" dirty="0" err="1" smtClean="0"/>
              <a:t>shockwave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contact </a:t>
            </a:r>
            <a:r>
              <a:rPr lang="fr-FR" sz="2800" dirty="0" err="1" smtClean="0"/>
              <a:t>discontinuity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err="1" smtClean="0"/>
              <a:t>Lagrangian</a:t>
            </a:r>
            <a:r>
              <a:rPr lang="fr-FR" sz="2800" dirty="0" smtClean="0"/>
              <a:t> </a:t>
            </a:r>
            <a:r>
              <a:rPr lang="fr-FR" sz="2800" dirty="0" err="1" smtClean="0"/>
              <a:t>view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pic>
        <p:nvPicPr>
          <p:cNvPr id="309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8" y="1643050"/>
            <a:ext cx="73628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/>
              <a:t>Another</a:t>
            </a:r>
            <a:r>
              <a:rPr lang="fr-FR" sz="3200" dirty="0" smtClean="0"/>
              <a:t> </a:t>
            </a:r>
            <a:r>
              <a:rPr lang="fr-FR" sz="3200" dirty="0" err="1" smtClean="0"/>
              <a:t>example</a:t>
            </a:r>
            <a:r>
              <a:rPr lang="fr-FR" sz="3200" dirty="0" smtClean="0"/>
              <a:t>: </a:t>
            </a:r>
            <a:br>
              <a:rPr lang="fr-FR" sz="3200" dirty="0" smtClean="0"/>
            </a:br>
            <a:r>
              <a:rPr lang="fr-FR" sz="3200" dirty="0" smtClean="0"/>
              <a:t>total </a:t>
            </a:r>
            <a:r>
              <a:rPr lang="fr-FR" sz="3200" dirty="0" err="1" smtClean="0"/>
              <a:t>refraction</a:t>
            </a:r>
            <a:r>
              <a:rPr lang="fr-FR" sz="3200" dirty="0" smtClean="0"/>
              <a:t> of </a:t>
            </a:r>
            <a:r>
              <a:rPr lang="fr-FR" sz="3200" dirty="0" err="1" smtClean="0"/>
              <a:t>characteristics</a:t>
            </a:r>
            <a:r>
              <a:rPr lang="fr-FR" sz="3200" dirty="0" smtClean="0"/>
              <a:t> </a:t>
            </a:r>
            <a:br>
              <a:rPr lang="fr-FR" sz="3200" dirty="0" smtClean="0"/>
            </a:br>
            <a:r>
              <a:rPr lang="fr-FR" sz="3200" dirty="0" smtClean="0"/>
              <a:t>and </a:t>
            </a:r>
            <a:r>
              <a:rPr lang="fr-FR" sz="3200" dirty="0" err="1" smtClean="0"/>
              <a:t>lagrangian</a:t>
            </a:r>
            <a:r>
              <a:rPr lang="fr-FR" sz="3200" dirty="0" smtClean="0"/>
              <a:t> </a:t>
            </a:r>
            <a:r>
              <a:rPr lang="fr-FR" sz="3200" dirty="0" err="1" smtClean="0"/>
              <a:t>supply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dirty="0" smtClean="0"/>
              <a:t>???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 </a:t>
            </a:r>
            <a:endParaRPr lang="en-GB" smtClean="0"/>
          </a:p>
          <a:p>
            <a:pPr>
              <a:defRPr/>
            </a:pPr>
            <a:r>
              <a:rPr lang="en-US" smtClean="0"/>
              <a:t>ISTTT 20, July 17-19, 2013</a:t>
            </a:r>
            <a:endParaRPr lang="en-GB" dirty="0"/>
          </a:p>
        </p:txBody>
      </p:sp>
      <p:pic>
        <p:nvPicPr>
          <p:cNvPr id="4782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971642"/>
            <a:ext cx="3929090" cy="429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424158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215106" cy="1357322"/>
          </a:xfrm>
        </p:spPr>
        <p:txBody>
          <a:bodyPr/>
          <a:lstStyle/>
          <a:p>
            <a:r>
              <a:rPr lang="fr-FR" dirty="0" err="1" smtClean="0"/>
              <a:t>Decomposition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(</a:t>
            </a:r>
            <a:r>
              <a:rPr lang="fr-FR" dirty="0" err="1" smtClean="0"/>
              <a:t>inf</a:t>
            </a:r>
            <a:r>
              <a:rPr lang="fr-FR" dirty="0" smtClean="0"/>
              <a:t>-</a:t>
            </a:r>
            <a:r>
              <a:rPr lang="fr-FR" dirty="0" err="1" smtClean="0"/>
              <a:t>morphism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0" y="2000240"/>
            <a:ext cx="6461109" cy="4214842"/>
          </a:xfrm>
        </p:spPr>
        <p:txBody>
          <a:bodyPr/>
          <a:lstStyle/>
          <a:p>
            <a:r>
              <a:rPr lang="fr-FR" sz="2800" dirty="0" smtClean="0"/>
              <a:t>The set of initial/</a:t>
            </a:r>
            <a:r>
              <a:rPr lang="fr-FR" sz="2800" dirty="0" err="1" smtClean="0"/>
              <a:t>boundary</a:t>
            </a:r>
            <a:r>
              <a:rPr lang="fr-FR" sz="2800" dirty="0" smtClean="0"/>
              <a:t> conditions </a:t>
            </a:r>
            <a:r>
              <a:rPr lang="fr-FR" sz="2800" dirty="0" err="1" smtClean="0"/>
              <a:t>is</a:t>
            </a:r>
            <a:r>
              <a:rPr lang="fr-FR" sz="2800" dirty="0" smtClean="0"/>
              <a:t> union of </a:t>
            </a:r>
            <a:r>
              <a:rPr lang="fr-FR" sz="2800" dirty="0" err="1" smtClean="0"/>
              <a:t>several</a:t>
            </a:r>
            <a:r>
              <a:rPr lang="fr-FR" sz="2800" dirty="0" smtClean="0"/>
              <a:t> sets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Calculate</a:t>
            </a:r>
            <a:r>
              <a:rPr lang="fr-FR" sz="2800" dirty="0" smtClean="0"/>
              <a:t> a partial solution (</a:t>
            </a:r>
            <a:r>
              <a:rPr lang="fr-FR" sz="2800" dirty="0" err="1" smtClean="0"/>
              <a:t>corresponding</a:t>
            </a:r>
            <a:r>
              <a:rPr lang="fr-FR" sz="2800" dirty="0" smtClean="0"/>
              <a:t> to a partial</a:t>
            </a:r>
          </a:p>
          <a:p>
            <a:pPr>
              <a:buNone/>
            </a:pPr>
            <a:r>
              <a:rPr lang="fr-FR" sz="2800" dirty="0" smtClean="0"/>
              <a:t>	 set of IBC)</a:t>
            </a:r>
          </a:p>
          <a:p>
            <a:endParaRPr lang="fr-FR" sz="2800" dirty="0" smtClean="0"/>
          </a:p>
          <a:p>
            <a:r>
              <a:rPr lang="fr-FR" sz="2800" dirty="0" smtClean="0"/>
              <a:t>The solution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min of partial solutions</a:t>
            </a:r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6777038" y="2214563"/>
          <a:ext cx="1387475" cy="652462"/>
        </p:xfrm>
        <a:graphic>
          <a:graphicData uri="http://schemas.openxmlformats.org/presentationml/2006/ole">
            <p:oleObj spid="_x0000_s314370" name="Équation" r:id="rId3" imgW="647640" imgH="304560" progId="Equation.3">
              <p:embed/>
            </p:oleObj>
          </a:graphicData>
        </a:graphic>
      </p:graphicFrame>
      <p:pic>
        <p:nvPicPr>
          <p:cNvPr id="314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00438"/>
            <a:ext cx="442912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43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5429264"/>
            <a:ext cx="179977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71414"/>
            <a:ext cx="6769100" cy="1293834"/>
          </a:xfrm>
        </p:spPr>
        <p:txBody>
          <a:bodyPr/>
          <a:lstStyle/>
          <a:p>
            <a:r>
              <a:rPr lang="fr-FR" sz="4000" dirty="0" smtClean="0"/>
              <a:t>The </a:t>
            </a:r>
            <a:r>
              <a:rPr lang="fr-FR" sz="4000" dirty="0" err="1" smtClean="0"/>
              <a:t>optimality</a:t>
            </a:r>
            <a:r>
              <a:rPr lang="fr-FR" sz="4000" dirty="0" smtClean="0"/>
              <a:t> </a:t>
            </a:r>
            <a:r>
              <a:rPr lang="fr-FR" sz="4000" dirty="0" err="1" smtClean="0"/>
              <a:t>pb</a:t>
            </a:r>
            <a:r>
              <a:rPr lang="fr-FR" sz="4000" dirty="0" smtClean="0"/>
              <a:t> </a:t>
            </a:r>
            <a:r>
              <a:rPr lang="fr-FR" sz="4000" dirty="0" err="1" smtClean="0"/>
              <a:t>can</a:t>
            </a:r>
            <a:r>
              <a:rPr lang="fr-FR" sz="4000" dirty="0" smtClean="0"/>
              <a:t> </a:t>
            </a:r>
            <a:r>
              <a:rPr lang="fr-FR" sz="4000" dirty="0" err="1" smtClean="0"/>
              <a:t>be</a:t>
            </a:r>
            <a:r>
              <a:rPr lang="fr-FR" sz="4000" dirty="0" smtClean="0"/>
              <a:t> </a:t>
            </a:r>
            <a:r>
              <a:rPr lang="fr-FR" sz="4000" dirty="0" err="1" smtClean="0"/>
              <a:t>solved</a:t>
            </a:r>
            <a:r>
              <a:rPr lang="fr-FR" sz="4000" dirty="0" smtClean="0"/>
              <a:t> on </a:t>
            </a:r>
            <a:r>
              <a:rPr lang="fr-FR" sz="4000" dirty="0" err="1" smtClean="0"/>
              <a:t>characteristics</a:t>
            </a:r>
            <a:r>
              <a:rPr lang="fr-FR" sz="4000" dirty="0" smtClean="0"/>
              <a:t> </a:t>
            </a:r>
            <a:r>
              <a:rPr lang="fr-FR" sz="4000" dirty="0" err="1" smtClean="0"/>
              <a:t>only</a:t>
            </a:r>
            <a:endParaRPr lang="fr-FR" sz="4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71504" y="3071810"/>
            <a:ext cx="8001024" cy="3143272"/>
          </a:xfrm>
        </p:spPr>
        <p:txBody>
          <a:bodyPr/>
          <a:lstStyle/>
          <a:p>
            <a:r>
              <a:rPr lang="fr-FR" sz="2800" dirty="0" smtClean="0"/>
              <a:t>This </a:t>
            </a:r>
            <a:r>
              <a:rPr lang="fr-FR" sz="2800" dirty="0" err="1" smtClean="0"/>
              <a:t>is</a:t>
            </a:r>
            <a:r>
              <a:rPr lang="fr-FR" sz="2800" dirty="0" smtClean="0"/>
              <a:t> a </a:t>
            </a:r>
            <a:r>
              <a:rPr lang="fr-FR" sz="2800" dirty="0" err="1" smtClean="0"/>
              <a:t>Lax</a:t>
            </a:r>
            <a:r>
              <a:rPr lang="fr-FR" sz="2800" dirty="0" smtClean="0"/>
              <a:t>-</a:t>
            </a:r>
            <a:r>
              <a:rPr lang="fr-FR" sz="2800" dirty="0" err="1" smtClean="0"/>
              <a:t>Hopf</a:t>
            </a:r>
            <a:r>
              <a:rPr lang="fr-FR" sz="2800" dirty="0" smtClean="0"/>
              <a:t> </a:t>
            </a:r>
            <a:r>
              <a:rPr lang="fr-FR" sz="2800" dirty="0" err="1" smtClean="0"/>
              <a:t>like</a:t>
            </a:r>
            <a:r>
              <a:rPr lang="fr-FR" sz="2800" dirty="0" smtClean="0"/>
              <a:t> formula</a:t>
            </a:r>
          </a:p>
          <a:p>
            <a:r>
              <a:rPr lang="fr-FR" sz="2800" dirty="0" smtClean="0"/>
              <a:t>Application: </a:t>
            </a:r>
            <a:r>
              <a:rPr lang="fr-FR" sz="2800" dirty="0" err="1" smtClean="0"/>
              <a:t>numerical</a:t>
            </a:r>
            <a:r>
              <a:rPr lang="fr-FR" sz="2800" dirty="0" smtClean="0"/>
              <a:t> </a:t>
            </a:r>
            <a:r>
              <a:rPr lang="fr-FR" sz="2800" dirty="0" err="1" smtClean="0"/>
              <a:t>schemes</a:t>
            </a:r>
            <a:r>
              <a:rPr lang="fr-FR" sz="2800" dirty="0" smtClean="0"/>
              <a:t> </a:t>
            </a:r>
            <a:r>
              <a:rPr lang="fr-FR" sz="2800" dirty="0" err="1" smtClean="0"/>
              <a:t>based</a:t>
            </a:r>
            <a:r>
              <a:rPr lang="fr-FR" sz="2800" dirty="0" smtClean="0"/>
              <a:t> on</a:t>
            </a:r>
          </a:p>
          <a:p>
            <a:pPr lvl="1"/>
            <a:r>
              <a:rPr lang="fr-FR" sz="2400" dirty="0" err="1" smtClean="0"/>
              <a:t>Piecewise</a:t>
            </a:r>
            <a:r>
              <a:rPr lang="fr-FR" sz="2400" dirty="0" smtClean="0"/>
              <a:t> constant data (</a:t>
            </a:r>
            <a:r>
              <a:rPr lang="fr-FR" sz="2400" dirty="0" err="1" smtClean="0"/>
              <a:t>including</a:t>
            </a:r>
            <a:r>
              <a:rPr lang="fr-FR" sz="2400" dirty="0" smtClean="0"/>
              <a:t> the system </a:t>
            </a:r>
            <a:r>
              <a:rPr lang="fr-FR" sz="2400" dirty="0" err="1" smtClean="0"/>
              <a:t>yielding</a:t>
            </a:r>
            <a:r>
              <a:rPr lang="fr-FR" sz="2400" dirty="0" smtClean="0"/>
              <a:t> </a:t>
            </a:r>
            <a:r>
              <a:rPr lang="fr-FR" sz="2400" i="1" dirty="0" smtClean="0"/>
              <a:t>I </a:t>
            </a:r>
            <a:r>
              <a:rPr lang="fr-FR" sz="2400" dirty="0" smtClean="0"/>
              <a:t>)</a:t>
            </a:r>
          </a:p>
          <a:p>
            <a:pPr lvl="1"/>
            <a:r>
              <a:rPr lang="fr-FR" sz="2400" dirty="0" err="1" smtClean="0"/>
              <a:t>Decomposition</a:t>
            </a:r>
            <a:r>
              <a:rPr lang="fr-FR" sz="2400" dirty="0" smtClean="0"/>
              <a:t> of solutions </a:t>
            </a:r>
            <a:r>
              <a:rPr lang="fr-FR" sz="2400" dirty="0" err="1" smtClean="0"/>
              <a:t>based</a:t>
            </a:r>
            <a:r>
              <a:rPr lang="fr-FR" sz="2400" dirty="0" smtClean="0"/>
              <a:t> on </a:t>
            </a:r>
            <a:r>
              <a:rPr lang="fr-FR" sz="2400" dirty="0" err="1" smtClean="0"/>
              <a:t>decomposition</a:t>
            </a:r>
            <a:r>
              <a:rPr lang="fr-FR" sz="2400" dirty="0" smtClean="0"/>
              <a:t> of IBC</a:t>
            </a:r>
          </a:p>
          <a:p>
            <a:pPr lvl="1"/>
            <a:r>
              <a:rPr lang="fr-FR" sz="2400" dirty="0" smtClean="0"/>
              <a:t>Use </a:t>
            </a:r>
            <a:r>
              <a:rPr lang="fr-FR" sz="2400" dirty="0" err="1" smtClean="0"/>
              <a:t>characteristics</a:t>
            </a:r>
            <a:r>
              <a:rPr lang="fr-FR" sz="2400" dirty="0" smtClean="0"/>
              <a:t> to </a:t>
            </a:r>
            <a:r>
              <a:rPr lang="fr-FR" sz="2400" dirty="0" err="1" smtClean="0"/>
              <a:t>calculate</a:t>
            </a:r>
            <a:r>
              <a:rPr lang="fr-FR" sz="2400" dirty="0" smtClean="0"/>
              <a:t> partial solutions</a:t>
            </a:r>
            <a:endParaRPr lang="fr-FR" sz="2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5715040" cy="146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188913"/>
            <a:ext cx="7027888" cy="1462087"/>
          </a:xfrm>
        </p:spPr>
        <p:txBody>
          <a:bodyPr/>
          <a:lstStyle/>
          <a:p>
            <a:r>
              <a:rPr lang="fr-FR" sz="4000" dirty="0" err="1" smtClean="0"/>
              <a:t>Numerical</a:t>
            </a:r>
            <a:r>
              <a:rPr lang="fr-FR" sz="4000" dirty="0" smtClean="0"/>
              <a:t> </a:t>
            </a:r>
            <a:r>
              <a:rPr lang="fr-FR" sz="4000" dirty="0" err="1" smtClean="0"/>
              <a:t>scheme</a:t>
            </a:r>
            <a:r>
              <a:rPr lang="fr-FR" sz="4000" dirty="0" smtClean="0"/>
              <a:t> </a:t>
            </a:r>
            <a:r>
              <a:rPr lang="fr-FR" sz="4000" dirty="0" err="1" smtClean="0"/>
              <a:t>based</a:t>
            </a:r>
            <a:r>
              <a:rPr lang="fr-FR" sz="4000" dirty="0" smtClean="0"/>
              <a:t> on </a:t>
            </a:r>
            <a:r>
              <a:rPr lang="fr-FR" sz="4000" dirty="0" err="1" smtClean="0"/>
              <a:t>characteristics</a:t>
            </a:r>
            <a:r>
              <a:rPr lang="fr-FR" sz="4000" dirty="0" smtClean="0"/>
              <a:t> (</a:t>
            </a:r>
            <a:r>
              <a:rPr lang="fr-FR" sz="4000" dirty="0" err="1" smtClean="0"/>
              <a:t>continued</a:t>
            </a:r>
            <a:r>
              <a:rPr lang="fr-FR" sz="4000" dirty="0" smtClean="0"/>
              <a:t>)</a:t>
            </a:r>
            <a:endParaRPr lang="fr-FR" sz="4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2" y="2000240"/>
            <a:ext cx="8461406" cy="4200535"/>
          </a:xfrm>
        </p:spPr>
        <p:txBody>
          <a:bodyPr/>
          <a:lstStyle/>
          <a:p>
            <a:r>
              <a:rPr lang="fr-FR" dirty="0" smtClean="0"/>
              <a:t>If the initial condition on I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piecewise</a:t>
            </a:r>
            <a:r>
              <a:rPr lang="fr-FR" dirty="0" smtClean="0"/>
              <a:t> constant </a:t>
            </a:r>
            <a:r>
              <a:rPr lang="fr-FR" dirty="0" smtClean="0">
                <a:sym typeface="Wingdings" pitchFamily="2" charset="2"/>
              </a:rPr>
              <a:t> 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spacing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</a:t>
            </a:r>
            <a:r>
              <a:rPr lang="fr-FR" dirty="0" err="1" smtClean="0"/>
              <a:t>characteristics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piecewise</a:t>
            </a:r>
            <a:r>
              <a:rPr lang="fr-FR" dirty="0" smtClean="0"/>
              <a:t> constant </a:t>
            </a:r>
          </a:p>
          <a:p>
            <a:r>
              <a:rPr lang="fr-FR" dirty="0" err="1" smtClean="0"/>
              <a:t>Principle</a:t>
            </a:r>
            <a:r>
              <a:rPr lang="fr-FR" dirty="0" smtClean="0"/>
              <a:t> </a:t>
            </a:r>
            <a:r>
              <a:rPr lang="fr-FR" dirty="0" err="1" smtClean="0"/>
              <a:t>illustrated</a:t>
            </a:r>
            <a:r>
              <a:rPr lang="fr-FR" dirty="0" smtClean="0"/>
              <a:t> by the </a:t>
            </a:r>
            <a:r>
              <a:rPr lang="fr-FR" dirty="0" err="1" smtClean="0"/>
              <a:t>example</a:t>
            </a:r>
            <a:r>
              <a:rPr lang="fr-FR" dirty="0" smtClean="0"/>
              <a:t>: interaction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shockwave</a:t>
            </a:r>
            <a:r>
              <a:rPr lang="fr-FR" dirty="0" smtClean="0"/>
              <a:t> and contact </a:t>
            </a:r>
            <a:r>
              <a:rPr lang="fr-FR" dirty="0" err="1" smtClean="0"/>
              <a:t>discontinuity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Alternate</a:t>
            </a:r>
            <a:r>
              <a:rPr lang="fr-FR" dirty="0" smtClean="0"/>
              <a:t> </a:t>
            </a:r>
            <a:r>
              <a:rPr lang="fr-FR" dirty="0" err="1" smtClean="0"/>
              <a:t>scheme</a:t>
            </a:r>
            <a:r>
              <a:rPr lang="fr-FR" dirty="0" smtClean="0"/>
              <a:t>: </a:t>
            </a:r>
            <a:r>
              <a:rPr lang="fr-FR" dirty="0" err="1" smtClean="0"/>
              <a:t>particle</a:t>
            </a:r>
            <a:r>
              <a:rPr lang="fr-FR" dirty="0" smtClean="0"/>
              <a:t> </a:t>
            </a:r>
            <a:r>
              <a:rPr lang="fr-FR" dirty="0" err="1" smtClean="0"/>
              <a:t>discretization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2" y="2168525"/>
            <a:ext cx="7961339" cy="3832243"/>
          </a:xfrm>
        </p:spPr>
        <p:txBody>
          <a:bodyPr/>
          <a:lstStyle/>
          <a:p>
            <a:r>
              <a:rPr lang="fr-FR" dirty="0" err="1" smtClean="0"/>
              <a:t>Particle</a:t>
            </a:r>
            <a:r>
              <a:rPr lang="fr-FR" dirty="0" smtClean="0"/>
              <a:t> </a:t>
            </a:r>
            <a:r>
              <a:rPr lang="fr-FR" dirty="0" err="1" smtClean="0"/>
              <a:t>discretization</a:t>
            </a:r>
            <a:r>
              <a:rPr lang="fr-FR" dirty="0" smtClean="0"/>
              <a:t> of HJ</a:t>
            </a:r>
          </a:p>
          <a:p>
            <a:r>
              <a:rPr lang="fr-FR" dirty="0" smtClean="0"/>
              <a:t>Use </a:t>
            </a:r>
            <a:r>
              <a:rPr lang="fr-FR" dirty="0" err="1" smtClean="0"/>
              <a:t>charateristics</a:t>
            </a:r>
            <a:endParaRPr lang="fr-FR" dirty="0" smtClean="0"/>
          </a:p>
          <a:p>
            <a:r>
              <a:rPr lang="fr-FR" dirty="0" err="1" smtClean="0"/>
              <a:t>Yields</a:t>
            </a:r>
            <a:r>
              <a:rPr lang="fr-FR" dirty="0" smtClean="0"/>
              <a:t> a </a:t>
            </a:r>
            <a:r>
              <a:rPr lang="fr-FR" dirty="0" err="1" smtClean="0"/>
              <a:t>Godunov</a:t>
            </a:r>
            <a:r>
              <a:rPr lang="fr-FR" dirty="0" smtClean="0"/>
              <a:t>-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scheme</a:t>
            </a:r>
            <a:r>
              <a:rPr lang="fr-FR" dirty="0" smtClean="0"/>
              <a:t> (in </a:t>
            </a:r>
            <a:r>
              <a:rPr lang="fr-FR" dirty="0" err="1" smtClean="0"/>
              <a:t>lagrangian</a:t>
            </a:r>
            <a:r>
              <a:rPr lang="fr-FR" dirty="0" smtClean="0"/>
              <a:t> </a:t>
            </a:r>
            <a:r>
              <a:rPr lang="fr-FR" dirty="0" err="1" smtClean="0"/>
              <a:t>coordinates</a:t>
            </a:r>
            <a:r>
              <a:rPr lang="fr-FR" dirty="0" smtClean="0"/>
              <a:t>)</a:t>
            </a:r>
          </a:p>
          <a:p>
            <a:r>
              <a:rPr lang="fr-FR" dirty="0" smtClean="0"/>
              <a:t>BC: </a:t>
            </a:r>
            <a:r>
              <a:rPr lang="fr-FR" dirty="0" err="1" smtClean="0"/>
              <a:t>Upstream</a:t>
            </a:r>
            <a:r>
              <a:rPr lang="fr-FR" dirty="0" smtClean="0"/>
              <a:t> </a:t>
            </a:r>
            <a:r>
              <a:rPr lang="fr-FR" dirty="0" err="1" smtClean="0"/>
              <a:t>demand</a:t>
            </a:r>
            <a:r>
              <a:rPr lang="fr-FR" dirty="0" smtClean="0"/>
              <a:t> and </a:t>
            </a:r>
            <a:r>
              <a:rPr lang="fr-FR" dirty="0" err="1" smtClean="0"/>
              <a:t>downstream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r>
              <a:rPr lang="fr-FR" dirty="0" smtClean="0"/>
              <a:t> conditions 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en-GB" dirty="0"/>
          </a:p>
          <a:p>
            <a:r>
              <a:rPr lang="en-US" dirty="0" smtClean="0"/>
              <a:t>ISTTT 20, July 17-19, 2013</a:t>
            </a:r>
            <a:endParaRPr lang="en-GB" dirty="0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3741740" cy="1525575"/>
          </a:xfrm>
        </p:spPr>
        <p:txBody>
          <a:bodyPr/>
          <a:lstStyle/>
          <a:p>
            <a:r>
              <a:rPr lang="en-US" sz="3600" dirty="0"/>
              <a:t>The LWR model in a </a:t>
            </a:r>
            <a:r>
              <a:rPr lang="en-US" sz="3600" dirty="0" smtClean="0"/>
              <a:t>nutshell (notations)</a:t>
            </a:r>
            <a:endParaRPr lang="en-US" sz="3600" dirty="0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2168525"/>
            <a:ext cx="8461406" cy="4032250"/>
          </a:xfrm>
        </p:spPr>
        <p:txBody>
          <a:bodyPr/>
          <a:lstStyle/>
          <a:p>
            <a:r>
              <a:rPr lang="en-US" sz="2800" dirty="0" smtClean="0">
                <a:solidFill>
                  <a:srgbClr val="009900"/>
                </a:solidFill>
              </a:rPr>
              <a:t>Introduced</a:t>
            </a:r>
            <a:r>
              <a:rPr lang="en-US" sz="2800" dirty="0" smtClean="0"/>
              <a:t> by </a:t>
            </a:r>
            <a:r>
              <a:rPr lang="en-US" sz="2800" dirty="0" err="1" smtClean="0"/>
              <a:t>Lighthill</a:t>
            </a:r>
            <a:r>
              <a:rPr lang="en-US" sz="2800" dirty="0" smtClean="0"/>
              <a:t>, </a:t>
            </a:r>
            <a:r>
              <a:rPr lang="en-US" sz="2800" dirty="0" err="1" smtClean="0"/>
              <a:t>Whitham</a:t>
            </a:r>
            <a:r>
              <a:rPr lang="en-US" sz="2800" dirty="0" smtClean="0"/>
              <a:t> (1955), Richards (1956)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equations</a:t>
            </a:r>
            <a:r>
              <a:rPr lang="en-US" sz="2800" dirty="0" smtClean="0"/>
              <a:t>: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Or:</a:t>
            </a:r>
          </a:p>
          <a:p>
            <a:endParaRPr lang="en-US" sz="2800" dirty="0"/>
          </a:p>
        </p:txBody>
      </p:sp>
      <p:graphicFrame>
        <p:nvGraphicFramePr>
          <p:cNvPr id="57139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071934" y="2928934"/>
          <a:ext cx="4681538" cy="1663700"/>
        </p:xfrm>
        <a:graphic>
          <a:graphicData uri="http://schemas.openxmlformats.org/presentationml/2006/ole">
            <p:oleObj spid="_x0000_s87042" name="Equation" r:id="rId3" imgW="2286000" imgH="812520" progId="Equation.3">
              <p:embed/>
            </p:oleObj>
          </a:graphicData>
        </a:graphic>
      </p:graphicFrame>
      <p:graphicFrame>
        <p:nvGraphicFramePr>
          <p:cNvPr id="57139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2951163" y="5054600"/>
          <a:ext cx="3457575" cy="1104900"/>
        </p:xfrm>
        <a:graphic>
          <a:graphicData uri="http://schemas.openxmlformats.org/presentationml/2006/ole">
            <p:oleObj spid="_x0000_s87043" name="Equation" r:id="rId4" imgW="1231560" imgH="393480" progId="Equation.3">
              <p:embed/>
            </p:oleObj>
          </a:graphicData>
        </a:graphic>
      </p:graphicFrame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3295660" cy="208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Numerical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2" y="1928802"/>
            <a:ext cx="8318530" cy="4286279"/>
          </a:xfrm>
        </p:spPr>
        <p:txBody>
          <a:bodyPr/>
          <a:lstStyle/>
          <a:p>
            <a:r>
              <a:rPr lang="fr-FR" sz="2000" b="1" dirty="0" smtClean="0"/>
              <a:t>Model</a:t>
            </a:r>
            <a:r>
              <a:rPr lang="fr-FR" sz="2000" dirty="0" smtClean="0"/>
              <a:t>: Colombo 1-phase, </a:t>
            </a:r>
            <a:r>
              <a:rPr lang="fr-FR" sz="2000" dirty="0" err="1" smtClean="0"/>
              <a:t>stochastic</a:t>
            </a:r>
            <a:endParaRPr lang="fr-FR" sz="2000" dirty="0" smtClean="0"/>
          </a:p>
          <a:p>
            <a:r>
              <a:rPr lang="fr-FR" sz="2000" b="1" dirty="0" err="1" smtClean="0"/>
              <a:t>Process</a:t>
            </a:r>
            <a:r>
              <a:rPr lang="fr-FR" sz="2000" b="1" dirty="0" smtClean="0"/>
              <a:t> for </a:t>
            </a:r>
            <a:r>
              <a:rPr lang="fr-FR" sz="2000" b="1" i="1" dirty="0" smtClean="0"/>
              <a:t>I</a:t>
            </a:r>
            <a:r>
              <a:rPr lang="fr-FR" sz="2000" b="1" dirty="0" smtClean="0"/>
              <a:t> </a:t>
            </a:r>
            <a:r>
              <a:rPr lang="fr-FR" sz="2000" dirty="0" smtClean="0"/>
              <a:t>: </a:t>
            </a:r>
            <a:r>
              <a:rPr lang="fr-FR" sz="2000" dirty="0" err="1" smtClean="0"/>
              <a:t>Ornstein</a:t>
            </a:r>
            <a:r>
              <a:rPr lang="fr-FR" sz="2000" dirty="0" smtClean="0"/>
              <a:t>-Uhlenbeck, </a:t>
            </a:r>
            <a:r>
              <a:rPr lang="fr-FR" sz="2000" dirty="0" err="1" smtClean="0"/>
              <a:t>two</a:t>
            </a:r>
            <a:r>
              <a:rPr lang="fr-FR" sz="2000" dirty="0" smtClean="0"/>
              <a:t> </a:t>
            </a:r>
            <a:r>
              <a:rPr lang="fr-FR" sz="2000" dirty="0" err="1" smtClean="0"/>
              <a:t>levels</a:t>
            </a:r>
            <a:r>
              <a:rPr lang="fr-FR" sz="2000" dirty="0" smtClean="0"/>
              <a:t> (</a:t>
            </a:r>
            <a:r>
              <a:rPr lang="fr-FR" sz="2000" dirty="0" err="1" smtClean="0"/>
              <a:t>high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the </a:t>
            </a:r>
            <a:r>
              <a:rPr lang="fr-FR" sz="2000" dirty="0" err="1" smtClean="0"/>
              <a:t>beginning</a:t>
            </a:r>
            <a:r>
              <a:rPr lang="fr-FR" sz="2000" dirty="0" smtClean="0"/>
              <a:t> and end, </a:t>
            </a:r>
            <a:r>
              <a:rPr lang="fr-FR" sz="2000" dirty="0" err="1" smtClean="0"/>
              <a:t>low</a:t>
            </a:r>
            <a:r>
              <a:rPr lang="fr-FR" sz="2000" dirty="0" smtClean="0"/>
              <a:t> </a:t>
            </a:r>
            <a:r>
              <a:rPr lang="fr-FR" sz="2000" dirty="0" err="1" smtClean="0"/>
              <a:t>otherwise</a:t>
            </a:r>
            <a:r>
              <a:rPr lang="fr-FR" sz="2000" dirty="0" smtClean="0"/>
              <a:t>) </a:t>
            </a:r>
            <a:r>
              <a:rPr lang="fr-FR" sz="2000" dirty="0" smtClean="0">
                <a:sym typeface="Wingdings" pitchFamily="2" charset="2"/>
              </a:rPr>
              <a:t> </a:t>
            </a:r>
            <a:r>
              <a:rPr lang="fr-FR" sz="2000" dirty="0" err="1" smtClean="0">
                <a:sym typeface="Wingdings" pitchFamily="2" charset="2"/>
              </a:rPr>
              <a:t>refraction</a:t>
            </a:r>
            <a:r>
              <a:rPr lang="fr-FR" sz="2000" dirty="0" smtClean="0">
                <a:sym typeface="Wingdings" pitchFamily="2" charset="2"/>
              </a:rPr>
              <a:t> of </a:t>
            </a:r>
            <a:r>
              <a:rPr lang="fr-FR" sz="2000" dirty="0" err="1" smtClean="0">
                <a:sym typeface="Wingdings" pitchFamily="2" charset="2"/>
              </a:rPr>
              <a:t>charateristics</a:t>
            </a:r>
            <a:r>
              <a:rPr lang="fr-FR" sz="2000" dirty="0" smtClean="0">
                <a:sym typeface="Wingdings" pitchFamily="2" charset="2"/>
              </a:rPr>
              <a:t> and </a:t>
            </a:r>
            <a:r>
              <a:rPr lang="fr-FR" sz="2000" dirty="0" err="1" smtClean="0">
                <a:sym typeface="Wingdings" pitchFamily="2" charset="2"/>
              </a:rPr>
              <a:t>waves</a:t>
            </a:r>
            <a:endParaRPr lang="fr-FR" sz="2000" dirty="0" smtClean="0">
              <a:sym typeface="Wingdings" pitchFamily="2" charset="2"/>
            </a:endParaRPr>
          </a:p>
          <a:p>
            <a:endParaRPr lang="fr-FR" sz="2000" dirty="0" smtClean="0"/>
          </a:p>
          <a:p>
            <a:r>
              <a:rPr lang="fr-FR" sz="2000" b="1" dirty="0" err="1" smtClean="0"/>
              <a:t>Demand</a:t>
            </a:r>
            <a:r>
              <a:rPr lang="fr-FR" sz="2000" dirty="0" smtClean="0"/>
              <a:t>: Poisson, constant </a:t>
            </a:r>
            <a:r>
              <a:rPr lang="fr-FR" sz="2000" dirty="0" err="1" smtClean="0"/>
              <a:t>level</a:t>
            </a:r>
            <a:endParaRPr lang="fr-FR" sz="2000" dirty="0" smtClean="0"/>
          </a:p>
          <a:p>
            <a:r>
              <a:rPr lang="fr-FR" sz="2000" b="1" dirty="0" err="1" smtClean="0"/>
              <a:t>Supply</a:t>
            </a:r>
            <a:r>
              <a:rPr lang="fr-FR" sz="2000" dirty="0" smtClean="0"/>
              <a:t>: </a:t>
            </a:r>
            <a:r>
              <a:rPr lang="fr-FR" sz="2000" dirty="0" err="1" smtClean="0"/>
              <a:t>high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the </a:t>
            </a:r>
            <a:r>
              <a:rPr lang="fr-FR" sz="2000" dirty="0" err="1" smtClean="0"/>
              <a:t>beginning</a:t>
            </a:r>
            <a:r>
              <a:rPr lang="fr-FR" sz="2000" dirty="0" smtClean="0"/>
              <a:t> and end, </a:t>
            </a:r>
            <a:r>
              <a:rPr lang="fr-FR" sz="2000" dirty="0" err="1" smtClean="0"/>
              <a:t>low</a:t>
            </a:r>
            <a:r>
              <a:rPr lang="fr-FR" sz="2000" dirty="0" smtClean="0"/>
              <a:t> </a:t>
            </a:r>
            <a:r>
              <a:rPr lang="fr-FR" sz="2000" dirty="0" err="1" smtClean="0"/>
              <a:t>otherwise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itchFamily="2" charset="2"/>
              </a:rPr>
              <a:t> </a:t>
            </a:r>
            <a:r>
              <a:rPr lang="fr-FR" sz="2000" dirty="0" err="1" smtClean="0">
                <a:sym typeface="Wingdings" pitchFamily="2" charset="2"/>
              </a:rPr>
              <a:t>induces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backwards</a:t>
            </a:r>
            <a:r>
              <a:rPr lang="fr-FR" sz="2000" dirty="0" smtClean="0">
                <a:sym typeface="Wingdings" pitchFamily="2" charset="2"/>
              </a:rPr>
              <a:t> propagation of congestion</a:t>
            </a:r>
          </a:p>
          <a:p>
            <a:endParaRPr lang="fr-FR" sz="2000" dirty="0" smtClean="0">
              <a:sym typeface="Wingdings" pitchFamily="2" charset="2"/>
            </a:endParaRPr>
          </a:p>
          <a:p>
            <a:r>
              <a:rPr lang="fr-FR" sz="2000" b="1" dirty="0" err="1" smtClean="0">
                <a:sym typeface="Wingdings" pitchFamily="2" charset="2"/>
              </a:rPr>
              <a:t>Particles</a:t>
            </a:r>
            <a:r>
              <a:rPr lang="fr-FR" sz="2000" dirty="0" smtClean="0">
                <a:sym typeface="Wingdings" pitchFamily="2" charset="2"/>
              </a:rPr>
              <a:t>: 5 </a:t>
            </a:r>
            <a:r>
              <a:rPr lang="fr-FR" sz="2000" dirty="0" err="1" smtClean="0">
                <a:sym typeface="Wingdings" pitchFamily="2" charset="2"/>
              </a:rPr>
              <a:t>vehicles</a:t>
            </a:r>
            <a:endParaRPr lang="fr-FR" sz="2000" dirty="0" smtClean="0">
              <a:sym typeface="Wingdings" pitchFamily="2" charset="2"/>
            </a:endParaRPr>
          </a:p>
          <a:p>
            <a:r>
              <a:rPr lang="fr-FR" sz="2000" b="1" dirty="0" err="1" smtClean="0">
                <a:sym typeface="Wingdings" pitchFamily="2" charset="2"/>
              </a:rPr>
              <a:t>Duration</a:t>
            </a:r>
            <a:r>
              <a:rPr lang="fr-FR" sz="2000" dirty="0" smtClean="0">
                <a:sym typeface="Wingdings" pitchFamily="2" charset="2"/>
              </a:rPr>
              <a:t>: 20 mn</a:t>
            </a:r>
          </a:p>
          <a:p>
            <a:r>
              <a:rPr lang="fr-FR" sz="2000" b="1" dirty="0" err="1" smtClean="0">
                <a:sym typeface="Wingdings" pitchFamily="2" charset="2"/>
              </a:rPr>
              <a:t>Length</a:t>
            </a:r>
            <a:r>
              <a:rPr lang="fr-FR" sz="2000" dirty="0" smtClean="0">
                <a:sym typeface="Wingdings" pitchFamily="2" charset="2"/>
              </a:rPr>
              <a:t>: 3500 m</a:t>
            </a:r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Downstream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9" y="1857364"/>
            <a:ext cx="5834076" cy="439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0392" y="357166"/>
            <a:ext cx="4741872" cy="793768"/>
          </a:xfrm>
        </p:spPr>
        <p:txBody>
          <a:bodyPr/>
          <a:lstStyle/>
          <a:p>
            <a:r>
              <a:rPr lang="fr-FR" i="1" dirty="0" smtClean="0"/>
              <a:t>I</a:t>
            </a:r>
            <a:r>
              <a:rPr lang="fr-FR" dirty="0" smtClean="0"/>
              <a:t>  </a:t>
            </a:r>
            <a:r>
              <a:rPr lang="fr-FR" dirty="0" err="1" smtClean="0"/>
              <a:t>dynamics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pic>
        <p:nvPicPr>
          <p:cNvPr id="402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77" y="1357334"/>
            <a:ext cx="726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142852"/>
            <a:ext cx="6313508" cy="936644"/>
          </a:xfrm>
        </p:spPr>
        <p:txBody>
          <a:bodyPr/>
          <a:lstStyle/>
          <a:p>
            <a:r>
              <a:rPr lang="fr-FR" dirty="0" err="1" smtClean="0"/>
              <a:t>Particle</a:t>
            </a:r>
            <a:r>
              <a:rPr lang="fr-FR" dirty="0" smtClean="0"/>
              <a:t> </a:t>
            </a:r>
            <a:r>
              <a:rPr lang="fr-FR" dirty="0" err="1" smtClean="0"/>
              <a:t>trajectories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309708"/>
            <a:ext cx="7358114" cy="554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5813442" cy="1008082"/>
          </a:xfrm>
        </p:spPr>
        <p:txBody>
          <a:bodyPr/>
          <a:lstStyle/>
          <a:p>
            <a:r>
              <a:rPr lang="fr-FR" dirty="0" smtClean="0"/>
              <a:t>Position of </a:t>
            </a:r>
            <a:r>
              <a:rPr lang="fr-FR" dirty="0" err="1" smtClean="0"/>
              <a:t>particles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214422"/>
            <a:ext cx="6676033" cy="503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7516" y="285728"/>
            <a:ext cx="4456120" cy="1150958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2" y="2168525"/>
            <a:ext cx="8032777" cy="4032250"/>
          </a:xfrm>
        </p:spPr>
        <p:txBody>
          <a:bodyPr/>
          <a:lstStyle/>
          <a:p>
            <a:r>
              <a:rPr lang="fr-FR" dirty="0" smtClean="0"/>
              <a:t>Directions for future </a:t>
            </a:r>
            <a:r>
              <a:rPr lang="fr-FR" dirty="0" err="1" smtClean="0"/>
              <a:t>work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Problem</a:t>
            </a:r>
            <a:r>
              <a:rPr lang="fr-FR" dirty="0" smtClean="0"/>
              <a:t> of </a:t>
            </a:r>
            <a:r>
              <a:rPr lang="fr-FR" dirty="0" err="1" smtClean="0"/>
              <a:t>concavity</a:t>
            </a:r>
            <a:r>
              <a:rPr lang="fr-FR" dirty="0" smtClean="0"/>
              <a:t> of FD</a:t>
            </a:r>
          </a:p>
          <a:p>
            <a:pPr lvl="1"/>
            <a:r>
              <a:rPr lang="fr-FR" dirty="0" err="1" smtClean="0"/>
              <a:t>Eulerian</a:t>
            </a:r>
            <a:r>
              <a:rPr lang="fr-FR" dirty="0" smtClean="0"/>
              <a:t> source </a:t>
            </a:r>
            <a:r>
              <a:rPr lang="fr-FR" dirty="0" err="1" smtClean="0"/>
              <a:t>terms</a:t>
            </a:r>
            <a:endParaRPr lang="fr-FR" dirty="0" smtClean="0"/>
          </a:p>
          <a:p>
            <a:pPr lvl="1"/>
            <a:r>
              <a:rPr lang="fr-FR" dirty="0" smtClean="0"/>
              <a:t>Data assimilation </a:t>
            </a:r>
            <a:r>
              <a:rPr lang="fr-FR" dirty="0" err="1" smtClean="0"/>
              <a:t>pbs</a:t>
            </a:r>
            <a:endParaRPr lang="fr-FR" dirty="0" smtClean="0"/>
          </a:p>
          <a:p>
            <a:pPr lvl="1"/>
            <a:r>
              <a:rPr lang="fr-FR" dirty="0" smtClean="0"/>
              <a:t>Efficient </a:t>
            </a:r>
            <a:r>
              <a:rPr lang="fr-FR" dirty="0" err="1" smtClean="0"/>
              <a:t>numerical</a:t>
            </a:r>
            <a:r>
              <a:rPr lang="fr-FR" dirty="0" smtClean="0"/>
              <a:t> </a:t>
            </a:r>
            <a:r>
              <a:rPr lang="fr-FR" dirty="0" err="1" smtClean="0"/>
              <a:t>schemes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ISTTT 20, July 17-19,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 </a:t>
            </a:r>
            <a:endParaRPr lang="en-GB" smtClean="0"/>
          </a:p>
          <a:p>
            <a:pPr>
              <a:defRPr/>
            </a:pPr>
            <a:r>
              <a:rPr lang="en-US" smtClean="0"/>
              <a:t>ISTTT 20, July 17-19, 2013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Solution of the </a:t>
            </a:r>
            <a:r>
              <a:rPr lang="fr-FR" sz="3600" dirty="0" err="1" smtClean="0"/>
              <a:t>inhomogeneous</a:t>
            </a:r>
            <a:r>
              <a:rPr lang="fr-FR" sz="3600" dirty="0" smtClean="0"/>
              <a:t> Riemann </a:t>
            </a:r>
            <a:r>
              <a:rPr lang="fr-FR" sz="3600" dirty="0" err="1" smtClean="0"/>
              <a:t>problem</a:t>
            </a:r>
            <a:endParaRPr lang="fr-FR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2" y="2168525"/>
            <a:ext cx="8389968" cy="1260475"/>
          </a:xfrm>
        </p:spPr>
        <p:txBody>
          <a:bodyPr/>
          <a:lstStyle/>
          <a:p>
            <a:r>
              <a:rPr lang="fr-FR" dirty="0" err="1" smtClean="0"/>
              <a:t>Analytical</a:t>
            </a:r>
            <a:r>
              <a:rPr lang="fr-FR" dirty="0" smtClean="0"/>
              <a:t> solutions, </a:t>
            </a:r>
            <a:r>
              <a:rPr lang="fr-FR" dirty="0" err="1" smtClean="0"/>
              <a:t>boundary</a:t>
            </a:r>
            <a:r>
              <a:rPr lang="fr-FR" dirty="0" smtClean="0"/>
              <a:t> conditions, 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dirty="0" err="1" smtClean="0"/>
              <a:t>modeling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 </a:t>
            </a:r>
            <a:endParaRPr lang="en-GB" smtClean="0"/>
          </a:p>
          <a:p>
            <a:pPr>
              <a:defRPr/>
            </a:pPr>
            <a:r>
              <a:rPr lang="en-US" smtClean="0"/>
              <a:t>ISTTT 20, July 17-19, 2013</a:t>
            </a:r>
            <a:endParaRPr lang="en-GB" dirty="0"/>
          </a:p>
        </p:txBody>
      </p:sp>
      <p:grpSp>
        <p:nvGrpSpPr>
          <p:cNvPr id="50" name="Groupe 49"/>
          <p:cNvGrpSpPr/>
          <p:nvPr/>
        </p:nvGrpSpPr>
        <p:grpSpPr>
          <a:xfrm>
            <a:off x="1285852" y="3488296"/>
            <a:ext cx="6357982" cy="2298344"/>
            <a:chOff x="1285852" y="3488296"/>
            <a:chExt cx="6357982" cy="2298344"/>
          </a:xfrm>
        </p:grpSpPr>
        <p:grpSp>
          <p:nvGrpSpPr>
            <p:cNvPr id="7" name="Groupe 6"/>
            <p:cNvGrpSpPr/>
            <p:nvPr/>
          </p:nvGrpSpPr>
          <p:grpSpPr>
            <a:xfrm>
              <a:off x="2357422" y="4643446"/>
              <a:ext cx="4001322" cy="1143194"/>
              <a:chOff x="1000100" y="4785368"/>
              <a:chExt cx="4001322" cy="1143194"/>
            </a:xfrm>
          </p:grpSpPr>
          <p:grpSp>
            <p:nvGrpSpPr>
              <p:cNvPr id="8" name="Groupe 14"/>
              <p:cNvGrpSpPr/>
              <p:nvPr/>
            </p:nvGrpSpPr>
            <p:grpSpPr>
              <a:xfrm>
                <a:off x="3286116" y="4785368"/>
                <a:ext cx="1715306" cy="1142765"/>
                <a:chOff x="427802" y="4214818"/>
                <a:chExt cx="1715306" cy="1073158"/>
              </a:xfrm>
            </p:grpSpPr>
            <p:cxnSp>
              <p:nvCxnSpPr>
                <p:cNvPr id="33" name="Connecteur droit avec flèche 32"/>
                <p:cNvCxnSpPr/>
                <p:nvPr/>
              </p:nvCxnSpPr>
              <p:spPr>
                <a:xfrm>
                  <a:off x="428596" y="5286388"/>
                  <a:ext cx="171451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eur droit avec flèche 33"/>
                <p:cNvCxnSpPr/>
                <p:nvPr/>
              </p:nvCxnSpPr>
              <p:spPr>
                <a:xfrm rot="5400000" flipH="1" flipV="1">
                  <a:off x="-107983" y="4750603"/>
                  <a:ext cx="1072364" cy="79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Forme libre 8"/>
              <p:cNvSpPr/>
              <p:nvPr/>
            </p:nvSpPr>
            <p:spPr>
              <a:xfrm>
                <a:off x="3583528" y="5000636"/>
                <a:ext cx="1202786" cy="927198"/>
              </a:xfrm>
              <a:custGeom>
                <a:avLst/>
                <a:gdLst>
                  <a:gd name="connsiteX0" fmla="*/ 0 w 1355834"/>
                  <a:gd name="connsiteY0" fmla="*/ 0 h 756744"/>
                  <a:gd name="connsiteX1" fmla="*/ 520262 w 1355834"/>
                  <a:gd name="connsiteY1" fmla="*/ 141889 h 756744"/>
                  <a:gd name="connsiteX2" fmla="*/ 520262 w 1355834"/>
                  <a:gd name="connsiteY2" fmla="*/ 141889 h 756744"/>
                  <a:gd name="connsiteX3" fmla="*/ 851338 w 1355834"/>
                  <a:gd name="connsiteY3" fmla="*/ 299544 h 756744"/>
                  <a:gd name="connsiteX4" fmla="*/ 1072055 w 1355834"/>
                  <a:gd name="connsiteY4" fmla="*/ 457200 h 756744"/>
                  <a:gd name="connsiteX5" fmla="*/ 1277007 w 1355834"/>
                  <a:gd name="connsiteY5" fmla="*/ 662151 h 756744"/>
                  <a:gd name="connsiteX6" fmla="*/ 1355834 w 1355834"/>
                  <a:gd name="connsiteY6" fmla="*/ 756744 h 75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5834" h="756744">
                    <a:moveTo>
                      <a:pt x="0" y="0"/>
                    </a:moveTo>
                    <a:lnTo>
                      <a:pt x="520262" y="141889"/>
                    </a:lnTo>
                    <a:lnTo>
                      <a:pt x="520262" y="141889"/>
                    </a:lnTo>
                    <a:cubicBezTo>
                      <a:pt x="575441" y="168165"/>
                      <a:pt x="759373" y="246992"/>
                      <a:pt x="851338" y="299544"/>
                    </a:cubicBezTo>
                    <a:cubicBezTo>
                      <a:pt x="943303" y="352096"/>
                      <a:pt x="1001110" y="396766"/>
                      <a:pt x="1072055" y="457200"/>
                    </a:cubicBezTo>
                    <a:cubicBezTo>
                      <a:pt x="1143000" y="517634"/>
                      <a:pt x="1229711" y="612227"/>
                      <a:pt x="1277007" y="662151"/>
                    </a:cubicBezTo>
                    <a:cubicBezTo>
                      <a:pt x="1324304" y="712075"/>
                      <a:pt x="1340069" y="734409"/>
                      <a:pt x="1355834" y="756744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Forme libre 9"/>
              <p:cNvSpPr/>
              <p:nvPr/>
            </p:nvSpPr>
            <p:spPr>
              <a:xfrm>
                <a:off x="3286911" y="5000636"/>
                <a:ext cx="284958" cy="927198"/>
              </a:xfrm>
              <a:custGeom>
                <a:avLst/>
                <a:gdLst>
                  <a:gd name="connsiteX0" fmla="*/ 268013 w 268013"/>
                  <a:gd name="connsiteY0" fmla="*/ 0 h 756744"/>
                  <a:gd name="connsiteX1" fmla="*/ 157655 w 268013"/>
                  <a:gd name="connsiteY1" fmla="*/ 173420 h 756744"/>
                  <a:gd name="connsiteX2" fmla="*/ 157655 w 268013"/>
                  <a:gd name="connsiteY2" fmla="*/ 173420 h 756744"/>
                  <a:gd name="connsiteX3" fmla="*/ 47296 w 268013"/>
                  <a:gd name="connsiteY3" fmla="*/ 457200 h 756744"/>
                  <a:gd name="connsiteX4" fmla="*/ 0 w 268013"/>
                  <a:gd name="connsiteY4" fmla="*/ 756744 h 75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013" h="756744">
                    <a:moveTo>
                      <a:pt x="268013" y="0"/>
                    </a:moveTo>
                    <a:lnTo>
                      <a:pt x="157655" y="173420"/>
                    </a:lnTo>
                    <a:lnTo>
                      <a:pt x="157655" y="173420"/>
                    </a:lnTo>
                    <a:cubicBezTo>
                      <a:pt x="139262" y="220717"/>
                      <a:pt x="73572" y="359979"/>
                      <a:pt x="47296" y="457200"/>
                    </a:cubicBezTo>
                    <a:cubicBezTo>
                      <a:pt x="21020" y="554421"/>
                      <a:pt x="10510" y="655582"/>
                      <a:pt x="0" y="756744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1" name="Groupe 26"/>
              <p:cNvGrpSpPr/>
              <p:nvPr/>
            </p:nvGrpSpPr>
            <p:grpSpPr>
              <a:xfrm>
                <a:off x="1000100" y="5000024"/>
                <a:ext cx="1500992" cy="928538"/>
                <a:chOff x="3499636" y="5000024"/>
                <a:chExt cx="1500992" cy="928538"/>
              </a:xfrm>
            </p:grpSpPr>
            <p:grpSp>
              <p:nvGrpSpPr>
                <p:cNvPr id="28" name="Groupe 15"/>
                <p:cNvGrpSpPr/>
                <p:nvPr/>
              </p:nvGrpSpPr>
              <p:grpSpPr>
                <a:xfrm>
                  <a:off x="3499636" y="5000024"/>
                  <a:ext cx="1500992" cy="928538"/>
                  <a:chOff x="427802" y="4214818"/>
                  <a:chExt cx="1715306" cy="1073158"/>
                </a:xfrm>
              </p:grpSpPr>
              <p:cxnSp>
                <p:nvCxnSpPr>
                  <p:cNvPr id="31" name="Connecteur droit avec flèche 30"/>
                  <p:cNvCxnSpPr/>
                  <p:nvPr/>
                </p:nvCxnSpPr>
                <p:spPr>
                  <a:xfrm>
                    <a:off x="428596" y="5286388"/>
                    <a:ext cx="1714512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Connecteur droit avec flèche 31"/>
                  <p:cNvCxnSpPr/>
                  <p:nvPr/>
                </p:nvCxnSpPr>
                <p:spPr>
                  <a:xfrm rot="5400000" flipH="1" flipV="1">
                    <a:off x="-107983" y="4750603"/>
                    <a:ext cx="1072364" cy="794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Forme libre 28"/>
                <p:cNvSpPr/>
                <p:nvPr/>
              </p:nvSpPr>
              <p:spPr>
                <a:xfrm>
                  <a:off x="3786182" y="5286388"/>
                  <a:ext cx="989266" cy="613868"/>
                </a:xfrm>
                <a:custGeom>
                  <a:avLst/>
                  <a:gdLst>
                    <a:gd name="connsiteX0" fmla="*/ 0 w 1355834"/>
                    <a:gd name="connsiteY0" fmla="*/ 0 h 756744"/>
                    <a:gd name="connsiteX1" fmla="*/ 520262 w 1355834"/>
                    <a:gd name="connsiteY1" fmla="*/ 141889 h 756744"/>
                    <a:gd name="connsiteX2" fmla="*/ 520262 w 1355834"/>
                    <a:gd name="connsiteY2" fmla="*/ 141889 h 756744"/>
                    <a:gd name="connsiteX3" fmla="*/ 851338 w 1355834"/>
                    <a:gd name="connsiteY3" fmla="*/ 299544 h 756744"/>
                    <a:gd name="connsiteX4" fmla="*/ 1072055 w 1355834"/>
                    <a:gd name="connsiteY4" fmla="*/ 457200 h 756744"/>
                    <a:gd name="connsiteX5" fmla="*/ 1277007 w 1355834"/>
                    <a:gd name="connsiteY5" fmla="*/ 662151 h 756744"/>
                    <a:gd name="connsiteX6" fmla="*/ 1355834 w 1355834"/>
                    <a:gd name="connsiteY6" fmla="*/ 756744 h 756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55834" h="756744">
                      <a:moveTo>
                        <a:pt x="0" y="0"/>
                      </a:moveTo>
                      <a:lnTo>
                        <a:pt x="520262" y="141889"/>
                      </a:lnTo>
                      <a:lnTo>
                        <a:pt x="520262" y="141889"/>
                      </a:lnTo>
                      <a:cubicBezTo>
                        <a:pt x="575441" y="168165"/>
                        <a:pt x="759373" y="246992"/>
                        <a:pt x="851338" y="299544"/>
                      </a:cubicBezTo>
                      <a:cubicBezTo>
                        <a:pt x="943303" y="352096"/>
                        <a:pt x="1001110" y="396766"/>
                        <a:pt x="1072055" y="457200"/>
                      </a:cubicBezTo>
                      <a:cubicBezTo>
                        <a:pt x="1143000" y="517634"/>
                        <a:pt x="1229711" y="612227"/>
                        <a:pt x="1277007" y="662151"/>
                      </a:cubicBezTo>
                      <a:cubicBezTo>
                        <a:pt x="1324304" y="712075"/>
                        <a:pt x="1340069" y="734409"/>
                        <a:pt x="1355834" y="756744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" name="Forme libre 29"/>
                <p:cNvSpPr/>
                <p:nvPr/>
              </p:nvSpPr>
              <p:spPr>
                <a:xfrm>
                  <a:off x="3500431" y="5286388"/>
                  <a:ext cx="285752" cy="613868"/>
                </a:xfrm>
                <a:custGeom>
                  <a:avLst/>
                  <a:gdLst>
                    <a:gd name="connsiteX0" fmla="*/ 268013 w 268013"/>
                    <a:gd name="connsiteY0" fmla="*/ 0 h 756744"/>
                    <a:gd name="connsiteX1" fmla="*/ 157655 w 268013"/>
                    <a:gd name="connsiteY1" fmla="*/ 173420 h 756744"/>
                    <a:gd name="connsiteX2" fmla="*/ 157655 w 268013"/>
                    <a:gd name="connsiteY2" fmla="*/ 173420 h 756744"/>
                    <a:gd name="connsiteX3" fmla="*/ 47296 w 268013"/>
                    <a:gd name="connsiteY3" fmla="*/ 457200 h 756744"/>
                    <a:gd name="connsiteX4" fmla="*/ 0 w 268013"/>
                    <a:gd name="connsiteY4" fmla="*/ 756744 h 756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013" h="756744">
                      <a:moveTo>
                        <a:pt x="268013" y="0"/>
                      </a:moveTo>
                      <a:lnTo>
                        <a:pt x="157655" y="173420"/>
                      </a:lnTo>
                      <a:lnTo>
                        <a:pt x="157655" y="173420"/>
                      </a:lnTo>
                      <a:cubicBezTo>
                        <a:pt x="139262" y="220717"/>
                        <a:pt x="73572" y="359979"/>
                        <a:pt x="47296" y="457200"/>
                      </a:cubicBezTo>
                      <a:cubicBezTo>
                        <a:pt x="21020" y="554421"/>
                        <a:pt x="10510" y="655582"/>
                        <a:pt x="0" y="756744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cxnSp>
          <p:nvCxnSpPr>
            <p:cNvPr id="36" name="Connecteur droit avec flèche 35"/>
            <p:cNvCxnSpPr/>
            <p:nvPr/>
          </p:nvCxnSpPr>
          <p:spPr>
            <a:xfrm>
              <a:off x="1285852" y="4500570"/>
              <a:ext cx="564360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rot="5400000" flipH="1" flipV="1">
              <a:off x="3571868" y="4143380"/>
              <a:ext cx="100013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4143372" y="3488296"/>
              <a:ext cx="937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Density</a:t>
              </a:r>
              <a:endParaRPr lang="fr-FR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6673760" y="4131238"/>
              <a:ext cx="970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Position</a:t>
              </a:r>
              <a:endParaRPr lang="fr-FR" dirty="0"/>
            </a:p>
          </p:txBody>
        </p:sp>
        <p:cxnSp>
          <p:nvCxnSpPr>
            <p:cNvPr id="43" name="Connecteur droit 42"/>
            <p:cNvCxnSpPr/>
            <p:nvPr/>
          </p:nvCxnSpPr>
          <p:spPr>
            <a:xfrm>
              <a:off x="1500166" y="4000504"/>
              <a:ext cx="257176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4071934" y="4214818"/>
              <a:ext cx="257176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rot="5400000">
              <a:off x="3965571" y="4106867"/>
              <a:ext cx="214314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en-GB" dirty="0"/>
          </a:p>
          <a:p>
            <a:r>
              <a:rPr lang="en-US" dirty="0" smtClean="0"/>
              <a:t>ISTTT 20, July 17-19, 2013</a:t>
            </a:r>
            <a:endParaRPr lang="en-GB" dirty="0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6840537" cy="1439863"/>
          </a:xfrm>
        </p:spPr>
        <p:txBody>
          <a:bodyPr/>
          <a:lstStyle/>
          <a:p>
            <a:r>
              <a:rPr lang="en-US"/>
              <a:t>The LWR model: supply / demand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952625"/>
            <a:ext cx="8459788" cy="971550"/>
          </a:xfrm>
        </p:spPr>
        <p:txBody>
          <a:bodyPr/>
          <a:lstStyle/>
          <a:p>
            <a:r>
              <a:rPr lang="en-US" sz="2800" dirty="0"/>
              <a:t>the</a:t>
            </a:r>
            <a:r>
              <a:rPr lang="en-US" sz="2800" i="1" dirty="0"/>
              <a:t> equilibrium supply</a:t>
            </a:r>
            <a:r>
              <a:rPr lang="en-US" sz="2800" dirty="0"/>
              <a:t>      and </a:t>
            </a:r>
            <a:r>
              <a:rPr lang="en-US" sz="2800" i="1" dirty="0"/>
              <a:t>demand</a:t>
            </a:r>
            <a:r>
              <a:rPr lang="en-US" sz="2800" dirty="0"/>
              <a:t>     functions</a:t>
            </a:r>
            <a:r>
              <a:rPr lang="fr-FR" sz="2800" dirty="0"/>
              <a:t> (</a:t>
            </a:r>
            <a:r>
              <a:rPr lang="fr-FR" sz="2400" dirty="0"/>
              <a:t>Lebacque, 1993-1996</a:t>
            </a:r>
            <a:r>
              <a:rPr lang="fr-FR" sz="2800" dirty="0"/>
              <a:t>)</a:t>
            </a:r>
            <a:endParaRPr lang="en-US" sz="2800" dirty="0"/>
          </a:p>
        </p:txBody>
      </p:sp>
      <p:sp>
        <p:nvSpPr>
          <p:cNvPr id="574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744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574470" name="Object 6"/>
          <p:cNvGraphicFramePr>
            <a:graphicFrameLocks noChangeAspect="1"/>
          </p:cNvGraphicFramePr>
          <p:nvPr/>
        </p:nvGraphicFramePr>
        <p:xfrm>
          <a:off x="4392613" y="2011363"/>
          <a:ext cx="395287" cy="517525"/>
        </p:xfrm>
        <a:graphic>
          <a:graphicData uri="http://schemas.openxmlformats.org/presentationml/2006/ole">
            <p:oleObj spid="_x0000_s88066" name="Equation" r:id="rId3" imgW="177646" imgH="228402" progId="Equation.3">
              <p:embed/>
            </p:oleObj>
          </a:graphicData>
        </a:graphic>
      </p:graphicFrame>
      <p:graphicFrame>
        <p:nvGraphicFramePr>
          <p:cNvPr id="574471" name="Object 7"/>
          <p:cNvGraphicFramePr>
            <a:graphicFrameLocks noChangeAspect="1"/>
          </p:cNvGraphicFramePr>
          <p:nvPr/>
        </p:nvGraphicFramePr>
        <p:xfrm>
          <a:off x="7164388" y="1952625"/>
          <a:ext cx="568325" cy="576263"/>
        </p:xfrm>
        <a:graphic>
          <a:graphicData uri="http://schemas.openxmlformats.org/presentationml/2006/ole">
            <p:oleObj spid="_x0000_s88067" name="Equation" r:id="rId4" imgW="190500" imgH="228600" progId="Equation.3">
              <p:embed/>
            </p:oleObj>
          </a:graphicData>
        </a:graphic>
      </p:graphicFrame>
      <p:sp>
        <p:nvSpPr>
          <p:cNvPr id="574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31800" y="2889250"/>
            <a:ext cx="7416800" cy="3500438"/>
            <a:chOff x="272" y="1820"/>
            <a:chExt cx="4672" cy="2205"/>
          </a:xfrm>
        </p:grpSpPr>
        <p:pic>
          <p:nvPicPr>
            <p:cNvPr id="57447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2" y="1842"/>
              <a:ext cx="4672" cy="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74475" name="Line 11"/>
            <p:cNvSpPr>
              <a:spLocks noChangeShapeType="1"/>
            </p:cNvSpPr>
            <p:nvPr/>
          </p:nvSpPr>
          <p:spPr bwMode="auto">
            <a:xfrm>
              <a:off x="3175" y="3838"/>
              <a:ext cx="14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4476" name="Text Box 12"/>
            <p:cNvSpPr txBox="1">
              <a:spLocks noChangeArrowheads="1"/>
            </p:cNvSpPr>
            <p:nvPr/>
          </p:nvSpPr>
          <p:spPr bwMode="auto">
            <a:xfrm>
              <a:off x="3560" y="1820"/>
              <a:ext cx="749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Demand</a:t>
              </a:r>
            </a:p>
          </p:txBody>
        </p:sp>
        <p:sp>
          <p:nvSpPr>
            <p:cNvPr id="574477" name="Text Box 13"/>
            <p:cNvSpPr txBox="1">
              <a:spLocks noChangeArrowheads="1"/>
            </p:cNvSpPr>
            <p:nvPr/>
          </p:nvSpPr>
          <p:spPr bwMode="auto">
            <a:xfrm>
              <a:off x="3765" y="2999"/>
              <a:ext cx="84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Supply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en-GB" dirty="0"/>
          </a:p>
          <a:p>
            <a:r>
              <a:rPr lang="en-US" dirty="0" smtClean="0"/>
              <a:t>ISTTT 20, July 17-19, 2013</a:t>
            </a:r>
            <a:endParaRPr lang="en-GB" dirty="0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8275" y="188913"/>
            <a:ext cx="5413375" cy="1387475"/>
          </a:xfrm>
        </p:spPr>
        <p:txBody>
          <a:bodyPr/>
          <a:lstStyle/>
          <a:p>
            <a:r>
              <a:rPr lang="en-US"/>
              <a:t>The LWR model: the min formula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local supply and demand: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The </a:t>
            </a:r>
            <a:r>
              <a:rPr lang="en-US" sz="2800">
                <a:solidFill>
                  <a:srgbClr val="FF3300"/>
                </a:solidFill>
              </a:rPr>
              <a:t>min formula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endParaRPr lang="en-US" sz="2800">
              <a:solidFill>
                <a:srgbClr val="FF3300"/>
              </a:solidFill>
            </a:endParaRPr>
          </a:p>
          <a:p>
            <a:r>
              <a:rPr lang="en-US" sz="2800">
                <a:solidFill>
                  <a:srgbClr val="FF3300"/>
                </a:solidFill>
              </a:rPr>
              <a:t>Usage: </a:t>
            </a:r>
            <a:r>
              <a:rPr lang="en-US" sz="2800"/>
              <a:t>numerical schemes, boundary conditions </a:t>
            </a:r>
            <a:r>
              <a:rPr 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en-US" sz="2800"/>
              <a:t> </a:t>
            </a:r>
            <a:r>
              <a:rPr lang="en-US" sz="2800">
                <a:solidFill>
                  <a:schemeClr val="folHlink"/>
                </a:solidFill>
              </a:rPr>
              <a:t>intersection modeling</a:t>
            </a:r>
            <a:r>
              <a:rPr lang="en-US" sz="2800"/>
              <a:t> </a:t>
            </a:r>
            <a:endParaRPr lang="en-US" sz="2800">
              <a:solidFill>
                <a:srgbClr val="FF3300"/>
              </a:solidFill>
            </a:endParaRPr>
          </a:p>
        </p:txBody>
      </p:sp>
      <p:sp>
        <p:nvSpPr>
          <p:cNvPr id="575492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575493" name="Rectangle 5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575494" name="Object 6"/>
          <p:cNvGraphicFramePr>
            <a:graphicFrameLocks noChangeAspect="1"/>
          </p:cNvGraphicFramePr>
          <p:nvPr/>
        </p:nvGraphicFramePr>
        <p:xfrm>
          <a:off x="2555875" y="2708275"/>
          <a:ext cx="3824288" cy="1138238"/>
        </p:xfrm>
        <a:graphic>
          <a:graphicData uri="http://schemas.openxmlformats.org/presentationml/2006/ole">
            <p:oleObj spid="_x0000_s89090" name="Equation" r:id="rId3" imgW="1536480" imgH="457200" progId="Equation.3">
              <p:embed/>
            </p:oleObj>
          </a:graphicData>
        </a:graphic>
      </p:graphicFrame>
      <p:graphicFrame>
        <p:nvGraphicFramePr>
          <p:cNvPr id="575495" name="Object 7"/>
          <p:cNvGraphicFramePr>
            <a:graphicFrameLocks noChangeAspect="1"/>
          </p:cNvGraphicFramePr>
          <p:nvPr/>
        </p:nvGraphicFramePr>
        <p:xfrm>
          <a:off x="2519363" y="4473575"/>
          <a:ext cx="4824412" cy="593725"/>
        </p:xfrm>
        <a:graphic>
          <a:graphicData uri="http://schemas.openxmlformats.org/presentationml/2006/ole">
            <p:oleObj spid="_x0000_s89091" name="Equation" r:id="rId4" imgW="1726451" imgH="21580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err="1" smtClean="0"/>
              <a:t>Inhomogeneous</a:t>
            </a:r>
            <a:r>
              <a:rPr lang="fr-FR" sz="4000" dirty="0" smtClean="0"/>
              <a:t> Riemann </a:t>
            </a:r>
            <a:r>
              <a:rPr lang="fr-FR" sz="4000" dirty="0" err="1" smtClean="0"/>
              <a:t>problem</a:t>
            </a:r>
            <a:r>
              <a:rPr lang="fr-FR" sz="4000" dirty="0" smtClean="0"/>
              <a:t> (</a:t>
            </a:r>
            <a:r>
              <a:rPr lang="fr-FR" sz="4000" dirty="0" err="1" smtClean="0"/>
              <a:t>discontinuous</a:t>
            </a:r>
            <a:r>
              <a:rPr lang="fr-FR" sz="4000" dirty="0" smtClean="0"/>
              <a:t> FD)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1954211"/>
            <a:ext cx="9144000" cy="1403351"/>
          </a:xfrm>
        </p:spPr>
        <p:txBody>
          <a:bodyPr/>
          <a:lstStyle/>
          <a:p>
            <a:r>
              <a:rPr lang="fr-FR" sz="2000" dirty="0" smtClean="0"/>
              <a:t>Solution </a:t>
            </a:r>
            <a:r>
              <a:rPr lang="fr-FR" sz="2000" dirty="0" err="1" smtClean="0"/>
              <a:t>with</a:t>
            </a:r>
            <a:r>
              <a:rPr lang="fr-FR" sz="2000" dirty="0" smtClean="0"/>
              <a:t> Min formula</a:t>
            </a:r>
          </a:p>
          <a:p>
            <a:r>
              <a:rPr lang="fr-FR" sz="2000" dirty="0" smtClean="0"/>
              <a:t>Can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recovered</a:t>
            </a:r>
            <a:r>
              <a:rPr lang="fr-FR" sz="2000" dirty="0" smtClean="0"/>
              <a:t> by the </a:t>
            </a:r>
            <a:r>
              <a:rPr lang="fr-FR" sz="2000" dirty="0" err="1" smtClean="0"/>
              <a:t>variational</a:t>
            </a:r>
            <a:r>
              <a:rPr lang="fr-FR" sz="2000" dirty="0" smtClean="0"/>
              <a:t> formulation of LWR (Imbert </a:t>
            </a:r>
            <a:r>
              <a:rPr lang="fr-FR" sz="2000" dirty="0" err="1" smtClean="0"/>
              <a:t>Monneau</a:t>
            </a:r>
            <a:r>
              <a:rPr lang="fr-FR" sz="2000" dirty="0" smtClean="0"/>
              <a:t> </a:t>
            </a:r>
            <a:r>
              <a:rPr lang="fr-FR" sz="2000" dirty="0" err="1" smtClean="0"/>
              <a:t>Zidani</a:t>
            </a:r>
            <a:r>
              <a:rPr lang="fr-FR" sz="2000" dirty="0" smtClean="0"/>
              <a:t> 2013)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</a:t>
            </a:r>
          </a:p>
          <a:p>
            <a:pPr>
              <a:defRPr/>
            </a:pPr>
            <a:r>
              <a:rPr lang="en-US" smtClean="0"/>
              <a:t>ISTTT 20, July 17-19, 2013</a:t>
            </a:r>
            <a:endParaRPr lang="en-GB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6036479" y="3429000"/>
          <a:ext cx="2893239" cy="2571768"/>
        </p:xfrm>
        <a:graphic>
          <a:graphicData uri="http://schemas.openxmlformats.org/presentationml/2006/ole">
            <p:oleObj spid="_x0000_s446466" name="Équation" r:id="rId3" imgW="1942920" imgH="1726920" progId="Equation.3">
              <p:embed/>
            </p:oleObj>
          </a:graphicData>
        </a:graphic>
      </p:graphicFrame>
      <p:grpSp>
        <p:nvGrpSpPr>
          <p:cNvPr id="60" name="Groupe 59"/>
          <p:cNvGrpSpPr/>
          <p:nvPr/>
        </p:nvGrpSpPr>
        <p:grpSpPr>
          <a:xfrm>
            <a:off x="223838" y="4786322"/>
            <a:ext cx="4777584" cy="1500198"/>
            <a:chOff x="223838" y="4786322"/>
            <a:chExt cx="4777584" cy="1500198"/>
          </a:xfrm>
        </p:grpSpPr>
        <p:grpSp>
          <p:nvGrpSpPr>
            <p:cNvPr id="15" name="Groupe 14"/>
            <p:cNvGrpSpPr/>
            <p:nvPr/>
          </p:nvGrpSpPr>
          <p:grpSpPr>
            <a:xfrm>
              <a:off x="3286116" y="4786322"/>
              <a:ext cx="1715306" cy="1143008"/>
              <a:chOff x="427802" y="4214818"/>
              <a:chExt cx="1715306" cy="1073158"/>
            </a:xfrm>
          </p:grpSpPr>
          <p:cxnSp>
            <p:nvCxnSpPr>
              <p:cNvPr id="11" name="Connecteur droit avec flèche 10"/>
              <p:cNvCxnSpPr/>
              <p:nvPr/>
            </p:nvCxnSpPr>
            <p:spPr>
              <a:xfrm>
                <a:off x="428596" y="5286388"/>
                <a:ext cx="171451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/>
              <p:cNvCxnSpPr/>
              <p:nvPr/>
            </p:nvCxnSpPr>
            <p:spPr>
              <a:xfrm rot="5400000" flipH="1" flipV="1">
                <a:off x="-107983" y="4750603"/>
                <a:ext cx="1072364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Forme libre 20"/>
            <p:cNvSpPr/>
            <p:nvPr/>
          </p:nvSpPr>
          <p:spPr>
            <a:xfrm>
              <a:off x="3583528" y="5000636"/>
              <a:ext cx="1202786" cy="927198"/>
            </a:xfrm>
            <a:custGeom>
              <a:avLst/>
              <a:gdLst>
                <a:gd name="connsiteX0" fmla="*/ 0 w 1355834"/>
                <a:gd name="connsiteY0" fmla="*/ 0 h 756744"/>
                <a:gd name="connsiteX1" fmla="*/ 520262 w 1355834"/>
                <a:gd name="connsiteY1" fmla="*/ 141889 h 756744"/>
                <a:gd name="connsiteX2" fmla="*/ 520262 w 1355834"/>
                <a:gd name="connsiteY2" fmla="*/ 141889 h 756744"/>
                <a:gd name="connsiteX3" fmla="*/ 851338 w 1355834"/>
                <a:gd name="connsiteY3" fmla="*/ 299544 h 756744"/>
                <a:gd name="connsiteX4" fmla="*/ 1072055 w 1355834"/>
                <a:gd name="connsiteY4" fmla="*/ 457200 h 756744"/>
                <a:gd name="connsiteX5" fmla="*/ 1277007 w 1355834"/>
                <a:gd name="connsiteY5" fmla="*/ 662151 h 756744"/>
                <a:gd name="connsiteX6" fmla="*/ 1355834 w 1355834"/>
                <a:gd name="connsiteY6" fmla="*/ 756744 h 75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5834" h="756744">
                  <a:moveTo>
                    <a:pt x="0" y="0"/>
                  </a:moveTo>
                  <a:lnTo>
                    <a:pt x="520262" y="141889"/>
                  </a:lnTo>
                  <a:lnTo>
                    <a:pt x="520262" y="141889"/>
                  </a:lnTo>
                  <a:cubicBezTo>
                    <a:pt x="575441" y="168165"/>
                    <a:pt x="759373" y="246992"/>
                    <a:pt x="851338" y="299544"/>
                  </a:cubicBezTo>
                  <a:cubicBezTo>
                    <a:pt x="943303" y="352096"/>
                    <a:pt x="1001110" y="396766"/>
                    <a:pt x="1072055" y="457200"/>
                  </a:cubicBezTo>
                  <a:cubicBezTo>
                    <a:pt x="1143000" y="517634"/>
                    <a:pt x="1229711" y="612227"/>
                    <a:pt x="1277007" y="662151"/>
                  </a:cubicBezTo>
                  <a:cubicBezTo>
                    <a:pt x="1324304" y="712075"/>
                    <a:pt x="1340069" y="734409"/>
                    <a:pt x="1355834" y="756744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3286911" y="5000636"/>
              <a:ext cx="284958" cy="927198"/>
            </a:xfrm>
            <a:custGeom>
              <a:avLst/>
              <a:gdLst>
                <a:gd name="connsiteX0" fmla="*/ 268013 w 268013"/>
                <a:gd name="connsiteY0" fmla="*/ 0 h 756744"/>
                <a:gd name="connsiteX1" fmla="*/ 157655 w 268013"/>
                <a:gd name="connsiteY1" fmla="*/ 173420 h 756744"/>
                <a:gd name="connsiteX2" fmla="*/ 157655 w 268013"/>
                <a:gd name="connsiteY2" fmla="*/ 173420 h 756744"/>
                <a:gd name="connsiteX3" fmla="*/ 47296 w 268013"/>
                <a:gd name="connsiteY3" fmla="*/ 457200 h 756744"/>
                <a:gd name="connsiteX4" fmla="*/ 0 w 268013"/>
                <a:gd name="connsiteY4" fmla="*/ 756744 h 75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013" h="756744">
                  <a:moveTo>
                    <a:pt x="268013" y="0"/>
                  </a:moveTo>
                  <a:lnTo>
                    <a:pt x="157655" y="173420"/>
                  </a:lnTo>
                  <a:lnTo>
                    <a:pt x="157655" y="173420"/>
                  </a:lnTo>
                  <a:cubicBezTo>
                    <a:pt x="139262" y="220717"/>
                    <a:pt x="73572" y="359979"/>
                    <a:pt x="47296" y="457200"/>
                  </a:cubicBezTo>
                  <a:cubicBezTo>
                    <a:pt x="21020" y="554421"/>
                    <a:pt x="10510" y="655582"/>
                    <a:pt x="0" y="756744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1000100" y="5000636"/>
              <a:ext cx="1500992" cy="928694"/>
              <a:chOff x="3499636" y="5000636"/>
              <a:chExt cx="1500992" cy="928694"/>
            </a:xfrm>
          </p:grpSpPr>
          <p:grpSp>
            <p:nvGrpSpPr>
              <p:cNvPr id="16" name="Groupe 15"/>
              <p:cNvGrpSpPr/>
              <p:nvPr/>
            </p:nvGrpSpPr>
            <p:grpSpPr>
              <a:xfrm>
                <a:off x="3499636" y="5000636"/>
                <a:ext cx="1500992" cy="928694"/>
                <a:chOff x="427802" y="4214818"/>
                <a:chExt cx="1715306" cy="1073158"/>
              </a:xfrm>
            </p:grpSpPr>
            <p:cxnSp>
              <p:nvCxnSpPr>
                <p:cNvPr id="17" name="Connecteur droit avec flèche 16"/>
                <p:cNvCxnSpPr/>
                <p:nvPr/>
              </p:nvCxnSpPr>
              <p:spPr>
                <a:xfrm>
                  <a:off x="428596" y="5286388"/>
                  <a:ext cx="171451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avec flèche 17"/>
                <p:cNvCxnSpPr/>
                <p:nvPr/>
              </p:nvCxnSpPr>
              <p:spPr>
                <a:xfrm rot="5400000" flipH="1" flipV="1">
                  <a:off x="-107983" y="4750603"/>
                  <a:ext cx="1072364" cy="79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Forme libre 23"/>
              <p:cNvSpPr/>
              <p:nvPr/>
            </p:nvSpPr>
            <p:spPr>
              <a:xfrm>
                <a:off x="3786182" y="5286388"/>
                <a:ext cx="989266" cy="613868"/>
              </a:xfrm>
              <a:custGeom>
                <a:avLst/>
                <a:gdLst>
                  <a:gd name="connsiteX0" fmla="*/ 0 w 1355834"/>
                  <a:gd name="connsiteY0" fmla="*/ 0 h 756744"/>
                  <a:gd name="connsiteX1" fmla="*/ 520262 w 1355834"/>
                  <a:gd name="connsiteY1" fmla="*/ 141889 h 756744"/>
                  <a:gd name="connsiteX2" fmla="*/ 520262 w 1355834"/>
                  <a:gd name="connsiteY2" fmla="*/ 141889 h 756744"/>
                  <a:gd name="connsiteX3" fmla="*/ 851338 w 1355834"/>
                  <a:gd name="connsiteY3" fmla="*/ 299544 h 756744"/>
                  <a:gd name="connsiteX4" fmla="*/ 1072055 w 1355834"/>
                  <a:gd name="connsiteY4" fmla="*/ 457200 h 756744"/>
                  <a:gd name="connsiteX5" fmla="*/ 1277007 w 1355834"/>
                  <a:gd name="connsiteY5" fmla="*/ 662151 h 756744"/>
                  <a:gd name="connsiteX6" fmla="*/ 1355834 w 1355834"/>
                  <a:gd name="connsiteY6" fmla="*/ 756744 h 75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5834" h="756744">
                    <a:moveTo>
                      <a:pt x="0" y="0"/>
                    </a:moveTo>
                    <a:lnTo>
                      <a:pt x="520262" y="141889"/>
                    </a:lnTo>
                    <a:lnTo>
                      <a:pt x="520262" y="141889"/>
                    </a:lnTo>
                    <a:cubicBezTo>
                      <a:pt x="575441" y="168165"/>
                      <a:pt x="759373" y="246992"/>
                      <a:pt x="851338" y="299544"/>
                    </a:cubicBezTo>
                    <a:cubicBezTo>
                      <a:pt x="943303" y="352096"/>
                      <a:pt x="1001110" y="396766"/>
                      <a:pt x="1072055" y="457200"/>
                    </a:cubicBezTo>
                    <a:cubicBezTo>
                      <a:pt x="1143000" y="517634"/>
                      <a:pt x="1229711" y="612227"/>
                      <a:pt x="1277007" y="662151"/>
                    </a:cubicBezTo>
                    <a:cubicBezTo>
                      <a:pt x="1324304" y="712075"/>
                      <a:pt x="1340069" y="734409"/>
                      <a:pt x="1355834" y="756744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Forme libre 24"/>
              <p:cNvSpPr/>
              <p:nvPr/>
            </p:nvSpPr>
            <p:spPr>
              <a:xfrm>
                <a:off x="3500431" y="5286388"/>
                <a:ext cx="285752" cy="613868"/>
              </a:xfrm>
              <a:custGeom>
                <a:avLst/>
                <a:gdLst>
                  <a:gd name="connsiteX0" fmla="*/ 268013 w 268013"/>
                  <a:gd name="connsiteY0" fmla="*/ 0 h 756744"/>
                  <a:gd name="connsiteX1" fmla="*/ 157655 w 268013"/>
                  <a:gd name="connsiteY1" fmla="*/ 173420 h 756744"/>
                  <a:gd name="connsiteX2" fmla="*/ 157655 w 268013"/>
                  <a:gd name="connsiteY2" fmla="*/ 173420 h 756744"/>
                  <a:gd name="connsiteX3" fmla="*/ 47296 w 268013"/>
                  <a:gd name="connsiteY3" fmla="*/ 457200 h 756744"/>
                  <a:gd name="connsiteX4" fmla="*/ 0 w 268013"/>
                  <a:gd name="connsiteY4" fmla="*/ 756744 h 75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013" h="756744">
                    <a:moveTo>
                      <a:pt x="268013" y="0"/>
                    </a:moveTo>
                    <a:lnTo>
                      <a:pt x="157655" y="173420"/>
                    </a:lnTo>
                    <a:lnTo>
                      <a:pt x="157655" y="173420"/>
                    </a:lnTo>
                    <a:cubicBezTo>
                      <a:pt x="139262" y="220717"/>
                      <a:pt x="73572" y="359979"/>
                      <a:pt x="47296" y="457200"/>
                    </a:cubicBezTo>
                    <a:cubicBezTo>
                      <a:pt x="21020" y="554421"/>
                      <a:pt x="10510" y="655582"/>
                      <a:pt x="0" y="756744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0" name="Ellipse 29"/>
            <p:cNvSpPr>
              <a:spLocks/>
            </p:cNvSpPr>
            <p:nvPr/>
          </p:nvSpPr>
          <p:spPr>
            <a:xfrm>
              <a:off x="1750199" y="5393545"/>
              <a:ext cx="107157" cy="1071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>
              <a:spLocks/>
            </p:cNvSpPr>
            <p:nvPr/>
          </p:nvSpPr>
          <p:spPr>
            <a:xfrm>
              <a:off x="3857620" y="5072074"/>
              <a:ext cx="107157" cy="1071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>
              <a:spLocks/>
            </p:cNvSpPr>
            <p:nvPr/>
          </p:nvSpPr>
          <p:spPr>
            <a:xfrm>
              <a:off x="1285852" y="5214950"/>
              <a:ext cx="107157" cy="1071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1000100" y="5141924"/>
              <a:ext cx="2928958" cy="15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V="1">
              <a:off x="1000100" y="5286388"/>
              <a:ext cx="2500330" cy="976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t 37"/>
            <p:cNvGraphicFramePr>
              <a:graphicFrameLocks noChangeAspect="1"/>
            </p:cNvGraphicFramePr>
            <p:nvPr/>
          </p:nvGraphicFramePr>
          <p:xfrm>
            <a:off x="223838" y="5133975"/>
            <a:ext cx="711200" cy="347663"/>
          </p:xfrm>
          <a:graphic>
            <a:graphicData uri="http://schemas.openxmlformats.org/presentationml/2006/ole">
              <p:oleObj spid="_x0000_s446467" name="Équation" r:id="rId4" imgW="495000" imgH="241200" progId="Equation.3">
                <p:embed/>
              </p:oleObj>
            </a:graphicData>
          </a:graphic>
        </p:graphicFrame>
        <p:graphicFrame>
          <p:nvGraphicFramePr>
            <p:cNvPr id="39" name="Objet 38"/>
            <p:cNvGraphicFramePr>
              <a:graphicFrameLocks noChangeAspect="1"/>
            </p:cNvGraphicFramePr>
            <p:nvPr/>
          </p:nvGraphicFramePr>
          <p:xfrm>
            <a:off x="539722" y="4857760"/>
            <a:ext cx="317502" cy="357190"/>
          </p:xfrm>
          <a:graphic>
            <a:graphicData uri="http://schemas.openxmlformats.org/presentationml/2006/ole">
              <p:oleObj spid="_x0000_s446468" name="Équation" r:id="rId5" imgW="203040" imgH="228600" progId="Equation.3">
                <p:embed/>
              </p:oleObj>
            </a:graphicData>
          </a:graphic>
        </p:graphicFrame>
        <p:graphicFrame>
          <p:nvGraphicFramePr>
            <p:cNvPr id="40" name="Objet 39"/>
            <p:cNvGraphicFramePr>
              <a:graphicFrameLocks noChangeAspect="1"/>
            </p:cNvGraphicFramePr>
            <p:nvPr/>
          </p:nvGraphicFramePr>
          <p:xfrm>
            <a:off x="1142976" y="5880118"/>
            <a:ext cx="491960" cy="406402"/>
          </p:xfrm>
          <a:graphic>
            <a:graphicData uri="http://schemas.openxmlformats.org/presentationml/2006/ole">
              <p:oleObj spid="_x0000_s446469" name="Équation" r:id="rId6" imgW="291960" imgH="241200" progId="Equation.3">
                <p:embed/>
              </p:oleObj>
            </a:graphicData>
          </a:graphic>
        </p:graphicFrame>
        <p:graphicFrame>
          <p:nvGraphicFramePr>
            <p:cNvPr id="446470" name="Object 6"/>
            <p:cNvGraphicFramePr>
              <a:graphicFrameLocks noChangeAspect="1"/>
            </p:cNvGraphicFramePr>
            <p:nvPr/>
          </p:nvGraphicFramePr>
          <p:xfrm>
            <a:off x="1657332" y="5902345"/>
            <a:ext cx="342900" cy="384175"/>
          </p:xfrm>
          <a:graphic>
            <a:graphicData uri="http://schemas.openxmlformats.org/presentationml/2006/ole">
              <p:oleObj spid="_x0000_s446470" name="Équation" r:id="rId7" imgW="203040" imgH="228600" progId="Equation.3">
                <p:embed/>
              </p:oleObj>
            </a:graphicData>
          </a:graphic>
        </p:graphicFrame>
        <p:graphicFrame>
          <p:nvGraphicFramePr>
            <p:cNvPr id="446471" name="Object 7"/>
            <p:cNvGraphicFramePr>
              <a:graphicFrameLocks noChangeAspect="1"/>
            </p:cNvGraphicFramePr>
            <p:nvPr/>
          </p:nvGraphicFramePr>
          <p:xfrm>
            <a:off x="3729034" y="5902345"/>
            <a:ext cx="342900" cy="384175"/>
          </p:xfrm>
          <a:graphic>
            <a:graphicData uri="http://schemas.openxmlformats.org/presentationml/2006/ole">
              <p:oleObj spid="_x0000_s446471" name="Équation" r:id="rId8" imgW="203040" imgH="228600" progId="Equation.3">
                <p:embed/>
              </p:oleObj>
            </a:graphicData>
          </a:graphic>
        </p:graphicFrame>
        <p:cxnSp>
          <p:nvCxnSpPr>
            <p:cNvPr id="44" name="Connecteur droit 43"/>
            <p:cNvCxnSpPr/>
            <p:nvPr/>
          </p:nvCxnSpPr>
          <p:spPr>
            <a:xfrm rot="5400000" flipH="1" flipV="1">
              <a:off x="3571074" y="5572140"/>
              <a:ext cx="71438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>
              <a:endCxn id="32" idx="4"/>
            </p:cNvCxnSpPr>
            <p:nvPr/>
          </p:nvCxnSpPr>
          <p:spPr>
            <a:xfrm rot="16200000" flipV="1">
              <a:off x="1043956" y="5617583"/>
              <a:ext cx="607223" cy="1627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rot="16200000" flipV="1">
              <a:off x="1621810" y="5693784"/>
              <a:ext cx="454822" cy="162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lipse 55"/>
            <p:cNvSpPr>
              <a:spLocks/>
            </p:cNvSpPr>
            <p:nvPr/>
          </p:nvSpPr>
          <p:spPr>
            <a:xfrm>
              <a:off x="3393273" y="5250669"/>
              <a:ext cx="107157" cy="1071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7" name="Connecteur droit 56"/>
            <p:cNvCxnSpPr/>
            <p:nvPr/>
          </p:nvCxnSpPr>
          <p:spPr>
            <a:xfrm rot="16200000" flipV="1">
              <a:off x="3142049" y="5634451"/>
              <a:ext cx="581822" cy="793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46472" name="Object 8"/>
            <p:cNvGraphicFramePr>
              <a:graphicFrameLocks noChangeAspect="1"/>
            </p:cNvGraphicFramePr>
            <p:nvPr/>
          </p:nvGraphicFramePr>
          <p:xfrm>
            <a:off x="3233738" y="5880120"/>
            <a:ext cx="469900" cy="406400"/>
          </p:xfrm>
          <a:graphic>
            <a:graphicData uri="http://schemas.openxmlformats.org/presentationml/2006/ole">
              <p:oleObj spid="_x0000_s446472" name="Équation" r:id="rId9" imgW="279360" imgH="241200" progId="Equation.3">
                <p:embed/>
              </p:oleObj>
            </a:graphicData>
          </a:graphic>
        </p:graphicFrame>
      </p:grpSp>
      <p:cxnSp>
        <p:nvCxnSpPr>
          <p:cNvPr id="63" name="Connecteur droit 62"/>
          <p:cNvCxnSpPr>
            <a:endCxn id="31" idx="4"/>
          </p:cNvCxnSpPr>
          <p:nvPr/>
        </p:nvCxnSpPr>
        <p:spPr>
          <a:xfrm flipV="1">
            <a:off x="3484412" y="5179231"/>
            <a:ext cx="426787" cy="107157"/>
          </a:xfrm>
          <a:prstGeom prst="line">
            <a:avLst/>
          </a:prstGeom>
          <a:ln w="28575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e 104"/>
          <p:cNvGrpSpPr/>
          <p:nvPr/>
        </p:nvGrpSpPr>
        <p:grpSpPr>
          <a:xfrm>
            <a:off x="142844" y="2857496"/>
            <a:ext cx="5540200" cy="1866913"/>
            <a:chOff x="142844" y="2857496"/>
            <a:chExt cx="5540200" cy="1866913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142844" y="4714884"/>
              <a:ext cx="5214974" cy="1588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rot="5400000" flipH="1" flipV="1">
              <a:off x="1964513" y="3821909"/>
              <a:ext cx="17859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2928926" y="2857496"/>
              <a:ext cx="6319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Time</a:t>
              </a:r>
              <a:endParaRPr lang="fr-FR" sz="1600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4797352" y="4357694"/>
              <a:ext cx="8856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Position</a:t>
              </a:r>
              <a:endParaRPr lang="fr-FR" sz="1600" dirty="0"/>
            </a:p>
          </p:txBody>
        </p:sp>
        <p:cxnSp>
          <p:nvCxnSpPr>
            <p:cNvPr id="62" name="Connecteur droit 61"/>
            <p:cNvCxnSpPr/>
            <p:nvPr/>
          </p:nvCxnSpPr>
          <p:spPr>
            <a:xfrm rot="5400000" flipH="1" flipV="1">
              <a:off x="2500298" y="3643314"/>
              <a:ext cx="1428760" cy="714380"/>
            </a:xfrm>
            <a:prstGeom prst="line">
              <a:avLst/>
            </a:prstGeom>
            <a:ln w="28575">
              <a:solidFill>
                <a:srgbClr val="0070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rot="16200000" flipH="1">
              <a:off x="1714480" y="3571876"/>
              <a:ext cx="1500198" cy="78581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16200000" flipH="1">
              <a:off x="1531122" y="3398043"/>
              <a:ext cx="1438284" cy="121444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16200000" flipH="1">
              <a:off x="1107257" y="3464719"/>
              <a:ext cx="1366846" cy="1152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16200000" flipH="1">
              <a:off x="433358" y="3924303"/>
              <a:ext cx="857256" cy="7239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16200000" flipH="1">
              <a:off x="535753" y="3464719"/>
              <a:ext cx="1366846" cy="1152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357160" y="4429134"/>
              <a:ext cx="295275" cy="285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16200000" flipH="1">
              <a:off x="1893075" y="3750471"/>
              <a:ext cx="1581160" cy="36671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rot="16200000" flipH="1">
              <a:off x="3995733" y="3862390"/>
              <a:ext cx="1366847" cy="357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rot="16200000" flipH="1">
              <a:off x="3424230" y="3862391"/>
              <a:ext cx="1366847" cy="357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rot="16200000" flipH="1">
              <a:off x="2995604" y="4005267"/>
              <a:ext cx="1152531" cy="285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rot="16200000" flipH="1">
              <a:off x="2924165" y="4505332"/>
              <a:ext cx="366713" cy="71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rot="10800000" flipV="1">
              <a:off x="2857489" y="3705227"/>
              <a:ext cx="490539" cy="2952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rot="10800000" flipV="1">
              <a:off x="2857490" y="4143380"/>
              <a:ext cx="285750" cy="142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 rot="10800000" flipV="1">
              <a:off x="2857489" y="3348037"/>
              <a:ext cx="490539" cy="2952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rot="10800000" flipV="1">
              <a:off x="2857489" y="2990847"/>
              <a:ext cx="490539" cy="2952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ZoneTexte 100"/>
            <p:cNvSpPr txBox="1"/>
            <p:nvPr/>
          </p:nvSpPr>
          <p:spPr>
            <a:xfrm>
              <a:off x="862547" y="3774048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(</a:t>
              </a:r>
              <a:r>
                <a:rPr lang="fr-FR" b="1" i="1" dirty="0" smtClean="0"/>
                <a:t>a 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4071934" y="3929066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(</a:t>
              </a:r>
              <a:r>
                <a:rPr lang="fr-FR" b="1" i="1" dirty="0" smtClean="0"/>
                <a:t>b 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2143133" y="3071810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(</a:t>
              </a:r>
              <a:r>
                <a:rPr lang="fr-FR" b="1" i="1" dirty="0" smtClean="0"/>
                <a:t>a,0 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2706623" y="3416858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(</a:t>
              </a:r>
              <a:r>
                <a:rPr lang="fr-FR" b="1" i="1" dirty="0" smtClean="0"/>
                <a:t>b,0 </a:t>
              </a:r>
              <a:r>
                <a:rPr lang="fr-FR" dirty="0" smtClean="0"/>
                <a:t>)</a:t>
              </a:r>
              <a:endParaRPr lang="fr-FR" dirty="0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Vrai"/>
  <p:tag name="EMBEDFONTS" val="Faux"/>
  <p:tag name="USEBOLDAMS" val="Faux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ux"/>
  <p:tag name="DEFAULTTRANSPARENT" val="Faux"/>
  <p:tag name="DEFAULTWORKAROUNDTRANSPARENCYBUG" val="Faux"/>
  <p:tag name="DEFAULTRESOLUTION" val="1200"/>
  <p:tag name="DEFAULTMAGNIFICATION" val="2"/>
  <p:tag name="DEFAULTFONTSIZE" val="10"/>
  <p:tag name="DEFAULTWIDTH" val="354"/>
  <p:tag name="DEFAULTHEIGHT" val="306"/>
</p:tagLst>
</file>

<file path=ppt/theme/theme1.xml><?xml version="1.0" encoding="utf-8"?>
<a:theme xmlns:a="http://schemas.openxmlformats.org/drawingml/2006/main" name="Presentation_TGF2009_MMK_JPL_1">
  <a:themeElements>
    <a:clrScheme name="Fusion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Fus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s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Presentation_TGF2009_MMK_JPL_1</Template>
  <TotalTime>15163</TotalTime>
  <Words>1705</Words>
  <Application>Microsoft Office PowerPoint</Application>
  <PresentationFormat>Affichage à l'écran (4:3)</PresentationFormat>
  <Paragraphs>369</Paragraphs>
  <Slides>56</Slides>
  <Notes>13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56</vt:i4>
      </vt:variant>
    </vt:vector>
  </HeadingPairs>
  <TitlesOfParts>
    <vt:vector size="59" baseType="lpstr">
      <vt:lpstr>Presentation_TGF2009_MMK_JPL_1</vt:lpstr>
      <vt:lpstr>Equation</vt:lpstr>
      <vt:lpstr>Équation</vt:lpstr>
      <vt:lpstr>A variational formulation for higher order macroscopic traffic flow models of the GSOM family</vt:lpstr>
      <vt:lpstr>Outline of the presentation</vt:lpstr>
      <vt:lpstr>Scope</vt:lpstr>
      <vt:lpstr>The LWR model</vt:lpstr>
      <vt:lpstr>The LWR model in a nutshell (notations)</vt:lpstr>
      <vt:lpstr>Solution of the inhomogeneous Riemann problem</vt:lpstr>
      <vt:lpstr>The LWR model: supply / demand</vt:lpstr>
      <vt:lpstr>The LWR model: the min formula</vt:lpstr>
      <vt:lpstr>Inhomogeneous Riemann problem (discontinuous FD)</vt:lpstr>
      <vt:lpstr>GSOM models</vt:lpstr>
      <vt:lpstr>GSOM (Generic second order modelling) models</vt:lpstr>
      <vt:lpstr>GSOM Family: description</vt:lpstr>
      <vt:lpstr>GSOM: basic equations</vt:lpstr>
      <vt:lpstr>Example 0: LWR (Lighthill, Whitham, Richards 1955, 1956)</vt:lpstr>
      <vt:lpstr>Example 1: ARZ (Aw,Rascle 2000, Zhang,2002)</vt:lpstr>
      <vt:lpstr>Example 2: 1-phase Colombo model (Colombo 2002, Lebacque Mammar Haj-Salem 2007)</vt:lpstr>
      <vt:lpstr>Diapositive 17</vt:lpstr>
      <vt:lpstr>Example 2 continued  (1-phase Colombo model)</vt:lpstr>
      <vt:lpstr>Example 3: Cremer-Papageorgiou</vt:lpstr>
      <vt:lpstr>Example 4:  « multi-commodity » models</vt:lpstr>
      <vt:lpstr>Example 5: multi-lane model</vt:lpstr>
      <vt:lpstr>Example 6: Stochastic GSOM (Khoshyaran Lebacque 2007-2008)</vt:lpstr>
      <vt:lpstr>Two fundamental properties of the  GSOM family  (homogeneous piecewise constant case)</vt:lpstr>
      <vt:lpstr>Inhomogeneous Riemann problem</vt:lpstr>
      <vt:lpstr>Generalized (translated) supply- Demand (Lebacque Mammar Haj-Salem 2005-2007)  Example: ARZ model</vt:lpstr>
      <vt:lpstr>Example of translated supply / demand: the ARZ family</vt:lpstr>
      <vt:lpstr>Solution of the Riemann problem (summary)</vt:lpstr>
      <vt:lpstr>Applications</vt:lpstr>
      <vt:lpstr>Lagrangian GSOM; HJ and variational interpretation</vt:lpstr>
      <vt:lpstr>Variational formulation of GSOM models</vt:lpstr>
      <vt:lpstr>Lagrangian conservation law</vt:lpstr>
      <vt:lpstr>Lagrangian version of the GSOM model</vt:lpstr>
      <vt:lpstr>Lagrangian Hamilton-Jacobi  formulation of GSOM (Lebacque  Khoshyaran 2012)</vt:lpstr>
      <vt:lpstr>Lagrangian Hamilton-Jacobi  formulation of GSOM</vt:lpstr>
      <vt:lpstr>Associated optimization problem</vt:lpstr>
      <vt:lpstr>Functions M  and W</vt:lpstr>
      <vt:lpstr>Illustration of the optimization problem:</vt:lpstr>
      <vt:lpstr>Elements of resolution</vt:lpstr>
      <vt:lpstr>Characteristics</vt:lpstr>
      <vt:lpstr>Initial conditions for characteristics</vt:lpstr>
      <vt:lpstr>Initial / boundary condition</vt:lpstr>
      <vt:lpstr>Example: Interaction of a shockwave with a contact discontinuity Eulerian view</vt:lpstr>
      <vt:lpstr>Diapositive 43</vt:lpstr>
      <vt:lpstr>Example: Interaction of a shockwave with a contact discontinuity Lagrangian view</vt:lpstr>
      <vt:lpstr>Another example:  total refraction of characteristics  and lagrangian supply</vt:lpstr>
      <vt:lpstr>Decomposition property (inf-morphism)</vt:lpstr>
      <vt:lpstr>The optimality pb can be solved on characteristics only</vt:lpstr>
      <vt:lpstr>Numerical scheme based on characteristics (continued)</vt:lpstr>
      <vt:lpstr>Alternate scheme: particle discretization</vt:lpstr>
      <vt:lpstr>Numerical example</vt:lpstr>
      <vt:lpstr>Downstream supply</vt:lpstr>
      <vt:lpstr>I  dynamics</vt:lpstr>
      <vt:lpstr>Particle trajectories</vt:lpstr>
      <vt:lpstr>Position of particles</vt:lpstr>
      <vt:lpstr>Conclusion</vt:lpstr>
      <vt:lpstr>Diapositive 56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state models for intersections in macroscopic  traffic flow models</dc:title>
  <dc:creator>Jean-Patrick</dc:creator>
  <cp:lastModifiedBy>JP Lebacque</cp:lastModifiedBy>
  <cp:revision>141</cp:revision>
  <cp:lastPrinted>2005-07-01T06:22:41Z</cp:lastPrinted>
  <dcterms:created xsi:type="dcterms:W3CDTF">2010-06-19T17:31:53Z</dcterms:created>
  <dcterms:modified xsi:type="dcterms:W3CDTF">2013-07-18T09:42:53Z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