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3" r:id="rId3"/>
    <p:sldId id="347" r:id="rId4"/>
    <p:sldId id="395" r:id="rId5"/>
    <p:sldId id="432" r:id="rId6"/>
    <p:sldId id="362" r:id="rId7"/>
    <p:sldId id="419" r:id="rId8"/>
    <p:sldId id="420" r:id="rId9"/>
    <p:sldId id="418" r:id="rId10"/>
    <p:sldId id="433" r:id="rId11"/>
    <p:sldId id="399" r:id="rId12"/>
    <p:sldId id="421" r:id="rId13"/>
    <p:sldId id="439" r:id="rId14"/>
    <p:sldId id="440" r:id="rId15"/>
    <p:sldId id="441" r:id="rId16"/>
    <p:sldId id="436" r:id="rId17"/>
    <p:sldId id="400" r:id="rId18"/>
    <p:sldId id="404" r:id="rId19"/>
    <p:sldId id="431" r:id="rId20"/>
    <p:sldId id="423" r:id="rId21"/>
    <p:sldId id="403" r:id="rId22"/>
    <p:sldId id="429" r:id="rId23"/>
    <p:sldId id="430" r:id="rId24"/>
    <p:sldId id="434" r:id="rId25"/>
    <p:sldId id="407" r:id="rId26"/>
    <p:sldId id="408" r:id="rId27"/>
    <p:sldId id="410" r:id="rId28"/>
    <p:sldId id="435" r:id="rId29"/>
    <p:sldId id="411" r:id="rId30"/>
    <p:sldId id="427" r:id="rId31"/>
    <p:sldId id="413" r:id="rId32"/>
    <p:sldId id="428" r:id="rId33"/>
    <p:sldId id="415" r:id="rId34"/>
    <p:sldId id="424" r:id="rId35"/>
    <p:sldId id="442" r:id="rId36"/>
    <p:sldId id="443" r:id="rId37"/>
  </p:sldIdLst>
  <p:sldSz cx="9144000" cy="6858000" type="screen4x3"/>
  <p:notesSz cx="6811963" cy="99425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00A479"/>
    <a:srgbClr val="C0C0C0"/>
    <a:srgbClr val="00CC99"/>
    <a:srgbClr val="4D4D4D"/>
    <a:srgbClr val="80808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9" autoAdjust="0"/>
    <p:restoredTop sz="91905" autoAdjust="0"/>
  </p:normalViewPr>
  <p:slideViewPr>
    <p:cSldViewPr>
      <p:cViewPr>
        <p:scale>
          <a:sx n="100" d="100"/>
          <a:sy n="100" d="100"/>
        </p:scale>
        <p:origin x="-4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958"/>
    </p:cViewPr>
  </p:sorter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131"/>
        <p:guide pos="214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AU" dirty="0"/>
              <a:t>Swinburne University of </a:t>
            </a:r>
            <a:r>
              <a:rPr lang="en-AU" dirty="0" smtClean="0"/>
              <a:t>Technology</a:t>
            </a:r>
          </a:p>
        </p:txBody>
      </p:sp>
    </p:spTree>
    <p:extLst>
      <p:ext uri="{BB962C8B-B14F-4D97-AF65-F5344CB8AC3E}">
        <p14:creationId xmlns="" xmlns:p14="http://schemas.microsoft.com/office/powerpoint/2010/main" val="260906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28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62000"/>
            <a:ext cx="4989512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732338"/>
            <a:ext cx="50133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4675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AU"/>
              <a:t>Swinburne University of Technology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64675"/>
            <a:ext cx="292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8DD32A-E710-4B05-BEE5-E3EC3F0078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702299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D98EC-0A52-4541-A346-35176BECADAC}" type="slidenum">
              <a:rPr lang="en-AU" smtClean="0">
                <a:latin typeface="Times New Roman" pitchFamily="18" charset="0"/>
              </a:rPr>
              <a:pPr/>
              <a:t>1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10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11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12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13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14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15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16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17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18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19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20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21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22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23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24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25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26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27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28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29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30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31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32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33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34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35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36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4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5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6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7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8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latin typeface="Times New Roman" pitchFamily="18" charset="0"/>
              </a:rPr>
              <a:t>Swinburne University of Technology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B111-29BE-42A0-A81F-95EB245B2662}" type="slidenum">
              <a:rPr lang="en-AU" smtClean="0">
                <a:latin typeface="Times New Roman" pitchFamily="18" charset="0"/>
              </a:rPr>
              <a:pPr/>
              <a:t>9</a:t>
            </a:fld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2159000" y="0"/>
            <a:ext cx="2159000" cy="21590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1051"/>
          <p:cNvSpPr>
            <a:spLocks noChangeArrowheads="1"/>
          </p:cNvSpPr>
          <p:nvPr/>
        </p:nvSpPr>
        <p:spPr bwMode="auto">
          <a:xfrm>
            <a:off x="6985000" y="4699000"/>
            <a:ext cx="2159000" cy="21590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6" name="Picture 1090" descr="G:\MAC\Press\POWERPOINTS SAMPLES\test corporate\crest_30pc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800600"/>
            <a:ext cx="1431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92" descr="G:\MAC\Press\WORD TEMPLATES 2002\word graphics\corporate\corpV_3 300_lzw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605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438400" y="2438400"/>
            <a:ext cx="5562600" cy="1143000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4419600" cy="990600"/>
          </a:xfrm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358775"/>
            <a:ext cx="1885950" cy="5356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58775"/>
            <a:ext cx="5505450" cy="5356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1430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143000"/>
            <a:ext cx="3695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58775"/>
            <a:ext cx="69977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43000" y="9906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4100" name="Picture 14" descr="G:\MAC\Press\WORD TEMPLATES 2002\word graphics\1CRESTS\crest_100pc bit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228600"/>
            <a:ext cx="706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1430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pic>
        <p:nvPicPr>
          <p:cNvPr id="4102" name="Picture 18" descr="G:\MAC\Press\WORD TEMPLATES 2002\word graphics\corporate\corpH_3_300_lzw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76913"/>
            <a:ext cx="21590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4259263" y="6567488"/>
            <a:ext cx="465613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AU" sz="900" dirty="0" smtClean="0">
                <a:solidFill>
                  <a:srgbClr val="000000"/>
                </a:solidFill>
                <a:latin typeface="Arial" charset="0"/>
              </a:rPr>
              <a:t>Slide </a:t>
            </a:r>
            <a:fld id="{B1F6099C-41FE-46A6-B282-E7FFF740EE9D}" type="slidenum">
              <a:rPr lang="en-AU" sz="900">
                <a:solidFill>
                  <a:srgbClr val="000000"/>
                </a:solidFill>
                <a:latin typeface="Arial" charset="0"/>
              </a:rPr>
              <a:pPr algn="r">
                <a:defRPr/>
              </a:pPr>
              <a:t>‹#›</a:t>
            </a:fld>
            <a:r>
              <a:rPr lang="en-AU" sz="900" dirty="0">
                <a:solidFill>
                  <a:srgbClr val="000000"/>
                </a:solidFill>
                <a:latin typeface="Arial" charset="0"/>
              </a:rPr>
              <a:t> </a:t>
            </a:r>
            <a:endParaRPr lang="en-AU" sz="9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FF"/>
          </a:solidFill>
          <a:latin typeface="Arial Narrow" pitchFamily="34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0"/>
        </a:spcAft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2pPr>
      <a:lvl3pPr marL="127635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11455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5pPr>
      <a:lvl6pPr marL="257175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302895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8615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943350" indent="-2286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657600"/>
            <a:ext cx="6019800" cy="1524000"/>
          </a:xfrm>
        </p:spPr>
        <p:txBody>
          <a:bodyPr lIns="0" tIns="0" rIns="0" bIns="0"/>
          <a:lstStyle/>
          <a:p>
            <a:pPr algn="ctr"/>
            <a:r>
              <a:rPr lang="en-A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Tung Le , 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Hai L. Vu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Yoni </a:t>
            </a:r>
            <a:r>
              <a:rPr lang="en-US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Nazarathy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Vo  and Serge </a:t>
            </a:r>
            <a:r>
              <a:rPr lang="en-US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Hoogendoorn</a:t>
            </a:r>
            <a:endParaRPr lang="en-US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8400" y="2438400"/>
            <a:ext cx="5943600" cy="1143000"/>
          </a:xfrm>
        </p:spPr>
        <p:txBody>
          <a:bodyPr/>
          <a:lstStyle/>
          <a:p>
            <a:pPr algn="ctr"/>
            <a:r>
              <a:rPr lang="en-AU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Linear-Quadratic Model Predictive Control for Urban Traffic Networks</a:t>
            </a:r>
            <a:endParaRPr lang="en-US" sz="2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340" y="3537509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1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58140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1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387901" y="3984345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1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05395" y="3534461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2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320077" y="3980079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3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5968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AU" sz="1800" dirty="0" smtClean="0">
                <a:latin typeface="Arial" pitchFamily="34" charset="0"/>
                <a:cs typeface="Arial" pitchFamily="34" charset="0"/>
              </a:rPr>
              <a:t>1 Swinburne Intelligent Transport Systems Lab, Australia</a:t>
            </a:r>
          </a:p>
          <a:p>
            <a:pPr marL="457200" indent="-457200"/>
            <a:r>
              <a:rPr lang="en-AU" sz="1800" dirty="0" smtClean="0">
                <a:latin typeface="Arial" pitchFamily="34" charset="0"/>
                <a:cs typeface="Arial" pitchFamily="34" charset="0"/>
              </a:rPr>
              <a:t>2 The University of Queensland, Australia</a:t>
            </a:r>
          </a:p>
          <a:p>
            <a:pPr marL="457200" indent="-457200"/>
            <a:r>
              <a:rPr lang="en-AU" sz="1800" dirty="0" smtClean="0">
                <a:latin typeface="Arial" pitchFamily="34" charset="0"/>
                <a:cs typeface="Arial" pitchFamily="34" charset="0"/>
              </a:rPr>
              <a:t>3 Delft University of Technology, The Netherlands</a:t>
            </a: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C0C0"/>
                </a:solidFill>
              </a:rPr>
              <a:t>Background and literature review</a:t>
            </a:r>
          </a:p>
          <a:p>
            <a:endParaRPr lang="en-US" sz="2400" dirty="0" smtClean="0"/>
          </a:p>
          <a:p>
            <a:r>
              <a:rPr lang="en-US" sz="2400" dirty="0" smtClean="0"/>
              <a:t>Proposed MPC framework</a:t>
            </a:r>
          </a:p>
          <a:p>
            <a:pPr lvl="1"/>
            <a:r>
              <a:rPr lang="en-US" sz="2000" dirty="0" smtClean="0"/>
              <a:t>Predictive model</a:t>
            </a:r>
          </a:p>
          <a:p>
            <a:pPr lvl="1"/>
            <a:r>
              <a:rPr lang="en-US" sz="2000" dirty="0" smtClean="0">
                <a:solidFill>
                  <a:srgbClr val="C0C0C0"/>
                </a:solidFill>
              </a:rPr>
              <a:t>Optimization problem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C0C0C0"/>
                </a:solidFill>
              </a:rPr>
              <a:t>Simulation and results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3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Notations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001000" cy="294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0"/>
          <p:cNvSpPr txBox="1">
            <a:spLocks/>
          </p:cNvSpPr>
          <p:nvPr/>
        </p:nvSpPr>
        <p:spPr bwMode="auto">
          <a:xfrm>
            <a:off x="2209800" y="4343400"/>
            <a:ext cx="6413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System evolves in discrete time steps n=0,1,2,… where each time unit is also a (fixed) traffic cycle time</a:t>
            </a:r>
          </a:p>
          <a:p>
            <a:r>
              <a:rPr lang="en-US" sz="2400" dirty="0" smtClean="0"/>
              <a:t>Network state maintains continuous vehicle count in </a:t>
            </a:r>
            <a:r>
              <a:rPr lang="en-US" sz="2400" i="1" dirty="0" smtClean="0"/>
              <a:t>delay, route, queue </a:t>
            </a:r>
            <a:r>
              <a:rPr lang="en-US" sz="2400" dirty="0" smtClean="0"/>
              <a:t>and </a:t>
            </a:r>
            <a:r>
              <a:rPr lang="en-US" sz="2400" i="1" dirty="0" smtClean="0"/>
              <a:t>sink </a:t>
            </a:r>
            <a:r>
              <a:rPr lang="en-US" sz="2400" dirty="0" smtClean="0"/>
              <a:t>classes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495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Cont.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" name="Content Placeholder 20"/>
          <p:cNvSpPr txBox="1">
            <a:spLocks/>
          </p:cNvSpPr>
          <p:nvPr/>
        </p:nvSpPr>
        <p:spPr bwMode="auto">
          <a:xfrm>
            <a:off x="1447800" y="4572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400" b="1" dirty="0" smtClean="0"/>
              <a:t>Delay class</a:t>
            </a:r>
            <a:r>
              <a:rPr lang="en-AU" sz="2400" dirty="0" smtClean="0"/>
              <a:t> represents a portion of a multiple-lane street where vehicles just have one turning option to move to its downstream </a:t>
            </a:r>
            <a:r>
              <a:rPr lang="en-AU" sz="2400" i="1" dirty="0" smtClean="0"/>
              <a:t>D or R class.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5762625" cy="337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679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Cont.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" name="Content Placeholder 20"/>
          <p:cNvSpPr txBox="1">
            <a:spLocks/>
          </p:cNvSpPr>
          <p:nvPr/>
        </p:nvSpPr>
        <p:spPr bwMode="auto">
          <a:xfrm>
            <a:off x="1447800" y="45720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400" b="1" dirty="0" smtClean="0"/>
              <a:t>Route class</a:t>
            </a:r>
            <a:r>
              <a:rPr lang="en-AU" sz="2400" dirty="0" smtClean="0"/>
              <a:t> represents a portion of a multiple-lane street where under the </a:t>
            </a:r>
            <a:r>
              <a:rPr lang="en-AU" sz="2400" i="1" dirty="0" smtClean="0"/>
              <a:t>assumption</a:t>
            </a:r>
            <a:r>
              <a:rPr lang="en-AU" sz="2400" dirty="0" smtClean="0"/>
              <a:t> of full drivers’ compliance, the turning rates to downstream queues can possibly be controlled</a:t>
            </a:r>
            <a:endParaRPr lang="en-AU" sz="2400" i="1" dirty="0" smtClean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5762625" cy="337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679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Cont.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" name="Content Placeholder 20"/>
          <p:cNvSpPr txBox="1">
            <a:spLocks/>
          </p:cNvSpPr>
          <p:nvPr/>
        </p:nvSpPr>
        <p:spPr bwMode="auto">
          <a:xfrm>
            <a:off x="1447800" y="4572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400" b="1" dirty="0" smtClean="0"/>
              <a:t>Queue class</a:t>
            </a:r>
            <a:r>
              <a:rPr lang="en-AU" sz="2400" dirty="0" smtClean="0"/>
              <a:t> represents a queue in a specific turning direction before an intersection</a:t>
            </a:r>
          </a:p>
          <a:p>
            <a:endParaRPr lang="en-AU" sz="2400" i="1" dirty="0" smtClean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5762625" cy="337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679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Cont.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" name="Content Placeholder 20"/>
          <p:cNvSpPr txBox="1">
            <a:spLocks/>
          </p:cNvSpPr>
          <p:nvPr/>
        </p:nvSpPr>
        <p:spPr bwMode="auto">
          <a:xfrm>
            <a:off x="1447800" y="4572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400" b="1" dirty="0" smtClean="0"/>
              <a:t>Sink class</a:t>
            </a:r>
            <a:r>
              <a:rPr lang="en-AU" sz="2400" dirty="0" smtClean="0"/>
              <a:t> maintains cumulative counts of arrivals to a destination</a:t>
            </a:r>
          </a:p>
          <a:p>
            <a:pPr>
              <a:buNone/>
            </a:pPr>
            <a:endParaRPr lang="en-AU" sz="2400" i="1" dirty="0" smtClean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5762625" cy="337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679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and control variables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7" y="1295400"/>
            <a:ext cx="4538663" cy="321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0"/>
          <p:cNvSpPr txBox="1">
            <a:spLocks/>
          </p:cNvSpPr>
          <p:nvPr/>
        </p:nvSpPr>
        <p:spPr bwMode="auto">
          <a:xfrm>
            <a:off x="152400" y="11430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Vehicles move to downstream classes though links </a:t>
            </a:r>
            <a:r>
              <a:rPr lang="en-US" sz="2400" i="1" dirty="0" smtClean="0"/>
              <a:t>j=1,…,L</a:t>
            </a:r>
          </a:p>
          <a:p>
            <a:r>
              <a:rPr lang="en-US" sz="2400" i="1" dirty="0" err="1" smtClean="0"/>
              <a:t>f</a:t>
            </a:r>
            <a:r>
              <a:rPr lang="en-US" sz="2000" i="1" dirty="0" err="1" smtClean="0"/>
              <a:t>j</a:t>
            </a:r>
            <a:r>
              <a:rPr lang="en-US" sz="2400" i="1" dirty="0" smtClean="0"/>
              <a:t> </a:t>
            </a:r>
            <a:r>
              <a:rPr lang="en-US" sz="2400" dirty="0" smtClean="0"/>
              <a:t> max number of vehicles go through link </a:t>
            </a:r>
            <a:r>
              <a:rPr lang="en-US" sz="2400" i="1" dirty="0" smtClean="0"/>
              <a:t>j</a:t>
            </a:r>
            <a:r>
              <a:rPr lang="en-US" sz="2400" dirty="0" smtClean="0"/>
              <a:t> in one time slot (link flow rate)</a:t>
            </a:r>
          </a:p>
          <a:p>
            <a:r>
              <a:rPr lang="en-US" sz="2400" i="1" dirty="0" err="1" smtClean="0"/>
              <a:t>uj</a:t>
            </a:r>
            <a:r>
              <a:rPr lang="en-US" sz="2000" i="1" dirty="0" smtClean="0"/>
              <a:t>(n) </a:t>
            </a:r>
            <a:r>
              <a:rPr lang="en-AU" sz="2400" dirty="0" smtClean="0"/>
              <a:t>control variable defines the fraction of a time unit during which link </a:t>
            </a:r>
            <a:r>
              <a:rPr lang="en-AU" sz="2400" i="1" dirty="0" smtClean="0"/>
              <a:t>j is active</a:t>
            </a:r>
            <a:r>
              <a:rPr lang="en-AU" sz="2400" dirty="0" smtClean="0"/>
              <a:t> at time step </a:t>
            </a:r>
            <a:r>
              <a:rPr lang="en-AU" sz="2400" i="1" dirty="0" smtClean="0"/>
              <a:t>n</a:t>
            </a:r>
          </a:p>
          <a:p>
            <a:r>
              <a:rPr lang="en-US" sz="2400" dirty="0" smtClean="0"/>
              <a:t>assume </a:t>
            </a:r>
            <a:r>
              <a:rPr lang="en-AU" sz="2400" dirty="0" smtClean="0"/>
              <a:t>all intersections are of the West-East/North-South type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081" y="4876800"/>
            <a:ext cx="906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Time fractions determine both the flow of vehicles from </a:t>
            </a:r>
            <a:r>
              <a:rPr lang="en-AU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A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classes</a:t>
            </a:r>
          </a:p>
          <a:p>
            <a:r>
              <a:rPr lang="en-A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and effective turning rates at intersections from </a:t>
            </a:r>
            <a:r>
              <a:rPr lang="en-AU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A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classes</a:t>
            </a:r>
          </a:p>
          <a:p>
            <a:endParaRPr lang="en-AU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794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dynamics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Content Placeholder 20"/>
          <p:cNvSpPr txBox="1">
            <a:spLocks/>
          </p:cNvSpPr>
          <p:nvPr/>
        </p:nvSpPr>
        <p:spPr bwMode="auto">
          <a:xfrm>
            <a:off x="533400" y="2381250"/>
            <a:ext cx="807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          is the queue length of class </a:t>
            </a:r>
            <a:r>
              <a:rPr lang="en-US" sz="2400" i="1" dirty="0" smtClean="0"/>
              <a:t>k</a:t>
            </a:r>
            <a:r>
              <a:rPr lang="en-US" sz="2400" dirty="0" smtClean="0"/>
              <a:t> at time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is exogenous arrival</a:t>
            </a:r>
          </a:p>
          <a:p>
            <a:r>
              <a:rPr lang="en-US" sz="2400" dirty="0" smtClean="0"/>
              <a:t>                     is the number of vehicles arriving from other classes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is the number of vehicles leaving class </a:t>
            </a:r>
            <a:r>
              <a:rPr lang="en-US" sz="2400" i="1" dirty="0" smtClean="0"/>
              <a:t>k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71600"/>
            <a:ext cx="86868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6975"/>
            <a:ext cx="609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971801"/>
            <a:ext cx="581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1390651" cy="64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4371975"/>
            <a:ext cx="142687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03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" name="Content Placeholder 20"/>
          <p:cNvSpPr txBox="1">
            <a:spLocks/>
          </p:cNvSpPr>
          <p:nvPr/>
        </p:nvSpPr>
        <p:spPr bwMode="auto">
          <a:xfrm>
            <a:off x="762000" y="12954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Control constraints:</a:t>
            </a:r>
          </a:p>
          <a:p>
            <a:endParaRPr lang="en-US" sz="2400" dirty="0"/>
          </a:p>
          <a:p>
            <a:pPr lvl="1"/>
            <a:r>
              <a:rPr lang="en-US" sz="2000" dirty="0" smtClean="0"/>
              <a:t>The number of vehicles that move through link </a:t>
            </a:r>
            <a:r>
              <a:rPr lang="en-US" sz="2000" i="1" dirty="0" smtClean="0"/>
              <a:t>j</a:t>
            </a:r>
            <a:r>
              <a:rPr lang="en-US" sz="2000" dirty="0" smtClean="0"/>
              <a:t> is a non-negative number and less than or equal to the max link flow rate </a:t>
            </a:r>
            <a:r>
              <a:rPr lang="en-US" sz="2000" i="1" dirty="0" err="1" smtClean="0"/>
              <a:t>f</a:t>
            </a:r>
            <a:r>
              <a:rPr lang="en-US" sz="1800" i="1" dirty="0" err="1" smtClean="0"/>
              <a:t>j</a:t>
            </a:r>
            <a:endParaRPr lang="en-US" sz="2000" dirty="0" smtClean="0"/>
          </a:p>
          <a:p>
            <a:r>
              <a:rPr lang="en-US" sz="2400" dirty="0" smtClean="0"/>
              <a:t>Traffic light cycle constraints: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The sum of green duration of all phases have to be less than or equal to a cycle time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248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61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91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" name="Content Placeholder 20"/>
          <p:cNvSpPr txBox="1">
            <a:spLocks/>
          </p:cNvSpPr>
          <p:nvPr/>
        </p:nvSpPr>
        <p:spPr bwMode="auto">
          <a:xfrm>
            <a:off x="762000" y="12954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Green duration constraints:</a:t>
            </a:r>
          </a:p>
          <a:p>
            <a:endParaRPr lang="en-US" sz="2400" dirty="0"/>
          </a:p>
          <a:p>
            <a:pPr lvl="1"/>
            <a:r>
              <a:rPr lang="en-US" sz="2000" dirty="0" smtClean="0"/>
              <a:t>The active time of a link across an intersection must be less than or equal to the corresponding green split duration</a:t>
            </a:r>
          </a:p>
          <a:p>
            <a:r>
              <a:rPr lang="en-US" sz="2400" dirty="0" smtClean="0"/>
              <a:t>Flow conflict constraints:</a:t>
            </a:r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r>
              <a:rPr lang="en-US" sz="2000" dirty="0" smtClean="0"/>
              <a:t>The sum of active time of conflicted links have </a:t>
            </a:r>
            <a:r>
              <a:rPr lang="en-US" sz="2000" dirty="0"/>
              <a:t>to less than or equal to the corresponding green split duration</a:t>
            </a:r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1905000"/>
            <a:ext cx="2590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495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14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6997700" cy="555625"/>
          </a:xfrm>
        </p:spPr>
        <p:txBody>
          <a:bodyPr/>
          <a:lstStyle/>
          <a:p>
            <a:r>
              <a:rPr lang="en-US" smtClean="0"/>
              <a:t>Motivation</a:t>
            </a:r>
            <a:endParaRPr lang="en-US" dirty="0" smtClean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419600" cy="4064000"/>
          </a:xfrm>
          <a:prstGeom prst="rect">
            <a:avLst/>
          </a:prstGeom>
        </p:spPr>
      </p:pic>
      <p:sp>
        <p:nvSpPr>
          <p:cNvPr id="10" name="Content Placeholder 20"/>
          <p:cNvSpPr>
            <a:spLocks noGrp="1"/>
          </p:cNvSpPr>
          <p:nvPr>
            <p:ph idx="1"/>
          </p:nvPr>
        </p:nvSpPr>
        <p:spPr>
          <a:xfrm>
            <a:off x="5257800" y="1905000"/>
            <a:ext cx="3289300" cy="3352800"/>
          </a:xfrm>
        </p:spPr>
        <p:txBody>
          <a:bodyPr/>
          <a:lstStyle/>
          <a:p>
            <a:r>
              <a:rPr lang="en-US" sz="2400" dirty="0" smtClean="0"/>
              <a:t>Growing demand for transportation</a:t>
            </a:r>
          </a:p>
          <a:p>
            <a:r>
              <a:rPr lang="en-US" sz="2400" dirty="0" smtClean="0"/>
              <a:t>Increasing congestion in the urban area</a:t>
            </a:r>
          </a:p>
          <a:p>
            <a:r>
              <a:rPr lang="en-US" sz="2400" dirty="0" smtClean="0"/>
              <a:t>The need for a real time, coordinated and traffic responsive road traffic control system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49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" name="Content Placeholder 20"/>
          <p:cNvSpPr txBox="1">
            <a:spLocks/>
          </p:cNvSpPr>
          <p:nvPr/>
        </p:nvSpPr>
        <p:spPr bwMode="auto">
          <a:xfrm>
            <a:off x="762000" y="12954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Non-negative queue constraints: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Capacity constraints: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 lvl="1"/>
            <a:r>
              <a:rPr lang="en-US" sz="2000" dirty="0" smtClean="0"/>
              <a:t>The number of leaving vehicles will be limited by the capacities of its downstream classes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267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59245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029200"/>
            <a:ext cx="7364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Spill back</a:t>
            </a:r>
            <a:r>
              <a:rPr lang="en-A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#vehicles move downstream = </a:t>
            </a:r>
          </a:p>
          <a:p>
            <a:r>
              <a:rPr lang="en-A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 (#vehicles upstream, available capacity downstream and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A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1" y="5943600"/>
            <a:ext cx="4953001" cy="533400"/>
            <a:chOff x="2286000" y="5943600"/>
            <a:chExt cx="1981200" cy="612648"/>
          </a:xfrm>
        </p:grpSpPr>
        <p:sp>
          <p:nvSpPr>
            <p:cNvPr id="17" name="Oval Callout 16"/>
            <p:cNvSpPr/>
            <p:nvPr/>
          </p:nvSpPr>
          <p:spPr bwMode="auto">
            <a:xfrm>
              <a:off x="2286000" y="5943600"/>
              <a:ext cx="1981200" cy="612648"/>
            </a:xfrm>
            <a:prstGeom prst="wedgeEllipseCallout">
              <a:avLst>
                <a:gd name="adj1" fmla="val -55355"/>
                <a:gd name="adj2" fmla="val -10092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600" y="6019800"/>
              <a:ext cx="1631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Nonlinear, yet the model remains linear!</a:t>
              </a:r>
              <a:endParaRPr lang="en-A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2950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illustration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7762"/>
            <a:ext cx="4381500" cy="312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20"/>
          <p:cNvSpPr txBox="1">
            <a:spLocks/>
          </p:cNvSpPr>
          <p:nvPr/>
        </p:nvSpPr>
        <p:spPr bwMode="auto">
          <a:xfrm>
            <a:off x="4716462" y="1295400"/>
            <a:ext cx="39703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Control constraints:</a:t>
            </a:r>
          </a:p>
          <a:p>
            <a:endParaRPr lang="en-US" sz="2400" dirty="0"/>
          </a:p>
          <a:p>
            <a:r>
              <a:rPr lang="en-US" sz="2400" dirty="0" smtClean="0"/>
              <a:t>Traffic light cycle constraints:</a:t>
            </a:r>
          </a:p>
          <a:p>
            <a:endParaRPr lang="en-US" sz="2400" dirty="0"/>
          </a:p>
          <a:p>
            <a:r>
              <a:rPr lang="en-US" sz="2400" dirty="0" smtClean="0"/>
              <a:t>Green duration constraints:</a:t>
            </a:r>
          </a:p>
          <a:p>
            <a:endParaRPr lang="en-US" sz="2400" dirty="0"/>
          </a:p>
          <a:p>
            <a:r>
              <a:rPr lang="en-US" sz="2400" dirty="0" smtClean="0"/>
              <a:t>Flow conflict constraints: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6" y="1676400"/>
            <a:ext cx="3257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43" y="2819400"/>
            <a:ext cx="15525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43" y="3733800"/>
            <a:ext cx="2619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42" y="5105400"/>
            <a:ext cx="3199607" cy="3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38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" name="Content Placeholder 20"/>
          <p:cNvSpPr txBox="1">
            <a:spLocks/>
          </p:cNvSpPr>
          <p:nvPr/>
        </p:nvSpPr>
        <p:spPr bwMode="auto">
          <a:xfrm>
            <a:off x="762000" y="12954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State evolution (in one step):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3952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7161" y="2543175"/>
            <a:ext cx="8829675" cy="2578596"/>
            <a:chOff x="157161" y="2543175"/>
            <a:chExt cx="8829675" cy="257859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1" y="2543175"/>
              <a:ext cx="8829675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57200" y="3429000"/>
              <a:ext cx="3276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i="1" dirty="0" smtClean="0"/>
                <a:t>where</a:t>
              </a:r>
            </a:p>
            <a:p>
              <a:pPr lvl="1"/>
              <a:r>
                <a:rPr lang="en-US" sz="2000" i="1" dirty="0" err="1" smtClean="0"/>
                <a:t>U</a:t>
              </a:r>
              <a:r>
                <a:rPr lang="en-US" sz="2000" i="1" baseline="-25000" dirty="0" err="1" smtClean="0"/>
                <a:t>l</a:t>
              </a:r>
              <a:r>
                <a:rPr lang="en-US" sz="2000" i="1" baseline="-25000" dirty="0" smtClean="0"/>
                <a:t> </a:t>
              </a:r>
              <a:r>
                <a:rPr lang="en-US" sz="2000" dirty="0" smtClean="0"/>
                <a:t> is the link active time</a:t>
              </a:r>
            </a:p>
            <a:p>
              <a:pPr lvl="1"/>
              <a:endParaRPr lang="en-US" sz="2000" i="1" dirty="0" smtClean="0"/>
            </a:p>
            <a:p>
              <a:pPr lvl="1"/>
              <a:r>
                <a:rPr lang="en-US" sz="2000" i="1" dirty="0" err="1" smtClean="0"/>
                <a:t>U</a:t>
              </a:r>
              <a:r>
                <a:rPr lang="en-US" sz="2000" i="1" baseline="-25000" dirty="0" err="1" smtClean="0"/>
                <a:t>t</a:t>
              </a:r>
              <a:r>
                <a:rPr lang="en-US" sz="2000" i="1" baseline="-25000" dirty="0" smtClean="0"/>
                <a:t> </a:t>
              </a:r>
              <a:r>
                <a:rPr lang="en-US" sz="2000" dirty="0" smtClean="0"/>
                <a:t> is the green duration</a:t>
              </a:r>
              <a:endParaRPr lang="en-US" sz="2000" i="1" dirty="0" smtClean="0"/>
            </a:p>
            <a:p>
              <a:endParaRPr lang="en-AU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6868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534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 (constraints)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" name="Content Placeholder 20"/>
          <p:cNvSpPr txBox="1">
            <a:spLocks/>
          </p:cNvSpPr>
          <p:nvPr/>
        </p:nvSpPr>
        <p:spPr bwMode="auto">
          <a:xfrm>
            <a:off x="762000" y="12954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Linear constraints: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676400"/>
            <a:ext cx="2276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96162" cy="305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66800" y="1828800"/>
            <a:ext cx="6044851" cy="3200399"/>
            <a:chOff x="1066800" y="1828800"/>
            <a:chExt cx="6044851" cy="3200399"/>
          </a:xfrm>
        </p:grpSpPr>
        <p:sp>
          <p:nvSpPr>
            <p:cNvPr id="16" name="TextBox 15"/>
            <p:cNvSpPr txBox="1"/>
            <p:nvPr/>
          </p:nvSpPr>
          <p:spPr>
            <a:xfrm>
              <a:off x="5867400" y="1828800"/>
              <a:ext cx="1244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>
                  <a:latin typeface="Arial" pitchFamily="34" charset="0"/>
                  <a:cs typeface="Arial" pitchFamily="34" charset="0"/>
                </a:rPr>
                <a:t>flow conflict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066800" y="4524374"/>
              <a:ext cx="4038600" cy="504825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66800" y="1295400"/>
            <a:ext cx="6441883" cy="2514600"/>
            <a:chOff x="1066800" y="1295400"/>
            <a:chExt cx="6441883" cy="2514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066800" y="3581400"/>
              <a:ext cx="4038600" cy="22860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7400" y="1295400"/>
              <a:ext cx="1641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traffic light cycle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6800" y="1524000"/>
            <a:ext cx="6307744" cy="2952750"/>
            <a:chOff x="1066800" y="1524000"/>
            <a:chExt cx="6307744" cy="295275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066800" y="3886200"/>
              <a:ext cx="4038600" cy="590550"/>
            </a:xfrm>
            <a:prstGeom prst="rect">
              <a:avLst/>
            </a:prstGeom>
            <a:noFill/>
            <a:ln w="28575" cap="flat" cmpd="sng" algn="ctr">
              <a:solidFill>
                <a:srgbClr val="00A47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7400" y="1524000"/>
              <a:ext cx="1507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green duration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66800" y="2057400"/>
            <a:ext cx="6796659" cy="3276600"/>
            <a:chOff x="1066800" y="2057400"/>
            <a:chExt cx="6796659" cy="3276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066800" y="5105400"/>
              <a:ext cx="4038600" cy="228600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67400" y="2057400"/>
              <a:ext cx="1996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non-negative queue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66800" y="2362200"/>
            <a:ext cx="6787041" cy="3352800"/>
            <a:chOff x="1066800" y="2362200"/>
            <a:chExt cx="6787041" cy="3352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066800" y="5410200"/>
              <a:ext cx="4038600" cy="30480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7400" y="2362200"/>
              <a:ext cx="1986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capacity constraints</a:t>
              </a:r>
              <a:endParaRPr lang="en-AU" sz="16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6800" y="990600"/>
            <a:ext cx="6695671" cy="2514600"/>
            <a:chOff x="1066800" y="990600"/>
            <a:chExt cx="6695671" cy="25146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066800" y="2667000"/>
              <a:ext cx="4038600" cy="838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7400" y="990600"/>
              <a:ext cx="1895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control constraints</a:t>
              </a:r>
              <a:endParaRPr lang="en-AU" sz="1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2263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C0C0"/>
                </a:solidFill>
              </a:rPr>
              <a:t>Background and literature review</a:t>
            </a:r>
          </a:p>
          <a:p>
            <a:endParaRPr lang="en-US" sz="2400" dirty="0" smtClean="0">
              <a:solidFill>
                <a:srgbClr val="C0C0C0"/>
              </a:solidFill>
            </a:endParaRPr>
          </a:p>
          <a:p>
            <a:r>
              <a:rPr lang="en-US" sz="2400" dirty="0" smtClean="0">
                <a:solidFill>
                  <a:srgbClr val="C0C0C0"/>
                </a:solidFill>
              </a:rPr>
              <a:t>Proposed MPC framework</a:t>
            </a:r>
          </a:p>
          <a:p>
            <a:pPr lvl="1"/>
            <a:r>
              <a:rPr lang="en-US" sz="2000" dirty="0" smtClean="0">
                <a:solidFill>
                  <a:srgbClr val="C0C0C0"/>
                </a:solidFill>
              </a:rPr>
              <a:t>Predictive model</a:t>
            </a:r>
          </a:p>
          <a:p>
            <a:pPr lvl="1"/>
            <a:r>
              <a:rPr lang="en-US" sz="2000" dirty="0" smtClean="0"/>
              <a:t>Optimization problem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C0C0C0"/>
                </a:solidFill>
              </a:rPr>
              <a:t>Simulation and results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3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MPC framework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7172" y="2527552"/>
            <a:ext cx="1224136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70245" y="2011488"/>
            <a:ext cx="8995" cy="350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560720" y="323373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77" y="2648895"/>
            <a:ext cx="542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18" y="263937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77" y="1658202"/>
            <a:ext cx="504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04" y="3733800"/>
            <a:ext cx="600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578932" y="2527552"/>
            <a:ext cx="1224136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182005" y="2011488"/>
            <a:ext cx="8995" cy="350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172480" y="323373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68" y="3743325"/>
            <a:ext cx="10287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696302"/>
            <a:ext cx="9715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Straight Arrow Connector 49"/>
          <p:cNvCxnSpPr/>
          <p:nvPr/>
        </p:nvCxnSpPr>
        <p:spPr>
          <a:xfrm>
            <a:off x="2352675" y="2815584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TextBox 7168"/>
          <p:cNvSpPr txBox="1"/>
          <p:nvPr/>
        </p:nvSpPr>
        <p:spPr>
          <a:xfrm>
            <a:off x="2438400" y="2487654"/>
            <a:ext cx="78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Linear model</a:t>
            </a:r>
            <a:endParaRPr lang="en-AU" sz="18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181600" y="281558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477000" y="2527552"/>
            <a:ext cx="1224136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79" name="TextBox 7178"/>
          <p:cNvSpPr txBox="1"/>
          <p:nvPr/>
        </p:nvSpPr>
        <p:spPr>
          <a:xfrm>
            <a:off x="5715000" y="252060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…</a:t>
            </a:r>
            <a:endParaRPr lang="en-AU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61" y="2658420"/>
            <a:ext cx="10953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0" name="Left Brace 7179"/>
          <p:cNvSpPr/>
          <p:nvPr/>
        </p:nvSpPr>
        <p:spPr bwMode="auto">
          <a:xfrm rot="16200000">
            <a:off x="4215092" y="1095479"/>
            <a:ext cx="238125" cy="673396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81" name="TextBox 7180"/>
          <p:cNvSpPr txBox="1"/>
          <p:nvPr/>
        </p:nvSpPr>
        <p:spPr>
          <a:xfrm>
            <a:off x="2125501" y="4648200"/>
            <a:ext cx="489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Optimization over finite horizon N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216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Programming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295400"/>
            <a:ext cx="62769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20"/>
          <p:cNvSpPr txBox="1">
            <a:spLocks/>
          </p:cNvSpPr>
          <p:nvPr/>
        </p:nvSpPr>
        <p:spPr bwMode="auto">
          <a:xfrm>
            <a:off x="533400" y="2914650"/>
            <a:ext cx="80899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      is all </a:t>
            </a:r>
            <a:r>
              <a:rPr lang="en-US" sz="2400" b="1" dirty="0" smtClean="0"/>
              <a:t>1</a:t>
            </a:r>
            <a:r>
              <a:rPr lang="en-US" sz="2400" dirty="0" smtClean="0"/>
              <a:t> matrix, positive semi-definite. Minimize the quadratic cost which is a square sum of all queues over horizon N</a:t>
            </a:r>
          </a:p>
          <a:p>
            <a:r>
              <a:rPr lang="en-US" sz="2400" i="1" dirty="0" smtClean="0"/>
              <a:t>Holding back problem</a:t>
            </a:r>
            <a:r>
              <a:rPr lang="en-US" sz="2400" dirty="0" smtClean="0"/>
              <a:t>: vehicles are held back even when there is available space in the downstream queues</a:t>
            </a:r>
          </a:p>
          <a:p>
            <a:r>
              <a:rPr lang="en-US" sz="2400" dirty="0" smtClean="0"/>
              <a:t>The linear cost            gives small incentive for the controller to move vehicle forward</a:t>
            </a:r>
          </a:p>
          <a:p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971800"/>
            <a:ext cx="2190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7334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17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 of the QP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52600"/>
            <a:ext cx="8610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0"/>
          <p:cNvSpPr txBox="1">
            <a:spLocks/>
          </p:cNvSpPr>
          <p:nvPr/>
        </p:nvSpPr>
        <p:spPr bwMode="auto">
          <a:xfrm>
            <a:off x="533400" y="4429125"/>
            <a:ext cx="8089900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Prove that the above QP is convex but not strictly convex (i.e. there could be multiple optimal solutions)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491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C0C0"/>
                </a:solidFill>
              </a:rPr>
              <a:t>Background and literature review</a:t>
            </a:r>
          </a:p>
          <a:p>
            <a:endParaRPr lang="en-US" sz="2400" dirty="0" smtClean="0">
              <a:solidFill>
                <a:srgbClr val="C0C0C0"/>
              </a:solidFill>
            </a:endParaRPr>
          </a:p>
          <a:p>
            <a:r>
              <a:rPr lang="en-US" sz="2400" dirty="0" smtClean="0">
                <a:solidFill>
                  <a:srgbClr val="C0C0C0"/>
                </a:solidFill>
              </a:rPr>
              <a:t>Proposed MPC framework</a:t>
            </a:r>
          </a:p>
          <a:p>
            <a:pPr lvl="1"/>
            <a:r>
              <a:rPr lang="en-US" sz="2000" dirty="0" smtClean="0">
                <a:solidFill>
                  <a:srgbClr val="C0C0C0"/>
                </a:solidFill>
              </a:rPr>
              <a:t>Predictive model</a:t>
            </a:r>
          </a:p>
          <a:p>
            <a:pPr lvl="1"/>
            <a:r>
              <a:rPr lang="en-US" sz="2000" dirty="0" smtClean="0">
                <a:solidFill>
                  <a:srgbClr val="C0C0C0"/>
                </a:solidFill>
              </a:rPr>
              <a:t>Optimization problem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Simulation and results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3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Simulation and results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Conduct simulations to obtain the performance of the proposed MPC framework.</a:t>
            </a:r>
          </a:p>
          <a:p>
            <a:pPr lvl="1"/>
            <a:r>
              <a:rPr lang="en-US" sz="2000" dirty="0" smtClean="0"/>
              <a:t>Achieved similar performance in terms of throughput</a:t>
            </a:r>
          </a:p>
          <a:p>
            <a:pPr lvl="1"/>
            <a:r>
              <a:rPr lang="en-US" sz="2000" dirty="0" smtClean="0"/>
              <a:t>Significantly reduce congestion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447800" y="3733800"/>
            <a:ext cx="19050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MATLAB or SUMO simulation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172200" y="3733800"/>
            <a:ext cx="148471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Optimization solver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352800" y="3886200"/>
            <a:ext cx="2819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352800" y="4343400"/>
            <a:ext cx="2819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924300" y="349567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Network state</a:t>
            </a:r>
            <a:endParaRPr lang="en-AU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24300" y="447460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Control decision</a:t>
            </a:r>
            <a:endParaRPr lang="en-A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71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and Outcomes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066800" y="1143000"/>
            <a:ext cx="7543800" cy="4572000"/>
          </a:xfrm>
        </p:spPr>
        <p:txBody>
          <a:bodyPr/>
          <a:lstStyle/>
          <a:p>
            <a:r>
              <a:rPr lang="en-US" sz="2400" dirty="0" smtClean="0"/>
              <a:t>To develop a better centralized and responsive control</a:t>
            </a:r>
          </a:p>
          <a:p>
            <a:r>
              <a:rPr lang="en-US" sz="2400" dirty="0" smtClean="0"/>
              <a:t>New framework to coordinate the green time split and turning fraction to maximize throughput (and reduce congestion) in urban networks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Explicitly consider </a:t>
            </a:r>
            <a:r>
              <a:rPr lang="en-US" sz="2000" b="1" i="1" dirty="0" smtClean="0"/>
              <a:t>link travel time</a:t>
            </a:r>
            <a:r>
              <a:rPr lang="en-US" sz="2000" dirty="0" smtClean="0"/>
              <a:t> and </a:t>
            </a:r>
            <a:r>
              <a:rPr lang="en-US" sz="2000" b="1" i="1" dirty="0" smtClean="0"/>
              <a:t>spill-back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state prediction is linear that is suitable for large networks control</a:t>
            </a:r>
          </a:p>
          <a:p>
            <a:pPr lvl="1"/>
            <a:endParaRPr lang="en-US" sz="2000" dirty="0" smtClean="0"/>
          </a:p>
          <a:p>
            <a:pPr lvl="1"/>
            <a:r>
              <a:rPr lang="en-AU" sz="2000" dirty="0" smtClean="0"/>
              <a:t>The optimization problem is formulated as a tractable quadratic programming problem</a:t>
            </a:r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00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Scenario 1: Symmetric Gating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3300"/>
            <a:ext cx="5267325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5750512" y="114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5750512" y="4495800"/>
            <a:ext cx="533400" cy="457200"/>
          </a:xfrm>
          <a:prstGeom prst="rect">
            <a:avLst/>
          </a:prstGeom>
          <a:solidFill>
            <a:schemeClr val="tx1"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17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 for scenario 1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9624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1"/>
            <a:ext cx="4316692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246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Scenario 2: Routing enable network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51" y="1110093"/>
            <a:ext cx="5276850" cy="494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4724400" y="1219200"/>
            <a:ext cx="400050" cy="438150"/>
          </a:xfrm>
          <a:prstGeom prst="rect">
            <a:avLst/>
          </a:prstGeom>
          <a:solidFill>
            <a:schemeClr val="tx1"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80751" y="3361308"/>
            <a:ext cx="400050" cy="438150"/>
          </a:xfrm>
          <a:prstGeom prst="rect">
            <a:avLst/>
          </a:prstGeom>
          <a:solidFill>
            <a:schemeClr val="tx1"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0524" y="5568134"/>
            <a:ext cx="400050" cy="438150"/>
          </a:xfrm>
          <a:prstGeom prst="rect">
            <a:avLst/>
          </a:prstGeom>
          <a:solidFill>
            <a:schemeClr val="tx1"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792244" y="6036616"/>
            <a:ext cx="337055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96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Results for scenario 2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4419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1"/>
            <a:ext cx="4274187" cy="399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26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Content Placeholder 20"/>
          <p:cNvSpPr txBox="1">
            <a:spLocks/>
          </p:cNvSpPr>
          <p:nvPr/>
        </p:nvSpPr>
        <p:spPr bwMode="auto">
          <a:xfrm>
            <a:off x="533400" y="1371600"/>
            <a:ext cx="8089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Developed a general Model Predictive Control framework for centralized traffic signals and route guidance systems aiming to maximize network throughput and minimize congestion</a:t>
            </a:r>
          </a:p>
          <a:p>
            <a:endParaRPr lang="en-US" sz="2400" dirty="0" smtClean="0"/>
          </a:p>
          <a:p>
            <a:r>
              <a:rPr lang="en-US" sz="2400" dirty="0" smtClean="0"/>
              <a:t>Explicitly considered link travel time, spill back while retaining linearity and tractability</a:t>
            </a:r>
          </a:p>
          <a:p>
            <a:endParaRPr lang="en-US" sz="2400" dirty="0" smtClean="0"/>
          </a:p>
          <a:p>
            <a:r>
              <a:rPr lang="en-US" sz="2400" dirty="0" smtClean="0"/>
              <a:t>Numerical experiments show significant congestion reduction while still achieving same or better throughput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723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 smtClean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524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This work was supported by the Australian Research Council (ARC) Future Fellowships grant FT12010072</a:t>
            </a:r>
          </a:p>
          <a:p>
            <a:endParaRPr lang="en-AU" dirty="0" smtClean="0"/>
          </a:p>
          <a:p>
            <a:r>
              <a:rPr lang="en-AU" dirty="0" smtClean="0"/>
              <a:t>and</a:t>
            </a:r>
          </a:p>
          <a:p>
            <a:endParaRPr lang="en-AU" dirty="0" smtClean="0"/>
          </a:p>
          <a:p>
            <a:r>
              <a:rPr lang="en-AU" dirty="0" smtClean="0"/>
              <a:t>The 2012/13 Victoria Fellowship Award in Intelligent Transport Systems research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243723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18288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smtClean="0">
                <a:latin typeface="Viner Hand ITC" pitchFamily="66" charset="0"/>
              </a:rPr>
              <a:t>THANK YOU</a:t>
            </a:r>
            <a:endParaRPr lang="en-AU" sz="8000" dirty="0"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723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Background and literature review</a:t>
            </a:r>
          </a:p>
          <a:p>
            <a:endParaRPr lang="en-US" sz="2400" dirty="0" smtClean="0"/>
          </a:p>
          <a:p>
            <a:r>
              <a:rPr lang="en-US" sz="2400" dirty="0" smtClean="0"/>
              <a:t>Proposed MPC framework</a:t>
            </a:r>
          </a:p>
          <a:p>
            <a:pPr lvl="1"/>
            <a:r>
              <a:rPr lang="en-US" sz="2000" dirty="0" smtClean="0"/>
              <a:t>Predictive model</a:t>
            </a:r>
          </a:p>
          <a:p>
            <a:pPr lvl="1"/>
            <a:r>
              <a:rPr lang="en-US" sz="2000" dirty="0" smtClean="0"/>
              <a:t>Optimization problem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Simulation and results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3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Background and literature review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C0C0"/>
                </a:solidFill>
              </a:rPr>
              <a:t>Proposed MPC framework</a:t>
            </a:r>
          </a:p>
          <a:p>
            <a:pPr lvl="1"/>
            <a:r>
              <a:rPr lang="en-US" sz="2000" dirty="0" smtClean="0">
                <a:solidFill>
                  <a:srgbClr val="C0C0C0"/>
                </a:solidFill>
              </a:rPr>
              <a:t>Predictive model</a:t>
            </a:r>
          </a:p>
          <a:p>
            <a:pPr lvl="1"/>
            <a:r>
              <a:rPr lang="en-US" sz="2000" dirty="0" smtClean="0">
                <a:solidFill>
                  <a:srgbClr val="C0C0C0"/>
                </a:solidFill>
              </a:rPr>
              <a:t>Optimization problem</a:t>
            </a:r>
          </a:p>
          <a:p>
            <a:pPr lvl="1"/>
            <a:endParaRPr lang="en-US" sz="2000" dirty="0" smtClean="0">
              <a:solidFill>
                <a:srgbClr val="C0C0C0"/>
              </a:solidFill>
            </a:endParaRPr>
          </a:p>
          <a:p>
            <a:r>
              <a:rPr lang="en-US" sz="2400" dirty="0" smtClean="0">
                <a:solidFill>
                  <a:srgbClr val="C0C0C0"/>
                </a:solidFill>
              </a:rPr>
              <a:t>Simulation and results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3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Intersection Control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Traffic signals at intersections is the main method of control in road traffic networks</a:t>
            </a:r>
          </a:p>
          <a:p>
            <a:pPr lvl="1"/>
            <a:r>
              <a:rPr lang="en-US" sz="2000" dirty="0" smtClean="0"/>
              <a:t>Have big influence on overall throughput</a:t>
            </a:r>
          </a:p>
          <a:p>
            <a:r>
              <a:rPr lang="en-US" sz="2400" dirty="0" smtClean="0"/>
              <a:t>Control variables at intersections</a:t>
            </a:r>
          </a:p>
          <a:p>
            <a:pPr lvl="1"/>
            <a:r>
              <a:rPr lang="en-US" sz="2000" dirty="0" smtClean="0"/>
              <a:t>Phase combination</a:t>
            </a:r>
          </a:p>
          <a:p>
            <a:pPr lvl="1"/>
            <a:r>
              <a:rPr lang="en-US" sz="2000" dirty="0" smtClean="0"/>
              <a:t>Cycle time</a:t>
            </a:r>
          </a:p>
          <a:p>
            <a:pPr lvl="1"/>
            <a:r>
              <a:rPr lang="en-US" sz="2000" dirty="0" smtClean="0"/>
              <a:t>Split</a:t>
            </a:r>
            <a:endParaRPr lang="en-US" sz="2000" dirty="0"/>
          </a:p>
          <a:p>
            <a:pPr lvl="1"/>
            <a:r>
              <a:rPr lang="en-US" sz="2000" dirty="0" smtClean="0"/>
              <a:t>Offset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95600"/>
            <a:ext cx="457200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00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strategy classification</a:t>
            </a:r>
            <a:endParaRPr lang="en-US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769618" y="5519440"/>
            <a:ext cx="7459981" cy="76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762000" y="1219199"/>
            <a:ext cx="45719" cy="42957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43000" y="3367087"/>
            <a:ext cx="3200400" cy="204311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Isolated fixed-time</a:t>
            </a:r>
            <a:endParaRPr lang="en-AU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SIGSET(</a:t>
            </a:r>
            <a:r>
              <a:rPr lang="en-US" sz="1400" dirty="0" err="1"/>
              <a:t>Allsop</a:t>
            </a:r>
            <a:r>
              <a:rPr lang="en-US" sz="1400" dirty="0"/>
              <a:t> 1971) and SIGCAP(Allsop1976) systems.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G. </a:t>
            </a:r>
            <a:r>
              <a:rPr lang="en-US" sz="1400" dirty="0" err="1"/>
              <a:t>Importa</a:t>
            </a:r>
            <a:r>
              <a:rPr lang="en-US" sz="1400" dirty="0"/>
              <a:t> and G.E. </a:t>
            </a:r>
            <a:r>
              <a:rPr lang="en-US" sz="1400" dirty="0" err="1"/>
              <a:t>Cantarella</a:t>
            </a:r>
            <a:r>
              <a:rPr lang="en-US" sz="1400" dirty="0"/>
              <a:t>(1984).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499608" y="3381375"/>
            <a:ext cx="3200400" cy="202882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Isolated</a:t>
            </a:r>
            <a:r>
              <a:rPr kumimoji="0" lang="en-A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traffic-responsive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AU" sz="1400" dirty="0"/>
              <a:t>A.J. Miller(1963</a:t>
            </a:r>
            <a:r>
              <a:rPr lang="en-AU" sz="1400" dirty="0" smtClean="0"/>
              <a:t>).</a:t>
            </a:r>
            <a:endParaRPr lang="en-AU" sz="1400" dirty="0"/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499608" y="1390649"/>
            <a:ext cx="3200400" cy="18811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Coordinated traffic responsive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400" dirty="0" smtClean="0"/>
              <a:t>SCOOT(</a:t>
            </a:r>
            <a:r>
              <a:rPr lang="en-AU" sz="1400" dirty="0" err="1" smtClean="0"/>
              <a:t>Bretherson</a:t>
            </a:r>
            <a:r>
              <a:rPr lang="en-AU" sz="1400" dirty="0" smtClean="0"/>
              <a:t> 1982) and SCAT(</a:t>
            </a:r>
            <a:r>
              <a:rPr lang="en-AU" sz="1400" dirty="0" err="1" smtClean="0"/>
              <a:t>Lowrie</a:t>
            </a:r>
            <a:r>
              <a:rPr lang="en-AU" sz="1400" dirty="0" smtClean="0"/>
              <a:t> 1982).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400" dirty="0" smtClean="0"/>
              <a:t>TUC(C. </a:t>
            </a:r>
            <a:r>
              <a:rPr lang="en-AU" sz="1400" dirty="0" err="1" smtClean="0"/>
              <a:t>Diakaki</a:t>
            </a:r>
            <a:r>
              <a:rPr lang="en-AU" sz="1400" dirty="0" smtClean="0"/>
              <a:t> 1999).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400" dirty="0" smtClean="0"/>
              <a:t>Rolling-horizon optimization.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143000" y="1395412"/>
            <a:ext cx="3200400" cy="18811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Fixed-time coordinated</a:t>
            </a:r>
            <a:endParaRPr lang="en-AU" sz="2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MAXBAND(John D. C. Little 1966).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400" dirty="0" smtClean="0"/>
              <a:t>TRANSYT(D.I. Robertson 1969).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7506" y="4167188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Isolated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133600" y="5614095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Fixed-time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400049" y="2002780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Coordinated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4743450" y="5624215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Traffic-responsive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968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strategy classification</a:t>
            </a:r>
            <a:endParaRPr lang="en-US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769618" y="5519440"/>
            <a:ext cx="7459981" cy="76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762000" y="1219199"/>
            <a:ext cx="45719" cy="429577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43000" y="3367087"/>
            <a:ext cx="3200400" cy="204311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Isolated fixed-time</a:t>
            </a:r>
            <a:endParaRPr lang="en-AU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SIGSET(</a:t>
            </a:r>
            <a:r>
              <a:rPr lang="en-US" sz="1400" dirty="0" err="1"/>
              <a:t>Allsop</a:t>
            </a:r>
            <a:r>
              <a:rPr lang="en-US" sz="1400" dirty="0"/>
              <a:t> 1971) and SIGCAP(Allsop1976) systems.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G. </a:t>
            </a:r>
            <a:r>
              <a:rPr lang="en-US" sz="1400" dirty="0" err="1"/>
              <a:t>Importa</a:t>
            </a:r>
            <a:r>
              <a:rPr lang="en-US" sz="1400" dirty="0"/>
              <a:t> and G.E. </a:t>
            </a:r>
            <a:r>
              <a:rPr lang="en-US" sz="1400" dirty="0" err="1"/>
              <a:t>Cantarella</a:t>
            </a:r>
            <a:r>
              <a:rPr lang="en-US" sz="1400" dirty="0"/>
              <a:t>(1984).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499608" y="3381375"/>
            <a:ext cx="3200400" cy="202882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</a:rPr>
              <a:t>Isolated</a:t>
            </a:r>
            <a:r>
              <a:rPr kumimoji="0" lang="en-AU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</a:rPr>
              <a:t> traffic-responsive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AU" sz="1400" dirty="0">
                <a:solidFill>
                  <a:schemeClr val="bg2"/>
                </a:solidFill>
              </a:rPr>
              <a:t>A.J. Miller(1963</a:t>
            </a:r>
            <a:r>
              <a:rPr lang="en-AU" sz="1400" dirty="0" smtClean="0">
                <a:solidFill>
                  <a:schemeClr val="bg2"/>
                </a:solidFill>
              </a:rPr>
              <a:t>).</a:t>
            </a:r>
            <a:endParaRPr lang="en-AU" sz="1400" dirty="0">
              <a:solidFill>
                <a:schemeClr val="bg2"/>
              </a:solidFill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499608" y="1390649"/>
            <a:ext cx="3200400" cy="18811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Coordinated traffic responsive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400" dirty="0" smtClean="0"/>
              <a:t>SCOOT(</a:t>
            </a:r>
            <a:r>
              <a:rPr lang="en-AU" sz="1400" dirty="0" err="1" smtClean="0"/>
              <a:t>Bretherson</a:t>
            </a:r>
            <a:r>
              <a:rPr lang="en-AU" sz="1400" dirty="0" smtClean="0"/>
              <a:t> 1982) and SCAT(</a:t>
            </a:r>
            <a:r>
              <a:rPr lang="en-AU" sz="1400" dirty="0" err="1" smtClean="0"/>
              <a:t>Lowrie</a:t>
            </a:r>
            <a:r>
              <a:rPr lang="en-AU" sz="1400" dirty="0" smtClean="0"/>
              <a:t> 1982).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400" dirty="0" smtClean="0"/>
              <a:t>TUC(C. </a:t>
            </a:r>
            <a:r>
              <a:rPr lang="en-AU" sz="1400" dirty="0" err="1" smtClean="0"/>
              <a:t>Diakaki</a:t>
            </a:r>
            <a:r>
              <a:rPr lang="en-AU" sz="1400" dirty="0" smtClean="0"/>
              <a:t> 1999).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AU" sz="1400" dirty="0"/>
              <a:t>Rolling-horizon optimization.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143000" y="1395412"/>
            <a:ext cx="3200400" cy="18811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Fixed-time coordinated</a:t>
            </a:r>
            <a:endParaRPr lang="en-AU" sz="2000" dirty="0"/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MAXBAND(John D. C. Little 1966).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400" dirty="0" smtClean="0"/>
              <a:t>TRANSYT(D.I. Robertson 1969).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7506" y="4167188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Isolated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133600" y="5614095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Fixed-time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400049" y="2002780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Coordinated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4743450" y="5624215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Traffic-responsive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143000" y="1395412"/>
            <a:ext cx="3200400" cy="4014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SCOOT and SCAT systems.</a:t>
            </a:r>
          </a:p>
          <a:p>
            <a:pPr lvl="1"/>
            <a:r>
              <a:rPr lang="en-US" sz="1600" dirty="0" smtClean="0"/>
              <a:t>Control </a:t>
            </a:r>
            <a:r>
              <a:rPr lang="en-US" sz="1600" dirty="0"/>
              <a:t>splits, offset and cycle time.</a:t>
            </a:r>
          </a:p>
          <a:p>
            <a:pPr lvl="1"/>
            <a:r>
              <a:rPr lang="en-US" sz="1600" dirty="0"/>
              <a:t>Use real time measurement to evaluate the effects of changes.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TUC system.</a:t>
            </a:r>
            <a:endParaRPr lang="en-US" sz="1800" dirty="0"/>
          </a:p>
          <a:p>
            <a:pPr lvl="1"/>
            <a:r>
              <a:rPr lang="en-US" sz="1600" dirty="0"/>
              <a:t>Control splits.</a:t>
            </a:r>
          </a:p>
          <a:p>
            <a:pPr lvl="1"/>
            <a:r>
              <a:rPr lang="en-US" sz="1600" dirty="0"/>
              <a:t>Store and forward model: Assume vertical queue, continuous flow.</a:t>
            </a:r>
          </a:p>
          <a:p>
            <a:pPr lvl="1"/>
            <a:r>
              <a:rPr lang="en-US" sz="1600" dirty="0"/>
              <a:t>Linear Quadratic Regulator problem.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AU" sz="1800" dirty="0"/>
              <a:t>Rolling-horizon optimization.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" name="Straight Connector 3"/>
          <p:cNvCxnSpPr>
            <a:stCxn id="23" idx="1"/>
            <a:endCxn id="2" idx="3"/>
          </p:cNvCxnSpPr>
          <p:nvPr/>
        </p:nvCxnSpPr>
        <p:spPr bwMode="auto">
          <a:xfrm flipH="1">
            <a:off x="4343400" y="2331243"/>
            <a:ext cx="156208" cy="10715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25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horizon optimization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629400" y="4495800"/>
            <a:ext cx="1993900" cy="1219200"/>
          </a:xfrm>
        </p:spPr>
        <p:txBody>
          <a:bodyPr/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38597" y="1110266"/>
            <a:ext cx="6948819" cy="2750580"/>
            <a:chOff x="855337" y="1592818"/>
            <a:chExt cx="6948819" cy="3517047"/>
          </a:xfrm>
        </p:grpSpPr>
        <p:sp>
          <p:nvSpPr>
            <p:cNvPr id="13" name="Rectangle 12"/>
            <p:cNvSpPr/>
            <p:nvPr/>
          </p:nvSpPr>
          <p:spPr>
            <a:xfrm>
              <a:off x="967172" y="2527552"/>
              <a:ext cx="1224136" cy="57606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570245" y="2011488"/>
              <a:ext cx="8995" cy="3507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560720" y="3233736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3578932" y="2532313"/>
              <a:ext cx="1224136" cy="57606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182005" y="2011488"/>
              <a:ext cx="8995" cy="3507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172480" y="3233736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352675" y="2815584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181600" y="2815584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6477000" y="2527552"/>
              <a:ext cx="1224136" cy="57606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79" name="TextBox 7178"/>
            <p:cNvSpPr txBox="1"/>
            <p:nvPr/>
          </p:nvSpPr>
          <p:spPr>
            <a:xfrm>
              <a:off x="5715000" y="252060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…</a:t>
              </a:r>
              <a:endParaRPr lang="en-AU" dirty="0"/>
            </a:p>
          </p:txBody>
        </p:sp>
        <p:sp>
          <p:nvSpPr>
            <p:cNvPr id="7180" name="Left Brace 7179"/>
            <p:cNvSpPr/>
            <p:nvPr/>
          </p:nvSpPr>
          <p:spPr bwMode="auto">
            <a:xfrm rot="16200000">
              <a:off x="4215092" y="1095479"/>
              <a:ext cx="238125" cy="673396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81" name="TextBox 7180"/>
            <p:cNvSpPr txBox="1"/>
            <p:nvPr/>
          </p:nvSpPr>
          <p:spPr>
            <a:xfrm>
              <a:off x="2125501" y="4648200"/>
              <a:ext cx="489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Optimization over finite horizon N</a:t>
              </a:r>
              <a:endParaRPr lang="en-A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2026" y="2630918"/>
              <a:ext cx="1076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dirty="0" smtClean="0"/>
                <a:t>State(n)</a:t>
              </a:r>
              <a:endParaRPr lang="en-AU" sz="1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73980" y="2635679"/>
              <a:ext cx="1430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dirty="0" smtClean="0"/>
                <a:t>State(</a:t>
              </a:r>
              <a:r>
                <a:rPr lang="en-AU" sz="1800" dirty="0" err="1" smtClean="0"/>
                <a:t>n+N</a:t>
              </a:r>
              <a:r>
                <a:rPr lang="en-AU" sz="1800" dirty="0" smtClean="0"/>
                <a:t>)</a:t>
              </a:r>
              <a:endParaRPr lang="en-AU" sz="1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6717" y="2635679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dirty="0" smtClean="0"/>
                <a:t>State(n+1)</a:t>
              </a:r>
              <a:endParaRPr lang="en-AU" sz="1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5337" y="1600200"/>
              <a:ext cx="1409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dirty="0" smtClean="0"/>
                <a:t>Demand(n)</a:t>
              </a:r>
              <a:endParaRPr lang="en-AU" sz="1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7666" y="1592818"/>
              <a:ext cx="1409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dirty="0" smtClean="0"/>
                <a:t>Demand(n+1)</a:t>
              </a:r>
              <a:endParaRPr lang="en-AU" sz="1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74389" y="3657600"/>
              <a:ext cx="1409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dirty="0" smtClean="0"/>
                <a:t>Control(n)</a:t>
              </a:r>
              <a:endParaRPr lang="en-AU" sz="1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86149" y="3657600"/>
              <a:ext cx="1409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dirty="0" smtClean="0"/>
                <a:t>Control(n+1)</a:t>
              </a:r>
              <a:endParaRPr lang="en-AU" sz="1800" dirty="0"/>
            </a:p>
          </p:txBody>
        </p:sp>
      </p:grpSp>
      <p:sp>
        <p:nvSpPr>
          <p:cNvPr id="40" name="Content Placeholder 20"/>
          <p:cNvSpPr txBox="1">
            <a:spLocks/>
          </p:cNvSpPr>
          <p:nvPr/>
        </p:nvSpPr>
        <p:spPr bwMode="auto">
          <a:xfrm>
            <a:off x="838200" y="4343400"/>
            <a:ext cx="7785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276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3pPr>
            <a:lvl4pPr marL="16954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OPAC(Gartner (1983)), PRODYN(Henry (1983)), CRONOS(</a:t>
            </a:r>
            <a:r>
              <a:rPr lang="en-US" sz="2400" dirty="0" err="1" smtClean="0"/>
              <a:t>Boillot</a:t>
            </a:r>
            <a:r>
              <a:rPr lang="en-US" sz="2400" dirty="0" smtClean="0"/>
              <a:t> (1992)), RHODES (</a:t>
            </a:r>
            <a:r>
              <a:rPr lang="en-US" sz="2400" dirty="0" err="1" smtClean="0"/>
              <a:t>Mirchandani</a:t>
            </a:r>
            <a:r>
              <a:rPr lang="en-US" sz="2400" dirty="0" smtClean="0"/>
              <a:t> (2001)) and MPC variant models (</a:t>
            </a:r>
            <a:r>
              <a:rPr lang="en-US" sz="2400" dirty="0" err="1" smtClean="0"/>
              <a:t>Aboudolas</a:t>
            </a:r>
            <a:r>
              <a:rPr lang="en-US" sz="2400" dirty="0" smtClean="0"/>
              <a:t> (2010), </a:t>
            </a:r>
            <a:r>
              <a:rPr lang="en-US" sz="2400" dirty="0" err="1" smtClean="0"/>
              <a:t>Tettamanti</a:t>
            </a:r>
            <a:r>
              <a:rPr lang="en-US" sz="2400" dirty="0" smtClean="0"/>
              <a:t>(2010)).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114800" y="6400800"/>
            <a:ext cx="3355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itchFamily="34" charset="0"/>
                <a:cs typeface="Arial" pitchFamily="34" charset="0"/>
              </a:rPr>
              <a:t>ISTTT 20, 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Noordwijk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, July 17-19, 2013</a:t>
            </a:r>
            <a:endParaRPr lang="en-A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03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0000"/>
      </a:accent6>
      <a:hlink>
        <a:srgbClr val="5F5F5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18300</TotalTime>
  <Words>1671</Words>
  <Application>Microsoft Office PowerPoint</Application>
  <PresentationFormat>On-screen Show (4:3)</PresentationFormat>
  <Paragraphs>380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Linear-Quadratic Model Predictive Control for Urban Traffic Networks</vt:lpstr>
      <vt:lpstr>Motivation</vt:lpstr>
      <vt:lpstr>Aims and Outcomes</vt:lpstr>
      <vt:lpstr>Outline</vt:lpstr>
      <vt:lpstr>Outline</vt:lpstr>
      <vt:lpstr>Review of Intersection Control</vt:lpstr>
      <vt:lpstr>Control strategy classification</vt:lpstr>
      <vt:lpstr>Control strategy classification</vt:lpstr>
      <vt:lpstr>Rolling horizon optimization</vt:lpstr>
      <vt:lpstr>Outline</vt:lpstr>
      <vt:lpstr>Definitions and Notations</vt:lpstr>
      <vt:lpstr>Definitions Cont.</vt:lpstr>
      <vt:lpstr>Definitions Cont.</vt:lpstr>
      <vt:lpstr>Definitions Cont.</vt:lpstr>
      <vt:lpstr>Definitions Cont.</vt:lpstr>
      <vt:lpstr>Network and control variables</vt:lpstr>
      <vt:lpstr>State dynamics</vt:lpstr>
      <vt:lpstr>Constraints</vt:lpstr>
      <vt:lpstr>Constraints</vt:lpstr>
      <vt:lpstr>Constraints</vt:lpstr>
      <vt:lpstr>Constraints illustration</vt:lpstr>
      <vt:lpstr>Matrix representation</vt:lpstr>
      <vt:lpstr>Matrix representation (constraints)</vt:lpstr>
      <vt:lpstr>Outline</vt:lpstr>
      <vt:lpstr>The MPC framework</vt:lpstr>
      <vt:lpstr>Quadratic Programming</vt:lpstr>
      <vt:lpstr>Matrix representation of the QP</vt:lpstr>
      <vt:lpstr>Outline</vt:lpstr>
      <vt:lpstr>Simulation and results</vt:lpstr>
      <vt:lpstr>Scenario 1: Symmetric Gating</vt:lpstr>
      <vt:lpstr>Results for scenario 1</vt:lpstr>
      <vt:lpstr>Scenario 2: Routing enable network</vt:lpstr>
      <vt:lpstr>Results for scenario 2</vt:lpstr>
      <vt:lpstr>Conclusion</vt:lpstr>
      <vt:lpstr>Acknowledgements</vt:lpstr>
      <vt:lpstr>Slide 36</vt:lpstr>
    </vt:vector>
  </TitlesOfParts>
  <Company>Swinburne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Swinburne Marketing Strategy</dc:title>
  <dc:creator>Swinburne University</dc:creator>
  <cp:lastModifiedBy>hvu_admin</cp:lastModifiedBy>
  <cp:revision>1594</cp:revision>
  <cp:lastPrinted>1999-08-10T01:39:12Z</cp:lastPrinted>
  <dcterms:created xsi:type="dcterms:W3CDTF">1999-08-10T04:13:56Z</dcterms:created>
  <dcterms:modified xsi:type="dcterms:W3CDTF">2013-07-19T04:55:36Z</dcterms:modified>
</cp:coreProperties>
</file>