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12" r:id="rId1"/>
  </p:sldMasterIdLst>
  <p:notesMasterIdLst>
    <p:notesMasterId r:id="rId40"/>
  </p:notesMasterIdLst>
  <p:handoutMasterIdLst>
    <p:handoutMasterId r:id="rId41"/>
  </p:handoutMasterIdLst>
  <p:sldIdLst>
    <p:sldId id="256" r:id="rId2"/>
    <p:sldId id="315" r:id="rId3"/>
    <p:sldId id="464" r:id="rId4"/>
    <p:sldId id="417" r:id="rId5"/>
    <p:sldId id="450" r:id="rId6"/>
    <p:sldId id="439" r:id="rId7"/>
    <p:sldId id="418" r:id="rId8"/>
    <p:sldId id="440" r:id="rId9"/>
    <p:sldId id="419" r:id="rId10"/>
    <p:sldId id="469" r:id="rId11"/>
    <p:sldId id="462" r:id="rId12"/>
    <p:sldId id="463" r:id="rId13"/>
    <p:sldId id="443" r:id="rId14"/>
    <p:sldId id="441" r:id="rId15"/>
    <p:sldId id="467" r:id="rId16"/>
    <p:sldId id="468" r:id="rId17"/>
    <p:sldId id="444" r:id="rId18"/>
    <p:sldId id="446" r:id="rId19"/>
    <p:sldId id="425" r:id="rId20"/>
    <p:sldId id="473" r:id="rId21"/>
    <p:sldId id="475" r:id="rId22"/>
    <p:sldId id="476" r:id="rId23"/>
    <p:sldId id="478" r:id="rId24"/>
    <p:sldId id="451" r:id="rId25"/>
    <p:sldId id="454" r:id="rId26"/>
    <p:sldId id="427" r:id="rId27"/>
    <p:sldId id="434" r:id="rId28"/>
    <p:sldId id="428" r:id="rId29"/>
    <p:sldId id="477" r:id="rId30"/>
    <p:sldId id="429" r:id="rId31"/>
    <p:sldId id="430" r:id="rId32"/>
    <p:sldId id="437" r:id="rId33"/>
    <p:sldId id="460" r:id="rId34"/>
    <p:sldId id="459" r:id="rId35"/>
    <p:sldId id="457" r:id="rId36"/>
    <p:sldId id="458" r:id="rId37"/>
    <p:sldId id="415" r:id="rId38"/>
    <p:sldId id="304" r:id="rId39"/>
  </p:sldIdLst>
  <p:sldSz cx="9144000" cy="6858000" type="screen4x3"/>
  <p:notesSz cx="6858000" cy="9144000"/>
  <p:custDataLst>
    <p:tags r:id="rId42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003300"/>
    <a:srgbClr val="CC0099"/>
    <a:srgbClr val="660066"/>
    <a:srgbClr val="00FF00"/>
    <a:srgbClr val="00FFFF"/>
    <a:srgbClr val="000066"/>
    <a:srgbClr val="CCFFFF"/>
    <a:srgbClr val="FFFF00"/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89586" autoAdjust="0"/>
  </p:normalViewPr>
  <p:slideViewPr>
    <p:cSldViewPr>
      <p:cViewPr varScale="1">
        <p:scale>
          <a:sx n="80" d="100"/>
          <a:sy n="80" d="100"/>
        </p:scale>
        <p:origin x="-30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gs" Target="tags/tag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4" Type="http://schemas.openxmlformats.org/officeDocument/2006/relationships/image" Target="../media/image5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38.wmf"/><Relationship Id="rId2" Type="http://schemas.openxmlformats.org/officeDocument/2006/relationships/image" Target="../media/image37.wmf"/><Relationship Id="rId1" Type="http://schemas.openxmlformats.org/officeDocument/2006/relationships/image" Target="../media/image36.wmf"/><Relationship Id="rId4" Type="http://schemas.openxmlformats.org/officeDocument/2006/relationships/image" Target="../media/image39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2.wmf"/><Relationship Id="rId2" Type="http://schemas.openxmlformats.org/officeDocument/2006/relationships/image" Target="../media/image41.wmf"/><Relationship Id="rId1" Type="http://schemas.openxmlformats.org/officeDocument/2006/relationships/image" Target="../media/image40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image" Target="../media/image7.wmf"/><Relationship Id="rId1" Type="http://schemas.openxmlformats.org/officeDocument/2006/relationships/image" Target="../media/image43.w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43.wmf"/><Relationship Id="rId1" Type="http://schemas.openxmlformats.org/officeDocument/2006/relationships/image" Target="../media/image44.emf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46.wmf"/><Relationship Id="rId1" Type="http://schemas.openxmlformats.org/officeDocument/2006/relationships/image" Target="../media/image45.e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49.wmf"/><Relationship Id="rId2" Type="http://schemas.openxmlformats.org/officeDocument/2006/relationships/image" Target="../media/image48.wmf"/><Relationship Id="rId1" Type="http://schemas.openxmlformats.org/officeDocument/2006/relationships/image" Target="../media/image47.wmf"/><Relationship Id="rId4" Type="http://schemas.openxmlformats.org/officeDocument/2006/relationships/image" Target="../media/image50.wmf"/></Relationships>
</file>

<file path=ppt/drawings/_rels/vmlDrawing16.vml.rels><?xml version="1.0" encoding="UTF-8" standalone="yes"?>
<Relationships xmlns="http://schemas.openxmlformats.org/package/2006/relationships"><Relationship Id="rId2" Type="http://schemas.openxmlformats.org/officeDocument/2006/relationships/image" Target="../media/image52.wmf"/><Relationship Id="rId1" Type="http://schemas.openxmlformats.org/officeDocument/2006/relationships/image" Target="../media/image51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62.wmf"/><Relationship Id="rId2" Type="http://schemas.openxmlformats.org/officeDocument/2006/relationships/image" Target="../media/image61.wmf"/><Relationship Id="rId1" Type="http://schemas.openxmlformats.org/officeDocument/2006/relationships/image" Target="../media/image60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Relationship Id="rId4" Type="http://schemas.openxmlformats.org/officeDocument/2006/relationships/image" Target="../media/image7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Relationship Id="rId5" Type="http://schemas.openxmlformats.org/officeDocument/2006/relationships/image" Target="../media/image19.wmf"/><Relationship Id="rId4" Type="http://schemas.openxmlformats.org/officeDocument/2006/relationships/image" Target="../media/image18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Relationship Id="rId4" Type="http://schemas.openxmlformats.org/officeDocument/2006/relationships/image" Target="../media/image30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2" Type="http://schemas.openxmlformats.org/officeDocument/2006/relationships/image" Target="../media/image32.wmf"/><Relationship Id="rId1" Type="http://schemas.openxmlformats.org/officeDocument/2006/relationships/image" Target="../media/image31.wmf"/><Relationship Id="rId5" Type="http://schemas.openxmlformats.org/officeDocument/2006/relationships/image" Target="../media/image35.wmf"/><Relationship Id="rId4" Type="http://schemas.openxmlformats.org/officeDocument/2006/relationships/image" Target="../media/image3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2007" cy="457987"/>
          </a:xfrm>
          <a:prstGeom prst="rect">
            <a:avLst/>
          </a:prstGeom>
        </p:spPr>
        <p:txBody>
          <a:bodyPr vert="horz" lIns="90169" tIns="45084" rIns="90169" bIns="4508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439" y="1"/>
            <a:ext cx="2972007" cy="457987"/>
          </a:xfrm>
          <a:prstGeom prst="rect">
            <a:avLst/>
          </a:prstGeom>
        </p:spPr>
        <p:txBody>
          <a:bodyPr vert="horz" lIns="90169" tIns="45084" rIns="90169" bIns="45084" rtlCol="0"/>
          <a:lstStyle>
            <a:lvl1pPr algn="r">
              <a:defRPr sz="1200"/>
            </a:lvl1pPr>
          </a:lstStyle>
          <a:p>
            <a:fld id="{7DC0961D-05EA-46FA-AD06-9FDBDEE0010B}" type="datetimeFigureOut">
              <a:rPr lang="en-US" smtClean="0"/>
              <a:pPr/>
              <a:t>7/19/2013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4440"/>
            <a:ext cx="2972007" cy="457987"/>
          </a:xfrm>
          <a:prstGeom prst="rect">
            <a:avLst/>
          </a:prstGeom>
        </p:spPr>
        <p:txBody>
          <a:bodyPr vert="horz" lIns="90169" tIns="45084" rIns="90169" bIns="4508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439" y="8684440"/>
            <a:ext cx="2972007" cy="457987"/>
          </a:xfrm>
          <a:prstGeom prst="rect">
            <a:avLst/>
          </a:prstGeom>
        </p:spPr>
        <p:txBody>
          <a:bodyPr vert="horz" lIns="90169" tIns="45084" rIns="90169" bIns="45084" rtlCol="0" anchor="b"/>
          <a:lstStyle>
            <a:lvl1pPr algn="r">
              <a:defRPr sz="1200"/>
            </a:lvl1pPr>
          </a:lstStyle>
          <a:p>
            <a:fld id="{239D3454-4D83-46BF-AACC-5216B3DB7E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2272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72007" cy="457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40" tIns="45770" rIns="91540" bIns="45770" numCol="1" anchor="t" anchorCtr="0" compatLnSpc="1">
            <a:prstTxWarp prst="textNoShape">
              <a:avLst/>
            </a:prstTxWarp>
          </a:bodyPr>
          <a:lstStyle>
            <a:lvl1pPr defTabSz="915779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439" y="1"/>
            <a:ext cx="2972007" cy="457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40" tIns="45770" rIns="91540" bIns="45770" numCol="1" anchor="t" anchorCtr="0" compatLnSpc="1">
            <a:prstTxWarp prst="textNoShape">
              <a:avLst/>
            </a:prstTxWarp>
          </a:bodyPr>
          <a:lstStyle>
            <a:lvl1pPr algn="r" defTabSz="915779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4588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490" y="4343794"/>
            <a:ext cx="5487022" cy="411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40" tIns="45770" rIns="91540" bIns="4577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16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014"/>
            <a:ext cx="2972007" cy="4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40" tIns="45770" rIns="91540" bIns="45770" numCol="1" anchor="b" anchorCtr="0" compatLnSpc="1">
            <a:prstTxWarp prst="textNoShape">
              <a:avLst/>
            </a:prstTxWarp>
          </a:bodyPr>
          <a:lstStyle>
            <a:lvl1pPr defTabSz="915779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6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439" y="8686014"/>
            <a:ext cx="2972007" cy="4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40" tIns="45770" rIns="91540" bIns="45770" numCol="1" anchor="b" anchorCtr="0" compatLnSpc="1">
            <a:prstTxWarp prst="textNoShape">
              <a:avLst/>
            </a:prstTxWarp>
          </a:bodyPr>
          <a:lstStyle>
            <a:lvl1pPr algn="r" defTabSz="915779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3A46601D-DE72-4CBA-8719-8FDBAE1ECF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0587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FAB717-40B4-4B01-8BD7-E81B671270D5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B636AD-3DD5-4449-8C3D-7E6ADA2672A3}" type="slidenum">
              <a:rPr lang="en-US" smtClean="0"/>
              <a:pPr/>
              <a:t>38</a:t>
            </a:fld>
            <a:endParaRPr lang="en-US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927100"/>
            <a:ext cx="8991600" cy="4495800"/>
            <a:chOff x="0" y="584"/>
            <a:chExt cx="5664" cy="2832"/>
          </a:xfrm>
        </p:grpSpPr>
        <p:sp>
          <p:nvSpPr>
            <p:cNvPr id="5" name="AutoShape 3"/>
            <p:cNvSpPr>
              <a:spLocks noChangeArrowheads="1"/>
            </p:cNvSpPr>
            <p:nvPr userDrawn="1"/>
          </p:nvSpPr>
          <p:spPr bwMode="auto">
            <a:xfrm>
              <a:off x="432" y="1304"/>
              <a:ext cx="4656" cy="2112"/>
            </a:xfrm>
            <a:prstGeom prst="roundRect">
              <a:avLst>
                <a:gd name="adj" fmla="val 16667"/>
              </a:avLst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 userDrawn="1"/>
          </p:nvSpPr>
          <p:spPr bwMode="blackWhite">
            <a:xfrm>
              <a:off x="144" y="584"/>
              <a:ext cx="4512" cy="624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7" name="AutoShape 5"/>
            <p:cNvSpPr>
              <a:spLocks noChangeArrowheads="1"/>
            </p:cNvSpPr>
            <p:nvPr userDrawn="1"/>
          </p:nvSpPr>
          <p:spPr bwMode="blackWhite">
            <a:xfrm>
              <a:off x="0" y="872"/>
              <a:ext cx="5664" cy="1152"/>
            </a:xfrm>
            <a:custGeom>
              <a:avLst/>
              <a:gdLst>
                <a:gd name="T0" fmla="*/ 0 w 4917"/>
                <a:gd name="T1" fmla="*/ 0 h 1000"/>
                <a:gd name="T2" fmla="*/ 5087 w 4917"/>
                <a:gd name="T3" fmla="*/ 0 h 1000"/>
                <a:gd name="T4" fmla="*/ 5664 w 4917"/>
                <a:gd name="T5" fmla="*/ 576 h 1000"/>
                <a:gd name="T6" fmla="*/ 5088 w 4917"/>
                <a:gd name="T7" fmla="*/ 1152 h 1000"/>
                <a:gd name="T8" fmla="*/ 0 w 4917"/>
                <a:gd name="T9" fmla="*/ 1152 h 10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917"/>
                <a:gd name="T16" fmla="*/ 0 h 1000"/>
                <a:gd name="T17" fmla="*/ 2459 w 4917"/>
                <a:gd name="T18" fmla="*/ 1000 h 10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917" h="1000">
                  <a:moveTo>
                    <a:pt x="0" y="0"/>
                  </a:moveTo>
                  <a:lnTo>
                    <a:pt x="4416" y="0"/>
                  </a:lnTo>
                  <a:cubicBezTo>
                    <a:pt x="4693" y="0"/>
                    <a:pt x="4917" y="223"/>
                    <a:pt x="4917" y="500"/>
                  </a:cubicBezTo>
                  <a:cubicBezTo>
                    <a:pt x="4917" y="776"/>
                    <a:pt x="4693" y="999"/>
                    <a:pt x="4417" y="1000"/>
                  </a:cubicBezTo>
                  <a:lnTo>
                    <a:pt x="0" y="1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Line 6"/>
            <p:cNvSpPr>
              <a:spLocks noChangeShapeType="1"/>
            </p:cNvSpPr>
            <p:nvPr userDrawn="1"/>
          </p:nvSpPr>
          <p:spPr bwMode="auto">
            <a:xfrm>
              <a:off x="0" y="1928"/>
              <a:ext cx="5232" cy="0"/>
            </a:xfrm>
            <a:prstGeom prst="line">
              <a:avLst/>
            </a:prstGeom>
            <a:noFill/>
            <a:ln w="508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70663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28600" y="1427163"/>
            <a:ext cx="8077200" cy="1609725"/>
          </a:xfrm>
        </p:spPr>
        <p:txBody>
          <a:bodyPr/>
          <a:lstStyle>
            <a:lvl1pPr>
              <a:defRPr sz="4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0664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441700"/>
            <a:ext cx="6629400" cy="16764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7148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3163"/>
            <a:ext cx="2895600" cy="457200"/>
          </a:xfrm>
        </p:spPr>
        <p:txBody>
          <a:bodyPr/>
          <a:lstStyle>
            <a:lvl1pPr algn="ctr">
              <a:defRPr sz="120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Research Seminar at Hong Kong Polytechnic University</a:t>
            </a:r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71488"/>
          </a:xfrm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Arial Black" pitchFamily="34" charset="0"/>
                <a:cs typeface="+mn-cs"/>
              </a:defRPr>
            </a:lvl1pPr>
          </a:lstStyle>
          <a:p>
            <a:pPr>
              <a:defRPr/>
            </a:pPr>
            <a:fld id="{DB087C9F-9120-4824-A1F8-67DC46F4A2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Research Seminar at Hong Kong Polytechnic University</a:t>
            </a: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FD8626-DFFB-454C-8ABE-D7427B8E29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50013" y="228600"/>
            <a:ext cx="2084387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5263" y="228600"/>
            <a:ext cx="610235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Research Seminar at Hong Kong Polytechnic University</a:t>
            </a: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3E15A6-1977-421E-BEC8-C51165557A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263" y="228600"/>
            <a:ext cx="8015287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600200"/>
            <a:ext cx="38862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3886200" cy="2133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886200"/>
            <a:ext cx="3886200" cy="2133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Research Seminar at Hong Kong Polytechnic University</a:t>
            </a:r>
            <a:endParaRPr lang="en-US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D6AF1C-4890-4B33-A987-2E00E1F4EF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Research Seminar at Hong Kong Polytechnic University</a:t>
            </a: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B091E7-92BA-4A13-8380-E52BF95BE8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Research Seminar at Hong Kong Polytechnic University</a:t>
            </a: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733803-9FFE-4EC8-9D34-9FAA68D66E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Research Seminar at Hong Kong Polytechnic University</a:t>
            </a: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02B723-8B6B-4A57-AF1A-68D9FD4036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Research Seminar at Hong Kong Polytechnic University</a:t>
            </a:r>
            <a:endParaRPr lang="en-US"/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F82A66-49AD-48CA-B837-12EF038F2B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Research Seminar at Hong Kong Polytechnic University</a:t>
            </a: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EB6AF8-AD9E-44BB-B219-97F7CE76B4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Research Seminar at Hong Kong Polytechnic University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E8E328-534A-4369-9017-947FB789F7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Research Seminar at Hong Kong Polytechnic University</a:t>
            </a: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616AD3-110A-4056-A832-FE4D30C96D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Research Seminar at Hong Kong Polytechnic University</a:t>
            </a: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342AA2-5586-43FD-AAAE-2D8EE44B43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152400"/>
            <a:ext cx="8686800" cy="6096000"/>
            <a:chOff x="0" y="96"/>
            <a:chExt cx="5472" cy="3840"/>
          </a:xfrm>
        </p:grpSpPr>
        <p:sp>
          <p:nvSpPr>
            <p:cNvPr id="1033" name="AutoShape 3"/>
            <p:cNvSpPr>
              <a:spLocks noChangeArrowheads="1"/>
            </p:cNvSpPr>
            <p:nvPr/>
          </p:nvSpPr>
          <p:spPr bwMode="auto">
            <a:xfrm>
              <a:off x="240" y="336"/>
              <a:ext cx="5232" cy="3600"/>
            </a:xfrm>
            <a:prstGeom prst="roundRect">
              <a:avLst>
                <a:gd name="adj" fmla="val 13727"/>
              </a:avLst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034" name="AutoShape 4"/>
            <p:cNvSpPr>
              <a:spLocks noChangeArrowheads="1"/>
            </p:cNvSpPr>
            <p:nvPr/>
          </p:nvSpPr>
          <p:spPr bwMode="blackWhite">
            <a:xfrm>
              <a:off x="0" y="96"/>
              <a:ext cx="5376" cy="768"/>
            </a:xfrm>
            <a:custGeom>
              <a:avLst/>
              <a:gdLst>
                <a:gd name="T0" fmla="*/ 0 w 7000"/>
                <a:gd name="T1" fmla="*/ 0 h 1000"/>
                <a:gd name="T2" fmla="*/ 4991 w 7000"/>
                <a:gd name="T3" fmla="*/ 0 h 1000"/>
                <a:gd name="T4" fmla="*/ 5376 w 7000"/>
                <a:gd name="T5" fmla="*/ 384 h 1000"/>
                <a:gd name="T6" fmla="*/ 4992 w 7000"/>
                <a:gd name="T7" fmla="*/ 768 h 1000"/>
                <a:gd name="T8" fmla="*/ 0 w 7000"/>
                <a:gd name="T9" fmla="*/ 768 h 10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000"/>
                <a:gd name="T16" fmla="*/ 0 h 1000"/>
                <a:gd name="T17" fmla="*/ 3500 w 7000"/>
                <a:gd name="T18" fmla="*/ 1000 h 10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000" h="1000">
                  <a:moveTo>
                    <a:pt x="0" y="0"/>
                  </a:moveTo>
                  <a:lnTo>
                    <a:pt x="6499" y="0"/>
                  </a:lnTo>
                  <a:cubicBezTo>
                    <a:pt x="6776" y="0"/>
                    <a:pt x="7000" y="223"/>
                    <a:pt x="7000" y="500"/>
                  </a:cubicBezTo>
                  <a:cubicBezTo>
                    <a:pt x="7000" y="776"/>
                    <a:pt x="6776" y="999"/>
                    <a:pt x="6500" y="1000"/>
                  </a:cubicBezTo>
                  <a:lnTo>
                    <a:pt x="0" y="1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5" name="Line 5"/>
            <p:cNvSpPr>
              <a:spLocks noChangeShapeType="1"/>
            </p:cNvSpPr>
            <p:nvPr/>
          </p:nvSpPr>
          <p:spPr bwMode="auto">
            <a:xfrm>
              <a:off x="0" y="768"/>
              <a:ext cx="5088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27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95263" y="228600"/>
            <a:ext cx="8015287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79248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9640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5486400"/>
            <a:ext cx="14478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9641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143000" y="6248400"/>
            <a:ext cx="594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rgbClr val="003366"/>
                </a:solidFill>
                <a:latin typeface="+mn-lt"/>
                <a:cs typeface="Times New Roman" pitchFamily="18" charset="0"/>
              </a:defRPr>
            </a:lvl1pPr>
          </a:lstStyle>
          <a:p>
            <a:pPr>
              <a:defRPr/>
            </a:pPr>
            <a:r>
              <a:rPr lang="en-US" smtClean="0"/>
              <a:t>Research Seminar at Hong Kong Polytechnic University</a:t>
            </a:r>
            <a:endParaRPr lang="en-US"/>
          </a:p>
        </p:txBody>
      </p:sp>
      <p:sp>
        <p:nvSpPr>
          <p:cNvPr id="69642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62800" y="6248400"/>
            <a:ext cx="152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003366"/>
                </a:solidFill>
                <a:latin typeface="+mn-lt"/>
                <a:cs typeface="Times New Roman" pitchFamily="18" charset="0"/>
              </a:defRPr>
            </a:lvl1pPr>
          </a:lstStyle>
          <a:p>
            <a:pPr>
              <a:defRPr/>
            </a:pPr>
            <a:fld id="{5C1AE49F-0F30-466C-BE7D-515D8AD8B8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2" name="Picture 12" descr="Homepic"/>
          <p:cNvPicPr>
            <a:picLocks noChangeAspect="1" noChangeArrowheads="1"/>
          </p:cNvPicPr>
          <p:nvPr/>
        </p:nvPicPr>
        <p:blipFill>
          <a:blip r:embed="rId14" cstate="print"/>
          <a:srcRect l="14285" t="8400" r="13651" b="7201"/>
          <a:stretch>
            <a:fillRect/>
          </a:stretch>
        </p:blipFill>
        <p:spPr bwMode="auto">
          <a:xfrm>
            <a:off x="0" y="5795963"/>
            <a:ext cx="1143000" cy="1062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87" r:id="rId1"/>
    <p:sldLayoutId id="2147483976" r:id="rId2"/>
    <p:sldLayoutId id="2147483977" r:id="rId3"/>
    <p:sldLayoutId id="2147483978" r:id="rId4"/>
    <p:sldLayoutId id="2147483979" r:id="rId5"/>
    <p:sldLayoutId id="2147483980" r:id="rId6"/>
    <p:sldLayoutId id="2147483981" r:id="rId7"/>
    <p:sldLayoutId id="2147483982" r:id="rId8"/>
    <p:sldLayoutId id="2147483983" r:id="rId9"/>
    <p:sldLayoutId id="2147483984" r:id="rId10"/>
    <p:sldLayoutId id="2147483985" r:id="rId11"/>
    <p:sldLayoutId id="2147483986" r:id="rId12"/>
  </p:sldLayoutIdLst>
  <p:transition spd="med">
    <p:wipe dir="r"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l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hyperlink" Target="mailto:anthony.chen@usu.edu" TargetMode="External"/><Relationship Id="rId4" Type="http://schemas.openxmlformats.org/officeDocument/2006/relationships/hyperlink" Target="mailto:songyot.k@aggiemail.usu.edu" TargetMode="Externa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13" Type="http://schemas.openxmlformats.org/officeDocument/2006/relationships/oleObject" Target="../embeddings/oleObject16.bin"/><Relationship Id="rId3" Type="http://schemas.openxmlformats.org/officeDocument/2006/relationships/image" Target="../media/image20.emf"/><Relationship Id="rId7" Type="http://schemas.openxmlformats.org/officeDocument/2006/relationships/oleObject" Target="../embeddings/oleObject13.bin"/><Relationship Id="rId12" Type="http://schemas.openxmlformats.org/officeDocument/2006/relationships/image" Target="../media/image1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1.emf"/><Relationship Id="rId11" Type="http://schemas.openxmlformats.org/officeDocument/2006/relationships/oleObject" Target="../embeddings/oleObject15.bin"/><Relationship Id="rId5" Type="http://schemas.openxmlformats.org/officeDocument/2006/relationships/image" Target="../media/image15.wmf"/><Relationship Id="rId10" Type="http://schemas.openxmlformats.org/officeDocument/2006/relationships/image" Target="../media/image17.wmf"/><Relationship Id="rId4" Type="http://schemas.openxmlformats.org/officeDocument/2006/relationships/oleObject" Target="../embeddings/oleObject12.bin"/><Relationship Id="rId9" Type="http://schemas.openxmlformats.org/officeDocument/2006/relationships/oleObject" Target="../embeddings/oleObject14.bin"/><Relationship Id="rId14" Type="http://schemas.openxmlformats.org/officeDocument/2006/relationships/image" Target="../media/image19.w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22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wmf"/><Relationship Id="rId3" Type="http://schemas.openxmlformats.org/officeDocument/2006/relationships/image" Target="../media/image20.emf"/><Relationship Id="rId7" Type="http://schemas.openxmlformats.org/officeDocument/2006/relationships/oleObject" Target="../embeddings/oleObject1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21.emf"/><Relationship Id="rId5" Type="http://schemas.openxmlformats.org/officeDocument/2006/relationships/image" Target="../media/image24.wmf"/><Relationship Id="rId4" Type="http://schemas.openxmlformats.org/officeDocument/2006/relationships/oleObject" Target="../embeddings/oleObject18.bin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wmf"/><Relationship Id="rId3" Type="http://schemas.openxmlformats.org/officeDocument/2006/relationships/oleObject" Target="../embeddings/oleObject20.bin"/><Relationship Id="rId7" Type="http://schemas.openxmlformats.org/officeDocument/2006/relationships/oleObject" Target="../embeddings/oleObject2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28.wmf"/><Relationship Id="rId5" Type="http://schemas.openxmlformats.org/officeDocument/2006/relationships/oleObject" Target="../embeddings/oleObject21.bin"/><Relationship Id="rId10" Type="http://schemas.openxmlformats.org/officeDocument/2006/relationships/image" Target="../media/image30.wmf"/><Relationship Id="rId4" Type="http://schemas.openxmlformats.org/officeDocument/2006/relationships/image" Target="../media/image27.wmf"/><Relationship Id="rId9" Type="http://schemas.openxmlformats.org/officeDocument/2006/relationships/oleObject" Target="../embeddings/oleObject23.bin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wmf"/><Relationship Id="rId13" Type="http://schemas.openxmlformats.org/officeDocument/2006/relationships/oleObject" Target="../embeddings/oleObject28.bin"/><Relationship Id="rId3" Type="http://schemas.openxmlformats.org/officeDocument/2006/relationships/image" Target="../media/image20.emf"/><Relationship Id="rId7" Type="http://schemas.openxmlformats.org/officeDocument/2006/relationships/oleObject" Target="../embeddings/oleObject25.bin"/><Relationship Id="rId12" Type="http://schemas.openxmlformats.org/officeDocument/2006/relationships/image" Target="../media/image34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31.wmf"/><Relationship Id="rId11" Type="http://schemas.openxmlformats.org/officeDocument/2006/relationships/oleObject" Target="../embeddings/oleObject27.bin"/><Relationship Id="rId5" Type="http://schemas.openxmlformats.org/officeDocument/2006/relationships/oleObject" Target="../embeddings/oleObject24.bin"/><Relationship Id="rId10" Type="http://schemas.openxmlformats.org/officeDocument/2006/relationships/image" Target="../media/image33.wmf"/><Relationship Id="rId4" Type="http://schemas.openxmlformats.org/officeDocument/2006/relationships/image" Target="../media/image21.emf"/><Relationship Id="rId9" Type="http://schemas.openxmlformats.org/officeDocument/2006/relationships/oleObject" Target="../embeddings/oleObject26.bin"/><Relationship Id="rId14" Type="http://schemas.openxmlformats.org/officeDocument/2006/relationships/image" Target="../media/image35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wmf"/><Relationship Id="rId3" Type="http://schemas.openxmlformats.org/officeDocument/2006/relationships/oleObject" Target="../embeddings/oleObject29.bin"/><Relationship Id="rId7" Type="http://schemas.openxmlformats.org/officeDocument/2006/relationships/oleObject" Target="../embeddings/oleObject3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37.wmf"/><Relationship Id="rId5" Type="http://schemas.openxmlformats.org/officeDocument/2006/relationships/oleObject" Target="../embeddings/oleObject30.bin"/><Relationship Id="rId10" Type="http://schemas.openxmlformats.org/officeDocument/2006/relationships/image" Target="../media/image39.wmf"/><Relationship Id="rId4" Type="http://schemas.openxmlformats.org/officeDocument/2006/relationships/image" Target="../media/image36.wmf"/><Relationship Id="rId9" Type="http://schemas.openxmlformats.org/officeDocument/2006/relationships/oleObject" Target="../embeddings/oleObject32.bin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wmf"/><Relationship Id="rId3" Type="http://schemas.openxmlformats.org/officeDocument/2006/relationships/image" Target="../media/image13.emf"/><Relationship Id="rId7" Type="http://schemas.openxmlformats.org/officeDocument/2006/relationships/oleObject" Target="../embeddings/oleObject3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40.wmf"/><Relationship Id="rId5" Type="http://schemas.openxmlformats.org/officeDocument/2006/relationships/oleObject" Target="../embeddings/oleObject33.bin"/><Relationship Id="rId10" Type="http://schemas.openxmlformats.org/officeDocument/2006/relationships/image" Target="../media/image42.wmf"/><Relationship Id="rId4" Type="http://schemas.openxmlformats.org/officeDocument/2006/relationships/image" Target="../media/image14.emf"/><Relationship Id="rId9" Type="http://schemas.openxmlformats.org/officeDocument/2006/relationships/oleObject" Target="../embeddings/oleObject35.bin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wmf"/><Relationship Id="rId3" Type="http://schemas.openxmlformats.org/officeDocument/2006/relationships/oleObject" Target="../embeddings/oleObject36.bin"/><Relationship Id="rId7" Type="http://schemas.openxmlformats.org/officeDocument/2006/relationships/oleObject" Target="../embeddings/oleObject3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37.bin"/><Relationship Id="rId4" Type="http://schemas.openxmlformats.org/officeDocument/2006/relationships/image" Target="../media/image43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43.wmf"/><Relationship Id="rId5" Type="http://schemas.openxmlformats.org/officeDocument/2006/relationships/oleObject" Target="../embeddings/oleObject40.bin"/><Relationship Id="rId4" Type="http://schemas.openxmlformats.org/officeDocument/2006/relationships/image" Target="../media/image44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46.wmf"/><Relationship Id="rId5" Type="http://schemas.openxmlformats.org/officeDocument/2006/relationships/oleObject" Target="../embeddings/oleObject42.bin"/><Relationship Id="rId4" Type="http://schemas.openxmlformats.org/officeDocument/2006/relationships/image" Target="../media/image45.emf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wmf"/><Relationship Id="rId3" Type="http://schemas.openxmlformats.org/officeDocument/2006/relationships/oleObject" Target="../embeddings/oleObject43.bin"/><Relationship Id="rId7" Type="http://schemas.openxmlformats.org/officeDocument/2006/relationships/oleObject" Target="../embeddings/oleObject4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48.wmf"/><Relationship Id="rId5" Type="http://schemas.openxmlformats.org/officeDocument/2006/relationships/oleObject" Target="../embeddings/oleObject44.bin"/><Relationship Id="rId10" Type="http://schemas.openxmlformats.org/officeDocument/2006/relationships/image" Target="../media/image50.wmf"/><Relationship Id="rId4" Type="http://schemas.openxmlformats.org/officeDocument/2006/relationships/image" Target="../media/image47.wmf"/><Relationship Id="rId9" Type="http://schemas.openxmlformats.org/officeDocument/2006/relationships/oleObject" Target="../embeddings/oleObject46.bin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52.wmf"/><Relationship Id="rId5" Type="http://schemas.openxmlformats.org/officeDocument/2006/relationships/oleObject" Target="../embeddings/oleObject48.bin"/><Relationship Id="rId4" Type="http://schemas.openxmlformats.org/officeDocument/2006/relationships/image" Target="../media/image51.wmf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e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e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e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em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em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wmf"/><Relationship Id="rId3" Type="http://schemas.openxmlformats.org/officeDocument/2006/relationships/oleObject" Target="../embeddings/oleObject49.bin"/><Relationship Id="rId7" Type="http://schemas.openxmlformats.org/officeDocument/2006/relationships/oleObject" Target="../embeddings/oleObject5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61.wmf"/><Relationship Id="rId5" Type="http://schemas.openxmlformats.org/officeDocument/2006/relationships/oleObject" Target="../embeddings/oleObject50.bin"/><Relationship Id="rId4" Type="http://schemas.openxmlformats.org/officeDocument/2006/relationships/image" Target="../media/image60.wmf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2.bin"/><Relationship Id="rId10" Type="http://schemas.openxmlformats.org/officeDocument/2006/relationships/image" Target="../media/image5.wmf"/><Relationship Id="rId4" Type="http://schemas.openxmlformats.org/officeDocument/2006/relationships/image" Target="../media/image2.wmf"/><Relationship Id="rId9" Type="http://schemas.openxmlformats.org/officeDocument/2006/relationships/oleObject" Target="../embeddings/oleObject4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6.w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0.wmf"/><Relationship Id="rId5" Type="http://schemas.openxmlformats.org/officeDocument/2006/relationships/oleObject" Target="../embeddings/oleObject8.bin"/><Relationship Id="rId10" Type="http://schemas.openxmlformats.org/officeDocument/2006/relationships/image" Target="../media/image7.wmf"/><Relationship Id="rId4" Type="http://schemas.openxmlformats.org/officeDocument/2006/relationships/image" Target="../media/image9.wmf"/><Relationship Id="rId9" Type="http://schemas.openxmlformats.org/officeDocument/2006/relationships/oleObject" Target="../embeddings/oleObject10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2.wmf"/><Relationship Id="rId5" Type="http://schemas.openxmlformats.org/officeDocument/2006/relationships/oleObject" Target="../embeddings/oleObject11.bin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7" descr="Homepi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467350"/>
            <a:ext cx="1752600" cy="139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514475"/>
            <a:ext cx="9067800" cy="1609725"/>
          </a:xfrm>
        </p:spPr>
        <p:txBody>
          <a:bodyPr/>
          <a:lstStyle/>
          <a:p>
            <a:pPr eaLnBrk="1" hangingPunct="1"/>
            <a:r>
              <a:rPr lang="en-US" sz="4000" b="1" dirty="0" smtClean="0"/>
              <a:t>A Path-size </a:t>
            </a:r>
            <a:r>
              <a:rPr lang="en-US" sz="4000" b="1" dirty="0" err="1" smtClean="0"/>
              <a:t>Weibit</a:t>
            </a:r>
            <a:r>
              <a:rPr lang="en-US" sz="4000" b="1" dirty="0" smtClean="0"/>
              <a:t> Stochastic User Equilibrium Model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352800"/>
            <a:ext cx="7696200" cy="2962275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</a:pPr>
            <a:r>
              <a:rPr lang="en-US" sz="1600" b="1" dirty="0" err="1" smtClean="0"/>
              <a:t>Songyot</a:t>
            </a:r>
            <a:r>
              <a:rPr lang="en-US" sz="1600" b="1" dirty="0" smtClean="0"/>
              <a:t>  </a:t>
            </a:r>
            <a:r>
              <a:rPr lang="en-US" sz="1600" b="1" dirty="0" err="1" smtClean="0"/>
              <a:t>Kitthamkesorn</a:t>
            </a:r>
            <a:endParaRPr lang="en-US" sz="1600" b="1" dirty="0" smtClean="0"/>
          </a:p>
          <a:p>
            <a:pPr algn="ctr" eaLnBrk="1" hangingPunct="1">
              <a:lnSpc>
                <a:spcPct val="80000"/>
              </a:lnSpc>
            </a:pPr>
            <a:r>
              <a:rPr lang="en-US" sz="1600" dirty="0" smtClean="0"/>
              <a:t>Department of Civil &amp; Environmental Engineering</a:t>
            </a:r>
          </a:p>
          <a:p>
            <a:pPr algn="ctr" eaLnBrk="1" hangingPunct="1">
              <a:lnSpc>
                <a:spcPct val="80000"/>
              </a:lnSpc>
            </a:pPr>
            <a:r>
              <a:rPr lang="en-US" sz="1600" dirty="0" smtClean="0"/>
              <a:t>Utah State University</a:t>
            </a:r>
          </a:p>
          <a:p>
            <a:pPr algn="ctr" eaLnBrk="1" hangingPunct="1">
              <a:lnSpc>
                <a:spcPct val="80000"/>
              </a:lnSpc>
            </a:pPr>
            <a:r>
              <a:rPr lang="en-US" sz="1600" dirty="0" smtClean="0"/>
              <a:t>Logan, UT 84322-4110, USA</a:t>
            </a:r>
          </a:p>
          <a:p>
            <a:pPr algn="ctr" eaLnBrk="1" hangingPunct="1">
              <a:lnSpc>
                <a:spcPct val="80000"/>
              </a:lnSpc>
            </a:pPr>
            <a:r>
              <a:rPr lang="en-US" sz="1600" dirty="0" smtClean="0"/>
              <a:t>Email: </a:t>
            </a:r>
            <a:r>
              <a:rPr lang="en-US" sz="1600" dirty="0" smtClean="0">
                <a:hlinkClick r:id="rId4"/>
              </a:rPr>
              <a:t>songyot.k@aggiemail.usu.edu</a:t>
            </a:r>
            <a:endParaRPr lang="en-US" sz="1600" dirty="0" smtClean="0"/>
          </a:p>
          <a:p>
            <a:pPr algn="ctr" eaLnBrk="1" hangingPunct="1">
              <a:lnSpc>
                <a:spcPct val="80000"/>
              </a:lnSpc>
            </a:pPr>
            <a:endParaRPr lang="en-US" sz="1600" b="1" dirty="0" smtClean="0"/>
          </a:p>
          <a:p>
            <a:pPr algn="ctr" eaLnBrk="1" hangingPunct="1">
              <a:lnSpc>
                <a:spcPct val="80000"/>
              </a:lnSpc>
            </a:pPr>
            <a:r>
              <a:rPr lang="en-US" sz="1600" b="1" dirty="0" smtClean="0"/>
              <a:t>Adviser: Anthony Chen</a:t>
            </a:r>
          </a:p>
          <a:p>
            <a:pPr algn="ctr" eaLnBrk="1" hangingPunct="1">
              <a:lnSpc>
                <a:spcPct val="80000"/>
              </a:lnSpc>
            </a:pPr>
            <a:r>
              <a:rPr lang="en-US" sz="1600" dirty="0" smtClean="0"/>
              <a:t>Email: </a:t>
            </a:r>
            <a:r>
              <a:rPr lang="en-US" sz="1600" dirty="0" smtClean="0">
                <a:hlinkClick r:id="rId5"/>
              </a:rPr>
              <a:t>anthony.chen@usu.edu</a:t>
            </a:r>
            <a:endParaRPr lang="en-US" sz="1600" dirty="0" smtClean="0"/>
          </a:p>
          <a:p>
            <a:pPr eaLnBrk="1" hangingPunct="1">
              <a:lnSpc>
                <a:spcPct val="80000"/>
              </a:lnSpc>
            </a:pPr>
            <a:endParaRPr lang="en-US" sz="2000" i="1" dirty="0" smtClean="0">
              <a:solidFill>
                <a:srgbClr val="000066"/>
              </a:solidFill>
            </a:endParaRPr>
          </a:p>
          <a:p>
            <a:pPr eaLnBrk="1" hangingPunct="1">
              <a:lnSpc>
                <a:spcPct val="80000"/>
              </a:lnSpc>
            </a:pPr>
            <a:endParaRPr lang="en-US" sz="20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3C6B1FE-5969-4C0B-8AEF-307877C9FF49}" type="slidenum">
              <a:rPr lang="en-US"/>
              <a:pPr>
                <a:defRPr/>
              </a:pPr>
              <a:t>10</a:t>
            </a:fld>
            <a:endParaRPr lang="en-US"/>
          </a:p>
        </p:txBody>
      </p:sp>
      <p:sp>
        <p:nvSpPr>
          <p:cNvPr id="9220" name="Rectangle 5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7829550" cy="914400"/>
          </a:xfrm>
        </p:spPr>
        <p:txBody>
          <a:bodyPr/>
          <a:lstStyle/>
          <a:p>
            <a:r>
              <a:rPr lang="en-US" sz="3600" smtClean="0"/>
              <a:t>Identically Distributed Assumption: Homogeneous Perception Variance</a:t>
            </a:r>
          </a:p>
        </p:txBody>
      </p:sp>
      <p:sp>
        <p:nvSpPr>
          <p:cNvPr id="922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92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9223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922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922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922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9227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9228" name="Picture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1295400"/>
            <a:ext cx="3049588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6" name="Object 3"/>
          <p:cNvGraphicFramePr>
            <a:graphicFrameLocks noChangeAspect="1"/>
          </p:cNvGraphicFramePr>
          <p:nvPr/>
        </p:nvGraphicFramePr>
        <p:xfrm>
          <a:off x="0" y="2765425"/>
          <a:ext cx="3708400" cy="677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405" name="Equation" r:id="rId4" imgW="2400300" imgH="444500" progId="Equation.DSMT4">
                  <p:embed/>
                </p:oleObj>
              </mc:Choice>
              <mc:Fallback>
                <p:oleObj name="Equation" r:id="rId4" imgW="2400300" imgH="44450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2765425"/>
                        <a:ext cx="3708400" cy="6778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230" name="Picture 1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38600" y="1295400"/>
            <a:ext cx="3668713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8" name="Object 6"/>
          <p:cNvGraphicFramePr>
            <a:graphicFrameLocks noChangeAspect="1"/>
          </p:cNvGraphicFramePr>
          <p:nvPr/>
        </p:nvGraphicFramePr>
        <p:xfrm>
          <a:off x="4419600" y="2765425"/>
          <a:ext cx="3927475" cy="677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406" name="Equation" r:id="rId7" imgW="2514600" imgH="444500" progId="Equation.DSMT4">
                  <p:embed/>
                </p:oleObj>
              </mc:Choice>
              <mc:Fallback>
                <p:oleObj name="Equation" r:id="rId7" imgW="2514600" imgH="44450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9600" y="2765425"/>
                        <a:ext cx="3927475" cy="6778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3733800" y="2743200"/>
            <a:ext cx="6858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000" b="1" dirty="0">
                <a:solidFill>
                  <a:srgbClr val="FF0000"/>
                </a:solidFill>
              </a:rPr>
              <a:t>=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1295400" y="1981200"/>
            <a:ext cx="304800" cy="381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i="1" dirty="0" err="1">
                <a:latin typeface="+mn-lt"/>
                <a:cs typeface="Arial" pitchFamily="34" charset="0"/>
              </a:rPr>
              <a:t>i</a:t>
            </a:r>
            <a:endParaRPr lang="en-US" i="1" dirty="0">
              <a:latin typeface="+mn-lt"/>
              <a:cs typeface="Arial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700338" y="1970088"/>
            <a:ext cx="304800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i="1" dirty="0">
                <a:latin typeface="+mn-lt"/>
                <a:cs typeface="Arial" pitchFamily="34" charset="0"/>
              </a:rPr>
              <a:t>j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4538663" y="1992313"/>
            <a:ext cx="304800" cy="381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i="1" dirty="0" err="1">
                <a:latin typeface="+mn-lt"/>
                <a:cs typeface="Arial" pitchFamily="34" charset="0"/>
              </a:rPr>
              <a:t>i</a:t>
            </a:r>
            <a:endParaRPr lang="en-US" i="1" dirty="0">
              <a:latin typeface="+mn-lt"/>
              <a:cs typeface="Arial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6530975" y="1981200"/>
            <a:ext cx="30480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i="1" dirty="0">
                <a:latin typeface="+mn-lt"/>
                <a:cs typeface="Arial" pitchFamily="34" charset="0"/>
              </a:rPr>
              <a:t>j</a:t>
            </a:r>
          </a:p>
        </p:txBody>
      </p:sp>
      <p:sp>
        <p:nvSpPr>
          <p:cNvPr id="48" name="TextBox 47"/>
          <p:cNvSpPr txBox="1">
            <a:spLocks noChangeArrowheads="1"/>
          </p:cNvSpPr>
          <p:nvPr/>
        </p:nvSpPr>
        <p:spPr bwMode="auto">
          <a:xfrm>
            <a:off x="0" y="2438400"/>
            <a:ext cx="16764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b="1" u="sng" dirty="0" smtClean="0">
                <a:solidFill>
                  <a:srgbClr val="0000CC"/>
                </a:solidFill>
              </a:rPr>
              <a:t>MNL (</a:t>
            </a:r>
            <a:r>
              <a:rPr lang="en-US" sz="2000" b="1" u="sng" dirty="0" smtClean="0">
                <a:solidFill>
                  <a:srgbClr val="0000CC"/>
                </a:solidFill>
                <a:sym typeface="Symbol"/>
              </a:rPr>
              <a:t>=0.1)</a:t>
            </a:r>
            <a:endParaRPr lang="en-US" sz="2000" b="1" u="sng" dirty="0">
              <a:solidFill>
                <a:srgbClr val="0000CC"/>
              </a:solidFill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>
            <a:off x="838200" y="4267200"/>
            <a:ext cx="0" cy="1905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838200" y="6183312"/>
            <a:ext cx="24384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>
            <a:spLocks noChangeArrowheads="1"/>
          </p:cNvSpPr>
          <p:nvPr/>
        </p:nvSpPr>
        <p:spPr bwMode="auto">
          <a:xfrm>
            <a:off x="228600" y="5105400"/>
            <a:ext cx="5810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PDF</a:t>
            </a:r>
          </a:p>
        </p:txBody>
      </p:sp>
      <p:sp>
        <p:nvSpPr>
          <p:cNvPr id="31" name="Rectangle 30"/>
          <p:cNvSpPr>
            <a:spLocks noChangeArrowheads="1"/>
          </p:cNvSpPr>
          <p:nvPr/>
        </p:nvSpPr>
        <p:spPr bwMode="auto">
          <a:xfrm>
            <a:off x="2590800" y="6411912"/>
            <a:ext cx="23145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Perceived travel cost </a:t>
            </a:r>
          </a:p>
        </p:txBody>
      </p:sp>
      <p:sp>
        <p:nvSpPr>
          <p:cNvPr id="32" name="Freeform 31"/>
          <p:cNvSpPr/>
          <p:nvPr/>
        </p:nvSpPr>
        <p:spPr>
          <a:xfrm>
            <a:off x="1295400" y="4583112"/>
            <a:ext cx="1600200" cy="1554163"/>
          </a:xfrm>
          <a:custGeom>
            <a:avLst/>
            <a:gdLst>
              <a:gd name="connsiteX0" fmla="*/ 0 w 1724628"/>
              <a:gd name="connsiteY0" fmla="*/ 2052578 h 2087302"/>
              <a:gd name="connsiteX1" fmla="*/ 358815 w 1724628"/>
              <a:gd name="connsiteY1" fmla="*/ 50157 h 2087302"/>
              <a:gd name="connsiteX2" fmla="*/ 1088020 w 1724628"/>
              <a:gd name="connsiteY2" fmla="*/ 1751636 h 2087302"/>
              <a:gd name="connsiteX3" fmla="*/ 1724628 w 1724628"/>
              <a:gd name="connsiteY3" fmla="*/ 2064152 h 2087302"/>
              <a:gd name="connsiteX4" fmla="*/ 1724628 w 1724628"/>
              <a:gd name="connsiteY4" fmla="*/ 2064152 h 2087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4628" h="2087302">
                <a:moveTo>
                  <a:pt x="0" y="2052578"/>
                </a:moveTo>
                <a:cubicBezTo>
                  <a:pt x="88739" y="1076446"/>
                  <a:pt x="177478" y="100314"/>
                  <a:pt x="358815" y="50157"/>
                </a:cubicBezTo>
                <a:cubicBezTo>
                  <a:pt x="540152" y="0"/>
                  <a:pt x="860384" y="1415970"/>
                  <a:pt x="1088020" y="1751636"/>
                </a:cubicBezTo>
                <a:cubicBezTo>
                  <a:pt x="1315656" y="2087302"/>
                  <a:pt x="1724628" y="2064152"/>
                  <a:pt x="1724628" y="2064152"/>
                </a:cubicBezTo>
                <a:lnTo>
                  <a:pt x="1724628" y="2064152"/>
                </a:lnTo>
              </a:path>
            </a:pathLst>
          </a:cu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3" name="Freeform 32"/>
          <p:cNvSpPr/>
          <p:nvPr/>
        </p:nvSpPr>
        <p:spPr>
          <a:xfrm>
            <a:off x="3276600" y="6107112"/>
            <a:ext cx="220663" cy="149225"/>
          </a:xfrm>
          <a:custGeom>
            <a:avLst/>
            <a:gdLst>
              <a:gd name="connsiteX0" fmla="*/ 0 w 219919"/>
              <a:gd name="connsiteY0" fmla="*/ 115747 h 149250"/>
              <a:gd name="connsiteX1" fmla="*/ 23149 w 219919"/>
              <a:gd name="connsiteY1" fmla="*/ 46299 h 149250"/>
              <a:gd name="connsiteX2" fmla="*/ 69448 w 219919"/>
              <a:gd name="connsiteY2" fmla="*/ 0 h 149250"/>
              <a:gd name="connsiteX3" fmla="*/ 104172 w 219919"/>
              <a:gd name="connsiteY3" fmla="*/ 34724 h 149250"/>
              <a:gd name="connsiteX4" fmla="*/ 127322 w 219919"/>
              <a:gd name="connsiteY4" fmla="*/ 11575 h 149250"/>
              <a:gd name="connsiteX5" fmla="*/ 138896 w 219919"/>
              <a:gd name="connsiteY5" fmla="*/ 138897 h 149250"/>
              <a:gd name="connsiteX6" fmla="*/ 162046 w 219919"/>
              <a:gd name="connsiteY6" fmla="*/ 115747 h 149250"/>
              <a:gd name="connsiteX7" fmla="*/ 196770 w 219919"/>
              <a:gd name="connsiteY7" fmla="*/ 57874 h 149250"/>
              <a:gd name="connsiteX8" fmla="*/ 219919 w 219919"/>
              <a:gd name="connsiteY8" fmla="*/ 115747 h 14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9919" h="149250">
                <a:moveTo>
                  <a:pt x="0" y="115747"/>
                </a:moveTo>
                <a:cubicBezTo>
                  <a:pt x="7716" y="92598"/>
                  <a:pt x="5895" y="63553"/>
                  <a:pt x="23149" y="46299"/>
                </a:cubicBezTo>
                <a:lnTo>
                  <a:pt x="69448" y="0"/>
                </a:lnTo>
                <a:cubicBezTo>
                  <a:pt x="83718" y="128424"/>
                  <a:pt x="69975" y="137317"/>
                  <a:pt x="104172" y="34724"/>
                </a:cubicBezTo>
                <a:cubicBezTo>
                  <a:pt x="107623" y="24371"/>
                  <a:pt x="119605" y="19291"/>
                  <a:pt x="127322" y="11575"/>
                </a:cubicBezTo>
                <a:cubicBezTo>
                  <a:pt x="131180" y="54016"/>
                  <a:pt x="125420" y="98468"/>
                  <a:pt x="138896" y="138897"/>
                </a:cubicBezTo>
                <a:cubicBezTo>
                  <a:pt x="142347" y="149250"/>
                  <a:pt x="156431" y="125105"/>
                  <a:pt x="162046" y="115747"/>
                </a:cubicBezTo>
                <a:cubicBezTo>
                  <a:pt x="207121" y="40621"/>
                  <a:pt x="138115" y="116527"/>
                  <a:pt x="196770" y="57874"/>
                </a:cubicBezTo>
                <a:cubicBezTo>
                  <a:pt x="211072" y="100783"/>
                  <a:pt x="202887" y="81685"/>
                  <a:pt x="219919" y="115747"/>
                </a:cubicBezTo>
              </a:path>
            </a:pathLst>
          </a:cu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34" name="Straight Connector 33"/>
          <p:cNvCxnSpPr/>
          <p:nvPr/>
        </p:nvCxnSpPr>
        <p:spPr>
          <a:xfrm>
            <a:off x="3508375" y="6183312"/>
            <a:ext cx="3048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Freeform 34"/>
          <p:cNvSpPr/>
          <p:nvPr/>
        </p:nvSpPr>
        <p:spPr>
          <a:xfrm>
            <a:off x="4270375" y="4583112"/>
            <a:ext cx="1600200" cy="1554163"/>
          </a:xfrm>
          <a:custGeom>
            <a:avLst/>
            <a:gdLst>
              <a:gd name="connsiteX0" fmla="*/ 0 w 1724628"/>
              <a:gd name="connsiteY0" fmla="*/ 2052578 h 2087302"/>
              <a:gd name="connsiteX1" fmla="*/ 358815 w 1724628"/>
              <a:gd name="connsiteY1" fmla="*/ 50157 h 2087302"/>
              <a:gd name="connsiteX2" fmla="*/ 1088020 w 1724628"/>
              <a:gd name="connsiteY2" fmla="*/ 1751636 h 2087302"/>
              <a:gd name="connsiteX3" fmla="*/ 1724628 w 1724628"/>
              <a:gd name="connsiteY3" fmla="*/ 2064152 h 2087302"/>
              <a:gd name="connsiteX4" fmla="*/ 1724628 w 1724628"/>
              <a:gd name="connsiteY4" fmla="*/ 2064152 h 2087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4628" h="2087302">
                <a:moveTo>
                  <a:pt x="0" y="2052578"/>
                </a:moveTo>
                <a:cubicBezTo>
                  <a:pt x="88739" y="1076446"/>
                  <a:pt x="177478" y="100314"/>
                  <a:pt x="358815" y="50157"/>
                </a:cubicBezTo>
                <a:cubicBezTo>
                  <a:pt x="540152" y="0"/>
                  <a:pt x="860384" y="1415970"/>
                  <a:pt x="1088020" y="1751636"/>
                </a:cubicBezTo>
                <a:cubicBezTo>
                  <a:pt x="1315656" y="2087302"/>
                  <a:pt x="1724628" y="2064152"/>
                  <a:pt x="1724628" y="2064152"/>
                </a:cubicBezTo>
                <a:lnTo>
                  <a:pt x="1724628" y="2064152"/>
                </a:lnTo>
              </a:path>
            </a:pathLst>
          </a:cu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6" name="Freeform 35"/>
          <p:cNvSpPr/>
          <p:nvPr/>
        </p:nvSpPr>
        <p:spPr>
          <a:xfrm>
            <a:off x="914400" y="4583112"/>
            <a:ext cx="1600200" cy="1554163"/>
          </a:xfrm>
          <a:custGeom>
            <a:avLst/>
            <a:gdLst>
              <a:gd name="connsiteX0" fmla="*/ 0 w 1724628"/>
              <a:gd name="connsiteY0" fmla="*/ 2052578 h 2087302"/>
              <a:gd name="connsiteX1" fmla="*/ 358815 w 1724628"/>
              <a:gd name="connsiteY1" fmla="*/ 50157 h 2087302"/>
              <a:gd name="connsiteX2" fmla="*/ 1088020 w 1724628"/>
              <a:gd name="connsiteY2" fmla="*/ 1751636 h 2087302"/>
              <a:gd name="connsiteX3" fmla="*/ 1724628 w 1724628"/>
              <a:gd name="connsiteY3" fmla="*/ 2064152 h 2087302"/>
              <a:gd name="connsiteX4" fmla="*/ 1724628 w 1724628"/>
              <a:gd name="connsiteY4" fmla="*/ 2064152 h 2087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4628" h="2087302">
                <a:moveTo>
                  <a:pt x="0" y="2052578"/>
                </a:moveTo>
                <a:cubicBezTo>
                  <a:pt x="88739" y="1076446"/>
                  <a:pt x="177478" y="100314"/>
                  <a:pt x="358815" y="50157"/>
                </a:cubicBezTo>
                <a:cubicBezTo>
                  <a:pt x="540152" y="0"/>
                  <a:pt x="860384" y="1415970"/>
                  <a:pt x="1088020" y="1751636"/>
                </a:cubicBezTo>
                <a:cubicBezTo>
                  <a:pt x="1315656" y="2087302"/>
                  <a:pt x="1724628" y="2064152"/>
                  <a:pt x="1724628" y="2064152"/>
                </a:cubicBezTo>
                <a:lnTo>
                  <a:pt x="1724628" y="2064152"/>
                </a:lnTo>
              </a:path>
            </a:pathLst>
          </a:custGeom>
          <a:ln w="38100">
            <a:solidFill>
              <a:srgbClr val="00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7" name="Freeform 36"/>
          <p:cNvSpPr/>
          <p:nvPr/>
        </p:nvSpPr>
        <p:spPr>
          <a:xfrm>
            <a:off x="3813175" y="4583112"/>
            <a:ext cx="1600200" cy="1554163"/>
          </a:xfrm>
          <a:custGeom>
            <a:avLst/>
            <a:gdLst>
              <a:gd name="connsiteX0" fmla="*/ 0 w 1724628"/>
              <a:gd name="connsiteY0" fmla="*/ 2052578 h 2087302"/>
              <a:gd name="connsiteX1" fmla="*/ 358815 w 1724628"/>
              <a:gd name="connsiteY1" fmla="*/ 50157 h 2087302"/>
              <a:gd name="connsiteX2" fmla="*/ 1088020 w 1724628"/>
              <a:gd name="connsiteY2" fmla="*/ 1751636 h 2087302"/>
              <a:gd name="connsiteX3" fmla="*/ 1724628 w 1724628"/>
              <a:gd name="connsiteY3" fmla="*/ 2064152 h 2087302"/>
              <a:gd name="connsiteX4" fmla="*/ 1724628 w 1724628"/>
              <a:gd name="connsiteY4" fmla="*/ 2064152 h 2087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4628" h="2087302">
                <a:moveTo>
                  <a:pt x="0" y="2052578"/>
                </a:moveTo>
                <a:cubicBezTo>
                  <a:pt x="88739" y="1076446"/>
                  <a:pt x="177478" y="100314"/>
                  <a:pt x="358815" y="50157"/>
                </a:cubicBezTo>
                <a:cubicBezTo>
                  <a:pt x="540152" y="0"/>
                  <a:pt x="860384" y="1415970"/>
                  <a:pt x="1088020" y="1751636"/>
                </a:cubicBezTo>
                <a:cubicBezTo>
                  <a:pt x="1315656" y="2087302"/>
                  <a:pt x="1724628" y="2064152"/>
                  <a:pt x="1724628" y="2064152"/>
                </a:cubicBezTo>
                <a:lnTo>
                  <a:pt x="1724628" y="2064152"/>
                </a:lnTo>
              </a:path>
            </a:pathLst>
          </a:custGeom>
          <a:ln w="38100">
            <a:solidFill>
              <a:srgbClr val="00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8" name="Rectangle 37"/>
          <p:cNvSpPr>
            <a:spLocks noChangeArrowheads="1"/>
          </p:cNvSpPr>
          <p:nvPr/>
        </p:nvSpPr>
        <p:spPr bwMode="auto">
          <a:xfrm>
            <a:off x="1127125" y="6183312"/>
            <a:ext cx="3206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5</a:t>
            </a:r>
          </a:p>
        </p:txBody>
      </p:sp>
      <p:sp>
        <p:nvSpPr>
          <p:cNvPr id="39" name="Rectangle 38"/>
          <p:cNvSpPr>
            <a:spLocks noChangeArrowheads="1"/>
          </p:cNvSpPr>
          <p:nvPr/>
        </p:nvSpPr>
        <p:spPr bwMode="auto">
          <a:xfrm>
            <a:off x="1684338" y="6183312"/>
            <a:ext cx="4492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10</a:t>
            </a:r>
          </a:p>
        </p:txBody>
      </p:sp>
      <p:sp>
        <p:nvSpPr>
          <p:cNvPr id="40" name="Rectangle 39"/>
          <p:cNvSpPr>
            <a:spLocks noChangeArrowheads="1"/>
          </p:cNvSpPr>
          <p:nvPr/>
        </p:nvSpPr>
        <p:spPr bwMode="auto">
          <a:xfrm>
            <a:off x="3965575" y="6183312"/>
            <a:ext cx="5937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120</a:t>
            </a:r>
          </a:p>
        </p:txBody>
      </p:sp>
      <p:sp>
        <p:nvSpPr>
          <p:cNvPr id="41" name="Rectangle 40"/>
          <p:cNvSpPr>
            <a:spLocks noChangeArrowheads="1"/>
          </p:cNvSpPr>
          <p:nvPr/>
        </p:nvSpPr>
        <p:spPr bwMode="auto">
          <a:xfrm>
            <a:off x="4591050" y="6183312"/>
            <a:ext cx="5937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125</a:t>
            </a:r>
          </a:p>
        </p:txBody>
      </p:sp>
      <p:cxnSp>
        <p:nvCxnSpPr>
          <p:cNvPr id="42" name="Straight Connector 41"/>
          <p:cNvCxnSpPr/>
          <p:nvPr/>
        </p:nvCxnSpPr>
        <p:spPr>
          <a:xfrm>
            <a:off x="1600200" y="5116512"/>
            <a:ext cx="6477000" cy="0"/>
          </a:xfrm>
          <a:prstGeom prst="line">
            <a:avLst/>
          </a:prstGeom>
          <a:ln w="19050">
            <a:solidFill>
              <a:srgbClr val="00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Oval 42"/>
          <p:cNvSpPr/>
          <p:nvPr/>
        </p:nvSpPr>
        <p:spPr>
          <a:xfrm>
            <a:off x="1524000" y="5078412"/>
            <a:ext cx="76200" cy="76200"/>
          </a:xfrm>
          <a:prstGeom prst="ellipse">
            <a:avLst/>
          </a:prstGeom>
          <a:noFill/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5" name="Oval 44"/>
          <p:cNvSpPr/>
          <p:nvPr/>
        </p:nvSpPr>
        <p:spPr>
          <a:xfrm>
            <a:off x="1905000" y="5078412"/>
            <a:ext cx="76200" cy="76200"/>
          </a:xfrm>
          <a:prstGeom prst="ellipse">
            <a:avLst/>
          </a:prstGeom>
          <a:noFill/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7" name="Oval 46"/>
          <p:cNvSpPr/>
          <p:nvPr/>
        </p:nvSpPr>
        <p:spPr>
          <a:xfrm>
            <a:off x="4422775" y="5078412"/>
            <a:ext cx="76200" cy="76200"/>
          </a:xfrm>
          <a:prstGeom prst="ellipse">
            <a:avLst/>
          </a:prstGeom>
          <a:noFill/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4" name="Oval 53"/>
          <p:cNvSpPr/>
          <p:nvPr/>
        </p:nvSpPr>
        <p:spPr>
          <a:xfrm>
            <a:off x="4879975" y="5078412"/>
            <a:ext cx="76200" cy="76200"/>
          </a:xfrm>
          <a:prstGeom prst="ellipse">
            <a:avLst/>
          </a:prstGeom>
          <a:noFill/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5" name="Rectangle 54"/>
          <p:cNvSpPr>
            <a:spLocks noChangeArrowheads="1"/>
          </p:cNvSpPr>
          <p:nvPr/>
        </p:nvSpPr>
        <p:spPr bwMode="auto">
          <a:xfrm>
            <a:off x="5106988" y="4659312"/>
            <a:ext cx="3013075" cy="3698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>
                <a:latin typeface="Times New Roman" pitchFamily="18" charset="0"/>
                <a:cs typeface="Times New Roman" pitchFamily="18" charset="0"/>
              </a:rPr>
              <a:t>Same perception variance  of</a:t>
            </a:r>
          </a:p>
        </p:txBody>
      </p:sp>
      <p:graphicFrame>
        <p:nvGraphicFramePr>
          <p:cNvPr id="56" name="Object 9"/>
          <p:cNvGraphicFramePr>
            <a:graphicFrameLocks noChangeAspect="1"/>
          </p:cNvGraphicFramePr>
          <p:nvPr/>
        </p:nvGraphicFramePr>
        <p:xfrm>
          <a:off x="8078788" y="4506912"/>
          <a:ext cx="455612" cy="638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407" name="Equation" r:id="rId9" imgW="291973" imgH="418918" progId="Equation.DSMT4">
                  <p:embed/>
                </p:oleObj>
              </mc:Choice>
              <mc:Fallback>
                <p:oleObj name="Equation" r:id="rId9" imgW="291973" imgH="418918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78788" y="4506912"/>
                        <a:ext cx="455612" cy="6381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" name="TextBox 45"/>
          <p:cNvSpPr txBox="1">
            <a:spLocks noChangeArrowheads="1"/>
          </p:cNvSpPr>
          <p:nvPr/>
        </p:nvSpPr>
        <p:spPr bwMode="auto">
          <a:xfrm>
            <a:off x="0" y="3671887"/>
            <a:ext cx="23622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u="sng" dirty="0" smtClean="0"/>
              <a:t>MNP</a:t>
            </a:r>
            <a:endParaRPr lang="en-US" sz="2000" b="1" u="sng" dirty="0"/>
          </a:p>
        </p:txBody>
      </p:sp>
      <p:graphicFrame>
        <p:nvGraphicFramePr>
          <p:cNvPr id="53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63154000"/>
              </p:ext>
            </p:extLst>
          </p:nvPr>
        </p:nvGraphicFramePr>
        <p:xfrm>
          <a:off x="1676400" y="3976687"/>
          <a:ext cx="981075" cy="366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408" name="Equation" r:id="rId11" imgW="634725" imgH="241195" progId="Equation.DSMT4">
                  <p:embed/>
                </p:oleObj>
              </mc:Choice>
              <mc:Fallback>
                <p:oleObj name="Equation" r:id="rId11" imgW="634725" imgH="241195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3976687"/>
                        <a:ext cx="981075" cy="3667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7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44281285"/>
              </p:ext>
            </p:extLst>
          </p:nvPr>
        </p:nvGraphicFramePr>
        <p:xfrm>
          <a:off x="5638800" y="3976687"/>
          <a:ext cx="992188" cy="366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409" name="Equation" r:id="rId13" imgW="634725" imgH="241195" progId="Equation.DSMT4">
                  <p:embed/>
                </p:oleObj>
              </mc:Choice>
              <mc:Fallback>
                <p:oleObj name="Equation" r:id="rId13" imgW="634725" imgH="241195" progId="Equation.DSMT4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38800" y="3976687"/>
                        <a:ext cx="992188" cy="3667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8" name="Rectangle 57"/>
          <p:cNvSpPr>
            <a:spLocks noChangeArrowheads="1"/>
          </p:cNvSpPr>
          <p:nvPr/>
        </p:nvSpPr>
        <p:spPr bwMode="auto">
          <a:xfrm>
            <a:off x="3200400" y="3429000"/>
            <a:ext cx="17526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FF0000"/>
                </a:solidFill>
              </a:rPr>
              <a:t>Absolute cost difference</a:t>
            </a:r>
            <a:endParaRPr lang="en-US" sz="1600" b="1" dirty="0">
              <a:solidFill>
                <a:srgbClr val="FF0000"/>
              </a:solidFill>
            </a:endParaRPr>
          </a:p>
        </p:txBody>
      </p:sp>
      <p:cxnSp>
        <p:nvCxnSpPr>
          <p:cNvPr id="60" name="Shape 59"/>
          <p:cNvCxnSpPr>
            <a:stCxn id="58" idx="1"/>
          </p:cNvCxnSpPr>
          <p:nvPr/>
        </p:nvCxnSpPr>
        <p:spPr>
          <a:xfrm rot="10800000">
            <a:off x="2895600" y="3352800"/>
            <a:ext cx="304800" cy="368588"/>
          </a:xfrm>
          <a:prstGeom prst="bentConnector2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hape 60"/>
          <p:cNvCxnSpPr>
            <a:stCxn id="58" idx="3"/>
          </p:cNvCxnSpPr>
          <p:nvPr/>
        </p:nvCxnSpPr>
        <p:spPr>
          <a:xfrm flipV="1">
            <a:off x="4953000" y="3429000"/>
            <a:ext cx="2590800" cy="292388"/>
          </a:xfrm>
          <a:prstGeom prst="bentConnector3">
            <a:avLst>
              <a:gd name="adj1" fmla="val 100000"/>
            </a:avLst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angle 58"/>
          <p:cNvSpPr>
            <a:spLocks noChangeArrowheads="1"/>
          </p:cNvSpPr>
          <p:nvPr/>
        </p:nvSpPr>
        <p:spPr bwMode="auto">
          <a:xfrm>
            <a:off x="3733800" y="3810000"/>
            <a:ext cx="6858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000" b="1" dirty="0" smtClean="0">
                <a:solidFill>
                  <a:srgbClr val="0000CC"/>
                </a:solidFill>
              </a:rPr>
              <a:t>&gt;</a:t>
            </a:r>
            <a:endParaRPr lang="en-US" sz="4000" b="1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48" grpId="0"/>
      <p:bldP spid="30" grpId="0"/>
      <p:bldP spid="31" grpId="0"/>
      <p:bldP spid="32" grpId="0" animBg="1"/>
      <p:bldP spid="33" grpId="0" animBg="1"/>
      <p:bldP spid="35" grpId="0" animBg="1"/>
      <p:bldP spid="36" grpId="0" animBg="1"/>
      <p:bldP spid="37" grpId="0" animBg="1"/>
      <p:bldP spid="38" grpId="0"/>
      <p:bldP spid="39" grpId="0"/>
      <p:bldP spid="40" grpId="0"/>
      <p:bldP spid="41" grpId="0"/>
      <p:bldP spid="43" grpId="0" animBg="1"/>
      <p:bldP spid="45" grpId="0" animBg="1"/>
      <p:bldP spid="47" grpId="0" animBg="1"/>
      <p:bldP spid="54" grpId="0" animBg="1"/>
      <p:bldP spid="55" grpId="0" animBg="1"/>
      <p:bldP spid="46" grpId="0"/>
      <p:bldP spid="58" grpId="0"/>
      <p:bldP spid="5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Existing Models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B091E7-92BA-4A13-8380-E52BF95BE817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5" name="Isosceles Triangle 4"/>
          <p:cNvSpPr/>
          <p:nvPr/>
        </p:nvSpPr>
        <p:spPr>
          <a:xfrm>
            <a:off x="1828800" y="1676400"/>
            <a:ext cx="1447800" cy="914400"/>
          </a:xfrm>
          <a:prstGeom prst="triangle">
            <a:avLst/>
          </a:prstGeom>
          <a:noFill/>
          <a:ln w="41275"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003300"/>
                </a:solidFill>
                <a:cs typeface="+mj-cs"/>
              </a:rPr>
              <a:t>MNL</a:t>
            </a:r>
            <a:endParaRPr lang="en-US" b="1" dirty="0">
              <a:solidFill>
                <a:srgbClr val="003300"/>
              </a:solidFill>
              <a:cs typeface="+mj-cs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04800" y="1981200"/>
            <a:ext cx="14478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b="1" u="sng" dirty="0" smtClean="0">
                <a:solidFill>
                  <a:srgbClr val="003300"/>
                </a:solidFill>
              </a:rPr>
              <a:t>1. </a:t>
            </a:r>
            <a:r>
              <a:rPr lang="en-US" sz="2000" b="1" u="sng" dirty="0" err="1" smtClean="0">
                <a:solidFill>
                  <a:srgbClr val="003300"/>
                </a:solidFill>
              </a:rPr>
              <a:t>Gumbel</a:t>
            </a:r>
            <a:endParaRPr lang="en-US" sz="2000" b="1" u="sng" dirty="0">
              <a:solidFill>
                <a:srgbClr val="003300"/>
              </a:solidFill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828800" y="2590800"/>
            <a:ext cx="14478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7030A0"/>
                </a:solidFill>
              </a:rPr>
              <a:t>Closed form</a:t>
            </a:r>
            <a:endParaRPr lang="en-US" sz="1600" b="1" dirty="0">
              <a:solidFill>
                <a:srgbClr val="7030A0"/>
              </a:solidFill>
            </a:endParaRPr>
          </a:p>
        </p:txBody>
      </p:sp>
      <p:sp>
        <p:nvSpPr>
          <p:cNvPr id="8" name="Isosceles Triangle 7"/>
          <p:cNvSpPr/>
          <p:nvPr/>
        </p:nvSpPr>
        <p:spPr>
          <a:xfrm>
            <a:off x="1828800" y="3200400"/>
            <a:ext cx="1447800" cy="914400"/>
          </a:xfrm>
          <a:prstGeom prst="triangle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0000"/>
                </a:solidFill>
                <a:cs typeface="+mj-cs"/>
              </a:rPr>
              <a:t>MNP</a:t>
            </a:r>
            <a:endParaRPr lang="en-US" b="1" dirty="0">
              <a:solidFill>
                <a:srgbClr val="FF0000"/>
              </a:solidFill>
              <a:cs typeface="+mj-cs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04800" y="3505200"/>
            <a:ext cx="13716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b="1" u="sng" dirty="0" smtClean="0">
                <a:solidFill>
                  <a:srgbClr val="FF0000"/>
                </a:solidFill>
              </a:rPr>
              <a:t>2. Normal</a:t>
            </a:r>
            <a:endParaRPr lang="en-US" sz="2000" b="1" u="sng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 rot="18475859">
            <a:off x="1319259" y="3389392"/>
            <a:ext cx="14478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7030A0"/>
                </a:solidFill>
              </a:rPr>
              <a:t>Overlapping</a:t>
            </a:r>
            <a:endParaRPr lang="en-US" sz="1600" b="1" dirty="0">
              <a:solidFill>
                <a:srgbClr val="7030A0"/>
              </a:solidFill>
            </a:endParaRPr>
          </a:p>
        </p:txBody>
      </p:sp>
      <p:sp>
        <p:nvSpPr>
          <p:cNvPr id="12" name="Isosceles Triangle 11"/>
          <p:cNvSpPr/>
          <p:nvPr/>
        </p:nvSpPr>
        <p:spPr>
          <a:xfrm>
            <a:off x="4114800" y="1676400"/>
            <a:ext cx="1447800" cy="914400"/>
          </a:xfrm>
          <a:prstGeom prst="triangle">
            <a:avLst>
              <a:gd name="adj" fmla="val 50658"/>
            </a:avLst>
          </a:prstGeom>
          <a:noFill/>
          <a:ln w="41275"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91440" rtlCol="0" anchor="ctr" anchorCtr="1">
            <a:noAutofit/>
          </a:bodyPr>
          <a:lstStyle/>
          <a:p>
            <a:pPr algn="ctr"/>
            <a:r>
              <a:rPr lang="en-US" sz="1000" b="1" dirty="0" smtClean="0">
                <a:solidFill>
                  <a:srgbClr val="003300"/>
                </a:solidFill>
                <a:cs typeface="+mj-cs"/>
              </a:rPr>
              <a:t>EXTENDED LOGIT</a:t>
            </a:r>
            <a:endParaRPr lang="en-US" sz="1000" b="1" dirty="0">
              <a:solidFill>
                <a:srgbClr val="003300"/>
              </a:solidFill>
              <a:cs typeface="+mj-cs"/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4114800" y="2590800"/>
            <a:ext cx="14478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7030A0"/>
                </a:solidFill>
              </a:rPr>
              <a:t>Closed form</a:t>
            </a:r>
            <a:endParaRPr lang="en-US" sz="1600" b="1" dirty="0">
              <a:solidFill>
                <a:srgbClr val="7030A0"/>
              </a:solidFill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 rot="18475859">
            <a:off x="3588408" y="1898889"/>
            <a:ext cx="14478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7030A0"/>
                </a:solidFill>
              </a:rPr>
              <a:t>Overlapping</a:t>
            </a:r>
            <a:endParaRPr lang="en-US" sz="1600" b="1" dirty="0">
              <a:solidFill>
                <a:srgbClr val="7030A0"/>
              </a:solidFill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 rot="3102993">
            <a:off x="2272667" y="3399109"/>
            <a:ext cx="164094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7030A0"/>
                </a:solidFill>
              </a:rPr>
              <a:t>Diff. trip length</a:t>
            </a:r>
            <a:endParaRPr lang="en-US" sz="16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Extended </a:t>
            </a:r>
            <a:r>
              <a:rPr lang="en-US" dirty="0" err="1" smtClean="0"/>
              <a:t>Logit</a:t>
            </a:r>
            <a:r>
              <a:rPr lang="en-US" dirty="0" smtClean="0"/>
              <a:t> Models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B091E7-92BA-4A13-8380-E52BF95BE817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5" name="Isosceles Triangle 4"/>
          <p:cNvSpPr/>
          <p:nvPr/>
        </p:nvSpPr>
        <p:spPr>
          <a:xfrm>
            <a:off x="1828800" y="1676400"/>
            <a:ext cx="1447800" cy="914400"/>
          </a:xfrm>
          <a:prstGeom prst="triangle">
            <a:avLst/>
          </a:prstGeom>
          <a:noFill/>
          <a:ln w="41275"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003300"/>
                </a:solidFill>
                <a:cs typeface="+mj-cs"/>
              </a:rPr>
              <a:t>MNL</a:t>
            </a:r>
            <a:endParaRPr lang="en-US" b="1" dirty="0">
              <a:solidFill>
                <a:srgbClr val="003300"/>
              </a:solidFill>
              <a:cs typeface="+mj-cs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04800" y="1981200"/>
            <a:ext cx="1143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b="1" u="sng" dirty="0" err="1" smtClean="0">
                <a:solidFill>
                  <a:srgbClr val="003300"/>
                </a:solidFill>
              </a:rPr>
              <a:t>Gumbel</a:t>
            </a:r>
            <a:endParaRPr lang="en-US" sz="2000" b="1" u="sng" dirty="0">
              <a:solidFill>
                <a:srgbClr val="003300"/>
              </a:solidFill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828800" y="2590800"/>
            <a:ext cx="14478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7030A0"/>
                </a:solidFill>
              </a:rPr>
              <a:t>Closed form</a:t>
            </a:r>
            <a:endParaRPr lang="en-US" sz="1600" b="1" dirty="0">
              <a:solidFill>
                <a:srgbClr val="7030A0"/>
              </a:solidFill>
            </a:endParaRPr>
          </a:p>
        </p:txBody>
      </p:sp>
      <p:sp>
        <p:nvSpPr>
          <p:cNvPr id="12" name="Isosceles Triangle 11"/>
          <p:cNvSpPr/>
          <p:nvPr/>
        </p:nvSpPr>
        <p:spPr>
          <a:xfrm>
            <a:off x="4114800" y="1676400"/>
            <a:ext cx="1447800" cy="914400"/>
          </a:xfrm>
          <a:prstGeom prst="triangle">
            <a:avLst>
              <a:gd name="adj" fmla="val 50658"/>
            </a:avLst>
          </a:prstGeom>
          <a:noFill/>
          <a:ln w="41275"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91440" rtlCol="0" anchor="ctr" anchorCtr="1">
            <a:noAutofit/>
          </a:bodyPr>
          <a:lstStyle/>
          <a:p>
            <a:pPr algn="ctr"/>
            <a:r>
              <a:rPr lang="en-US" sz="1000" b="1" dirty="0" smtClean="0">
                <a:solidFill>
                  <a:srgbClr val="003300"/>
                </a:solidFill>
                <a:cs typeface="+mj-cs"/>
              </a:rPr>
              <a:t>EXTENDED LOGIT</a:t>
            </a:r>
            <a:endParaRPr lang="en-US" sz="1000" b="1" dirty="0">
              <a:solidFill>
                <a:srgbClr val="003300"/>
              </a:solidFill>
              <a:cs typeface="+mj-cs"/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4114800" y="2590800"/>
            <a:ext cx="14478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7030A0"/>
                </a:solidFill>
              </a:rPr>
              <a:t>Closed form</a:t>
            </a:r>
            <a:endParaRPr lang="en-US" sz="1600" b="1" dirty="0">
              <a:solidFill>
                <a:srgbClr val="7030A0"/>
              </a:solidFill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 rot="18475859">
            <a:off x="3588408" y="1898889"/>
            <a:ext cx="14478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7030A0"/>
                </a:solidFill>
              </a:rPr>
              <a:t>Overlapping</a:t>
            </a:r>
            <a:endParaRPr lang="en-US" sz="1600" b="1" dirty="0">
              <a:solidFill>
                <a:srgbClr val="7030A0"/>
              </a:solidFill>
            </a:endParaRPr>
          </a:p>
        </p:txBody>
      </p:sp>
      <p:graphicFrame>
        <p:nvGraphicFramePr>
          <p:cNvPr id="90114" name="Object 2"/>
          <p:cNvGraphicFramePr>
            <a:graphicFrameLocks noChangeAspect="1"/>
          </p:cNvGraphicFramePr>
          <p:nvPr/>
        </p:nvGraphicFramePr>
        <p:xfrm>
          <a:off x="1787525" y="3273425"/>
          <a:ext cx="1566863" cy="373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129" name="Equation" r:id="rId3" imgW="1002960" imgH="241200" progId="Equation.DSMT4">
                  <p:embed/>
                </p:oleObj>
              </mc:Choice>
              <mc:Fallback>
                <p:oleObj name="Equation" r:id="rId3" imgW="1002960" imgH="24120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87525" y="3273425"/>
                        <a:ext cx="1566863" cy="3730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3581400" y="3581400"/>
            <a:ext cx="38862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b="1" u="sng" dirty="0" smtClean="0">
                <a:solidFill>
                  <a:srgbClr val="0000CC"/>
                </a:solidFill>
              </a:rPr>
              <a:t>Modification of the deterministic term</a:t>
            </a:r>
            <a:endParaRPr lang="en-US" sz="1600" b="1" u="sng" dirty="0">
              <a:solidFill>
                <a:srgbClr val="0000CC"/>
              </a:solidFill>
            </a:endParaRPr>
          </a:p>
        </p:txBody>
      </p:sp>
      <p:cxnSp>
        <p:nvCxnSpPr>
          <p:cNvPr id="34" name="Elbow Connector 33"/>
          <p:cNvCxnSpPr>
            <a:stCxn id="15" idx="1"/>
          </p:cNvCxnSpPr>
          <p:nvPr/>
        </p:nvCxnSpPr>
        <p:spPr>
          <a:xfrm rot="10800000">
            <a:off x="2667000" y="3048001"/>
            <a:ext cx="914400" cy="702677"/>
          </a:xfrm>
          <a:prstGeom prst="bentConnector3">
            <a:avLst>
              <a:gd name="adj1" fmla="val 13095"/>
            </a:avLst>
          </a:prstGeom>
          <a:ln w="25400">
            <a:solidFill>
              <a:srgbClr val="0000CC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2679700" y="3048000"/>
            <a:ext cx="0" cy="228600"/>
          </a:xfrm>
          <a:prstGeom prst="straightConnector1">
            <a:avLst/>
          </a:prstGeom>
          <a:ln w="25400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tangle 42"/>
          <p:cNvSpPr/>
          <p:nvPr/>
        </p:nvSpPr>
        <p:spPr>
          <a:xfrm>
            <a:off x="3581400" y="3886200"/>
            <a:ext cx="465704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600" b="1" dirty="0" smtClean="0">
                <a:solidFill>
                  <a:srgbClr val="0000CC"/>
                </a:solidFill>
              </a:rPr>
              <a:t> C-</a:t>
            </a:r>
            <a:r>
              <a:rPr lang="en-US" sz="1600" b="1" dirty="0" err="1" smtClean="0">
                <a:solidFill>
                  <a:srgbClr val="0000CC"/>
                </a:solidFill>
              </a:rPr>
              <a:t>logit</a:t>
            </a:r>
            <a:r>
              <a:rPr lang="en-US" sz="1600" b="1" dirty="0" smtClean="0">
                <a:solidFill>
                  <a:srgbClr val="0000CC"/>
                </a:solidFill>
              </a:rPr>
              <a:t> </a:t>
            </a:r>
            <a:r>
              <a:rPr lang="en-US" sz="1200" b="1" dirty="0" smtClean="0"/>
              <a:t>(</a:t>
            </a:r>
            <a:r>
              <a:rPr lang="en-US" sz="1200" b="1" dirty="0" err="1" smtClean="0"/>
              <a:t>Cascetta</a:t>
            </a:r>
            <a:r>
              <a:rPr lang="en-US" sz="1200" b="1" dirty="0" smtClean="0"/>
              <a:t> </a:t>
            </a:r>
            <a:r>
              <a:rPr lang="en-US" sz="1200" b="1" i="1" dirty="0" smtClean="0"/>
              <a:t>et al</a:t>
            </a:r>
            <a:r>
              <a:rPr lang="en-US" sz="1200" b="1" dirty="0" smtClean="0"/>
              <a:t>., 1996)</a:t>
            </a:r>
          </a:p>
          <a:p>
            <a:pPr>
              <a:buFont typeface="Arial" pitchFamily="34" charset="0"/>
              <a:buChar char="•"/>
            </a:pPr>
            <a:r>
              <a:rPr lang="en-US" sz="1600" b="1" dirty="0" smtClean="0">
                <a:solidFill>
                  <a:srgbClr val="0000CC"/>
                </a:solidFill>
              </a:rPr>
              <a:t> Path-size </a:t>
            </a:r>
            <a:r>
              <a:rPr lang="en-US" sz="1600" b="1" dirty="0" err="1" smtClean="0">
                <a:solidFill>
                  <a:srgbClr val="0000CC"/>
                </a:solidFill>
              </a:rPr>
              <a:t>logit</a:t>
            </a:r>
            <a:r>
              <a:rPr lang="en-US" sz="1600" b="1" dirty="0" smtClean="0">
                <a:solidFill>
                  <a:srgbClr val="0000CC"/>
                </a:solidFill>
              </a:rPr>
              <a:t> (PSL) </a:t>
            </a:r>
            <a:r>
              <a:rPr lang="en-US" sz="1200" b="1" dirty="0" smtClean="0"/>
              <a:t>(Ben-</a:t>
            </a:r>
            <a:r>
              <a:rPr lang="en-US" sz="1200" b="1" dirty="0" err="1" smtClean="0"/>
              <a:t>Akiva</a:t>
            </a:r>
            <a:r>
              <a:rPr lang="en-US" sz="1200" b="1" dirty="0" smtClean="0"/>
              <a:t> and </a:t>
            </a:r>
            <a:r>
              <a:rPr lang="en-US" sz="1200" b="1" dirty="0" err="1" smtClean="0"/>
              <a:t>Bierlaire</a:t>
            </a:r>
            <a:r>
              <a:rPr lang="en-US" sz="1200" b="1" dirty="0" smtClean="0"/>
              <a:t>, 1999)</a:t>
            </a:r>
            <a:endParaRPr lang="en-US" sz="1200" b="1" dirty="0"/>
          </a:p>
        </p:txBody>
      </p:sp>
      <p:sp>
        <p:nvSpPr>
          <p:cNvPr id="44" name="TextBox 43"/>
          <p:cNvSpPr txBox="1">
            <a:spLocks noChangeArrowheads="1"/>
          </p:cNvSpPr>
          <p:nvPr/>
        </p:nvSpPr>
        <p:spPr bwMode="auto">
          <a:xfrm>
            <a:off x="3634270" y="4648200"/>
            <a:ext cx="38862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b="1" u="sng" dirty="0" smtClean="0">
                <a:solidFill>
                  <a:srgbClr val="FF0000"/>
                </a:solidFill>
              </a:rPr>
              <a:t>Modification of the random error term</a:t>
            </a:r>
            <a:endParaRPr lang="en-US" sz="1600" b="1" u="sng" dirty="0">
              <a:solidFill>
                <a:srgbClr val="FF0000"/>
              </a:solidFill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3634270" y="5029200"/>
            <a:ext cx="566213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600" b="1" dirty="0" smtClean="0">
                <a:solidFill>
                  <a:srgbClr val="FF0000"/>
                </a:solidFill>
              </a:rPr>
              <a:t> Cross Nested </a:t>
            </a:r>
            <a:r>
              <a:rPr lang="en-US" sz="1600" b="1" dirty="0" err="1" smtClean="0">
                <a:solidFill>
                  <a:srgbClr val="FF0000"/>
                </a:solidFill>
              </a:rPr>
              <a:t>logit</a:t>
            </a:r>
            <a:r>
              <a:rPr lang="en-US" sz="1600" b="1" dirty="0" smtClean="0">
                <a:solidFill>
                  <a:srgbClr val="FF0000"/>
                </a:solidFill>
              </a:rPr>
              <a:t> (CNL) </a:t>
            </a:r>
            <a:r>
              <a:rPr lang="en-US" sz="1200" b="1" dirty="0" smtClean="0"/>
              <a:t>(</a:t>
            </a:r>
            <a:r>
              <a:rPr lang="en-US" sz="1200" b="1" dirty="0" err="1" smtClean="0"/>
              <a:t>Bekhor</a:t>
            </a:r>
            <a:r>
              <a:rPr lang="en-US" sz="1200" b="1" dirty="0" smtClean="0"/>
              <a:t> and </a:t>
            </a:r>
            <a:r>
              <a:rPr lang="en-US" sz="1200" b="1" dirty="0" err="1" smtClean="0"/>
              <a:t>Prashker</a:t>
            </a:r>
            <a:r>
              <a:rPr lang="en-US" sz="1200" b="1" dirty="0" smtClean="0"/>
              <a:t>, 1999)</a:t>
            </a:r>
          </a:p>
          <a:p>
            <a:pPr>
              <a:buFont typeface="Arial" pitchFamily="34" charset="0"/>
              <a:buChar char="•"/>
            </a:pPr>
            <a:r>
              <a:rPr lang="en-US" sz="1600" b="1" dirty="0" smtClean="0">
                <a:solidFill>
                  <a:srgbClr val="FF0000"/>
                </a:solidFill>
              </a:rPr>
              <a:t> Paired Combinatorial </a:t>
            </a:r>
            <a:r>
              <a:rPr lang="en-US" sz="1600" b="1" dirty="0" err="1" smtClean="0">
                <a:solidFill>
                  <a:srgbClr val="FF0000"/>
                </a:solidFill>
              </a:rPr>
              <a:t>logit</a:t>
            </a:r>
            <a:r>
              <a:rPr lang="en-US" sz="1600" b="1" dirty="0" smtClean="0">
                <a:solidFill>
                  <a:srgbClr val="FF0000"/>
                </a:solidFill>
              </a:rPr>
              <a:t> (PCL) </a:t>
            </a:r>
            <a:r>
              <a:rPr lang="en-US" sz="1200" b="1" dirty="0" smtClean="0"/>
              <a:t>(</a:t>
            </a:r>
            <a:r>
              <a:rPr lang="en-US" sz="1200" b="1" dirty="0" err="1" smtClean="0"/>
              <a:t>Bekhor</a:t>
            </a:r>
            <a:r>
              <a:rPr lang="en-US" sz="1200" b="1" dirty="0" smtClean="0"/>
              <a:t> and </a:t>
            </a:r>
            <a:r>
              <a:rPr lang="en-US" sz="1200" b="1" dirty="0" err="1" smtClean="0"/>
              <a:t>Prashker</a:t>
            </a:r>
            <a:r>
              <a:rPr lang="en-US" sz="1200" b="1" dirty="0" smtClean="0"/>
              <a:t>, 1999)</a:t>
            </a:r>
          </a:p>
          <a:p>
            <a:pPr marL="114300" indent="-114300">
              <a:buFont typeface="Arial" pitchFamily="34" charset="0"/>
              <a:buChar char="•"/>
            </a:pPr>
            <a:r>
              <a:rPr lang="en-US" sz="1600" b="1" dirty="0" smtClean="0">
                <a:solidFill>
                  <a:srgbClr val="FF0000"/>
                </a:solidFill>
              </a:rPr>
              <a:t>Generalized Nested </a:t>
            </a:r>
            <a:r>
              <a:rPr lang="en-US" sz="1600" b="1" dirty="0" err="1" smtClean="0">
                <a:solidFill>
                  <a:srgbClr val="FF0000"/>
                </a:solidFill>
              </a:rPr>
              <a:t>logit</a:t>
            </a:r>
            <a:r>
              <a:rPr lang="en-US" sz="1600" b="1" dirty="0" smtClean="0">
                <a:solidFill>
                  <a:srgbClr val="FF0000"/>
                </a:solidFill>
              </a:rPr>
              <a:t>  (GNL) </a:t>
            </a:r>
            <a:r>
              <a:rPr lang="en-US" sz="1200" b="1" dirty="0" smtClean="0"/>
              <a:t>(</a:t>
            </a:r>
            <a:r>
              <a:rPr lang="en-US" sz="1200" b="1" dirty="0" err="1" smtClean="0"/>
              <a:t>Bekhor</a:t>
            </a:r>
            <a:r>
              <a:rPr lang="en-US" sz="1200" b="1" dirty="0" smtClean="0"/>
              <a:t> and </a:t>
            </a:r>
            <a:r>
              <a:rPr lang="en-US" sz="1200" b="1" dirty="0" err="1" smtClean="0"/>
              <a:t>Prashker</a:t>
            </a:r>
            <a:r>
              <a:rPr lang="en-US" sz="1200" b="1" dirty="0" smtClean="0"/>
              <a:t>, 2001)</a:t>
            </a:r>
            <a:endParaRPr lang="en-US" sz="1200" b="1" dirty="0"/>
          </a:p>
        </p:txBody>
      </p:sp>
      <p:cxnSp>
        <p:nvCxnSpPr>
          <p:cNvPr id="51" name="Elbow Connector 50"/>
          <p:cNvCxnSpPr>
            <a:stCxn id="44" idx="1"/>
          </p:cNvCxnSpPr>
          <p:nvPr/>
        </p:nvCxnSpPr>
        <p:spPr>
          <a:xfrm rot="10800000">
            <a:off x="3124200" y="3657601"/>
            <a:ext cx="510070" cy="1159877"/>
          </a:xfrm>
          <a:prstGeom prst="bentConnector2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angle 21"/>
          <p:cNvSpPr>
            <a:spLocks noChangeArrowheads="1"/>
          </p:cNvSpPr>
          <p:nvPr/>
        </p:nvSpPr>
        <p:spPr bwMode="auto">
          <a:xfrm>
            <a:off x="1066800" y="6261556"/>
            <a:ext cx="807720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Ben-</a:t>
            </a:r>
            <a:r>
              <a:rPr kumimoji="0" 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Akiva</a:t>
            </a: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M. and </a:t>
            </a:r>
            <a:r>
              <a:rPr kumimoji="0" 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Bierlaire</a:t>
            </a: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M., 1999. </a:t>
            </a:r>
            <a:r>
              <a:rPr kumimoji="0" lang="en-US" sz="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Discrete choice methods and their applications to short term travel decisions</a:t>
            </a: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Handbook of Transportation Science, R.W. </a:t>
            </a:r>
            <a:r>
              <a:rPr kumimoji="0" 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Halled</a:t>
            </a: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Kluwer</a:t>
            </a: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Publishers.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0115" name="Rectangle 3"/>
          <p:cNvSpPr>
            <a:spLocks noChangeArrowheads="1"/>
          </p:cNvSpPr>
          <p:nvPr/>
        </p:nvSpPr>
        <p:spPr bwMode="auto">
          <a:xfrm>
            <a:off x="1066798" y="5943600"/>
            <a:ext cx="8001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Cascetta</a:t>
            </a: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E., </a:t>
            </a:r>
            <a:r>
              <a:rPr kumimoji="0" 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Nuzzolo</a:t>
            </a: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A., Russo, F., </a:t>
            </a:r>
            <a:r>
              <a:rPr kumimoji="0" 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Vitetta</a:t>
            </a: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A., 1996. A modified </a:t>
            </a:r>
            <a:r>
              <a:rPr kumimoji="0" 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logit</a:t>
            </a: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route choice model overcoming path overlapping problems: specification and some calibration results for interurban networks. In </a:t>
            </a:r>
            <a:r>
              <a:rPr kumimoji="0" lang="en-US" sz="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Proceedings of the 13</a:t>
            </a:r>
            <a:r>
              <a:rPr kumimoji="0" lang="en-US" sz="800" b="0" i="1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</a:t>
            </a:r>
            <a:r>
              <a:rPr kumimoji="0" lang="en-US" sz="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International Symposium on Transportation and Traffic Theory</a:t>
            </a: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Leon, France, 697-711.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0116" name="Rectangle 4"/>
          <p:cNvSpPr>
            <a:spLocks noChangeArrowheads="1"/>
          </p:cNvSpPr>
          <p:nvPr/>
        </p:nvSpPr>
        <p:spPr bwMode="auto">
          <a:xfrm>
            <a:off x="1066800" y="6443246"/>
            <a:ext cx="8001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Bekhor</a:t>
            </a: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S., </a:t>
            </a:r>
            <a:r>
              <a:rPr kumimoji="0" 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Prashker</a:t>
            </a: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J.N., 1999. Formulations of extended </a:t>
            </a:r>
            <a:r>
              <a:rPr kumimoji="0" 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logit</a:t>
            </a: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stochastic user equilibrium assignments. Proceedings of the 14</a:t>
            </a:r>
            <a:r>
              <a:rPr kumimoji="0" lang="en-US" sz="8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</a:t>
            </a: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International Symposium on Transportation and Traffic Theory, Jerusalem, Israel, 351-372.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0117" name="Rectangle 5"/>
          <p:cNvSpPr>
            <a:spLocks noChangeArrowheads="1"/>
          </p:cNvSpPr>
          <p:nvPr/>
        </p:nvSpPr>
        <p:spPr bwMode="auto">
          <a:xfrm>
            <a:off x="1066800" y="6705600"/>
            <a:ext cx="914400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Bekhor</a:t>
            </a: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S., </a:t>
            </a:r>
            <a:r>
              <a:rPr kumimoji="0" 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Prashker</a:t>
            </a: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, J.N., 2001. A stochastic user equilibrium formulation for the generalized nested </a:t>
            </a:r>
            <a:r>
              <a:rPr kumimoji="0" 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logit</a:t>
            </a: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model. </a:t>
            </a:r>
            <a:r>
              <a:rPr kumimoji="0" lang="en-US" sz="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Transportation Research Record</a:t>
            </a: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1752, 84-90.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43" grpId="0"/>
      <p:bldP spid="44" grpId="0"/>
      <p:bldP spid="4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AC1D89-AFCE-45F6-A261-FB49571B8A4D}" type="slidenum">
              <a:rPr lang="en-US"/>
              <a:pPr>
                <a:defRPr/>
              </a:pPr>
              <a:t>13</a:t>
            </a:fld>
            <a:endParaRPr lang="en-US"/>
          </a:p>
        </p:txBody>
      </p:sp>
      <p:sp>
        <p:nvSpPr>
          <p:cNvPr id="8196" name="Rectangle 5"/>
          <p:cNvSpPr>
            <a:spLocks noGrp="1" noChangeArrowheads="1"/>
          </p:cNvSpPr>
          <p:nvPr>
            <p:ph type="title"/>
          </p:nvPr>
        </p:nvSpPr>
        <p:spPr>
          <a:xfrm>
            <a:off x="76200" y="228600"/>
            <a:ext cx="8534400" cy="914400"/>
          </a:xfrm>
        </p:spPr>
        <p:txBody>
          <a:bodyPr/>
          <a:lstStyle/>
          <a:p>
            <a:r>
              <a:rPr lang="en-US" sz="4000" dirty="0" smtClean="0"/>
              <a:t>Independently Distributed Assumption: Route Overlapping</a:t>
            </a:r>
          </a:p>
        </p:txBody>
      </p:sp>
      <p:sp>
        <p:nvSpPr>
          <p:cNvPr id="819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1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19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20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201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20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203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8204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71600"/>
            <a:ext cx="407035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481013" y="2009775"/>
            <a:ext cx="304800" cy="381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i="1" dirty="0" err="1">
                <a:latin typeface="+mn-lt"/>
                <a:cs typeface="Arial" pitchFamily="34" charset="0"/>
              </a:rPr>
              <a:t>i</a:t>
            </a:r>
            <a:endParaRPr lang="en-US" i="1" dirty="0">
              <a:latin typeface="+mn-lt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063875" y="1960563"/>
            <a:ext cx="304800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i="1" dirty="0">
                <a:latin typeface="+mn-lt"/>
                <a:cs typeface="Arial" pitchFamily="34" charset="0"/>
              </a:rPr>
              <a:t>j</a:t>
            </a: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3" cstate="print"/>
          <a:srcRect l="4563" t="5038" r="1587" b="12594"/>
          <a:stretch>
            <a:fillRect/>
          </a:stretch>
        </p:blipFill>
        <p:spPr bwMode="auto">
          <a:xfrm>
            <a:off x="3048000" y="2895600"/>
            <a:ext cx="5486400" cy="3792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Freeform 15"/>
          <p:cNvSpPr/>
          <p:nvPr/>
        </p:nvSpPr>
        <p:spPr>
          <a:xfrm>
            <a:off x="3962400" y="3048000"/>
            <a:ext cx="4343400" cy="2420937"/>
          </a:xfrm>
          <a:custGeom>
            <a:avLst/>
            <a:gdLst>
              <a:gd name="connsiteX0" fmla="*/ 0 w 3864428"/>
              <a:gd name="connsiteY0" fmla="*/ 2068285 h 2068285"/>
              <a:gd name="connsiteX1" fmla="*/ 2046514 w 3864428"/>
              <a:gd name="connsiteY1" fmla="*/ 1273628 h 2068285"/>
              <a:gd name="connsiteX2" fmla="*/ 3864428 w 3864428"/>
              <a:gd name="connsiteY2" fmla="*/ 0 h 2068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64428" h="2068285">
                <a:moveTo>
                  <a:pt x="0" y="2068285"/>
                </a:moveTo>
                <a:cubicBezTo>
                  <a:pt x="701221" y="1843313"/>
                  <a:pt x="1402443" y="1618342"/>
                  <a:pt x="2046514" y="1273628"/>
                </a:cubicBezTo>
                <a:cubicBezTo>
                  <a:pt x="2690585" y="928914"/>
                  <a:pt x="3277506" y="464457"/>
                  <a:pt x="3864428" y="0"/>
                </a:cubicBezTo>
              </a:path>
            </a:pathLst>
          </a:cu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7" name="TextBox 20"/>
          <p:cNvSpPr txBox="1">
            <a:spLocks noChangeArrowheads="1"/>
          </p:cNvSpPr>
          <p:nvPr/>
        </p:nvSpPr>
        <p:spPr bwMode="auto">
          <a:xfrm>
            <a:off x="6934200" y="4419600"/>
            <a:ext cx="116530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MNP</a:t>
            </a:r>
          </a:p>
        </p:txBody>
      </p:sp>
      <p:sp>
        <p:nvSpPr>
          <p:cNvPr id="18" name="TextBox 22"/>
          <p:cNvSpPr txBox="1">
            <a:spLocks noChangeArrowheads="1"/>
          </p:cNvSpPr>
          <p:nvPr/>
        </p:nvSpPr>
        <p:spPr bwMode="auto">
          <a:xfrm>
            <a:off x="7032176" y="5148944"/>
            <a:ext cx="8382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>
                <a:solidFill>
                  <a:srgbClr val="0000CC"/>
                </a:solidFill>
              </a:rPr>
              <a:t>MNL</a:t>
            </a:r>
          </a:p>
        </p:txBody>
      </p:sp>
      <p:cxnSp>
        <p:nvCxnSpPr>
          <p:cNvPr id="21" name="Straight Arrow Connector 20"/>
          <p:cNvCxnSpPr>
            <a:stCxn id="17" idx="1"/>
          </p:cNvCxnSpPr>
          <p:nvPr/>
        </p:nvCxnSpPr>
        <p:spPr>
          <a:xfrm flipH="1" flipV="1">
            <a:off x="6248400" y="4572000"/>
            <a:ext cx="685800" cy="32266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3962400" y="2819400"/>
            <a:ext cx="10668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Straight Connector 26"/>
          <p:cNvCxnSpPr/>
          <p:nvPr/>
        </p:nvCxnSpPr>
        <p:spPr>
          <a:xfrm flipH="1">
            <a:off x="3962400" y="3003550"/>
            <a:ext cx="1174750" cy="0"/>
          </a:xfrm>
          <a:prstGeom prst="line">
            <a:avLst/>
          </a:prstGeom>
          <a:ln>
            <a:solidFill>
              <a:schemeClr val="accent3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3C6B1FE-5969-4C0B-8AEF-307877C9FF49}" type="slidenum">
              <a:rPr lang="en-US"/>
              <a:pPr>
                <a:defRPr/>
              </a:pPr>
              <a:t>14</a:t>
            </a:fld>
            <a:endParaRPr lang="en-US"/>
          </a:p>
        </p:txBody>
      </p:sp>
      <p:sp>
        <p:nvSpPr>
          <p:cNvPr id="9220" name="Rectangle 5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7829550" cy="914400"/>
          </a:xfrm>
        </p:spPr>
        <p:txBody>
          <a:bodyPr/>
          <a:lstStyle/>
          <a:p>
            <a:r>
              <a:rPr lang="en-US" sz="4000" dirty="0" smtClean="0"/>
              <a:t>Scaling Technique</a:t>
            </a:r>
          </a:p>
        </p:txBody>
      </p:sp>
      <p:sp>
        <p:nvSpPr>
          <p:cNvPr id="922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92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9223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922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922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922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9227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9228" name="Picture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1295400"/>
            <a:ext cx="3049588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6" name="Object 3"/>
          <p:cNvGraphicFramePr>
            <a:graphicFrameLocks noChangeAspect="1"/>
          </p:cNvGraphicFramePr>
          <p:nvPr/>
        </p:nvGraphicFramePr>
        <p:xfrm>
          <a:off x="488950" y="3048000"/>
          <a:ext cx="2727325" cy="677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324" name="Equation" r:id="rId4" imgW="1764534" imgH="444307" progId="Equation.DSMT4">
                  <p:embed/>
                </p:oleObj>
              </mc:Choice>
              <mc:Fallback>
                <p:oleObj name="Equation" r:id="rId4" imgW="1764534" imgH="444307" progId="Equation.DSMT4">
                  <p:embed/>
                  <p:pic>
                    <p:nvPicPr>
                      <p:cNvPr id="0" name="Picture 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950" y="3048000"/>
                        <a:ext cx="2727325" cy="6778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230" name="Picture 1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38600" y="1295400"/>
            <a:ext cx="3668713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8" name="Object 6"/>
          <p:cNvGraphicFramePr>
            <a:graphicFrameLocks noChangeAspect="1"/>
          </p:cNvGraphicFramePr>
          <p:nvPr/>
        </p:nvGraphicFramePr>
        <p:xfrm>
          <a:off x="4886325" y="3048000"/>
          <a:ext cx="2994025" cy="677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325" name="Equation" r:id="rId7" imgW="1916868" imgH="444307" progId="Equation.DSMT4">
                  <p:embed/>
                </p:oleObj>
              </mc:Choice>
              <mc:Fallback>
                <p:oleObj name="Equation" r:id="rId7" imgW="1916868" imgH="444307" progId="Equation.DSMT4">
                  <p:embed/>
                  <p:pic>
                    <p:nvPicPr>
                      <p:cNvPr id="0" name="Picture 7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6325" y="3048000"/>
                        <a:ext cx="2994025" cy="6778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9" name="TextBox 48"/>
          <p:cNvSpPr txBox="1"/>
          <p:nvPr/>
        </p:nvSpPr>
        <p:spPr>
          <a:xfrm>
            <a:off x="1295400" y="1981200"/>
            <a:ext cx="304800" cy="381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i="1" dirty="0" err="1">
                <a:latin typeface="+mn-lt"/>
                <a:cs typeface="Arial" pitchFamily="34" charset="0"/>
              </a:rPr>
              <a:t>i</a:t>
            </a:r>
            <a:endParaRPr lang="en-US" i="1" dirty="0">
              <a:latin typeface="+mn-lt"/>
              <a:cs typeface="Arial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700338" y="1970088"/>
            <a:ext cx="304800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i="1" dirty="0">
                <a:latin typeface="+mn-lt"/>
                <a:cs typeface="Arial" pitchFamily="34" charset="0"/>
              </a:rPr>
              <a:t>j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4538663" y="1992313"/>
            <a:ext cx="304800" cy="381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i="1" dirty="0" err="1">
                <a:latin typeface="+mn-lt"/>
                <a:cs typeface="Arial" pitchFamily="34" charset="0"/>
              </a:rPr>
              <a:t>i</a:t>
            </a:r>
            <a:endParaRPr lang="en-US" i="1" dirty="0">
              <a:latin typeface="+mn-lt"/>
              <a:cs typeface="Arial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6530975" y="1981200"/>
            <a:ext cx="30480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i="1" dirty="0">
                <a:latin typeface="+mn-lt"/>
                <a:cs typeface="Arial" pitchFamily="34" charset="0"/>
              </a:rPr>
              <a:t>j</a:t>
            </a:r>
          </a:p>
        </p:txBody>
      </p:sp>
      <p:sp>
        <p:nvSpPr>
          <p:cNvPr id="48" name="TextBox 47"/>
          <p:cNvSpPr txBox="1">
            <a:spLocks noChangeArrowheads="1"/>
          </p:cNvSpPr>
          <p:nvPr/>
        </p:nvSpPr>
        <p:spPr bwMode="auto">
          <a:xfrm>
            <a:off x="228600" y="2590800"/>
            <a:ext cx="12192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b="1" u="sng" dirty="0" smtClean="0">
                <a:solidFill>
                  <a:srgbClr val="0000CC"/>
                </a:solidFill>
              </a:rPr>
              <a:t>(</a:t>
            </a:r>
            <a:r>
              <a:rPr lang="en-US" sz="2000" b="1" u="sng" dirty="0" smtClean="0">
                <a:solidFill>
                  <a:srgbClr val="0000CC"/>
                </a:solidFill>
                <a:sym typeface="Symbol"/>
              </a:rPr>
              <a:t>=0.51)</a:t>
            </a:r>
            <a:endParaRPr lang="en-US" sz="2000" b="1" u="sng" dirty="0">
              <a:solidFill>
                <a:srgbClr val="0000CC"/>
              </a:solidFill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>
            <a:off x="1216025" y="3744912"/>
            <a:ext cx="0" cy="1905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1216025" y="5649912"/>
            <a:ext cx="24384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>
            <a:spLocks noChangeArrowheads="1"/>
          </p:cNvSpPr>
          <p:nvPr/>
        </p:nvSpPr>
        <p:spPr bwMode="auto">
          <a:xfrm>
            <a:off x="606425" y="4049712"/>
            <a:ext cx="5810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PDF</a:t>
            </a:r>
          </a:p>
        </p:txBody>
      </p:sp>
      <p:sp>
        <p:nvSpPr>
          <p:cNvPr id="31" name="Rectangle 30"/>
          <p:cNvSpPr>
            <a:spLocks noChangeArrowheads="1"/>
          </p:cNvSpPr>
          <p:nvPr/>
        </p:nvSpPr>
        <p:spPr bwMode="auto">
          <a:xfrm>
            <a:off x="2590800" y="5867400"/>
            <a:ext cx="23145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/>
              <a:t>Perceived travel cost </a:t>
            </a:r>
          </a:p>
        </p:txBody>
      </p:sp>
      <p:sp>
        <p:nvSpPr>
          <p:cNvPr id="32" name="Freeform 31"/>
          <p:cNvSpPr/>
          <p:nvPr/>
        </p:nvSpPr>
        <p:spPr>
          <a:xfrm>
            <a:off x="1673225" y="4049712"/>
            <a:ext cx="1600200" cy="1554163"/>
          </a:xfrm>
          <a:custGeom>
            <a:avLst/>
            <a:gdLst>
              <a:gd name="connsiteX0" fmla="*/ 0 w 1724628"/>
              <a:gd name="connsiteY0" fmla="*/ 2052578 h 2087302"/>
              <a:gd name="connsiteX1" fmla="*/ 358815 w 1724628"/>
              <a:gd name="connsiteY1" fmla="*/ 50157 h 2087302"/>
              <a:gd name="connsiteX2" fmla="*/ 1088020 w 1724628"/>
              <a:gd name="connsiteY2" fmla="*/ 1751636 h 2087302"/>
              <a:gd name="connsiteX3" fmla="*/ 1724628 w 1724628"/>
              <a:gd name="connsiteY3" fmla="*/ 2064152 h 2087302"/>
              <a:gd name="connsiteX4" fmla="*/ 1724628 w 1724628"/>
              <a:gd name="connsiteY4" fmla="*/ 2064152 h 2087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4628" h="2087302">
                <a:moveTo>
                  <a:pt x="0" y="2052578"/>
                </a:moveTo>
                <a:cubicBezTo>
                  <a:pt x="88739" y="1076446"/>
                  <a:pt x="177478" y="100314"/>
                  <a:pt x="358815" y="50157"/>
                </a:cubicBezTo>
                <a:cubicBezTo>
                  <a:pt x="540152" y="0"/>
                  <a:pt x="860384" y="1415970"/>
                  <a:pt x="1088020" y="1751636"/>
                </a:cubicBezTo>
                <a:cubicBezTo>
                  <a:pt x="1315656" y="2087302"/>
                  <a:pt x="1724628" y="2064152"/>
                  <a:pt x="1724628" y="2064152"/>
                </a:cubicBezTo>
                <a:lnTo>
                  <a:pt x="1724628" y="2064152"/>
                </a:lnTo>
              </a:path>
            </a:pathLst>
          </a:cu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3" name="Freeform 32"/>
          <p:cNvSpPr/>
          <p:nvPr/>
        </p:nvSpPr>
        <p:spPr>
          <a:xfrm>
            <a:off x="3654425" y="5573712"/>
            <a:ext cx="220663" cy="149225"/>
          </a:xfrm>
          <a:custGeom>
            <a:avLst/>
            <a:gdLst>
              <a:gd name="connsiteX0" fmla="*/ 0 w 219919"/>
              <a:gd name="connsiteY0" fmla="*/ 115747 h 149250"/>
              <a:gd name="connsiteX1" fmla="*/ 23149 w 219919"/>
              <a:gd name="connsiteY1" fmla="*/ 46299 h 149250"/>
              <a:gd name="connsiteX2" fmla="*/ 69448 w 219919"/>
              <a:gd name="connsiteY2" fmla="*/ 0 h 149250"/>
              <a:gd name="connsiteX3" fmla="*/ 104172 w 219919"/>
              <a:gd name="connsiteY3" fmla="*/ 34724 h 149250"/>
              <a:gd name="connsiteX4" fmla="*/ 127322 w 219919"/>
              <a:gd name="connsiteY4" fmla="*/ 11575 h 149250"/>
              <a:gd name="connsiteX5" fmla="*/ 138896 w 219919"/>
              <a:gd name="connsiteY5" fmla="*/ 138897 h 149250"/>
              <a:gd name="connsiteX6" fmla="*/ 162046 w 219919"/>
              <a:gd name="connsiteY6" fmla="*/ 115747 h 149250"/>
              <a:gd name="connsiteX7" fmla="*/ 196770 w 219919"/>
              <a:gd name="connsiteY7" fmla="*/ 57874 h 149250"/>
              <a:gd name="connsiteX8" fmla="*/ 219919 w 219919"/>
              <a:gd name="connsiteY8" fmla="*/ 115747 h 14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9919" h="149250">
                <a:moveTo>
                  <a:pt x="0" y="115747"/>
                </a:moveTo>
                <a:cubicBezTo>
                  <a:pt x="7716" y="92598"/>
                  <a:pt x="5895" y="63553"/>
                  <a:pt x="23149" y="46299"/>
                </a:cubicBezTo>
                <a:lnTo>
                  <a:pt x="69448" y="0"/>
                </a:lnTo>
                <a:cubicBezTo>
                  <a:pt x="83718" y="128424"/>
                  <a:pt x="69975" y="137317"/>
                  <a:pt x="104172" y="34724"/>
                </a:cubicBezTo>
                <a:cubicBezTo>
                  <a:pt x="107623" y="24371"/>
                  <a:pt x="119605" y="19291"/>
                  <a:pt x="127322" y="11575"/>
                </a:cubicBezTo>
                <a:cubicBezTo>
                  <a:pt x="131180" y="54016"/>
                  <a:pt x="125420" y="98468"/>
                  <a:pt x="138896" y="138897"/>
                </a:cubicBezTo>
                <a:cubicBezTo>
                  <a:pt x="142347" y="149250"/>
                  <a:pt x="156431" y="125105"/>
                  <a:pt x="162046" y="115747"/>
                </a:cubicBezTo>
                <a:cubicBezTo>
                  <a:pt x="207121" y="40621"/>
                  <a:pt x="138115" y="116527"/>
                  <a:pt x="196770" y="57874"/>
                </a:cubicBezTo>
                <a:cubicBezTo>
                  <a:pt x="211072" y="100783"/>
                  <a:pt x="202887" y="81685"/>
                  <a:pt x="219919" y="115747"/>
                </a:cubicBezTo>
              </a:path>
            </a:pathLst>
          </a:cu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34" name="Straight Connector 33"/>
          <p:cNvCxnSpPr/>
          <p:nvPr/>
        </p:nvCxnSpPr>
        <p:spPr>
          <a:xfrm>
            <a:off x="3886200" y="5649912"/>
            <a:ext cx="3048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Freeform 34"/>
          <p:cNvSpPr/>
          <p:nvPr/>
        </p:nvSpPr>
        <p:spPr>
          <a:xfrm>
            <a:off x="4648200" y="4953000"/>
            <a:ext cx="3048000" cy="650875"/>
          </a:xfrm>
          <a:custGeom>
            <a:avLst/>
            <a:gdLst>
              <a:gd name="connsiteX0" fmla="*/ 0 w 1724628"/>
              <a:gd name="connsiteY0" fmla="*/ 2052578 h 2087302"/>
              <a:gd name="connsiteX1" fmla="*/ 358815 w 1724628"/>
              <a:gd name="connsiteY1" fmla="*/ 50157 h 2087302"/>
              <a:gd name="connsiteX2" fmla="*/ 1088020 w 1724628"/>
              <a:gd name="connsiteY2" fmla="*/ 1751636 h 2087302"/>
              <a:gd name="connsiteX3" fmla="*/ 1724628 w 1724628"/>
              <a:gd name="connsiteY3" fmla="*/ 2064152 h 2087302"/>
              <a:gd name="connsiteX4" fmla="*/ 1724628 w 1724628"/>
              <a:gd name="connsiteY4" fmla="*/ 2064152 h 2087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4628" h="2087302">
                <a:moveTo>
                  <a:pt x="0" y="2052578"/>
                </a:moveTo>
                <a:cubicBezTo>
                  <a:pt x="88739" y="1076446"/>
                  <a:pt x="177478" y="100314"/>
                  <a:pt x="358815" y="50157"/>
                </a:cubicBezTo>
                <a:cubicBezTo>
                  <a:pt x="540152" y="0"/>
                  <a:pt x="860384" y="1415970"/>
                  <a:pt x="1088020" y="1751636"/>
                </a:cubicBezTo>
                <a:cubicBezTo>
                  <a:pt x="1315656" y="2087302"/>
                  <a:pt x="1724628" y="2064152"/>
                  <a:pt x="1724628" y="2064152"/>
                </a:cubicBezTo>
                <a:lnTo>
                  <a:pt x="1724628" y="2064152"/>
                </a:lnTo>
              </a:path>
            </a:pathLst>
          </a:cu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6" name="Freeform 35"/>
          <p:cNvSpPr/>
          <p:nvPr/>
        </p:nvSpPr>
        <p:spPr>
          <a:xfrm>
            <a:off x="1292225" y="4049712"/>
            <a:ext cx="1600200" cy="1554163"/>
          </a:xfrm>
          <a:custGeom>
            <a:avLst/>
            <a:gdLst>
              <a:gd name="connsiteX0" fmla="*/ 0 w 1724628"/>
              <a:gd name="connsiteY0" fmla="*/ 2052578 h 2087302"/>
              <a:gd name="connsiteX1" fmla="*/ 358815 w 1724628"/>
              <a:gd name="connsiteY1" fmla="*/ 50157 h 2087302"/>
              <a:gd name="connsiteX2" fmla="*/ 1088020 w 1724628"/>
              <a:gd name="connsiteY2" fmla="*/ 1751636 h 2087302"/>
              <a:gd name="connsiteX3" fmla="*/ 1724628 w 1724628"/>
              <a:gd name="connsiteY3" fmla="*/ 2064152 h 2087302"/>
              <a:gd name="connsiteX4" fmla="*/ 1724628 w 1724628"/>
              <a:gd name="connsiteY4" fmla="*/ 2064152 h 2087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4628" h="2087302">
                <a:moveTo>
                  <a:pt x="0" y="2052578"/>
                </a:moveTo>
                <a:cubicBezTo>
                  <a:pt x="88739" y="1076446"/>
                  <a:pt x="177478" y="100314"/>
                  <a:pt x="358815" y="50157"/>
                </a:cubicBezTo>
                <a:cubicBezTo>
                  <a:pt x="540152" y="0"/>
                  <a:pt x="860384" y="1415970"/>
                  <a:pt x="1088020" y="1751636"/>
                </a:cubicBezTo>
                <a:cubicBezTo>
                  <a:pt x="1315656" y="2087302"/>
                  <a:pt x="1724628" y="2064152"/>
                  <a:pt x="1724628" y="2064152"/>
                </a:cubicBezTo>
                <a:lnTo>
                  <a:pt x="1724628" y="2064152"/>
                </a:lnTo>
              </a:path>
            </a:pathLst>
          </a:custGeom>
          <a:ln w="38100">
            <a:solidFill>
              <a:srgbClr val="00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7" name="Freeform 36"/>
          <p:cNvSpPr/>
          <p:nvPr/>
        </p:nvSpPr>
        <p:spPr>
          <a:xfrm>
            <a:off x="4191000" y="4953000"/>
            <a:ext cx="3048000" cy="650875"/>
          </a:xfrm>
          <a:custGeom>
            <a:avLst/>
            <a:gdLst>
              <a:gd name="connsiteX0" fmla="*/ 0 w 1724628"/>
              <a:gd name="connsiteY0" fmla="*/ 2052578 h 2087302"/>
              <a:gd name="connsiteX1" fmla="*/ 358815 w 1724628"/>
              <a:gd name="connsiteY1" fmla="*/ 50157 h 2087302"/>
              <a:gd name="connsiteX2" fmla="*/ 1088020 w 1724628"/>
              <a:gd name="connsiteY2" fmla="*/ 1751636 h 2087302"/>
              <a:gd name="connsiteX3" fmla="*/ 1724628 w 1724628"/>
              <a:gd name="connsiteY3" fmla="*/ 2064152 h 2087302"/>
              <a:gd name="connsiteX4" fmla="*/ 1724628 w 1724628"/>
              <a:gd name="connsiteY4" fmla="*/ 2064152 h 2087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4628" h="2087302">
                <a:moveTo>
                  <a:pt x="0" y="2052578"/>
                </a:moveTo>
                <a:cubicBezTo>
                  <a:pt x="88739" y="1076446"/>
                  <a:pt x="177478" y="100314"/>
                  <a:pt x="358815" y="50157"/>
                </a:cubicBezTo>
                <a:cubicBezTo>
                  <a:pt x="540152" y="0"/>
                  <a:pt x="860384" y="1415970"/>
                  <a:pt x="1088020" y="1751636"/>
                </a:cubicBezTo>
                <a:cubicBezTo>
                  <a:pt x="1315656" y="2087302"/>
                  <a:pt x="1724628" y="2064152"/>
                  <a:pt x="1724628" y="2064152"/>
                </a:cubicBezTo>
                <a:lnTo>
                  <a:pt x="1724628" y="2064152"/>
                </a:lnTo>
              </a:path>
            </a:pathLst>
          </a:custGeom>
          <a:ln w="38100">
            <a:solidFill>
              <a:srgbClr val="00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8" name="Rectangle 37"/>
          <p:cNvSpPr>
            <a:spLocks noChangeArrowheads="1"/>
          </p:cNvSpPr>
          <p:nvPr/>
        </p:nvSpPr>
        <p:spPr bwMode="auto">
          <a:xfrm>
            <a:off x="1504950" y="5649912"/>
            <a:ext cx="3206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5</a:t>
            </a:r>
          </a:p>
        </p:txBody>
      </p:sp>
      <p:sp>
        <p:nvSpPr>
          <p:cNvPr id="39" name="Rectangle 38"/>
          <p:cNvSpPr>
            <a:spLocks noChangeArrowheads="1"/>
          </p:cNvSpPr>
          <p:nvPr/>
        </p:nvSpPr>
        <p:spPr bwMode="auto">
          <a:xfrm>
            <a:off x="2062163" y="5649912"/>
            <a:ext cx="4492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10</a:t>
            </a:r>
          </a:p>
        </p:txBody>
      </p:sp>
      <p:sp>
        <p:nvSpPr>
          <p:cNvPr id="40" name="Rectangle 39"/>
          <p:cNvSpPr>
            <a:spLocks noChangeArrowheads="1"/>
          </p:cNvSpPr>
          <p:nvPr/>
        </p:nvSpPr>
        <p:spPr bwMode="auto">
          <a:xfrm>
            <a:off x="4343400" y="5649912"/>
            <a:ext cx="5937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120</a:t>
            </a:r>
          </a:p>
        </p:txBody>
      </p:sp>
      <p:sp>
        <p:nvSpPr>
          <p:cNvPr id="41" name="Rectangle 40"/>
          <p:cNvSpPr>
            <a:spLocks noChangeArrowheads="1"/>
          </p:cNvSpPr>
          <p:nvPr/>
        </p:nvSpPr>
        <p:spPr bwMode="auto">
          <a:xfrm>
            <a:off x="4968875" y="5649912"/>
            <a:ext cx="5937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125</a:t>
            </a:r>
          </a:p>
        </p:txBody>
      </p:sp>
      <p:cxnSp>
        <p:nvCxnSpPr>
          <p:cNvPr id="42" name="Straight Connector 41"/>
          <p:cNvCxnSpPr/>
          <p:nvPr/>
        </p:nvCxnSpPr>
        <p:spPr>
          <a:xfrm>
            <a:off x="1905000" y="4572000"/>
            <a:ext cx="1828800" cy="0"/>
          </a:xfrm>
          <a:prstGeom prst="line">
            <a:avLst/>
          </a:prstGeom>
          <a:ln w="19050">
            <a:solidFill>
              <a:srgbClr val="00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Oval 42"/>
          <p:cNvSpPr/>
          <p:nvPr/>
        </p:nvSpPr>
        <p:spPr>
          <a:xfrm>
            <a:off x="1901825" y="4545012"/>
            <a:ext cx="76200" cy="76200"/>
          </a:xfrm>
          <a:prstGeom prst="ellipse">
            <a:avLst/>
          </a:prstGeom>
          <a:noFill/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5" name="Oval 44"/>
          <p:cNvSpPr/>
          <p:nvPr/>
        </p:nvSpPr>
        <p:spPr>
          <a:xfrm>
            <a:off x="2282825" y="4545012"/>
            <a:ext cx="76200" cy="76200"/>
          </a:xfrm>
          <a:prstGeom prst="ellipse">
            <a:avLst/>
          </a:prstGeom>
          <a:noFill/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7" name="Oval 46"/>
          <p:cNvSpPr/>
          <p:nvPr/>
        </p:nvSpPr>
        <p:spPr>
          <a:xfrm>
            <a:off x="5257800" y="5105400"/>
            <a:ext cx="76200" cy="76200"/>
          </a:xfrm>
          <a:prstGeom prst="ellipse">
            <a:avLst/>
          </a:prstGeom>
          <a:noFill/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4" name="Oval 53"/>
          <p:cNvSpPr/>
          <p:nvPr/>
        </p:nvSpPr>
        <p:spPr>
          <a:xfrm>
            <a:off x="5715000" y="5105400"/>
            <a:ext cx="76200" cy="76200"/>
          </a:xfrm>
          <a:prstGeom prst="ellipse">
            <a:avLst/>
          </a:prstGeom>
          <a:noFill/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5" name="Rectangle 54"/>
          <p:cNvSpPr>
            <a:spLocks noChangeArrowheads="1"/>
          </p:cNvSpPr>
          <p:nvPr/>
        </p:nvSpPr>
        <p:spPr bwMode="auto">
          <a:xfrm>
            <a:off x="2362200" y="3962400"/>
            <a:ext cx="16764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Times New Roman" pitchFamily="18" charset="0"/>
                <a:cs typeface="Times New Roman" pitchFamily="18" charset="0"/>
              </a:rPr>
              <a:t>Same perception variance </a:t>
            </a:r>
          </a:p>
        </p:txBody>
      </p:sp>
      <p:sp>
        <p:nvSpPr>
          <p:cNvPr id="44" name="TextBox 43"/>
          <p:cNvSpPr txBox="1">
            <a:spLocks noChangeArrowheads="1"/>
          </p:cNvSpPr>
          <p:nvPr/>
        </p:nvSpPr>
        <p:spPr bwMode="auto">
          <a:xfrm>
            <a:off x="7315200" y="1447800"/>
            <a:ext cx="12954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b="1" u="sng" dirty="0" smtClean="0">
                <a:solidFill>
                  <a:srgbClr val="0000CC"/>
                </a:solidFill>
              </a:rPr>
              <a:t>CV = 0.5</a:t>
            </a:r>
            <a:endParaRPr lang="en-US" sz="2000" b="1" u="sng" dirty="0">
              <a:solidFill>
                <a:srgbClr val="0000CC"/>
              </a:solidFill>
            </a:endParaRPr>
          </a:p>
        </p:txBody>
      </p:sp>
      <p:sp>
        <p:nvSpPr>
          <p:cNvPr id="52229" name="Rectangle 5"/>
          <p:cNvSpPr>
            <a:spLocks noChangeArrowheads="1"/>
          </p:cNvSpPr>
          <p:nvPr/>
        </p:nvSpPr>
        <p:spPr bwMode="auto">
          <a:xfrm>
            <a:off x="1219200" y="6211669"/>
            <a:ext cx="7239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Chen, A.,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Pravinvongvuth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S.,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Xu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X.,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Ryu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S. and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Chootinan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P., 2012. Examining the scaling effect and overlapping problem in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logit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-based stochastic user equilibrium models. </a:t>
            </a:r>
            <a:r>
              <a:rPr kumimoji="0" lang="en-US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Transportation Research Part A,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46(8), 1343-1358.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TextBox 45"/>
          <p:cNvSpPr txBox="1">
            <a:spLocks noChangeArrowheads="1"/>
          </p:cNvSpPr>
          <p:nvPr/>
        </p:nvSpPr>
        <p:spPr bwMode="auto">
          <a:xfrm>
            <a:off x="4572000" y="2590800"/>
            <a:ext cx="12192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b="1" u="sng" dirty="0" smtClean="0">
                <a:solidFill>
                  <a:srgbClr val="0000CC"/>
                </a:solidFill>
              </a:rPr>
              <a:t>(</a:t>
            </a:r>
            <a:r>
              <a:rPr lang="en-US" sz="2000" b="1" u="sng" dirty="0" smtClean="0">
                <a:solidFill>
                  <a:srgbClr val="0000CC"/>
                </a:solidFill>
                <a:sym typeface="Symbol"/>
              </a:rPr>
              <a:t>=0.02)</a:t>
            </a:r>
            <a:endParaRPr lang="en-US" sz="2000" b="1" u="sng" dirty="0">
              <a:solidFill>
                <a:srgbClr val="0000CC"/>
              </a:solidFill>
            </a:endParaRPr>
          </a:p>
        </p:txBody>
      </p:sp>
      <p:cxnSp>
        <p:nvCxnSpPr>
          <p:cNvPr id="58" name="Straight Connector 57"/>
          <p:cNvCxnSpPr>
            <a:stCxn id="47" idx="2"/>
          </p:cNvCxnSpPr>
          <p:nvPr/>
        </p:nvCxnSpPr>
        <p:spPr>
          <a:xfrm>
            <a:off x="5257800" y="5143500"/>
            <a:ext cx="2057400" cy="7398"/>
          </a:xfrm>
          <a:prstGeom prst="line">
            <a:avLst/>
          </a:prstGeom>
          <a:ln w="19050">
            <a:solidFill>
              <a:srgbClr val="00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angle 58"/>
          <p:cNvSpPr>
            <a:spLocks noChangeArrowheads="1"/>
          </p:cNvSpPr>
          <p:nvPr/>
        </p:nvSpPr>
        <p:spPr bwMode="auto">
          <a:xfrm>
            <a:off x="5943600" y="4541298"/>
            <a:ext cx="16764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Times New Roman" pitchFamily="18" charset="0"/>
                <a:cs typeface="Times New Roman" pitchFamily="18" charset="0"/>
              </a:rPr>
              <a:t>Same perception variance </a:t>
            </a:r>
          </a:p>
        </p:txBody>
      </p:sp>
      <p:sp>
        <p:nvSpPr>
          <p:cNvPr id="56" name="Rectangle 55"/>
          <p:cNvSpPr>
            <a:spLocks noChangeArrowheads="1"/>
          </p:cNvSpPr>
          <p:nvPr/>
        </p:nvSpPr>
        <p:spPr bwMode="auto">
          <a:xfrm>
            <a:off x="3711471" y="3036887"/>
            <a:ext cx="6858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000" b="1" dirty="0" smtClean="0">
                <a:solidFill>
                  <a:srgbClr val="0000CC"/>
                </a:solidFill>
              </a:rPr>
              <a:t>&gt;</a:t>
            </a:r>
            <a:endParaRPr lang="en-US" sz="4000" b="1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 animBg="1"/>
      <p:bldP spid="33" grpId="0" animBg="1"/>
      <p:bldP spid="35" grpId="0" animBg="1"/>
      <p:bldP spid="36" grpId="0" animBg="1"/>
      <p:bldP spid="37" grpId="0" animBg="1"/>
      <p:bldP spid="38" grpId="0"/>
      <p:bldP spid="39" grpId="0"/>
      <p:bldP spid="40" grpId="0"/>
      <p:bldP spid="41" grpId="0"/>
      <p:bldP spid="43" grpId="0" animBg="1"/>
      <p:bldP spid="45" grpId="0" animBg="1"/>
      <p:bldP spid="47" grpId="0" animBg="1"/>
      <p:bldP spid="54" grpId="0" animBg="1"/>
      <p:bldP spid="55" grpId="0"/>
      <p:bldP spid="59" grpId="0"/>
      <p:bldP spid="5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Alternative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B091E7-92BA-4A13-8380-E52BF95BE817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5" name="Isosceles Triangle 4"/>
          <p:cNvSpPr/>
          <p:nvPr/>
        </p:nvSpPr>
        <p:spPr>
          <a:xfrm>
            <a:off x="1828800" y="1676400"/>
            <a:ext cx="1447800" cy="914400"/>
          </a:xfrm>
          <a:prstGeom prst="triangle">
            <a:avLst/>
          </a:prstGeom>
          <a:noFill/>
          <a:ln w="41275"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003300"/>
                </a:solidFill>
                <a:cs typeface="+mj-cs"/>
              </a:rPr>
              <a:t>MNL</a:t>
            </a:r>
            <a:endParaRPr lang="en-US" b="1" dirty="0">
              <a:solidFill>
                <a:srgbClr val="003300"/>
              </a:solidFill>
              <a:cs typeface="+mj-cs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81000" y="1981200"/>
            <a:ext cx="14478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b="1" u="sng" dirty="0" smtClean="0">
                <a:solidFill>
                  <a:srgbClr val="003300"/>
                </a:solidFill>
              </a:rPr>
              <a:t>1. </a:t>
            </a:r>
            <a:r>
              <a:rPr lang="en-US" sz="2000" b="1" u="sng" dirty="0" err="1" smtClean="0">
                <a:solidFill>
                  <a:srgbClr val="003300"/>
                </a:solidFill>
              </a:rPr>
              <a:t>Gumbel</a:t>
            </a:r>
            <a:endParaRPr lang="en-US" sz="2000" b="1" u="sng" dirty="0">
              <a:solidFill>
                <a:srgbClr val="003300"/>
              </a:solidFill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828800" y="2590800"/>
            <a:ext cx="14478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7030A0"/>
                </a:solidFill>
              </a:rPr>
              <a:t>Closed form</a:t>
            </a:r>
            <a:endParaRPr lang="en-US" sz="1600" b="1" dirty="0">
              <a:solidFill>
                <a:srgbClr val="7030A0"/>
              </a:solidFill>
            </a:endParaRPr>
          </a:p>
        </p:txBody>
      </p:sp>
      <p:sp>
        <p:nvSpPr>
          <p:cNvPr id="8" name="Isosceles Triangle 7"/>
          <p:cNvSpPr/>
          <p:nvPr/>
        </p:nvSpPr>
        <p:spPr>
          <a:xfrm>
            <a:off x="1828800" y="3200400"/>
            <a:ext cx="1447800" cy="914400"/>
          </a:xfrm>
          <a:prstGeom prst="triangle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0000"/>
                </a:solidFill>
                <a:cs typeface="+mj-cs"/>
              </a:rPr>
              <a:t>MNP</a:t>
            </a:r>
            <a:endParaRPr lang="en-US" b="1" dirty="0">
              <a:solidFill>
                <a:srgbClr val="FF0000"/>
              </a:solidFill>
              <a:cs typeface="+mj-cs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81000" y="3505200"/>
            <a:ext cx="13716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b="1" u="sng" dirty="0" smtClean="0">
                <a:solidFill>
                  <a:srgbClr val="FF0000"/>
                </a:solidFill>
              </a:rPr>
              <a:t>2. Normal</a:t>
            </a:r>
            <a:endParaRPr lang="en-US" sz="2000" b="1" u="sng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 rot="18475859">
            <a:off x="1319259" y="3389392"/>
            <a:ext cx="14478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7030A0"/>
                </a:solidFill>
              </a:rPr>
              <a:t>Overlapping</a:t>
            </a:r>
            <a:endParaRPr lang="en-US" sz="1600" b="1" dirty="0">
              <a:solidFill>
                <a:srgbClr val="7030A0"/>
              </a:solidFill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 rot="3102993">
            <a:off x="2272667" y="3399109"/>
            <a:ext cx="164094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7030A0"/>
                </a:solidFill>
              </a:rPr>
              <a:t>Diff. trip length</a:t>
            </a:r>
            <a:endParaRPr lang="en-US" sz="1600" b="1" dirty="0">
              <a:solidFill>
                <a:srgbClr val="7030A0"/>
              </a:solidFill>
            </a:endParaRPr>
          </a:p>
        </p:txBody>
      </p:sp>
      <p:sp>
        <p:nvSpPr>
          <p:cNvPr id="12" name="Isosceles Triangle 11"/>
          <p:cNvSpPr/>
          <p:nvPr/>
        </p:nvSpPr>
        <p:spPr>
          <a:xfrm>
            <a:off x="4114800" y="1676400"/>
            <a:ext cx="1447800" cy="914400"/>
          </a:xfrm>
          <a:prstGeom prst="triangle">
            <a:avLst>
              <a:gd name="adj" fmla="val 50658"/>
            </a:avLst>
          </a:prstGeom>
          <a:noFill/>
          <a:ln w="41275"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91440" rtlCol="0" anchor="ctr" anchorCtr="1">
            <a:noAutofit/>
          </a:bodyPr>
          <a:lstStyle/>
          <a:p>
            <a:pPr algn="ctr"/>
            <a:r>
              <a:rPr lang="en-US" sz="1000" b="1" dirty="0" smtClean="0">
                <a:solidFill>
                  <a:srgbClr val="003300"/>
                </a:solidFill>
                <a:cs typeface="+mj-cs"/>
              </a:rPr>
              <a:t>EXTENDED LOGIT</a:t>
            </a:r>
            <a:endParaRPr lang="en-US" sz="1000" b="1" dirty="0">
              <a:solidFill>
                <a:srgbClr val="003300"/>
              </a:solidFill>
              <a:cs typeface="+mj-cs"/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4114800" y="2590800"/>
            <a:ext cx="14478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7030A0"/>
                </a:solidFill>
              </a:rPr>
              <a:t>Closed form</a:t>
            </a:r>
            <a:endParaRPr lang="en-US" sz="1600" b="1" dirty="0">
              <a:solidFill>
                <a:srgbClr val="7030A0"/>
              </a:solidFill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 rot="18475859">
            <a:off x="3588408" y="1898889"/>
            <a:ext cx="14478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7030A0"/>
                </a:solidFill>
              </a:rPr>
              <a:t>Overlapping</a:t>
            </a:r>
            <a:endParaRPr lang="en-US" sz="1600" b="1" dirty="0">
              <a:solidFill>
                <a:srgbClr val="7030A0"/>
              </a:solidFill>
            </a:endParaRPr>
          </a:p>
        </p:txBody>
      </p:sp>
      <p:sp>
        <p:nvSpPr>
          <p:cNvPr id="15" name="Isosceles Triangle 14"/>
          <p:cNvSpPr/>
          <p:nvPr/>
        </p:nvSpPr>
        <p:spPr>
          <a:xfrm>
            <a:off x="1896017" y="4583668"/>
            <a:ext cx="1447800" cy="914400"/>
          </a:xfrm>
          <a:prstGeom prst="triangle">
            <a:avLst/>
          </a:prstGeom>
          <a:noFill/>
          <a:ln w="41275"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b="1" dirty="0" smtClean="0">
                <a:solidFill>
                  <a:srgbClr val="0000CC"/>
                </a:solidFill>
                <a:cs typeface="+mj-cs"/>
              </a:rPr>
              <a:t>MNW</a:t>
            </a:r>
            <a:endParaRPr lang="en-US" b="1" dirty="0">
              <a:solidFill>
                <a:srgbClr val="0000CC"/>
              </a:solidFill>
              <a:cs typeface="+mj-cs"/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372016" y="4888468"/>
            <a:ext cx="145678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b="1" u="sng" dirty="0" smtClean="0">
                <a:solidFill>
                  <a:srgbClr val="0000CC"/>
                </a:solidFill>
              </a:rPr>
              <a:t>3. </a:t>
            </a:r>
            <a:r>
              <a:rPr lang="en-US" sz="2000" b="1" u="sng" dirty="0" err="1" smtClean="0">
                <a:solidFill>
                  <a:srgbClr val="0000CC"/>
                </a:solidFill>
              </a:rPr>
              <a:t>Weibull</a:t>
            </a:r>
            <a:endParaRPr lang="en-US" sz="2000" b="1" u="sng" dirty="0">
              <a:solidFill>
                <a:srgbClr val="0000CC"/>
              </a:solidFill>
            </a:endParaRP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1905000" y="5498068"/>
            <a:ext cx="14478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7030A0"/>
                </a:solidFill>
              </a:rPr>
              <a:t>Closed form</a:t>
            </a:r>
            <a:endParaRPr lang="en-US" sz="1600" b="1" dirty="0">
              <a:solidFill>
                <a:srgbClr val="7030A0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292082" y="5867400"/>
            <a:ext cx="2630848" cy="52322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0000CC"/>
                </a:solidFill>
              </a:rPr>
              <a:t>Multinomial </a:t>
            </a:r>
            <a:r>
              <a:rPr lang="en-US" sz="1600" b="1" dirty="0" err="1" smtClean="0">
                <a:solidFill>
                  <a:srgbClr val="0000CC"/>
                </a:solidFill>
              </a:rPr>
              <a:t>weibit</a:t>
            </a:r>
            <a:r>
              <a:rPr lang="en-US" sz="1600" b="1" dirty="0" smtClean="0">
                <a:solidFill>
                  <a:srgbClr val="0000CC"/>
                </a:solidFill>
              </a:rPr>
              <a:t> model</a:t>
            </a:r>
          </a:p>
          <a:p>
            <a:pPr algn="ctr"/>
            <a:r>
              <a:rPr lang="en-US" sz="1200" b="1" dirty="0" smtClean="0"/>
              <a:t>(Castillo et al., 2008)</a:t>
            </a:r>
            <a:endParaRPr lang="en-US" sz="1200" b="1" dirty="0"/>
          </a:p>
        </p:txBody>
      </p:sp>
      <p:sp>
        <p:nvSpPr>
          <p:cNvPr id="21" name="Isosceles Triangle 20"/>
          <p:cNvSpPr/>
          <p:nvPr/>
        </p:nvSpPr>
        <p:spPr>
          <a:xfrm>
            <a:off x="6087017" y="4564953"/>
            <a:ext cx="1447800" cy="914400"/>
          </a:xfrm>
          <a:prstGeom prst="triangle">
            <a:avLst/>
          </a:prstGeom>
          <a:noFill/>
          <a:ln w="41275"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b="1" dirty="0" smtClean="0">
                <a:solidFill>
                  <a:srgbClr val="0000CC"/>
                </a:solidFill>
                <a:cs typeface="+mj-cs"/>
              </a:rPr>
              <a:t>PSW</a:t>
            </a:r>
            <a:endParaRPr lang="en-US" b="1" dirty="0">
              <a:solidFill>
                <a:srgbClr val="0000CC"/>
              </a:solidFill>
              <a:cs typeface="+mj-cs"/>
            </a:endParaRP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6096000" y="5479353"/>
            <a:ext cx="14478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7030A0"/>
                </a:solidFill>
              </a:rPr>
              <a:t>Closed form</a:t>
            </a:r>
            <a:endParaRPr lang="en-US" sz="1600" b="1" dirty="0">
              <a:solidFill>
                <a:srgbClr val="7030A0"/>
              </a:solidFill>
            </a:endParaRPr>
          </a:p>
        </p:txBody>
      </p:sp>
      <p:sp>
        <p:nvSpPr>
          <p:cNvPr id="24" name="Text Box 34"/>
          <p:cNvSpPr txBox="1">
            <a:spLocks noChangeArrowheads="1"/>
          </p:cNvSpPr>
          <p:nvPr/>
        </p:nvSpPr>
        <p:spPr bwMode="auto">
          <a:xfrm>
            <a:off x="1143000" y="6396335"/>
            <a:ext cx="7696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en-US" sz="1200" dirty="0">
                <a:latin typeface="Times New Roman" pitchFamily="18" charset="0"/>
              </a:rPr>
              <a:t>Castillo</a:t>
            </a:r>
            <a:r>
              <a:rPr lang="en-US" altLang="zh-CN" sz="1200" dirty="0">
                <a:latin typeface="Times New Roman" pitchFamily="18" charset="0"/>
                <a:ea typeface="宋体" pitchFamily="2" charset="-122"/>
              </a:rPr>
              <a:t> et al. (2008) Closed form expressions for choice probabilities in the </a:t>
            </a:r>
            <a:r>
              <a:rPr lang="en-US" altLang="zh-CN" sz="1200" dirty="0" err="1">
                <a:latin typeface="Times New Roman" pitchFamily="18" charset="0"/>
                <a:ea typeface="宋体" pitchFamily="2" charset="-122"/>
              </a:rPr>
              <a:t>Weibull</a:t>
            </a:r>
            <a:r>
              <a:rPr lang="en-US" altLang="zh-CN" sz="1200" dirty="0">
                <a:latin typeface="Times New Roman" pitchFamily="18" charset="0"/>
                <a:ea typeface="宋体" pitchFamily="2" charset="-122"/>
              </a:rPr>
              <a:t> case. </a:t>
            </a:r>
            <a:r>
              <a:rPr lang="en-US" altLang="zh-CN" sz="1200" i="1" dirty="0">
                <a:latin typeface="Times New Roman" pitchFamily="18" charset="0"/>
                <a:ea typeface="宋体" pitchFamily="2" charset="-122"/>
              </a:rPr>
              <a:t>Transportation Research Part B</a:t>
            </a:r>
            <a:r>
              <a:rPr lang="en-US" altLang="zh-CN" sz="1200" dirty="0">
                <a:latin typeface="Times New Roman" pitchFamily="18" charset="0"/>
                <a:ea typeface="宋体" pitchFamily="2" charset="-122"/>
              </a:rPr>
              <a:t> 42(4), 373-380</a:t>
            </a:r>
            <a:endParaRPr lang="zh-CN" altLang="en-US" sz="1200" dirty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 rot="18475859">
            <a:off x="5549868" y="4772957"/>
            <a:ext cx="14478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7030A0"/>
                </a:solidFill>
              </a:rPr>
              <a:t>Overlapping</a:t>
            </a:r>
            <a:endParaRPr lang="en-US" sz="1600" b="1" dirty="0">
              <a:solidFill>
                <a:srgbClr val="7030A0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5612064" y="5867400"/>
            <a:ext cx="2388794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0000CC"/>
                </a:solidFill>
              </a:rPr>
              <a:t>Path-size </a:t>
            </a:r>
            <a:r>
              <a:rPr lang="en-US" sz="1600" b="1" dirty="0" err="1" smtClean="0">
                <a:solidFill>
                  <a:srgbClr val="0000CC"/>
                </a:solidFill>
              </a:rPr>
              <a:t>weibit</a:t>
            </a:r>
            <a:r>
              <a:rPr lang="en-US" sz="1600" b="1" dirty="0" smtClean="0">
                <a:solidFill>
                  <a:srgbClr val="0000CC"/>
                </a:solidFill>
              </a:rPr>
              <a:t> model</a:t>
            </a:r>
          </a:p>
        </p:txBody>
      </p:sp>
      <p:cxnSp>
        <p:nvCxnSpPr>
          <p:cNvPr id="28" name="Straight Arrow Connector 27"/>
          <p:cNvCxnSpPr/>
          <p:nvPr/>
        </p:nvCxnSpPr>
        <p:spPr>
          <a:xfrm flipH="1">
            <a:off x="3581400" y="4876800"/>
            <a:ext cx="2286000" cy="0"/>
          </a:xfrm>
          <a:prstGeom prst="straightConnector1">
            <a:avLst/>
          </a:prstGeom>
          <a:ln w="38100">
            <a:solidFill>
              <a:srgbClr val="CC00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3733800" y="4596825"/>
            <a:ext cx="21336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CC0099"/>
                </a:solidFill>
              </a:rPr>
              <a:t>Modification of the deterministic term</a:t>
            </a:r>
            <a:endParaRPr lang="en-US" sz="1600" b="1" dirty="0">
              <a:solidFill>
                <a:srgbClr val="CC0099"/>
              </a:solidFill>
            </a:endParaRP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 rot="3102993">
            <a:off x="6501083" y="4725636"/>
            <a:ext cx="164094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7030A0"/>
                </a:solidFill>
              </a:rPr>
              <a:t>Diff. trip length</a:t>
            </a:r>
            <a:endParaRPr lang="en-US" sz="1600" b="1" dirty="0">
              <a:solidFill>
                <a:srgbClr val="7030A0"/>
              </a:solidFill>
            </a:endParaRP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 rot="3102993">
            <a:off x="2272668" y="4749156"/>
            <a:ext cx="164094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7030A0"/>
                </a:solidFill>
              </a:rPr>
              <a:t>Diff. trip length</a:t>
            </a:r>
            <a:endParaRPr lang="en-US" sz="16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/>
      <p:bldP spid="19" grpId="0"/>
      <p:bldP spid="20" grpId="0" animBg="1"/>
      <p:bldP spid="21" grpId="0" animBg="1"/>
      <p:bldP spid="23" grpId="0"/>
      <p:bldP spid="25" grpId="0"/>
      <p:bldP spid="26" grpId="0"/>
      <p:bldP spid="29" grpId="0"/>
      <p:bldP spid="27" grpId="0"/>
      <p:bldP spid="3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2E7170-BE06-4623-9708-4EA977B4962D}" type="slidenum">
              <a:rPr lang="en-US"/>
              <a:pPr>
                <a:defRPr/>
              </a:pPr>
              <a:t>16</a:t>
            </a:fld>
            <a:endParaRPr lang="en-US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Outline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828800"/>
            <a:ext cx="8382000" cy="3124200"/>
          </a:xfrm>
        </p:spPr>
        <p:txBody>
          <a:bodyPr/>
          <a:lstStyle/>
          <a:p>
            <a:pPr eaLnBrk="1" hangingPunct="1"/>
            <a:r>
              <a:rPr lang="en-US" dirty="0" smtClean="0"/>
              <a:t>Review of closed-form route choice/network equilibrium models</a:t>
            </a:r>
          </a:p>
          <a:p>
            <a:pPr eaLnBrk="1" hangingPunct="1"/>
            <a:r>
              <a:rPr lang="en-US" dirty="0" err="1" smtClean="0">
                <a:solidFill>
                  <a:srgbClr val="0000CC"/>
                </a:solidFill>
              </a:rPr>
              <a:t>Weibit</a:t>
            </a:r>
            <a:r>
              <a:rPr lang="en-US" dirty="0" smtClean="0">
                <a:solidFill>
                  <a:srgbClr val="0000CC"/>
                </a:solidFill>
              </a:rPr>
              <a:t> route choice model</a:t>
            </a:r>
          </a:p>
          <a:p>
            <a:pPr eaLnBrk="1" hangingPunct="1"/>
            <a:r>
              <a:rPr lang="en-US" dirty="0" err="1" smtClean="0"/>
              <a:t>Weibit</a:t>
            </a:r>
            <a:r>
              <a:rPr lang="en-US" dirty="0" smtClean="0"/>
              <a:t> stochastic user equilibrium model</a:t>
            </a:r>
          </a:p>
          <a:p>
            <a:pPr eaLnBrk="1" hangingPunct="1"/>
            <a:r>
              <a:rPr lang="en-US" dirty="0" smtClean="0"/>
              <a:t>Numerical results</a:t>
            </a:r>
          </a:p>
          <a:p>
            <a:pPr eaLnBrk="1" hangingPunct="1"/>
            <a:r>
              <a:rPr lang="en-US" dirty="0" smtClean="0"/>
              <a:t>Concluding Remarks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0BE096-51C2-43BC-BD41-B29609B59F52}" type="slidenum">
              <a:rPr lang="en-US"/>
              <a:pPr>
                <a:defRPr/>
              </a:pPr>
              <a:t>17</a:t>
            </a:fld>
            <a:endParaRPr lang="en-US"/>
          </a:p>
        </p:txBody>
      </p:sp>
      <p:sp>
        <p:nvSpPr>
          <p:cNvPr id="11268" name="Rectangle 5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8686800" cy="914400"/>
          </a:xfrm>
        </p:spPr>
        <p:txBody>
          <a:bodyPr/>
          <a:lstStyle/>
          <a:p>
            <a:r>
              <a:rPr lang="en-US" sz="4000" dirty="0" err="1" smtClean="0"/>
              <a:t>Weibull</a:t>
            </a:r>
            <a:r>
              <a:rPr lang="en-US" sz="4000" dirty="0" smtClean="0"/>
              <a:t> Distribution</a:t>
            </a:r>
          </a:p>
        </p:txBody>
      </p:sp>
      <p:sp>
        <p:nvSpPr>
          <p:cNvPr id="1126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2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27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27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273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27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27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55303" name="Picture 7"/>
          <p:cNvPicPr>
            <a:picLocks noChangeAspect="1" noChangeArrowheads="1"/>
          </p:cNvPicPr>
          <p:nvPr/>
        </p:nvPicPr>
        <p:blipFill>
          <a:blip r:embed="rId2" cstate="print"/>
          <a:srcRect b="12111"/>
          <a:stretch>
            <a:fillRect/>
          </a:stretch>
        </p:blipFill>
        <p:spPr bwMode="auto">
          <a:xfrm>
            <a:off x="457200" y="3124200"/>
            <a:ext cx="82296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9" name="Line Callout 1 (No Border) 48"/>
          <p:cNvSpPr/>
          <p:nvPr/>
        </p:nvSpPr>
        <p:spPr>
          <a:xfrm>
            <a:off x="1828800" y="6019800"/>
            <a:ext cx="3886200" cy="685800"/>
          </a:xfrm>
          <a:prstGeom prst="callout1">
            <a:avLst>
              <a:gd name="adj1" fmla="val 36210"/>
              <a:gd name="adj2" fmla="val 102509"/>
              <a:gd name="adj3" fmla="val -31944"/>
              <a:gd name="adj4" fmla="val 130545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b="1" dirty="0" smtClean="0">
                <a:solidFill>
                  <a:srgbClr val="FF0000"/>
                </a:solidFill>
              </a:rPr>
              <a:t>Variance is a function of route cost!!!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50" name="Straight Connector 49"/>
          <p:cNvCxnSpPr/>
          <p:nvPr/>
        </p:nvCxnSpPr>
        <p:spPr>
          <a:xfrm>
            <a:off x="3124200" y="1447800"/>
            <a:ext cx="0" cy="10668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3124200" y="2514600"/>
            <a:ext cx="2667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 51"/>
          <p:cNvSpPr>
            <a:spLocks noChangeArrowheads="1"/>
          </p:cNvSpPr>
          <p:nvPr/>
        </p:nvSpPr>
        <p:spPr bwMode="auto">
          <a:xfrm>
            <a:off x="2514600" y="1512888"/>
            <a:ext cx="5810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PDF</a:t>
            </a:r>
          </a:p>
        </p:txBody>
      </p:sp>
      <p:sp>
        <p:nvSpPr>
          <p:cNvPr id="53" name="Rectangle 52"/>
          <p:cNvSpPr>
            <a:spLocks noChangeArrowheads="1"/>
          </p:cNvSpPr>
          <p:nvPr/>
        </p:nvSpPr>
        <p:spPr bwMode="auto">
          <a:xfrm>
            <a:off x="3276600" y="2590800"/>
            <a:ext cx="21907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Perceived travel cost</a:t>
            </a:r>
          </a:p>
        </p:txBody>
      </p:sp>
      <p:sp>
        <p:nvSpPr>
          <p:cNvPr id="54" name="Freeform 53"/>
          <p:cNvSpPr/>
          <p:nvPr/>
        </p:nvSpPr>
        <p:spPr>
          <a:xfrm>
            <a:off x="3352800" y="1447800"/>
            <a:ext cx="2438400" cy="1027113"/>
          </a:xfrm>
          <a:custGeom>
            <a:avLst/>
            <a:gdLst>
              <a:gd name="connsiteX0" fmla="*/ 0 w 1724628"/>
              <a:gd name="connsiteY0" fmla="*/ 2052578 h 2087302"/>
              <a:gd name="connsiteX1" fmla="*/ 358815 w 1724628"/>
              <a:gd name="connsiteY1" fmla="*/ 50157 h 2087302"/>
              <a:gd name="connsiteX2" fmla="*/ 1088020 w 1724628"/>
              <a:gd name="connsiteY2" fmla="*/ 1751636 h 2087302"/>
              <a:gd name="connsiteX3" fmla="*/ 1724628 w 1724628"/>
              <a:gd name="connsiteY3" fmla="*/ 2064152 h 2087302"/>
              <a:gd name="connsiteX4" fmla="*/ 1724628 w 1724628"/>
              <a:gd name="connsiteY4" fmla="*/ 2064152 h 2087302"/>
              <a:gd name="connsiteX0" fmla="*/ 0 w 1724628"/>
              <a:gd name="connsiteY0" fmla="*/ 2038468 h 2073192"/>
              <a:gd name="connsiteX1" fmla="*/ 161684 w 1724628"/>
              <a:gd name="connsiteY1" fmla="*/ 1521242 h 2073192"/>
              <a:gd name="connsiteX2" fmla="*/ 358815 w 1724628"/>
              <a:gd name="connsiteY2" fmla="*/ 36047 h 2073192"/>
              <a:gd name="connsiteX3" fmla="*/ 1088020 w 1724628"/>
              <a:gd name="connsiteY3" fmla="*/ 1737526 h 2073192"/>
              <a:gd name="connsiteX4" fmla="*/ 1724628 w 1724628"/>
              <a:gd name="connsiteY4" fmla="*/ 2050042 h 2073192"/>
              <a:gd name="connsiteX5" fmla="*/ 1724628 w 1724628"/>
              <a:gd name="connsiteY5" fmla="*/ 2050042 h 2073192"/>
              <a:gd name="connsiteX0" fmla="*/ 0 w 1724628"/>
              <a:gd name="connsiteY0" fmla="*/ 2088626 h 2131709"/>
              <a:gd name="connsiteX1" fmla="*/ 161684 w 1724628"/>
              <a:gd name="connsiteY1" fmla="*/ 1571400 h 2131709"/>
              <a:gd name="connsiteX2" fmla="*/ 485052 w 1724628"/>
              <a:gd name="connsiteY2" fmla="*/ 36048 h 2131709"/>
              <a:gd name="connsiteX3" fmla="*/ 1088020 w 1724628"/>
              <a:gd name="connsiteY3" fmla="*/ 1787684 h 2131709"/>
              <a:gd name="connsiteX4" fmla="*/ 1724628 w 1724628"/>
              <a:gd name="connsiteY4" fmla="*/ 2100200 h 2131709"/>
              <a:gd name="connsiteX5" fmla="*/ 1724628 w 1724628"/>
              <a:gd name="connsiteY5" fmla="*/ 2100200 h 2131709"/>
              <a:gd name="connsiteX0" fmla="*/ 0 w 1724628"/>
              <a:gd name="connsiteY0" fmla="*/ 2088625 h 2131708"/>
              <a:gd name="connsiteX1" fmla="*/ 161684 w 1724628"/>
              <a:gd name="connsiteY1" fmla="*/ 1571399 h 2131708"/>
              <a:gd name="connsiteX2" fmla="*/ 538946 w 1724628"/>
              <a:gd name="connsiteY2" fmla="*/ 36047 h 2131708"/>
              <a:gd name="connsiteX3" fmla="*/ 1088020 w 1724628"/>
              <a:gd name="connsiteY3" fmla="*/ 1787683 h 2131708"/>
              <a:gd name="connsiteX4" fmla="*/ 1724628 w 1724628"/>
              <a:gd name="connsiteY4" fmla="*/ 2100199 h 2131708"/>
              <a:gd name="connsiteX5" fmla="*/ 1724628 w 1724628"/>
              <a:gd name="connsiteY5" fmla="*/ 2100199 h 2131708"/>
              <a:gd name="connsiteX0" fmla="*/ 0 w 1724628"/>
              <a:gd name="connsiteY0" fmla="*/ 2052578 h 2095661"/>
              <a:gd name="connsiteX1" fmla="*/ 161684 w 1724628"/>
              <a:gd name="connsiteY1" fmla="*/ 1535352 h 2095661"/>
              <a:gd name="connsiteX2" fmla="*/ 538946 w 1724628"/>
              <a:gd name="connsiteY2" fmla="*/ 0 h 2095661"/>
              <a:gd name="connsiteX3" fmla="*/ 1088020 w 1724628"/>
              <a:gd name="connsiteY3" fmla="*/ 1751636 h 2095661"/>
              <a:gd name="connsiteX4" fmla="*/ 1724628 w 1724628"/>
              <a:gd name="connsiteY4" fmla="*/ 2064152 h 2095661"/>
              <a:gd name="connsiteX5" fmla="*/ 1724628 w 1724628"/>
              <a:gd name="connsiteY5" fmla="*/ 2064152 h 20956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24628" h="2095661">
                <a:moveTo>
                  <a:pt x="0" y="2052578"/>
                </a:moveTo>
                <a:cubicBezTo>
                  <a:pt x="10266" y="1951751"/>
                  <a:pt x="71860" y="1877448"/>
                  <a:pt x="161684" y="1535352"/>
                </a:cubicBezTo>
                <a:cubicBezTo>
                  <a:pt x="251508" y="1193256"/>
                  <a:pt x="376858" y="80933"/>
                  <a:pt x="538946" y="0"/>
                </a:cubicBezTo>
                <a:cubicBezTo>
                  <a:pt x="693335" y="36047"/>
                  <a:pt x="890406" y="1407611"/>
                  <a:pt x="1088020" y="1751636"/>
                </a:cubicBezTo>
                <a:cubicBezTo>
                  <a:pt x="1285634" y="2095661"/>
                  <a:pt x="1724628" y="2064152"/>
                  <a:pt x="1724628" y="2064152"/>
                </a:cubicBezTo>
                <a:lnTo>
                  <a:pt x="1724628" y="2064152"/>
                </a:lnTo>
              </a:path>
            </a:pathLst>
          </a:cu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0000CC"/>
              </a:solidFill>
            </a:endParaRPr>
          </a:p>
        </p:txBody>
      </p:sp>
      <p:sp>
        <p:nvSpPr>
          <p:cNvPr id="55" name="Rectangle 54"/>
          <p:cNvSpPr>
            <a:spLocks noChangeArrowheads="1"/>
          </p:cNvSpPr>
          <p:nvPr/>
        </p:nvSpPr>
        <p:spPr bwMode="auto">
          <a:xfrm>
            <a:off x="3657600" y="2057400"/>
            <a:ext cx="10017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0000"/>
                </a:solidFill>
              </a:rPr>
              <a:t>Weibull</a:t>
            </a:r>
          </a:p>
        </p:txBody>
      </p:sp>
      <p:sp>
        <p:nvSpPr>
          <p:cNvPr id="58" name="Rectangle 57"/>
          <p:cNvSpPr>
            <a:spLocks noChangeArrowheads="1"/>
          </p:cNvSpPr>
          <p:nvPr/>
        </p:nvSpPr>
        <p:spPr bwMode="auto">
          <a:xfrm>
            <a:off x="3505200" y="3962400"/>
            <a:ext cx="1905000" cy="3381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b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Gamma function</a:t>
            </a:r>
          </a:p>
        </p:txBody>
      </p:sp>
      <p:cxnSp>
        <p:nvCxnSpPr>
          <p:cNvPr id="59" name="Shape 24"/>
          <p:cNvCxnSpPr>
            <a:endCxn id="58" idx="3"/>
          </p:cNvCxnSpPr>
          <p:nvPr/>
        </p:nvCxnSpPr>
        <p:spPr>
          <a:xfrm rot="10800000">
            <a:off x="5410200" y="4131470"/>
            <a:ext cx="990600" cy="288133"/>
          </a:xfrm>
          <a:prstGeom prst="bentConnector3">
            <a:avLst>
              <a:gd name="adj1" fmla="val 50000"/>
            </a:avLst>
          </a:prstGeom>
          <a:ln w="38100">
            <a:solidFill>
              <a:srgbClr val="0000CC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Line Callout 1 (No Border) 20"/>
          <p:cNvSpPr/>
          <p:nvPr/>
        </p:nvSpPr>
        <p:spPr>
          <a:xfrm>
            <a:off x="7010400" y="1905000"/>
            <a:ext cx="1600200" cy="685800"/>
          </a:xfrm>
          <a:prstGeom prst="callout1">
            <a:avLst>
              <a:gd name="adj1" fmla="val 61805"/>
              <a:gd name="adj2" fmla="val 2211"/>
              <a:gd name="adj3" fmla="val 202382"/>
              <a:gd name="adj4" fmla="val -33400"/>
            </a:avLst>
          </a:prstGeom>
          <a:noFill/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rgbClr val="0000CC"/>
                </a:solidFill>
              </a:rPr>
              <a:t>Location parameter</a:t>
            </a:r>
            <a:endParaRPr lang="en-US" dirty="0">
              <a:solidFill>
                <a:srgbClr val="0000CC"/>
              </a:solidFill>
            </a:endParaRPr>
          </a:p>
        </p:txBody>
      </p:sp>
      <p:sp>
        <p:nvSpPr>
          <p:cNvPr id="22" name="Line Callout 1 (No Border) 21"/>
          <p:cNvSpPr/>
          <p:nvPr/>
        </p:nvSpPr>
        <p:spPr>
          <a:xfrm>
            <a:off x="7391400" y="2514600"/>
            <a:ext cx="1600200" cy="685800"/>
          </a:xfrm>
          <a:prstGeom prst="callout1">
            <a:avLst>
              <a:gd name="adj1" fmla="val 61805"/>
              <a:gd name="adj2" fmla="val 2211"/>
              <a:gd name="adj3" fmla="val 114882"/>
              <a:gd name="adj4" fmla="val -25662"/>
            </a:avLst>
          </a:prstGeom>
          <a:noFill/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rgbClr val="0000CC"/>
                </a:solidFill>
              </a:rPr>
              <a:t>Shape</a:t>
            </a:r>
          </a:p>
          <a:p>
            <a:r>
              <a:rPr lang="en-US" dirty="0" smtClean="0">
                <a:solidFill>
                  <a:srgbClr val="0000CC"/>
                </a:solidFill>
              </a:rPr>
              <a:t>parameter</a:t>
            </a:r>
            <a:endParaRPr lang="en-US" dirty="0">
              <a:solidFill>
                <a:srgbClr val="0000CC"/>
              </a:solidFill>
            </a:endParaRPr>
          </a:p>
        </p:txBody>
      </p:sp>
      <p:sp>
        <p:nvSpPr>
          <p:cNvPr id="23" name="Line Callout 1 (No Border) 22"/>
          <p:cNvSpPr/>
          <p:nvPr/>
        </p:nvSpPr>
        <p:spPr>
          <a:xfrm>
            <a:off x="7239000" y="3657600"/>
            <a:ext cx="1600200" cy="685800"/>
          </a:xfrm>
          <a:prstGeom prst="callout1">
            <a:avLst>
              <a:gd name="adj1" fmla="val 50694"/>
              <a:gd name="adj2" fmla="val 3997"/>
              <a:gd name="adj3" fmla="val 30160"/>
              <a:gd name="adj4" fmla="val -49472"/>
            </a:avLst>
          </a:prstGeom>
          <a:noFill/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rgbClr val="0000CC"/>
                </a:solidFill>
              </a:rPr>
              <a:t>Scale</a:t>
            </a:r>
          </a:p>
          <a:p>
            <a:r>
              <a:rPr lang="en-US" dirty="0" smtClean="0">
                <a:solidFill>
                  <a:srgbClr val="0000CC"/>
                </a:solidFill>
              </a:rPr>
              <a:t>parameter</a:t>
            </a:r>
            <a:endParaRPr lang="en-US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8600" y="228600"/>
            <a:ext cx="8001000" cy="914400"/>
          </a:xfrm>
        </p:spPr>
        <p:txBody>
          <a:bodyPr/>
          <a:lstStyle/>
          <a:p>
            <a:r>
              <a:rPr lang="en-US" altLang="zh-CN" sz="3600" dirty="0" smtClean="0">
                <a:ea typeface="宋体" pitchFamily="2" charset="-122"/>
              </a:rPr>
              <a:t>Multinomial </a:t>
            </a:r>
            <a:r>
              <a:rPr lang="en-US" altLang="zh-CN" sz="3600" dirty="0" err="1" smtClean="0">
                <a:ea typeface="宋体" pitchFamily="2" charset="-122"/>
              </a:rPr>
              <a:t>Weibit</a:t>
            </a:r>
            <a:r>
              <a:rPr lang="en-US" altLang="zh-CN" sz="3600" dirty="0" smtClean="0">
                <a:ea typeface="宋体" pitchFamily="2" charset="-122"/>
              </a:rPr>
              <a:t> (MNW) Model and Closed-form Prob. Expression</a:t>
            </a:r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E8E328-534A-4369-9017-947FB789F781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76200" y="1447800"/>
            <a:ext cx="8991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Under the </a:t>
            </a:r>
            <a:r>
              <a:rPr lang="en-US" b="1" i="1" dirty="0" smtClean="0">
                <a:solidFill>
                  <a:srgbClr val="FF0000"/>
                </a:solidFill>
              </a:rPr>
              <a:t>independently distributed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assumption, we have the joint survival function:</a:t>
            </a:r>
            <a:endParaRPr lang="en-US" dirty="0"/>
          </a:p>
        </p:txBody>
      </p:sp>
      <p:sp>
        <p:nvSpPr>
          <p:cNvPr id="5120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120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381000" y="2667000"/>
            <a:ext cx="5715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Then, the choice probability can be determined by 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381000" y="3962400"/>
            <a:ext cx="5715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To obtain a closed-form, </a:t>
            </a:r>
            <a:r>
              <a:rPr lang="en-US" dirty="0" smtClean="0">
                <a:sym typeface="Symbol"/>
              </a:rPr>
              <a:t> and  are fixed for all routes</a:t>
            </a: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381000" y="5105400"/>
            <a:ext cx="5715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Finally, we have </a:t>
            </a:r>
            <a:endParaRPr lang="en-US" dirty="0"/>
          </a:p>
        </p:txBody>
      </p:sp>
      <p:sp>
        <p:nvSpPr>
          <p:cNvPr id="27" name="Line Callout 1 (No Border) 26"/>
          <p:cNvSpPr/>
          <p:nvPr/>
        </p:nvSpPr>
        <p:spPr>
          <a:xfrm>
            <a:off x="6858000" y="3962400"/>
            <a:ext cx="2438400" cy="1600200"/>
          </a:xfrm>
          <a:prstGeom prst="callout1">
            <a:avLst>
              <a:gd name="adj1" fmla="val 8546"/>
              <a:gd name="adj2" fmla="val 3848"/>
              <a:gd name="adj3" fmla="val 12048"/>
              <a:gd name="adj4" fmla="val -33890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>
                <a:solidFill>
                  <a:srgbClr val="FF0000"/>
                </a:solidFill>
              </a:rPr>
              <a:t> Since the </a:t>
            </a:r>
            <a:r>
              <a:rPr lang="en-US" b="1" dirty="0" err="1" smtClean="0">
                <a:solidFill>
                  <a:srgbClr val="FF0000"/>
                </a:solidFill>
              </a:rPr>
              <a:t>Weibull</a:t>
            </a:r>
            <a:r>
              <a:rPr lang="en-US" b="1" dirty="0" smtClean="0">
                <a:solidFill>
                  <a:srgbClr val="FF0000"/>
                </a:solidFill>
              </a:rPr>
              <a:t> variance is a function of route cost, the identically distributed assumption does NOT apply</a:t>
            </a:r>
          </a:p>
        </p:txBody>
      </p:sp>
      <p:sp>
        <p:nvSpPr>
          <p:cNvPr id="5632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6326" name="Object 6"/>
          <p:cNvGraphicFramePr>
            <a:graphicFrameLocks noChangeAspect="1"/>
          </p:cNvGraphicFramePr>
          <p:nvPr/>
        </p:nvGraphicFramePr>
        <p:xfrm>
          <a:off x="2895600" y="1750685"/>
          <a:ext cx="2743200" cy="9925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542" name="Equation" r:id="rId3" imgW="1892300" imgH="685800" progId="Equation.DSMT4">
                  <p:embed/>
                </p:oleObj>
              </mc:Choice>
              <mc:Fallback>
                <p:oleObj name="Equation" r:id="rId3" imgW="1892300" imgH="685800" progId="Equation.DSMT4">
                  <p:embed/>
                  <p:pic>
                    <p:nvPicPr>
                      <p:cNvPr id="0" name="Picture 1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5600" y="1750685"/>
                        <a:ext cx="2743200" cy="99251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632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6328" name="Object 8"/>
          <p:cNvGraphicFramePr>
            <a:graphicFrameLocks noChangeAspect="1"/>
          </p:cNvGraphicFramePr>
          <p:nvPr/>
        </p:nvGraphicFramePr>
        <p:xfrm>
          <a:off x="400050" y="2971800"/>
          <a:ext cx="7353300" cy="1017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543" name="Equation" r:id="rId5" imgW="4965700" imgH="685800" progId="Equation.DSMT4">
                  <p:embed/>
                </p:oleObj>
              </mc:Choice>
              <mc:Fallback>
                <p:oleObj name="Equation" r:id="rId5" imgW="4965700" imgH="685800" progId="Equation.DSMT4">
                  <p:embed/>
                  <p:pic>
                    <p:nvPicPr>
                      <p:cNvPr id="0" name="Picture 1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0050" y="2971800"/>
                        <a:ext cx="7353300" cy="10175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6331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6330" name="Object 10"/>
          <p:cNvGraphicFramePr>
            <a:graphicFrameLocks noChangeAspect="1"/>
          </p:cNvGraphicFramePr>
          <p:nvPr/>
        </p:nvGraphicFramePr>
        <p:xfrm>
          <a:off x="1389063" y="4267200"/>
          <a:ext cx="4957762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544" name="Equation" r:id="rId7" imgW="3429000" imgH="685800" progId="Equation.DSMT4">
                  <p:embed/>
                </p:oleObj>
              </mc:Choice>
              <mc:Fallback>
                <p:oleObj name="Equation" r:id="rId7" imgW="3429000" imgH="685800" progId="Equation.DSMT4">
                  <p:embed/>
                  <p:pic>
                    <p:nvPicPr>
                      <p:cNvPr id="0" name="Picture 1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89063" y="4267200"/>
                        <a:ext cx="4957762" cy="990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633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6332" name="Object 12"/>
          <p:cNvGraphicFramePr>
            <a:graphicFrameLocks noChangeAspect="1"/>
          </p:cNvGraphicFramePr>
          <p:nvPr/>
        </p:nvGraphicFramePr>
        <p:xfrm>
          <a:off x="2438400" y="5181600"/>
          <a:ext cx="2286000" cy="12129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545" name="Equation" r:id="rId9" imgW="1397000" imgH="749300" progId="Equation.DSMT4">
                  <p:embed/>
                </p:oleObj>
              </mc:Choice>
              <mc:Fallback>
                <p:oleObj name="Equation" r:id="rId9" imgW="1397000" imgH="749300" progId="Equation.DSMT4">
                  <p:embed/>
                  <p:pic>
                    <p:nvPicPr>
                      <p:cNvPr id="0" name="Picture 1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8400" y="5181600"/>
                        <a:ext cx="2286000" cy="121297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Text Box 34"/>
          <p:cNvSpPr txBox="1">
            <a:spLocks noChangeArrowheads="1"/>
          </p:cNvSpPr>
          <p:nvPr/>
        </p:nvSpPr>
        <p:spPr bwMode="auto">
          <a:xfrm>
            <a:off x="1447800" y="6276975"/>
            <a:ext cx="67818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en-US" sz="1600" dirty="0">
                <a:latin typeface="Times New Roman" pitchFamily="18" charset="0"/>
              </a:rPr>
              <a:t>Castillo</a:t>
            </a:r>
            <a:r>
              <a:rPr lang="en-US" altLang="zh-CN" sz="1600" dirty="0">
                <a:latin typeface="Times New Roman" pitchFamily="18" charset="0"/>
                <a:ea typeface="宋体" pitchFamily="2" charset="-122"/>
              </a:rPr>
              <a:t> et al. (2008) Closed form expressions for choice probabilities in the </a:t>
            </a:r>
            <a:r>
              <a:rPr lang="en-US" altLang="zh-CN" sz="1600" dirty="0" err="1">
                <a:latin typeface="Times New Roman" pitchFamily="18" charset="0"/>
                <a:ea typeface="宋体" pitchFamily="2" charset="-122"/>
              </a:rPr>
              <a:t>Weibull</a:t>
            </a:r>
            <a:r>
              <a:rPr lang="en-US" altLang="zh-CN" sz="1600" dirty="0">
                <a:latin typeface="Times New Roman" pitchFamily="18" charset="0"/>
                <a:ea typeface="宋体" pitchFamily="2" charset="-122"/>
              </a:rPr>
              <a:t> case. </a:t>
            </a:r>
            <a:r>
              <a:rPr lang="en-US" altLang="zh-CN" sz="1600" i="1" dirty="0">
                <a:latin typeface="Times New Roman" pitchFamily="18" charset="0"/>
                <a:ea typeface="宋体" pitchFamily="2" charset="-122"/>
              </a:rPr>
              <a:t>Transportation Research Part B</a:t>
            </a:r>
            <a:r>
              <a:rPr lang="en-US" altLang="zh-CN" sz="1600" dirty="0">
                <a:latin typeface="Times New Roman" pitchFamily="18" charset="0"/>
                <a:ea typeface="宋体" pitchFamily="2" charset="-122"/>
              </a:rPr>
              <a:t> 42(4), 373-380</a:t>
            </a:r>
            <a:endParaRPr lang="zh-CN" altLang="en-US" sz="1600" dirty="0">
              <a:latin typeface="Times New Roman" pitchFamily="18" charset="0"/>
              <a:ea typeface="宋体" pitchFamily="2" charset="-122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3C36D3-4DB5-4BC4-A05F-B01EF3EC02FA}" type="slidenum">
              <a:rPr lang="en-US"/>
              <a:pPr>
                <a:defRPr/>
              </a:pPr>
              <a:t>19</a:t>
            </a:fld>
            <a:endParaRPr lang="en-US"/>
          </a:p>
        </p:txBody>
      </p:sp>
      <p:sp>
        <p:nvSpPr>
          <p:cNvPr id="16387" name="Rectangle 5"/>
          <p:cNvSpPr>
            <a:spLocks noGrp="1" noChangeArrowheads="1"/>
          </p:cNvSpPr>
          <p:nvPr>
            <p:ph type="title"/>
          </p:nvPr>
        </p:nvSpPr>
        <p:spPr>
          <a:xfrm>
            <a:off x="152400" y="228600"/>
            <a:ext cx="7829550" cy="914400"/>
          </a:xfrm>
        </p:spPr>
        <p:txBody>
          <a:bodyPr/>
          <a:lstStyle/>
          <a:p>
            <a:r>
              <a:rPr lang="en-US" sz="3600" smtClean="0"/>
              <a:t>Identically Distributed Assumption: Homogeneous Perception Variance</a:t>
            </a:r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16389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84250" y="1295400"/>
            <a:ext cx="3049588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1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26405" y="1295400"/>
            <a:ext cx="3668712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" name="TextBox 46"/>
          <p:cNvSpPr txBox="1"/>
          <p:nvPr/>
        </p:nvSpPr>
        <p:spPr>
          <a:xfrm>
            <a:off x="1517650" y="1981200"/>
            <a:ext cx="304800" cy="381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i="1" dirty="0" err="1">
                <a:latin typeface="+mn-lt"/>
                <a:cs typeface="Arial" pitchFamily="34" charset="0"/>
              </a:rPr>
              <a:t>i</a:t>
            </a:r>
            <a:endParaRPr lang="en-US" i="1" dirty="0">
              <a:latin typeface="+mn-lt"/>
              <a:cs typeface="Arial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2921000" y="1970088"/>
            <a:ext cx="304800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i="1" dirty="0">
                <a:latin typeface="+mn-lt"/>
                <a:cs typeface="Arial" pitchFamily="34" charset="0"/>
              </a:rPr>
              <a:t>j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4828055" y="1992313"/>
            <a:ext cx="304800" cy="381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i="1" dirty="0" err="1">
                <a:latin typeface="+mn-lt"/>
                <a:cs typeface="Arial" pitchFamily="34" charset="0"/>
              </a:rPr>
              <a:t>i</a:t>
            </a:r>
            <a:endParaRPr lang="en-US" i="1" dirty="0">
              <a:latin typeface="+mn-lt"/>
              <a:cs typeface="Arial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820367" y="1981200"/>
            <a:ext cx="30480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i="1" dirty="0">
                <a:latin typeface="+mn-lt"/>
                <a:cs typeface="Arial" pitchFamily="34" charset="0"/>
              </a:rPr>
              <a:t>j</a:t>
            </a:r>
          </a:p>
        </p:txBody>
      </p:sp>
      <p:sp>
        <p:nvSpPr>
          <p:cNvPr id="16395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396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397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6398" name="Object 9"/>
          <p:cNvGraphicFramePr>
            <a:graphicFrameLocks noChangeAspect="1"/>
          </p:cNvGraphicFramePr>
          <p:nvPr/>
        </p:nvGraphicFramePr>
        <p:xfrm>
          <a:off x="533400" y="2819400"/>
          <a:ext cx="3352800" cy="9892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639" name="Equation" r:id="rId5" imgW="1981200" imgH="584200" progId="Equation.DSMT4">
                  <p:embed/>
                </p:oleObj>
              </mc:Choice>
              <mc:Fallback>
                <p:oleObj name="Equation" r:id="rId5" imgW="1981200" imgH="584200" progId="Equation.DSMT4">
                  <p:embed/>
                  <p:pic>
                    <p:nvPicPr>
                      <p:cNvPr id="0" name="Picture 18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2819400"/>
                        <a:ext cx="3352800" cy="98920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99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6400" name="Object 11"/>
          <p:cNvGraphicFramePr>
            <a:graphicFrameLocks noChangeAspect="1"/>
          </p:cNvGraphicFramePr>
          <p:nvPr/>
        </p:nvGraphicFramePr>
        <p:xfrm>
          <a:off x="4419600" y="2819400"/>
          <a:ext cx="3697287" cy="9626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640" name="Equation" r:id="rId7" imgW="2235200" imgH="584200" progId="Equation.DSMT4">
                  <p:embed/>
                </p:oleObj>
              </mc:Choice>
              <mc:Fallback>
                <p:oleObj name="Equation" r:id="rId7" imgW="2235200" imgH="584200" progId="Equation.DSMT4">
                  <p:embed/>
                  <p:pic>
                    <p:nvPicPr>
                      <p:cNvPr id="0" name="Picture 18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9600" y="2819400"/>
                        <a:ext cx="3697287" cy="96269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404" name="TextBox 42"/>
          <p:cNvSpPr txBox="1">
            <a:spLocks noChangeArrowheads="1"/>
          </p:cNvSpPr>
          <p:nvPr/>
        </p:nvSpPr>
        <p:spPr bwMode="auto">
          <a:xfrm>
            <a:off x="0" y="2438400"/>
            <a:ext cx="23622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u="sng" dirty="0" smtClean="0">
                <a:solidFill>
                  <a:srgbClr val="0000CC"/>
                </a:solidFill>
              </a:rPr>
              <a:t>MNW </a:t>
            </a:r>
            <a:r>
              <a:rPr lang="en-US" sz="2000" b="1" u="sng" dirty="0">
                <a:solidFill>
                  <a:srgbClr val="0000CC"/>
                </a:solidFill>
              </a:rPr>
              <a:t>model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901700" y="4125913"/>
            <a:ext cx="0" cy="1905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901700" y="6030913"/>
            <a:ext cx="24384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>
            <a:spLocks noChangeArrowheads="1"/>
          </p:cNvSpPr>
          <p:nvPr/>
        </p:nvSpPr>
        <p:spPr bwMode="auto">
          <a:xfrm>
            <a:off x="292100" y="4430713"/>
            <a:ext cx="581025" cy="3698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PDF</a:t>
            </a:r>
          </a:p>
        </p:txBody>
      </p:sp>
      <p:sp>
        <p:nvSpPr>
          <p:cNvPr id="25" name="Rectangle 24"/>
          <p:cNvSpPr>
            <a:spLocks noChangeArrowheads="1"/>
          </p:cNvSpPr>
          <p:nvPr/>
        </p:nvSpPr>
        <p:spPr bwMode="auto">
          <a:xfrm>
            <a:off x="1905000" y="6411913"/>
            <a:ext cx="2314575" cy="3698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Perceived travel cost </a:t>
            </a:r>
          </a:p>
        </p:txBody>
      </p:sp>
      <p:sp>
        <p:nvSpPr>
          <p:cNvPr id="26" name="Freeform 25"/>
          <p:cNvSpPr/>
          <p:nvPr/>
        </p:nvSpPr>
        <p:spPr>
          <a:xfrm>
            <a:off x="1358900" y="4887913"/>
            <a:ext cx="1905000" cy="1096962"/>
          </a:xfrm>
          <a:custGeom>
            <a:avLst/>
            <a:gdLst>
              <a:gd name="connsiteX0" fmla="*/ 0 w 1724628"/>
              <a:gd name="connsiteY0" fmla="*/ 2052578 h 2087302"/>
              <a:gd name="connsiteX1" fmla="*/ 358815 w 1724628"/>
              <a:gd name="connsiteY1" fmla="*/ 50157 h 2087302"/>
              <a:gd name="connsiteX2" fmla="*/ 1088020 w 1724628"/>
              <a:gd name="connsiteY2" fmla="*/ 1751636 h 2087302"/>
              <a:gd name="connsiteX3" fmla="*/ 1724628 w 1724628"/>
              <a:gd name="connsiteY3" fmla="*/ 2064152 h 2087302"/>
              <a:gd name="connsiteX4" fmla="*/ 1724628 w 1724628"/>
              <a:gd name="connsiteY4" fmla="*/ 2064152 h 2087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4628" h="2087302">
                <a:moveTo>
                  <a:pt x="0" y="2052578"/>
                </a:moveTo>
                <a:cubicBezTo>
                  <a:pt x="88739" y="1076446"/>
                  <a:pt x="177478" y="100314"/>
                  <a:pt x="358815" y="50157"/>
                </a:cubicBezTo>
                <a:cubicBezTo>
                  <a:pt x="540152" y="0"/>
                  <a:pt x="860384" y="1415970"/>
                  <a:pt x="1088020" y="1751636"/>
                </a:cubicBezTo>
                <a:cubicBezTo>
                  <a:pt x="1315656" y="2087302"/>
                  <a:pt x="1724628" y="2064152"/>
                  <a:pt x="1724628" y="2064152"/>
                </a:cubicBezTo>
                <a:lnTo>
                  <a:pt x="1724628" y="2064152"/>
                </a:lnTo>
              </a:path>
            </a:pathLst>
          </a:cu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3340100" y="5954713"/>
            <a:ext cx="220663" cy="149225"/>
          </a:xfrm>
          <a:custGeom>
            <a:avLst/>
            <a:gdLst>
              <a:gd name="connsiteX0" fmla="*/ 0 w 219919"/>
              <a:gd name="connsiteY0" fmla="*/ 115747 h 149250"/>
              <a:gd name="connsiteX1" fmla="*/ 23149 w 219919"/>
              <a:gd name="connsiteY1" fmla="*/ 46299 h 149250"/>
              <a:gd name="connsiteX2" fmla="*/ 69448 w 219919"/>
              <a:gd name="connsiteY2" fmla="*/ 0 h 149250"/>
              <a:gd name="connsiteX3" fmla="*/ 104172 w 219919"/>
              <a:gd name="connsiteY3" fmla="*/ 34724 h 149250"/>
              <a:gd name="connsiteX4" fmla="*/ 127322 w 219919"/>
              <a:gd name="connsiteY4" fmla="*/ 11575 h 149250"/>
              <a:gd name="connsiteX5" fmla="*/ 138896 w 219919"/>
              <a:gd name="connsiteY5" fmla="*/ 138897 h 149250"/>
              <a:gd name="connsiteX6" fmla="*/ 162046 w 219919"/>
              <a:gd name="connsiteY6" fmla="*/ 115747 h 149250"/>
              <a:gd name="connsiteX7" fmla="*/ 196770 w 219919"/>
              <a:gd name="connsiteY7" fmla="*/ 57874 h 149250"/>
              <a:gd name="connsiteX8" fmla="*/ 219919 w 219919"/>
              <a:gd name="connsiteY8" fmla="*/ 115747 h 14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9919" h="149250">
                <a:moveTo>
                  <a:pt x="0" y="115747"/>
                </a:moveTo>
                <a:cubicBezTo>
                  <a:pt x="7716" y="92598"/>
                  <a:pt x="5895" y="63553"/>
                  <a:pt x="23149" y="46299"/>
                </a:cubicBezTo>
                <a:lnTo>
                  <a:pt x="69448" y="0"/>
                </a:lnTo>
                <a:cubicBezTo>
                  <a:pt x="83718" y="128424"/>
                  <a:pt x="69975" y="137317"/>
                  <a:pt x="104172" y="34724"/>
                </a:cubicBezTo>
                <a:cubicBezTo>
                  <a:pt x="107623" y="24371"/>
                  <a:pt x="119605" y="19291"/>
                  <a:pt x="127322" y="11575"/>
                </a:cubicBezTo>
                <a:cubicBezTo>
                  <a:pt x="131180" y="54016"/>
                  <a:pt x="125420" y="98468"/>
                  <a:pt x="138896" y="138897"/>
                </a:cubicBezTo>
                <a:cubicBezTo>
                  <a:pt x="142347" y="149250"/>
                  <a:pt x="156431" y="125105"/>
                  <a:pt x="162046" y="115747"/>
                </a:cubicBezTo>
                <a:cubicBezTo>
                  <a:pt x="207121" y="40621"/>
                  <a:pt x="138115" y="116527"/>
                  <a:pt x="196770" y="57874"/>
                </a:cubicBezTo>
                <a:cubicBezTo>
                  <a:pt x="211072" y="100783"/>
                  <a:pt x="202887" y="81685"/>
                  <a:pt x="219919" y="115747"/>
                </a:cubicBezTo>
              </a:path>
            </a:pathLst>
          </a:cu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28" name="Straight Connector 27"/>
          <p:cNvCxnSpPr/>
          <p:nvPr/>
        </p:nvCxnSpPr>
        <p:spPr>
          <a:xfrm>
            <a:off x="3571875" y="6030913"/>
            <a:ext cx="3048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Freeform 28"/>
          <p:cNvSpPr/>
          <p:nvPr/>
        </p:nvSpPr>
        <p:spPr>
          <a:xfrm>
            <a:off x="3949700" y="5573713"/>
            <a:ext cx="2743200" cy="411162"/>
          </a:xfrm>
          <a:custGeom>
            <a:avLst/>
            <a:gdLst>
              <a:gd name="connsiteX0" fmla="*/ 0 w 1724628"/>
              <a:gd name="connsiteY0" fmla="*/ 2052578 h 2087302"/>
              <a:gd name="connsiteX1" fmla="*/ 358815 w 1724628"/>
              <a:gd name="connsiteY1" fmla="*/ 50157 h 2087302"/>
              <a:gd name="connsiteX2" fmla="*/ 1088020 w 1724628"/>
              <a:gd name="connsiteY2" fmla="*/ 1751636 h 2087302"/>
              <a:gd name="connsiteX3" fmla="*/ 1724628 w 1724628"/>
              <a:gd name="connsiteY3" fmla="*/ 2064152 h 2087302"/>
              <a:gd name="connsiteX4" fmla="*/ 1724628 w 1724628"/>
              <a:gd name="connsiteY4" fmla="*/ 2064152 h 2087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4628" h="2087302">
                <a:moveTo>
                  <a:pt x="0" y="2052578"/>
                </a:moveTo>
                <a:cubicBezTo>
                  <a:pt x="88739" y="1076446"/>
                  <a:pt x="177478" y="100314"/>
                  <a:pt x="358815" y="50157"/>
                </a:cubicBezTo>
                <a:cubicBezTo>
                  <a:pt x="540152" y="0"/>
                  <a:pt x="860384" y="1415970"/>
                  <a:pt x="1088020" y="1751636"/>
                </a:cubicBezTo>
                <a:cubicBezTo>
                  <a:pt x="1315656" y="2087302"/>
                  <a:pt x="1724628" y="2064152"/>
                  <a:pt x="1724628" y="2064152"/>
                </a:cubicBezTo>
                <a:lnTo>
                  <a:pt x="1724628" y="2064152"/>
                </a:lnTo>
              </a:path>
            </a:pathLst>
          </a:cu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" name="Freeform 29"/>
          <p:cNvSpPr/>
          <p:nvPr/>
        </p:nvSpPr>
        <p:spPr>
          <a:xfrm>
            <a:off x="977900" y="4430713"/>
            <a:ext cx="1600200" cy="1554162"/>
          </a:xfrm>
          <a:custGeom>
            <a:avLst/>
            <a:gdLst>
              <a:gd name="connsiteX0" fmla="*/ 0 w 1724628"/>
              <a:gd name="connsiteY0" fmla="*/ 2052578 h 2087302"/>
              <a:gd name="connsiteX1" fmla="*/ 358815 w 1724628"/>
              <a:gd name="connsiteY1" fmla="*/ 50157 h 2087302"/>
              <a:gd name="connsiteX2" fmla="*/ 1088020 w 1724628"/>
              <a:gd name="connsiteY2" fmla="*/ 1751636 h 2087302"/>
              <a:gd name="connsiteX3" fmla="*/ 1724628 w 1724628"/>
              <a:gd name="connsiteY3" fmla="*/ 2064152 h 2087302"/>
              <a:gd name="connsiteX4" fmla="*/ 1724628 w 1724628"/>
              <a:gd name="connsiteY4" fmla="*/ 2064152 h 2087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4628" h="2087302">
                <a:moveTo>
                  <a:pt x="0" y="2052578"/>
                </a:moveTo>
                <a:cubicBezTo>
                  <a:pt x="88739" y="1076446"/>
                  <a:pt x="177478" y="100314"/>
                  <a:pt x="358815" y="50157"/>
                </a:cubicBezTo>
                <a:cubicBezTo>
                  <a:pt x="540152" y="0"/>
                  <a:pt x="860384" y="1415970"/>
                  <a:pt x="1088020" y="1751636"/>
                </a:cubicBezTo>
                <a:cubicBezTo>
                  <a:pt x="1315656" y="2087302"/>
                  <a:pt x="1724628" y="2064152"/>
                  <a:pt x="1724628" y="2064152"/>
                </a:cubicBezTo>
                <a:lnTo>
                  <a:pt x="1724628" y="2064152"/>
                </a:lnTo>
              </a:path>
            </a:pathLst>
          </a:custGeom>
          <a:ln w="38100">
            <a:solidFill>
              <a:srgbClr val="00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1" name="Freeform 30"/>
          <p:cNvSpPr/>
          <p:nvPr/>
        </p:nvSpPr>
        <p:spPr>
          <a:xfrm>
            <a:off x="3876675" y="5573713"/>
            <a:ext cx="2740025" cy="411162"/>
          </a:xfrm>
          <a:custGeom>
            <a:avLst/>
            <a:gdLst>
              <a:gd name="connsiteX0" fmla="*/ 0 w 1724628"/>
              <a:gd name="connsiteY0" fmla="*/ 2052578 h 2087302"/>
              <a:gd name="connsiteX1" fmla="*/ 358815 w 1724628"/>
              <a:gd name="connsiteY1" fmla="*/ 50157 h 2087302"/>
              <a:gd name="connsiteX2" fmla="*/ 1088020 w 1724628"/>
              <a:gd name="connsiteY2" fmla="*/ 1751636 h 2087302"/>
              <a:gd name="connsiteX3" fmla="*/ 1724628 w 1724628"/>
              <a:gd name="connsiteY3" fmla="*/ 2064152 h 2087302"/>
              <a:gd name="connsiteX4" fmla="*/ 1724628 w 1724628"/>
              <a:gd name="connsiteY4" fmla="*/ 2064152 h 2087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4628" h="2087302">
                <a:moveTo>
                  <a:pt x="0" y="2052578"/>
                </a:moveTo>
                <a:cubicBezTo>
                  <a:pt x="88739" y="1076446"/>
                  <a:pt x="177478" y="100314"/>
                  <a:pt x="358815" y="50157"/>
                </a:cubicBezTo>
                <a:cubicBezTo>
                  <a:pt x="540152" y="0"/>
                  <a:pt x="860384" y="1415970"/>
                  <a:pt x="1088020" y="1751636"/>
                </a:cubicBezTo>
                <a:cubicBezTo>
                  <a:pt x="1315656" y="2087302"/>
                  <a:pt x="1724628" y="2064152"/>
                  <a:pt x="1724628" y="2064152"/>
                </a:cubicBezTo>
                <a:lnTo>
                  <a:pt x="1724628" y="2064152"/>
                </a:lnTo>
              </a:path>
            </a:pathLst>
          </a:custGeom>
          <a:ln w="38100">
            <a:solidFill>
              <a:srgbClr val="00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2" name="Rectangle 31"/>
          <p:cNvSpPr>
            <a:spLocks noChangeArrowheads="1"/>
          </p:cNvSpPr>
          <p:nvPr/>
        </p:nvSpPr>
        <p:spPr bwMode="auto">
          <a:xfrm>
            <a:off x="1190625" y="6107113"/>
            <a:ext cx="320675" cy="3698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5</a:t>
            </a:r>
          </a:p>
        </p:txBody>
      </p:sp>
      <p:sp>
        <p:nvSpPr>
          <p:cNvPr id="33" name="Rectangle 32"/>
          <p:cNvSpPr>
            <a:spLocks noChangeArrowheads="1"/>
          </p:cNvSpPr>
          <p:nvPr/>
        </p:nvSpPr>
        <p:spPr bwMode="auto">
          <a:xfrm>
            <a:off x="1747838" y="6107113"/>
            <a:ext cx="449262" cy="3698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10</a:t>
            </a:r>
          </a:p>
        </p:txBody>
      </p:sp>
      <p:sp>
        <p:nvSpPr>
          <p:cNvPr id="34" name="Rectangle 33"/>
          <p:cNvSpPr>
            <a:spLocks noChangeArrowheads="1"/>
          </p:cNvSpPr>
          <p:nvPr/>
        </p:nvSpPr>
        <p:spPr bwMode="auto">
          <a:xfrm>
            <a:off x="4029075" y="6107113"/>
            <a:ext cx="593725" cy="3698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120</a:t>
            </a:r>
          </a:p>
        </p:txBody>
      </p:sp>
      <p:sp>
        <p:nvSpPr>
          <p:cNvPr id="35" name="Rectangle 34"/>
          <p:cNvSpPr>
            <a:spLocks noChangeArrowheads="1"/>
          </p:cNvSpPr>
          <p:nvPr/>
        </p:nvSpPr>
        <p:spPr bwMode="auto">
          <a:xfrm>
            <a:off x="4654550" y="6107113"/>
            <a:ext cx="593725" cy="3698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125</a:t>
            </a:r>
          </a:p>
        </p:txBody>
      </p:sp>
      <p:sp>
        <p:nvSpPr>
          <p:cNvPr id="36" name="Rectangle 35"/>
          <p:cNvSpPr>
            <a:spLocks noChangeArrowheads="1"/>
          </p:cNvSpPr>
          <p:nvPr/>
        </p:nvSpPr>
        <p:spPr bwMode="auto">
          <a:xfrm>
            <a:off x="2286000" y="4355068"/>
            <a:ext cx="5376863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Route-specific perception variance</a:t>
            </a:r>
          </a:p>
        </p:txBody>
      </p:sp>
      <p:graphicFrame>
        <p:nvGraphicFramePr>
          <p:cNvPr id="37" name="Object 8"/>
          <p:cNvGraphicFramePr>
            <a:graphicFrameLocks noChangeAspect="1"/>
          </p:cNvGraphicFramePr>
          <p:nvPr/>
        </p:nvGraphicFramePr>
        <p:xfrm>
          <a:off x="3949700" y="4659313"/>
          <a:ext cx="4737100" cy="895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641" name="Equation" r:id="rId9" imgW="3124200" imgH="596900" progId="Equation.DSMT4">
                  <p:embed/>
                </p:oleObj>
              </mc:Choice>
              <mc:Fallback>
                <p:oleObj name="Equation" r:id="rId9" imgW="3124200" imgH="596900" progId="Equation.DSMT4">
                  <p:embed/>
                  <p:pic>
                    <p:nvPicPr>
                      <p:cNvPr id="0" name="Picture 18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49700" y="4659313"/>
                        <a:ext cx="4737100" cy="8953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" name="TextBox 42"/>
          <p:cNvSpPr txBox="1">
            <a:spLocks noChangeArrowheads="1"/>
          </p:cNvSpPr>
          <p:nvPr/>
        </p:nvSpPr>
        <p:spPr bwMode="auto">
          <a:xfrm>
            <a:off x="7620000" y="1371600"/>
            <a:ext cx="12954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u="sng" dirty="0" smtClean="0">
                <a:solidFill>
                  <a:srgbClr val="0000CC"/>
                </a:solidFill>
              </a:rPr>
              <a:t>CV = 0.5</a:t>
            </a:r>
            <a:endParaRPr lang="en-US" b="1" u="sng" dirty="0">
              <a:solidFill>
                <a:srgbClr val="0000CC"/>
              </a:solidFill>
            </a:endParaRPr>
          </a:p>
        </p:txBody>
      </p:sp>
      <p:sp>
        <p:nvSpPr>
          <p:cNvPr id="44" name="Rectangle 43"/>
          <p:cNvSpPr>
            <a:spLocks noChangeArrowheads="1"/>
          </p:cNvSpPr>
          <p:nvPr/>
        </p:nvSpPr>
        <p:spPr bwMode="auto">
          <a:xfrm>
            <a:off x="3352800" y="3733800"/>
            <a:ext cx="17526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FF0000"/>
                </a:solidFill>
              </a:rPr>
              <a:t>Relative cost difference</a:t>
            </a:r>
            <a:endParaRPr lang="en-US" sz="1600" b="1" dirty="0">
              <a:solidFill>
                <a:srgbClr val="FF0000"/>
              </a:solidFill>
            </a:endParaRPr>
          </a:p>
        </p:txBody>
      </p:sp>
      <p:cxnSp>
        <p:nvCxnSpPr>
          <p:cNvPr id="45" name="Shape 44"/>
          <p:cNvCxnSpPr>
            <a:stCxn id="44" idx="1"/>
          </p:cNvCxnSpPr>
          <p:nvPr/>
        </p:nvCxnSpPr>
        <p:spPr>
          <a:xfrm rot="10800000">
            <a:off x="2743200" y="3810000"/>
            <a:ext cx="609600" cy="216188"/>
          </a:xfrm>
          <a:prstGeom prst="bentConnector3">
            <a:avLst>
              <a:gd name="adj1" fmla="val 100000"/>
            </a:avLst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hape 60"/>
          <p:cNvCxnSpPr>
            <a:stCxn id="44" idx="3"/>
          </p:cNvCxnSpPr>
          <p:nvPr/>
        </p:nvCxnSpPr>
        <p:spPr>
          <a:xfrm flipV="1">
            <a:off x="5105400" y="3733800"/>
            <a:ext cx="1905000" cy="292388"/>
          </a:xfrm>
          <a:prstGeom prst="bentConnector3">
            <a:avLst>
              <a:gd name="adj1" fmla="val 99714"/>
            </a:avLst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8" name="Object 3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56187049"/>
              </p:ext>
            </p:extLst>
          </p:nvPr>
        </p:nvGraphicFramePr>
        <p:xfrm>
          <a:off x="8081935" y="2063898"/>
          <a:ext cx="731574" cy="376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642" name="Equation" r:id="rId11" imgW="444307" imgH="228501" progId="Equation.DSMT4">
                  <p:embed/>
                </p:oleObj>
              </mc:Choice>
              <mc:Fallback>
                <p:oleObj name="Equation" r:id="rId11" imgW="444307" imgH="228501" progId="Equation.DSMT4">
                  <p:embed/>
                  <p:pic>
                    <p:nvPicPr>
                      <p:cNvPr id="0" name="Picture 18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81935" y="2063898"/>
                        <a:ext cx="731574" cy="3762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92293135"/>
              </p:ext>
            </p:extLst>
          </p:nvPr>
        </p:nvGraphicFramePr>
        <p:xfrm>
          <a:off x="8001000" y="1752600"/>
          <a:ext cx="917575" cy="376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643" name="Equation" r:id="rId13" imgW="558800" imgH="228600" progId="Equation.DSMT4">
                  <p:embed/>
                </p:oleObj>
              </mc:Choice>
              <mc:Fallback>
                <p:oleObj name="Equation" r:id="rId13" imgW="558800" imgH="228600" progId="Equation.DSMT4">
                  <p:embed/>
                  <p:pic>
                    <p:nvPicPr>
                      <p:cNvPr id="0" name="Picture 18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01000" y="1752600"/>
                        <a:ext cx="917575" cy="3762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2" name="Rectangle 41"/>
          <p:cNvSpPr>
            <a:spLocks noChangeArrowheads="1"/>
          </p:cNvSpPr>
          <p:nvPr/>
        </p:nvSpPr>
        <p:spPr bwMode="auto">
          <a:xfrm>
            <a:off x="3810000" y="2743200"/>
            <a:ext cx="6858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000" b="1" dirty="0" smtClean="0">
                <a:solidFill>
                  <a:srgbClr val="0000CC"/>
                </a:solidFill>
              </a:rPr>
              <a:t>&gt;</a:t>
            </a:r>
            <a:endParaRPr lang="en-US" sz="4000" b="1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7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4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2E7170-BE06-4623-9708-4EA977B4962D}" type="slidenum">
              <a:rPr lang="en-US"/>
              <a:pPr>
                <a:defRPr/>
              </a:pPr>
              <a:t>2</a:t>
            </a:fld>
            <a:endParaRPr lang="en-US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Outline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828800"/>
            <a:ext cx="8382000" cy="3124200"/>
          </a:xfrm>
        </p:spPr>
        <p:txBody>
          <a:bodyPr/>
          <a:lstStyle/>
          <a:p>
            <a:pPr eaLnBrk="1" hangingPunct="1"/>
            <a:r>
              <a:rPr lang="en-US" dirty="0" smtClean="0"/>
              <a:t>Review of closed-form route choice/network equilibrium models</a:t>
            </a:r>
          </a:p>
          <a:p>
            <a:pPr eaLnBrk="1" hangingPunct="1"/>
            <a:r>
              <a:rPr lang="en-US" dirty="0" err="1" smtClean="0"/>
              <a:t>Weibit</a:t>
            </a:r>
            <a:r>
              <a:rPr lang="en-US" dirty="0" smtClean="0"/>
              <a:t> route choice model</a:t>
            </a:r>
          </a:p>
          <a:p>
            <a:pPr eaLnBrk="1" hangingPunct="1"/>
            <a:r>
              <a:rPr lang="en-US" dirty="0" err="1" smtClean="0"/>
              <a:t>Weibit</a:t>
            </a:r>
            <a:r>
              <a:rPr lang="en-US" dirty="0" smtClean="0"/>
              <a:t> stochastic user equilibrium model</a:t>
            </a:r>
          </a:p>
          <a:p>
            <a:pPr eaLnBrk="1" hangingPunct="1"/>
            <a:r>
              <a:rPr lang="en-US" dirty="0" smtClean="0"/>
              <a:t>Numerical results</a:t>
            </a:r>
          </a:p>
          <a:p>
            <a:pPr eaLnBrk="1" hangingPunct="1"/>
            <a:r>
              <a:rPr lang="en-US" dirty="0" smtClean="0"/>
              <a:t>Concluding Remarks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49C54A-4BD8-4DCC-BCE8-17091B90D12F}" type="slidenum">
              <a:rPr lang="en-US"/>
              <a:pPr>
                <a:defRPr/>
              </a:pPr>
              <a:t>20</a:t>
            </a:fld>
            <a:endParaRPr lang="en-US"/>
          </a:p>
        </p:txBody>
      </p:sp>
      <p:sp>
        <p:nvSpPr>
          <p:cNvPr id="14340" name="Rectangle 5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7829550" cy="914400"/>
          </a:xfrm>
        </p:spPr>
        <p:txBody>
          <a:bodyPr/>
          <a:lstStyle/>
          <a:p>
            <a:r>
              <a:rPr lang="en-US" sz="3600" dirty="0" smtClean="0"/>
              <a:t>Path-Size </a:t>
            </a:r>
            <a:r>
              <a:rPr lang="en-US" sz="3600" dirty="0" err="1" smtClean="0"/>
              <a:t>Weibit</a:t>
            </a:r>
            <a:r>
              <a:rPr lang="en-US" sz="3600" dirty="0" smtClean="0"/>
              <a:t> (PSW) Model</a:t>
            </a:r>
          </a:p>
        </p:txBody>
      </p:sp>
      <p:sp>
        <p:nvSpPr>
          <p:cNvPr id="1434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34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343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34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34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34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347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cxnSp>
        <p:nvCxnSpPr>
          <p:cNvPr id="52" name="Shape 47"/>
          <p:cNvCxnSpPr>
            <a:stCxn id="51" idx="1"/>
          </p:cNvCxnSpPr>
          <p:nvPr/>
        </p:nvCxnSpPr>
        <p:spPr>
          <a:xfrm rot="10800000" flipV="1">
            <a:off x="4114800" y="3895725"/>
            <a:ext cx="1752600" cy="447674"/>
          </a:xfrm>
          <a:prstGeom prst="bentConnector3">
            <a:avLst>
              <a:gd name="adj1" fmla="val 50000"/>
            </a:avLst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53" name="TextBox 28"/>
          <p:cNvSpPr txBox="1">
            <a:spLocks noChangeArrowheads="1"/>
          </p:cNvSpPr>
          <p:nvPr/>
        </p:nvSpPr>
        <p:spPr bwMode="auto">
          <a:xfrm>
            <a:off x="457200" y="2667000"/>
            <a:ext cx="8077200" cy="120032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0000CC"/>
                </a:solidFill>
              </a:rPr>
              <a:t>To handle the route overlapping problem, a path-size factor (Ben-</a:t>
            </a:r>
            <a:r>
              <a:rPr lang="en-US" sz="2400" b="1" dirty="0" err="1" smtClean="0">
                <a:solidFill>
                  <a:srgbClr val="0000CC"/>
                </a:solidFill>
              </a:rPr>
              <a:t>Akiva</a:t>
            </a:r>
            <a:r>
              <a:rPr lang="en-US" sz="2400" b="1" dirty="0" smtClean="0">
                <a:solidFill>
                  <a:srgbClr val="0000CC"/>
                </a:solidFill>
              </a:rPr>
              <a:t> and </a:t>
            </a:r>
            <a:r>
              <a:rPr lang="en-US" sz="2400" b="1" dirty="0" err="1" smtClean="0">
                <a:solidFill>
                  <a:srgbClr val="0000CC"/>
                </a:solidFill>
              </a:rPr>
              <a:t>Bierlaire</a:t>
            </a:r>
            <a:r>
              <a:rPr lang="en-US" sz="2400" b="1" dirty="0" smtClean="0">
                <a:solidFill>
                  <a:srgbClr val="0000CC"/>
                </a:solidFill>
              </a:rPr>
              <a:t>, 1999) is introduced, i.e., </a:t>
            </a:r>
            <a:endParaRPr lang="en-US" sz="2400" b="1" dirty="0">
              <a:solidFill>
                <a:srgbClr val="0000CC"/>
              </a:solidFill>
            </a:endParaRPr>
          </a:p>
        </p:txBody>
      </p:sp>
      <p:sp>
        <p:nvSpPr>
          <p:cNvPr id="51" name="TextBox 50"/>
          <p:cNvSpPr txBox="1">
            <a:spLocks noChangeArrowheads="1"/>
          </p:cNvSpPr>
          <p:nvPr/>
        </p:nvSpPr>
        <p:spPr bwMode="auto">
          <a:xfrm>
            <a:off x="5867400" y="3733800"/>
            <a:ext cx="2667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b="1" dirty="0">
                <a:solidFill>
                  <a:srgbClr val="FF0000"/>
                </a:solidFill>
              </a:rPr>
              <a:t>Path-size factor</a:t>
            </a:r>
            <a:endParaRPr lang="en-US" sz="2000" b="1" dirty="0">
              <a:solidFill>
                <a:srgbClr val="0000CC"/>
              </a:solidFill>
            </a:endParaRPr>
          </a:p>
        </p:txBody>
      </p:sp>
      <p:sp>
        <p:nvSpPr>
          <p:cNvPr id="1435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0" name="TextBox 28"/>
          <p:cNvSpPr txBox="1">
            <a:spLocks noChangeArrowheads="1"/>
          </p:cNvSpPr>
          <p:nvPr/>
        </p:nvSpPr>
        <p:spPr bwMode="auto">
          <a:xfrm>
            <a:off x="533400" y="1447800"/>
            <a:ext cx="6324600" cy="46166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0000CC"/>
                </a:solidFill>
              </a:rPr>
              <a:t>MNW random utility maximization model</a:t>
            </a:r>
            <a:endParaRPr lang="en-US" sz="2400" b="1" dirty="0">
              <a:solidFill>
                <a:srgbClr val="0000CC"/>
              </a:solidFill>
            </a:endParaRPr>
          </a:p>
        </p:txBody>
      </p:sp>
      <p:graphicFrame>
        <p:nvGraphicFramePr>
          <p:cNvPr id="14356" name="Object 2"/>
          <p:cNvGraphicFramePr>
            <a:graphicFrameLocks noChangeAspect="1"/>
          </p:cNvGraphicFramePr>
          <p:nvPr/>
        </p:nvGraphicFramePr>
        <p:xfrm>
          <a:off x="2286000" y="1981200"/>
          <a:ext cx="2644775" cy="687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62" name="Equation" r:id="rId3" imgW="1269449" imgH="330057" progId="Equation.DSMT4">
                  <p:embed/>
                </p:oleObj>
              </mc:Choice>
              <mc:Fallback>
                <p:oleObj name="Equation" r:id="rId3" imgW="1269449" imgH="330057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0" y="1981200"/>
                        <a:ext cx="2644775" cy="6873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" name="Line Callout 1 (No Border) 31"/>
          <p:cNvSpPr/>
          <p:nvPr/>
        </p:nvSpPr>
        <p:spPr>
          <a:xfrm>
            <a:off x="5867400" y="1905000"/>
            <a:ext cx="2438400" cy="533400"/>
          </a:xfrm>
          <a:prstGeom prst="callout1">
            <a:avLst>
              <a:gd name="adj1" fmla="val 33036"/>
              <a:gd name="adj2" fmla="val -1509"/>
              <a:gd name="adj3" fmla="val 79395"/>
              <a:gd name="adj4" fmla="val -40140"/>
            </a:avLst>
          </a:prstGeom>
          <a:solidFill>
            <a:schemeClr val="bg1"/>
          </a:solidFill>
          <a:ln>
            <a:solidFill>
              <a:srgbClr val="FF0000"/>
            </a:solidFill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Weibull</a:t>
            </a:r>
            <a:r>
              <a:rPr lang="en-US" b="1" dirty="0" smtClean="0">
                <a:solidFill>
                  <a:srgbClr val="FF0000"/>
                </a:solidFill>
              </a:rPr>
              <a:t> distributed random error term</a:t>
            </a:r>
          </a:p>
        </p:txBody>
      </p:sp>
      <p:sp>
        <p:nvSpPr>
          <p:cNvPr id="14357" name="Rectangle 21"/>
          <p:cNvSpPr>
            <a:spLocks noChangeArrowheads="1"/>
          </p:cNvSpPr>
          <p:nvPr/>
        </p:nvSpPr>
        <p:spPr bwMode="auto">
          <a:xfrm>
            <a:off x="1066800" y="6248400"/>
            <a:ext cx="7391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Ben-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Akiva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M. and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Bierlaire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M., 1999. </a:t>
            </a:r>
            <a:r>
              <a:rPr kumimoji="0" lang="en-US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Discrete choice methods and their applications to short term travel decisions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Handbook of Transportation Science, R.W.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Halled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Kluwer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Publishers.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4358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81428615"/>
              </p:ext>
            </p:extLst>
          </p:nvPr>
        </p:nvGraphicFramePr>
        <p:xfrm>
          <a:off x="2362200" y="3352800"/>
          <a:ext cx="2671763" cy="1136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63" name="Equation" r:id="rId5" imgW="1282700" imgH="546100" progId="Equation.DSMT4">
                  <p:embed/>
                </p:oleObj>
              </mc:Choice>
              <mc:Fallback>
                <p:oleObj name="Equation" r:id="rId5" imgW="1282700" imgH="54610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3352800"/>
                        <a:ext cx="2671763" cy="1136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" name="TextBox 28"/>
          <p:cNvSpPr txBox="1">
            <a:spLocks noChangeArrowheads="1"/>
          </p:cNvSpPr>
          <p:nvPr/>
        </p:nvSpPr>
        <p:spPr bwMode="auto">
          <a:xfrm>
            <a:off x="457200" y="4419600"/>
            <a:ext cx="8077200" cy="46166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0000CC"/>
                </a:solidFill>
              </a:rPr>
              <a:t>which gives the PSW model: </a:t>
            </a:r>
            <a:endParaRPr lang="en-US" sz="2400" b="1" dirty="0">
              <a:solidFill>
                <a:srgbClr val="0000CC"/>
              </a:solidFill>
            </a:endParaRPr>
          </a:p>
        </p:txBody>
      </p:sp>
      <p:graphicFrame>
        <p:nvGraphicFramePr>
          <p:cNvPr id="1434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92679730"/>
              </p:ext>
            </p:extLst>
          </p:nvPr>
        </p:nvGraphicFramePr>
        <p:xfrm>
          <a:off x="1581150" y="4829383"/>
          <a:ext cx="3143250" cy="14698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64" name="Equation" r:id="rId7" imgW="1600200" imgH="749300" progId="Equation.DSMT4">
                  <p:embed/>
                </p:oleObj>
              </mc:Choice>
              <mc:Fallback>
                <p:oleObj name="Equation" r:id="rId7" imgW="1600200" imgH="74930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1150" y="4829383"/>
                        <a:ext cx="3143250" cy="146984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24370457"/>
              </p:ext>
            </p:extLst>
          </p:nvPr>
        </p:nvGraphicFramePr>
        <p:xfrm>
          <a:off x="6162123" y="4114800"/>
          <a:ext cx="2130425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65" name="Equation" r:id="rId9" imgW="1231366" imgH="571252" progId="Equation.DSMT4">
                  <p:embed/>
                </p:oleObj>
              </mc:Choice>
              <mc:Fallback>
                <p:oleObj name="Equation" r:id="rId9" imgW="1231366" imgH="571252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62123" y="4114800"/>
                        <a:ext cx="2130425" cy="990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376E4B-8001-4CD3-84D9-203FFF9C7314}" type="slidenum">
              <a:rPr lang="en-US"/>
              <a:pPr>
                <a:defRPr/>
              </a:pPr>
              <a:t>21</a:t>
            </a:fld>
            <a:endParaRPr lang="en-US"/>
          </a:p>
        </p:txBody>
      </p:sp>
      <p:sp>
        <p:nvSpPr>
          <p:cNvPr id="15364" name="Rectangle 5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7829550" cy="914400"/>
          </a:xfrm>
        </p:spPr>
        <p:txBody>
          <a:bodyPr/>
          <a:lstStyle/>
          <a:p>
            <a:r>
              <a:rPr lang="en-US" sz="3600" dirty="0" smtClean="0"/>
              <a:t>Independently Distributed Assumption: Route Overlapping</a:t>
            </a:r>
          </a:p>
        </p:txBody>
      </p:sp>
      <p:sp>
        <p:nvSpPr>
          <p:cNvPr id="1536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15366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47800"/>
            <a:ext cx="4410075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Picture 14"/>
          <p:cNvPicPr>
            <a:picLocks noChangeAspect="1"/>
          </p:cNvPicPr>
          <p:nvPr/>
        </p:nvPicPr>
        <p:blipFill>
          <a:blip r:embed="rId4" cstate="print"/>
          <a:srcRect l="3880" t="5367" r="1447" b="11864"/>
          <a:stretch>
            <a:fillRect/>
          </a:stretch>
        </p:blipFill>
        <p:spPr bwMode="auto">
          <a:xfrm>
            <a:off x="3429000" y="3495675"/>
            <a:ext cx="4865688" cy="320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tangle 15"/>
          <p:cNvSpPr/>
          <p:nvPr/>
        </p:nvSpPr>
        <p:spPr>
          <a:xfrm>
            <a:off x="5410200" y="4181475"/>
            <a:ext cx="1752600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6400800" y="5248275"/>
            <a:ext cx="160020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MNL, MNW</a:t>
            </a:r>
            <a:endParaRPr lang="en-US" b="1" dirty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Freeform 11"/>
          <p:cNvSpPr/>
          <p:nvPr/>
        </p:nvSpPr>
        <p:spPr>
          <a:xfrm>
            <a:off x="4244975" y="3582988"/>
            <a:ext cx="3865563" cy="2068512"/>
          </a:xfrm>
          <a:custGeom>
            <a:avLst/>
            <a:gdLst>
              <a:gd name="connsiteX0" fmla="*/ 0 w 3864428"/>
              <a:gd name="connsiteY0" fmla="*/ 2068285 h 2068285"/>
              <a:gd name="connsiteX1" fmla="*/ 2046514 w 3864428"/>
              <a:gd name="connsiteY1" fmla="*/ 1273628 h 2068285"/>
              <a:gd name="connsiteX2" fmla="*/ 3864428 w 3864428"/>
              <a:gd name="connsiteY2" fmla="*/ 0 h 2068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64428" h="2068285">
                <a:moveTo>
                  <a:pt x="0" y="2068285"/>
                </a:moveTo>
                <a:cubicBezTo>
                  <a:pt x="701221" y="1843313"/>
                  <a:pt x="1402443" y="1618342"/>
                  <a:pt x="2046514" y="1273628"/>
                </a:cubicBezTo>
                <a:cubicBezTo>
                  <a:pt x="2690585" y="928914"/>
                  <a:pt x="3277506" y="464457"/>
                  <a:pt x="3864428" y="0"/>
                </a:cubicBezTo>
              </a:path>
            </a:pathLst>
          </a:cu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6858000" y="4486275"/>
            <a:ext cx="838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rgbClr val="FF0000"/>
                </a:solidFill>
              </a:rPr>
              <a:t>MNP</a:t>
            </a:r>
          </a:p>
        </p:txBody>
      </p:sp>
      <p:sp>
        <p:nvSpPr>
          <p:cNvPr id="17" name="Freeform 16"/>
          <p:cNvSpPr/>
          <p:nvPr/>
        </p:nvSpPr>
        <p:spPr>
          <a:xfrm>
            <a:off x="4267200" y="3571875"/>
            <a:ext cx="3863975" cy="2068513"/>
          </a:xfrm>
          <a:custGeom>
            <a:avLst/>
            <a:gdLst>
              <a:gd name="connsiteX0" fmla="*/ 0 w 3864428"/>
              <a:gd name="connsiteY0" fmla="*/ 2068285 h 2068285"/>
              <a:gd name="connsiteX1" fmla="*/ 2046514 w 3864428"/>
              <a:gd name="connsiteY1" fmla="*/ 1273628 h 2068285"/>
              <a:gd name="connsiteX2" fmla="*/ 3864428 w 3864428"/>
              <a:gd name="connsiteY2" fmla="*/ 0 h 2068285"/>
              <a:gd name="connsiteX0" fmla="*/ 0 w 3864428"/>
              <a:gd name="connsiteY0" fmla="*/ 2068285 h 2068285"/>
              <a:gd name="connsiteX1" fmla="*/ 1926771 w 3864428"/>
              <a:gd name="connsiteY1" fmla="*/ 1208314 h 2068285"/>
              <a:gd name="connsiteX2" fmla="*/ 3864428 w 3864428"/>
              <a:gd name="connsiteY2" fmla="*/ 0 h 2068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64428" h="2068285">
                <a:moveTo>
                  <a:pt x="0" y="2068285"/>
                </a:moveTo>
                <a:cubicBezTo>
                  <a:pt x="701221" y="1843313"/>
                  <a:pt x="1282700" y="1553028"/>
                  <a:pt x="1926771" y="1208314"/>
                </a:cubicBezTo>
                <a:cubicBezTo>
                  <a:pt x="2570842" y="863600"/>
                  <a:pt x="3277506" y="464457"/>
                  <a:pt x="3864428" y="0"/>
                </a:cubicBezTo>
              </a:path>
            </a:pathLst>
          </a:custGeom>
          <a:ln w="44450">
            <a:solidFill>
              <a:srgbClr val="0033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6477000" y="3886200"/>
            <a:ext cx="838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rgbClr val="003300"/>
                </a:solidFill>
              </a:rPr>
              <a:t>PSW</a:t>
            </a:r>
          </a:p>
        </p:txBody>
      </p:sp>
      <p:graphicFrame>
        <p:nvGraphicFramePr>
          <p:cNvPr id="250881" name="Object 1"/>
          <p:cNvGraphicFramePr>
            <a:graphicFrameLocks noChangeAspect="1"/>
          </p:cNvGraphicFramePr>
          <p:nvPr/>
        </p:nvGraphicFramePr>
        <p:xfrm>
          <a:off x="0" y="4876800"/>
          <a:ext cx="3244850" cy="622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95" name="Equation" r:id="rId5" imgW="2781300" imgH="533400" progId="Equation.DSMT4">
                  <p:embed/>
                </p:oleObj>
              </mc:Choice>
              <mc:Fallback>
                <p:oleObj name="Equation" r:id="rId5" imgW="2781300" imgH="53340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4876800"/>
                        <a:ext cx="3244850" cy="622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0882" name="Object 2"/>
          <p:cNvGraphicFramePr>
            <a:graphicFrameLocks noChangeAspect="1"/>
          </p:cNvGraphicFramePr>
          <p:nvPr/>
        </p:nvGraphicFramePr>
        <p:xfrm>
          <a:off x="5662613" y="1905000"/>
          <a:ext cx="3481387" cy="622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96" name="Equation" r:id="rId7" imgW="2984500" imgH="533400" progId="Equation.DSMT4">
                  <p:embed/>
                </p:oleObj>
              </mc:Choice>
              <mc:Fallback>
                <p:oleObj name="Equation" r:id="rId7" imgW="2984500" imgH="53340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62613" y="1905000"/>
                        <a:ext cx="3481387" cy="622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0883" name="Object 3"/>
          <p:cNvGraphicFramePr>
            <a:graphicFrameLocks noChangeAspect="1"/>
          </p:cNvGraphicFramePr>
          <p:nvPr/>
        </p:nvGraphicFramePr>
        <p:xfrm>
          <a:off x="3657600" y="2819400"/>
          <a:ext cx="3659188" cy="622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97" name="Equation" r:id="rId9" imgW="3136900" imgH="533400" progId="Equation.DSMT4">
                  <p:embed/>
                </p:oleObj>
              </mc:Choice>
              <mc:Fallback>
                <p:oleObj name="Equation" r:id="rId9" imgW="3136900" imgH="53340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57600" y="2819400"/>
                        <a:ext cx="3659188" cy="622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2" name="Shape 21"/>
          <p:cNvCxnSpPr>
            <a:endCxn id="12" idx="0"/>
          </p:cNvCxnSpPr>
          <p:nvPr/>
        </p:nvCxnSpPr>
        <p:spPr>
          <a:xfrm>
            <a:off x="3276600" y="5181600"/>
            <a:ext cx="968375" cy="469900"/>
          </a:xfrm>
          <a:prstGeom prst="bentConnector5">
            <a:avLst>
              <a:gd name="adj1" fmla="val 50000"/>
              <a:gd name="adj2" fmla="val 102317"/>
              <a:gd name="adj3" fmla="val 98876"/>
            </a:avLst>
          </a:prstGeom>
          <a:ln w="38100">
            <a:solidFill>
              <a:srgbClr val="0000CC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hape 24"/>
          <p:cNvCxnSpPr/>
          <p:nvPr/>
        </p:nvCxnSpPr>
        <p:spPr>
          <a:xfrm rot="16200000" flipH="1">
            <a:off x="7467600" y="2895600"/>
            <a:ext cx="990600" cy="228600"/>
          </a:xfrm>
          <a:prstGeom prst="bentConnector3">
            <a:avLst>
              <a:gd name="adj1" fmla="val 50000"/>
            </a:avLst>
          </a:prstGeom>
          <a:ln w="38100">
            <a:solidFill>
              <a:srgbClr val="0000CC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hape 29"/>
          <p:cNvCxnSpPr>
            <a:stCxn id="0" idx="0"/>
            <a:endCxn id="17" idx="1"/>
          </p:cNvCxnSpPr>
          <p:nvPr/>
        </p:nvCxnSpPr>
        <p:spPr>
          <a:xfrm rot="16200000" flipH="1">
            <a:off x="5386388" y="3971925"/>
            <a:ext cx="1284288" cy="331787"/>
          </a:xfrm>
          <a:prstGeom prst="bentConnector4">
            <a:avLst>
              <a:gd name="adj1" fmla="val 12712"/>
              <a:gd name="adj2" fmla="val -1653"/>
            </a:avLst>
          </a:prstGeom>
          <a:ln w="38100">
            <a:solidFill>
              <a:srgbClr val="0000CC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2E7170-BE06-4623-9708-4EA977B4962D}" type="slidenum">
              <a:rPr lang="en-US"/>
              <a:pPr>
                <a:defRPr/>
              </a:pPr>
              <a:t>22</a:t>
            </a:fld>
            <a:endParaRPr lang="en-US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Outline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828800"/>
            <a:ext cx="8382000" cy="3124200"/>
          </a:xfrm>
        </p:spPr>
        <p:txBody>
          <a:bodyPr/>
          <a:lstStyle/>
          <a:p>
            <a:pPr eaLnBrk="1" hangingPunct="1"/>
            <a:r>
              <a:rPr lang="en-US" dirty="0" smtClean="0"/>
              <a:t>Review of closed-form route choice/network equilibrium models</a:t>
            </a:r>
          </a:p>
          <a:p>
            <a:pPr eaLnBrk="1" hangingPunct="1"/>
            <a:r>
              <a:rPr lang="en-US" dirty="0" err="1" smtClean="0"/>
              <a:t>Weibit</a:t>
            </a:r>
            <a:r>
              <a:rPr lang="en-US" dirty="0" smtClean="0"/>
              <a:t> route choice model</a:t>
            </a:r>
          </a:p>
          <a:p>
            <a:pPr eaLnBrk="1" hangingPunct="1"/>
            <a:r>
              <a:rPr lang="en-US" dirty="0" err="1" smtClean="0">
                <a:solidFill>
                  <a:srgbClr val="0000CC"/>
                </a:solidFill>
              </a:rPr>
              <a:t>Weibit</a:t>
            </a:r>
            <a:r>
              <a:rPr lang="en-US" dirty="0" smtClean="0">
                <a:solidFill>
                  <a:srgbClr val="0000CC"/>
                </a:solidFill>
              </a:rPr>
              <a:t> stochastic user equilibrium model</a:t>
            </a:r>
          </a:p>
          <a:p>
            <a:pPr eaLnBrk="1" hangingPunct="1"/>
            <a:r>
              <a:rPr lang="en-US" dirty="0" smtClean="0"/>
              <a:t>Numerical results</a:t>
            </a:r>
          </a:p>
          <a:p>
            <a:pPr eaLnBrk="1" hangingPunct="1"/>
            <a:r>
              <a:rPr lang="en-US" dirty="0" smtClean="0"/>
              <a:t>Concluding Remarks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8600" y="228600"/>
            <a:ext cx="8001000" cy="914400"/>
          </a:xfrm>
        </p:spPr>
        <p:txBody>
          <a:bodyPr/>
          <a:lstStyle/>
          <a:p>
            <a:r>
              <a:rPr lang="en-US" altLang="zh-CN" sz="3600" dirty="0" smtClean="0">
                <a:ea typeface="宋体" pitchFamily="2" charset="-122"/>
              </a:rPr>
              <a:t>Comparison between MNL Model and MNW Model</a:t>
            </a:r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E8E328-534A-4369-9017-947FB789F781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sp>
        <p:nvSpPr>
          <p:cNvPr id="5120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120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632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632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6331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633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6332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4767889"/>
              </p:ext>
            </p:extLst>
          </p:nvPr>
        </p:nvGraphicFramePr>
        <p:xfrm>
          <a:off x="6242050" y="4114800"/>
          <a:ext cx="2011363" cy="1365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519" name="Equation" r:id="rId3" imgW="1091726" imgH="748975" progId="Equation.DSMT4">
                  <p:embed/>
                </p:oleObj>
              </mc:Choice>
              <mc:Fallback>
                <p:oleObj name="Equation" r:id="rId3" imgW="1091726" imgH="748975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42050" y="4114800"/>
                        <a:ext cx="2011363" cy="1365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6334" name="Object 24"/>
          <p:cNvGraphicFramePr>
            <a:graphicFrameLocks noChangeAspect="1"/>
          </p:cNvGraphicFramePr>
          <p:nvPr/>
        </p:nvGraphicFramePr>
        <p:xfrm>
          <a:off x="609600" y="4267200"/>
          <a:ext cx="2446338" cy="1203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520" name="Equation" r:id="rId5" imgW="1320800" imgH="647700" progId="Equation.DSMT4">
                  <p:embed/>
                </p:oleObj>
              </mc:Choice>
              <mc:Fallback>
                <p:oleObj name="Equation" r:id="rId5" imgW="1320800" imgH="64770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4267200"/>
                        <a:ext cx="2446338" cy="1203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TextBox 29"/>
          <p:cNvSpPr txBox="1"/>
          <p:nvPr/>
        </p:nvSpPr>
        <p:spPr>
          <a:xfrm>
            <a:off x="1905000" y="1524000"/>
            <a:ext cx="518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u="sng" dirty="0" smtClean="0">
                <a:solidFill>
                  <a:srgbClr val="0000CC"/>
                </a:solidFill>
              </a:rPr>
              <a:t>Extreme value distribution</a:t>
            </a:r>
            <a:endParaRPr lang="en-US" sz="2800" b="1" u="sng" dirty="0">
              <a:solidFill>
                <a:srgbClr val="0000CC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81000" y="2394858"/>
            <a:ext cx="3276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err="1" smtClean="0"/>
              <a:t>Gumbel</a:t>
            </a:r>
            <a:r>
              <a:rPr lang="en-US" sz="2800" b="1" dirty="0" smtClean="0"/>
              <a:t> (type I)</a:t>
            </a:r>
            <a:endParaRPr lang="en-US" sz="28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5181600" y="2405036"/>
            <a:ext cx="3276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err="1" smtClean="0">
                <a:solidFill>
                  <a:srgbClr val="FF0000"/>
                </a:solidFill>
              </a:rPr>
              <a:t>Weibull</a:t>
            </a:r>
            <a:r>
              <a:rPr lang="en-US" sz="2800" b="1" dirty="0" smtClean="0">
                <a:solidFill>
                  <a:srgbClr val="FF0000"/>
                </a:solidFill>
              </a:rPr>
              <a:t> (type III)</a:t>
            </a:r>
            <a:endParaRPr lang="en-US" sz="2800" b="1" dirty="0">
              <a:solidFill>
                <a:srgbClr val="FF0000"/>
              </a:solidFill>
            </a:endParaRPr>
          </a:p>
        </p:txBody>
      </p:sp>
      <p:cxnSp>
        <p:nvCxnSpPr>
          <p:cNvPr id="34" name="Straight Arrow Connector 33"/>
          <p:cNvCxnSpPr/>
          <p:nvPr/>
        </p:nvCxnSpPr>
        <p:spPr>
          <a:xfrm flipH="1">
            <a:off x="3657600" y="2667000"/>
            <a:ext cx="1295400" cy="0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2743200" y="2209800"/>
            <a:ext cx="3276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7030A0"/>
                </a:solidFill>
              </a:rPr>
              <a:t>Log </a:t>
            </a:r>
          </a:p>
          <a:p>
            <a:pPr algn="ctr"/>
            <a:r>
              <a:rPr lang="en-US" sz="2800" b="1" dirty="0" err="1" smtClean="0">
                <a:solidFill>
                  <a:srgbClr val="7030A0"/>
                </a:solidFill>
              </a:rPr>
              <a:t>Weibull</a:t>
            </a:r>
            <a:endParaRPr lang="en-US" sz="2800" b="1" dirty="0">
              <a:solidFill>
                <a:srgbClr val="7030A0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971800" y="4227493"/>
            <a:ext cx="3276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7030A0"/>
                </a:solidFill>
              </a:rPr>
              <a:t>Log </a:t>
            </a:r>
          </a:p>
          <a:p>
            <a:pPr algn="ctr"/>
            <a:r>
              <a:rPr lang="en-US" sz="2800" b="1" dirty="0" smtClean="0">
                <a:solidFill>
                  <a:srgbClr val="7030A0"/>
                </a:solidFill>
              </a:rPr>
              <a:t>Transformation</a:t>
            </a:r>
            <a:endParaRPr lang="en-US" sz="2800" b="1" dirty="0">
              <a:solidFill>
                <a:srgbClr val="7030A0"/>
              </a:solidFill>
            </a:endParaRPr>
          </a:p>
        </p:txBody>
      </p:sp>
      <p:cxnSp>
        <p:nvCxnSpPr>
          <p:cNvPr id="44" name="Straight Arrow Connector 43"/>
          <p:cNvCxnSpPr/>
          <p:nvPr/>
        </p:nvCxnSpPr>
        <p:spPr>
          <a:xfrm flipH="1">
            <a:off x="3352800" y="4724400"/>
            <a:ext cx="2514600" cy="0"/>
          </a:xfrm>
          <a:prstGeom prst="straightConnector1">
            <a:avLst/>
          </a:prstGeom>
          <a:ln w="38100">
            <a:solidFill>
              <a:srgbClr val="7030A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flipV="1">
            <a:off x="2133600" y="3048000"/>
            <a:ext cx="0" cy="99060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 flipV="1">
            <a:off x="6477000" y="3048000"/>
            <a:ext cx="0" cy="99060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1371600" y="3276600"/>
            <a:ext cx="91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7030A0"/>
                </a:solidFill>
              </a:rPr>
              <a:t>IID</a:t>
            </a:r>
            <a:endParaRPr lang="en-US" sz="2800" b="1" dirty="0">
              <a:solidFill>
                <a:srgbClr val="7030A0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553200" y="3439180"/>
            <a:ext cx="259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7030A0"/>
                </a:solidFill>
              </a:rPr>
              <a:t>Independence</a:t>
            </a:r>
            <a:endParaRPr lang="en-US" sz="2800" b="1" dirty="0">
              <a:solidFill>
                <a:srgbClr val="7030A0"/>
              </a:solidFill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07590760"/>
              </p:ext>
            </p:extLst>
          </p:nvPr>
        </p:nvGraphicFramePr>
        <p:xfrm>
          <a:off x="7837339" y="3031445"/>
          <a:ext cx="731574" cy="376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521" name="Equation" r:id="rId7" imgW="444307" imgH="228501" progId="Equation.DSMT4">
                  <p:embed/>
                </p:oleObj>
              </mc:Choice>
              <mc:Fallback>
                <p:oleObj name="Equation" r:id="rId7" imgW="444307" imgH="228501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37339" y="3031445"/>
                        <a:ext cx="731574" cy="3762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/>
          <p:cNvSpPr/>
          <p:nvPr/>
        </p:nvSpPr>
        <p:spPr>
          <a:xfrm>
            <a:off x="6806648" y="3043823"/>
            <a:ext cx="10823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Assume</a:t>
            </a:r>
            <a:endParaRPr lang="en-US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2706" name="Object 2"/>
          <p:cNvGraphicFramePr>
            <a:graphicFrameLocks noChangeAspect="1"/>
          </p:cNvGraphicFramePr>
          <p:nvPr/>
        </p:nvGraphicFramePr>
        <p:xfrm>
          <a:off x="609599" y="2057400"/>
          <a:ext cx="8177783" cy="3306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737" name="Visio" r:id="rId3" imgW="5456947" imgH="2075192" progId="Visio.Drawing.11">
                  <p:embed/>
                </p:oleObj>
              </mc:Choice>
              <mc:Fallback>
                <p:oleObj name="Visio" r:id="rId3" imgW="5456947" imgH="2075192" progId="Visio.Drawing.11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599" y="2057400"/>
                        <a:ext cx="8177783" cy="3306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00CEDA-17A6-487E-83BF-D89F2ECC4C51}" type="slidenum">
              <a:rPr lang="en-US"/>
              <a:pPr>
                <a:defRPr/>
              </a:pPr>
              <a:t>24</a:t>
            </a:fld>
            <a:endParaRPr lang="en-US"/>
          </a:p>
        </p:txBody>
      </p:sp>
      <p:sp>
        <p:nvSpPr>
          <p:cNvPr id="20484" name="Rectangle 5"/>
          <p:cNvSpPr>
            <a:spLocks noGrp="1" noChangeArrowheads="1"/>
          </p:cNvSpPr>
          <p:nvPr>
            <p:ph type="title"/>
          </p:nvPr>
        </p:nvSpPr>
        <p:spPr>
          <a:xfrm>
            <a:off x="152400" y="228600"/>
            <a:ext cx="8058150" cy="914400"/>
          </a:xfrm>
        </p:spPr>
        <p:txBody>
          <a:bodyPr/>
          <a:lstStyle/>
          <a:p>
            <a:r>
              <a:rPr lang="en-US" sz="3200" dirty="0" smtClean="0"/>
              <a:t>A Mathematical Programming (MP) Formulation for the MNW-SUE model </a:t>
            </a:r>
          </a:p>
        </p:txBody>
      </p:sp>
      <p:sp>
        <p:nvSpPr>
          <p:cNvPr id="20485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0486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0488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0490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0492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049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8" name="Line Callout 1 (No Border) 17"/>
          <p:cNvSpPr/>
          <p:nvPr/>
        </p:nvSpPr>
        <p:spPr>
          <a:xfrm>
            <a:off x="304800" y="1447800"/>
            <a:ext cx="2895600" cy="914400"/>
          </a:xfrm>
          <a:prstGeom prst="callout1">
            <a:avLst>
              <a:gd name="adj1" fmla="val 118750"/>
              <a:gd name="adj2" fmla="val 52810"/>
              <a:gd name="adj3" fmla="val 166073"/>
              <a:gd name="adj4" fmla="val 66421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Multiplicative Beckmann’s transformation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(</a:t>
            </a:r>
            <a:r>
              <a:rPr lang="en-US" b="1" dirty="0" err="1" smtClean="0">
                <a:solidFill>
                  <a:srgbClr val="FF0000"/>
                </a:solidFill>
              </a:rPr>
              <a:t>MBec</a:t>
            </a:r>
            <a:r>
              <a:rPr lang="en-US" b="1" dirty="0" smtClean="0">
                <a:solidFill>
                  <a:srgbClr val="FF0000"/>
                </a:solidFill>
              </a:rPr>
              <a:t>)</a:t>
            </a:r>
            <a:endParaRPr lang="en-US" b="1" dirty="0">
              <a:solidFill>
                <a:srgbClr val="FF0000"/>
              </a:solidFill>
            </a:endParaRPr>
          </a:p>
        </p:txBody>
      </p:sp>
      <p:graphicFrame>
        <p:nvGraphicFramePr>
          <p:cNvPr id="72708" name="Object 4"/>
          <p:cNvGraphicFramePr>
            <a:graphicFrameLocks noChangeAspect="1"/>
          </p:cNvGraphicFramePr>
          <p:nvPr/>
        </p:nvGraphicFramePr>
        <p:xfrm>
          <a:off x="6872006" y="3810000"/>
          <a:ext cx="1687794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738" name="Equation" r:id="rId5" imgW="1091726" imgH="748975" progId="Equation.DSMT4">
                  <p:embed/>
                </p:oleObj>
              </mc:Choice>
              <mc:Fallback>
                <p:oleObj name="Equation" r:id="rId5" imgW="1091726" imgH="748975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72006" y="3810000"/>
                        <a:ext cx="1687794" cy="1143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3352800" y="1981200"/>
            <a:ext cx="289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CC"/>
                </a:solidFill>
              </a:rPr>
              <a:t>Relative cost difference </a:t>
            </a:r>
            <a:r>
              <a:rPr lang="en-US" b="1" dirty="0" smtClean="0"/>
              <a:t>under </a:t>
            </a:r>
            <a:r>
              <a:rPr lang="en-US" b="1" i="1" u="sng" dirty="0" smtClean="0">
                <a:solidFill>
                  <a:srgbClr val="0000CC"/>
                </a:solidFill>
              </a:rPr>
              <a:t>congestion</a:t>
            </a:r>
            <a:endParaRPr lang="en-US" b="1" i="1" u="sng" dirty="0">
              <a:solidFill>
                <a:srgbClr val="0000CC"/>
              </a:solidFill>
            </a:endParaRPr>
          </a:p>
        </p:txBody>
      </p:sp>
      <p:cxnSp>
        <p:nvCxnSpPr>
          <p:cNvPr id="19" name="Elbow Connector 18"/>
          <p:cNvCxnSpPr>
            <a:endCxn id="14" idx="1"/>
          </p:cNvCxnSpPr>
          <p:nvPr/>
        </p:nvCxnSpPr>
        <p:spPr>
          <a:xfrm flipV="1">
            <a:off x="2743200" y="2304366"/>
            <a:ext cx="609600" cy="591234"/>
          </a:xfrm>
          <a:prstGeom prst="bentConnector3">
            <a:avLst>
              <a:gd name="adj1" fmla="val -5357"/>
            </a:avLst>
          </a:prstGeom>
          <a:ln w="28575">
            <a:solidFill>
              <a:srgbClr val="0000CC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Elbow Connector 22"/>
          <p:cNvCxnSpPr>
            <a:stCxn id="14" idx="3"/>
          </p:cNvCxnSpPr>
          <p:nvPr/>
        </p:nvCxnSpPr>
        <p:spPr>
          <a:xfrm>
            <a:off x="6248400" y="2304366"/>
            <a:ext cx="381000" cy="1962834"/>
          </a:xfrm>
          <a:prstGeom prst="bentConnector2">
            <a:avLst/>
          </a:prstGeom>
          <a:ln w="28575">
            <a:solidFill>
              <a:srgbClr val="0000CC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Elbow Connector 22"/>
          <p:cNvCxnSpPr/>
          <p:nvPr/>
        </p:nvCxnSpPr>
        <p:spPr>
          <a:xfrm>
            <a:off x="4343400" y="3581400"/>
            <a:ext cx="2590800" cy="685800"/>
          </a:xfrm>
          <a:prstGeom prst="bentConnector3">
            <a:avLst>
              <a:gd name="adj1" fmla="val -420"/>
            </a:avLst>
          </a:prstGeom>
          <a:ln w="28575">
            <a:solidFill>
              <a:srgbClr val="0000CC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Elbow Connector 22"/>
          <p:cNvCxnSpPr/>
          <p:nvPr/>
        </p:nvCxnSpPr>
        <p:spPr>
          <a:xfrm>
            <a:off x="2590800" y="4267200"/>
            <a:ext cx="1752600" cy="0"/>
          </a:xfrm>
          <a:prstGeom prst="straightConnector1">
            <a:avLst/>
          </a:prstGeom>
          <a:ln w="28575">
            <a:solidFill>
              <a:srgbClr val="0000CC"/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00CEDA-17A6-487E-83BF-D89F2ECC4C51}" type="slidenum">
              <a:rPr lang="en-US"/>
              <a:pPr>
                <a:defRPr/>
              </a:pPr>
              <a:t>25</a:t>
            </a:fld>
            <a:endParaRPr lang="en-US"/>
          </a:p>
        </p:txBody>
      </p:sp>
      <p:sp>
        <p:nvSpPr>
          <p:cNvPr id="20484" name="Rectangle 5"/>
          <p:cNvSpPr>
            <a:spLocks noGrp="1" noChangeArrowheads="1"/>
          </p:cNvSpPr>
          <p:nvPr>
            <p:ph type="title"/>
          </p:nvPr>
        </p:nvSpPr>
        <p:spPr>
          <a:xfrm>
            <a:off x="152400" y="228600"/>
            <a:ext cx="7829550" cy="914400"/>
          </a:xfrm>
        </p:spPr>
        <p:txBody>
          <a:bodyPr/>
          <a:lstStyle/>
          <a:p>
            <a:r>
              <a:rPr lang="en-US" sz="3200" dirty="0" smtClean="0"/>
              <a:t>A MP Formulation for the PSW-SUE Model </a:t>
            </a:r>
          </a:p>
        </p:txBody>
      </p:sp>
      <p:sp>
        <p:nvSpPr>
          <p:cNvPr id="20485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0486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0488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0490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0492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049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77826" name="Object 2"/>
          <p:cNvGraphicFramePr>
            <a:graphicFrameLocks noChangeAspect="1"/>
          </p:cNvGraphicFramePr>
          <p:nvPr/>
        </p:nvGraphicFramePr>
        <p:xfrm>
          <a:off x="381000" y="1905000"/>
          <a:ext cx="9124661" cy="3436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856" name="Visio" r:id="rId3" imgW="5628262" imgH="2223728" progId="Visio.Drawing.11">
                  <p:embed/>
                </p:oleObj>
              </mc:Choice>
              <mc:Fallback>
                <p:oleObj name="Visio" r:id="rId3" imgW="5628262" imgH="2223728" progId="Visio.Drawing.11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1905000"/>
                        <a:ext cx="9124661" cy="34369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7827" name="Object 3"/>
          <p:cNvGraphicFramePr>
            <a:graphicFrameLocks noChangeAspect="1"/>
          </p:cNvGraphicFramePr>
          <p:nvPr/>
        </p:nvGraphicFramePr>
        <p:xfrm>
          <a:off x="6019800" y="4800600"/>
          <a:ext cx="2001837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857" name="Equation" r:id="rId5" imgW="1295280" imgH="749160" progId="Equation.DSMT4">
                  <p:embed/>
                </p:oleObj>
              </mc:Choice>
              <mc:Fallback>
                <p:oleObj name="Equation" r:id="rId5" imgW="1295280" imgH="74916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9800" y="4800600"/>
                        <a:ext cx="2001837" cy="1143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ounded Rectangle 11"/>
          <p:cNvSpPr/>
          <p:nvPr/>
        </p:nvSpPr>
        <p:spPr>
          <a:xfrm>
            <a:off x="5791200" y="2667000"/>
            <a:ext cx="2133600" cy="1066800"/>
          </a:xfrm>
          <a:prstGeom prst="roundRect">
            <a:avLst/>
          </a:prstGeom>
          <a:noFill/>
          <a:ln>
            <a:solidFill>
              <a:srgbClr val="0000CC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Elbow Connector 22"/>
          <p:cNvCxnSpPr/>
          <p:nvPr/>
        </p:nvCxnSpPr>
        <p:spPr>
          <a:xfrm>
            <a:off x="6858000" y="3886200"/>
            <a:ext cx="0" cy="990600"/>
          </a:xfrm>
          <a:prstGeom prst="straightConnector1">
            <a:avLst/>
          </a:prstGeom>
          <a:ln w="28575">
            <a:solidFill>
              <a:srgbClr val="0000CC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43EF56-DB74-4573-BDB7-407AEBA9B7CC}" type="slidenum">
              <a:rPr lang="en-US"/>
              <a:pPr>
                <a:defRPr/>
              </a:pPr>
              <a:t>26</a:t>
            </a:fld>
            <a:endParaRPr lang="en-US"/>
          </a:p>
        </p:txBody>
      </p:sp>
      <p:sp>
        <p:nvSpPr>
          <p:cNvPr id="21508" name="Rectangle 5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7829550" cy="914400"/>
          </a:xfrm>
        </p:spPr>
        <p:txBody>
          <a:bodyPr/>
          <a:lstStyle/>
          <a:p>
            <a:r>
              <a:rPr lang="en-US" smtClean="0"/>
              <a:t>Equivalency Condition</a:t>
            </a:r>
          </a:p>
        </p:txBody>
      </p:sp>
      <p:sp>
        <p:nvSpPr>
          <p:cNvPr id="21509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1510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1511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1512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1513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151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1515" name="Rectangle 7"/>
          <p:cNvSpPr>
            <a:spLocks noChangeArrowheads="1"/>
          </p:cNvSpPr>
          <p:nvPr/>
        </p:nvSpPr>
        <p:spPr bwMode="auto">
          <a:xfrm>
            <a:off x="381000" y="2819400"/>
            <a:ext cx="76946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en-US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By setting the partial derivative w.r.t. route flow variable equal to zero, we have</a:t>
            </a:r>
            <a:endParaRPr lang="en-US">
              <a:ea typeface="Calibri" pitchFamily="34" charset="0"/>
            </a:endParaRPr>
          </a:p>
        </p:txBody>
      </p:sp>
      <p:sp>
        <p:nvSpPr>
          <p:cNvPr id="21516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151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1518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21519" name="Object 17"/>
          <p:cNvGraphicFramePr>
            <a:graphicFrameLocks noChangeAspect="1"/>
          </p:cNvGraphicFramePr>
          <p:nvPr/>
        </p:nvGraphicFramePr>
        <p:xfrm>
          <a:off x="2286000" y="1752600"/>
          <a:ext cx="3438525" cy="1054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17" name="Equation" r:id="rId3" imgW="1726451" imgH="533169" progId="Equation.DSMT4">
                  <p:embed/>
                </p:oleObj>
              </mc:Choice>
              <mc:Fallback>
                <p:oleObj name="Equation" r:id="rId3" imgW="1726451" imgH="533169" progId="Equation.DSMT4">
                  <p:embed/>
                  <p:pic>
                    <p:nvPicPr>
                      <p:cNvPr id="0" name="Picture 1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0" y="1752600"/>
                        <a:ext cx="3438525" cy="1054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20" name="Rectangle 7"/>
          <p:cNvSpPr>
            <a:spLocks noChangeArrowheads="1"/>
          </p:cNvSpPr>
          <p:nvPr/>
        </p:nvSpPr>
        <p:spPr bwMode="auto">
          <a:xfrm>
            <a:off x="381000" y="1371600"/>
            <a:ext cx="76946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en-US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By constructing the Lagrangian function, we have</a:t>
            </a:r>
            <a:endParaRPr lang="en-US">
              <a:ea typeface="Calibri" pitchFamily="34" charset="0"/>
            </a:endParaRPr>
          </a:p>
        </p:txBody>
      </p:sp>
      <p:graphicFrame>
        <p:nvGraphicFramePr>
          <p:cNvPr id="21521" name="Object 19"/>
          <p:cNvGraphicFramePr>
            <a:graphicFrameLocks noChangeAspect="1"/>
          </p:cNvGraphicFramePr>
          <p:nvPr/>
        </p:nvGraphicFramePr>
        <p:xfrm>
          <a:off x="2286000" y="3276600"/>
          <a:ext cx="326390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18" name="Equation" r:id="rId5" imgW="1727200" imgH="330200" progId="Equation.DSMT4">
                  <p:embed/>
                </p:oleObj>
              </mc:Choice>
              <mc:Fallback>
                <p:oleObj name="Equation" r:id="rId5" imgW="1727200" imgH="330200" progId="Equation.DSMT4">
                  <p:embed/>
                  <p:pic>
                    <p:nvPicPr>
                      <p:cNvPr id="0" name="Picture 15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0" y="3276600"/>
                        <a:ext cx="3263900" cy="609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22" name="Object 20"/>
          <p:cNvGraphicFramePr>
            <a:graphicFrameLocks noChangeAspect="1"/>
          </p:cNvGraphicFramePr>
          <p:nvPr/>
        </p:nvGraphicFramePr>
        <p:xfrm>
          <a:off x="2286000" y="3886200"/>
          <a:ext cx="4198938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19" name="Equation" r:id="rId7" imgW="2476500" imgH="444500" progId="Equation.DSMT4">
                  <p:embed/>
                </p:oleObj>
              </mc:Choice>
              <mc:Fallback>
                <p:oleObj name="Equation" r:id="rId7" imgW="2476500" imgH="444500" progId="Equation.DSMT4">
                  <p:embed/>
                  <p:pic>
                    <p:nvPicPr>
                      <p:cNvPr id="0" name="Picture 15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0" y="3886200"/>
                        <a:ext cx="4198938" cy="762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23" name="Rectangle 7"/>
          <p:cNvSpPr>
            <a:spLocks noChangeArrowheads="1"/>
          </p:cNvSpPr>
          <p:nvPr/>
        </p:nvSpPr>
        <p:spPr bwMode="auto">
          <a:xfrm>
            <a:off x="457200" y="4572000"/>
            <a:ext cx="76946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en-US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Then, we have the PSW route flow solution, i.e.,</a:t>
            </a:r>
            <a:endParaRPr lang="en-US">
              <a:ea typeface="Calibri" pitchFamily="34" charset="0"/>
            </a:endParaRPr>
          </a:p>
        </p:txBody>
      </p:sp>
      <p:graphicFrame>
        <p:nvGraphicFramePr>
          <p:cNvPr id="21524" name="Object 21"/>
          <p:cNvGraphicFramePr>
            <a:graphicFrameLocks noChangeAspect="1"/>
          </p:cNvGraphicFramePr>
          <p:nvPr/>
        </p:nvGraphicFramePr>
        <p:xfrm>
          <a:off x="2667000" y="4876800"/>
          <a:ext cx="2843213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20" name="Equation" r:id="rId9" imgW="1651000" imgH="749300" progId="Equation.DSMT4">
                  <p:embed/>
                </p:oleObj>
              </mc:Choice>
              <mc:Fallback>
                <p:oleObj name="Equation" r:id="rId9" imgW="1651000" imgH="749300" progId="Equation.DSMT4">
                  <p:embed/>
                  <p:pic>
                    <p:nvPicPr>
                      <p:cNvPr id="0" name="Picture 1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7000" y="4876800"/>
                        <a:ext cx="2843213" cy="1295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43000" y="6248400"/>
            <a:ext cx="5943600" cy="457200"/>
          </a:xfrm>
        </p:spPr>
        <p:txBody>
          <a:bodyPr/>
          <a:lstStyle/>
          <a:p>
            <a:pPr algn="l">
              <a:defRPr/>
            </a:pPr>
            <a:fld id="{32843FA3-17A0-46C8-B42C-629E9B3E384A}" type="slidenum">
              <a:rPr lang="zh-CN" altLang="en-US"/>
              <a:pPr algn="l">
                <a:defRPr/>
              </a:pPr>
              <a:t>27</a:t>
            </a:fld>
            <a:endParaRPr lang="en-US" altLang="zh-CN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>
                <a:ea typeface="宋体" pitchFamily="2" charset="-122"/>
              </a:rPr>
              <a:t>Uniqueness Condition</a:t>
            </a:r>
          </a:p>
        </p:txBody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24000"/>
            <a:ext cx="7924800" cy="4419600"/>
          </a:xfrm>
        </p:spPr>
        <p:txBody>
          <a:bodyPr/>
          <a:lstStyle/>
          <a:p>
            <a:r>
              <a:rPr lang="en-US" altLang="zh-CN" sz="2800" dirty="0" smtClean="0">
                <a:ea typeface="宋体" pitchFamily="2" charset="-122"/>
              </a:rPr>
              <a:t>The second derivative</a:t>
            </a:r>
          </a:p>
        </p:txBody>
      </p:sp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0" y="2971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2253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44308527"/>
              </p:ext>
            </p:extLst>
          </p:nvPr>
        </p:nvGraphicFramePr>
        <p:xfrm>
          <a:off x="1841500" y="2209800"/>
          <a:ext cx="5305425" cy="1998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36" name="Equation" r:id="rId3" imgW="2425680" imgH="914400" progId="Equation.DSMT4">
                  <p:embed/>
                </p:oleObj>
              </mc:Choice>
              <mc:Fallback>
                <p:oleObj name="Equation" r:id="rId3" imgW="2425680" imgH="914400" progId="Equation.DSMT4">
                  <p:embed/>
                  <p:pic>
                    <p:nvPicPr>
                      <p:cNvPr id="0" name="Picture 7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41500" y="2209800"/>
                        <a:ext cx="5305425" cy="19986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35" name="Text Box 6"/>
          <p:cNvSpPr txBox="1">
            <a:spLocks noChangeArrowheads="1"/>
          </p:cNvSpPr>
          <p:nvPr/>
        </p:nvSpPr>
        <p:spPr bwMode="auto">
          <a:xfrm>
            <a:off x="533400" y="4495800"/>
            <a:ext cx="81534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spcAft>
                <a:spcPct val="50000"/>
              </a:spcAft>
            </a:pPr>
            <a:r>
              <a:rPr lang="en-US" altLang="zh-CN" sz="2800" dirty="0">
                <a:solidFill>
                  <a:srgbClr val="0033CC"/>
                </a:solidFill>
                <a:latin typeface="Times New Roman" pitchFamily="18" charset="0"/>
                <a:ea typeface="宋体" pitchFamily="2" charset="-122"/>
              </a:rPr>
              <a:t>By assuming                            ,  the route flow solution </a:t>
            </a:r>
            <a:r>
              <a:rPr lang="en-US" altLang="zh-CN" sz="2800" dirty="0" smtClean="0">
                <a:solidFill>
                  <a:srgbClr val="0033CC"/>
                </a:solidFill>
                <a:latin typeface="Times New Roman" pitchFamily="18" charset="0"/>
                <a:ea typeface="宋体" pitchFamily="2" charset="-122"/>
              </a:rPr>
              <a:t>of PSW-SUE is unique.</a:t>
            </a:r>
            <a:endParaRPr lang="zh-CN" altLang="en-US" sz="2800" dirty="0">
              <a:solidFill>
                <a:srgbClr val="0033CC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22536" name="Rectangle 8"/>
          <p:cNvSpPr>
            <a:spLocks noChangeArrowheads="1"/>
          </p:cNvSpPr>
          <p:nvPr/>
        </p:nvSpPr>
        <p:spPr bwMode="auto">
          <a:xfrm>
            <a:off x="0" y="32146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22537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6690120"/>
              </p:ext>
            </p:extLst>
          </p:nvPr>
        </p:nvGraphicFramePr>
        <p:xfrm>
          <a:off x="2554288" y="4595813"/>
          <a:ext cx="2489200" cy="433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37" name="Equation" r:id="rId5" imgW="1307880" imgH="228600" progId="Equation.DSMT4">
                  <p:embed/>
                </p:oleObj>
              </mc:Choice>
              <mc:Fallback>
                <p:oleObj name="Equation" r:id="rId5" imgW="1307880" imgH="228600" progId="Equation.DSMT4">
                  <p:embed/>
                  <p:pic>
                    <p:nvPicPr>
                      <p:cNvPr id="0" name="Picture 7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4288" y="4595813"/>
                        <a:ext cx="2489200" cy="4333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0610F30-2D43-41D7-B128-52D6006C751E}" type="slidenum">
              <a:rPr lang="en-US"/>
              <a:pPr>
                <a:defRPr/>
              </a:pPr>
              <a:t>28</a:t>
            </a:fld>
            <a:endParaRPr lang="en-US"/>
          </a:p>
        </p:txBody>
      </p:sp>
      <p:sp>
        <p:nvSpPr>
          <p:cNvPr id="23556" name="Rectangle 5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7829550" cy="914400"/>
          </a:xfrm>
        </p:spPr>
        <p:txBody>
          <a:bodyPr/>
          <a:lstStyle/>
          <a:p>
            <a:r>
              <a:rPr lang="en-US" smtClean="0"/>
              <a:t>Path-Based Partial Linearization Algorithm</a:t>
            </a:r>
          </a:p>
        </p:txBody>
      </p:sp>
      <p:sp>
        <p:nvSpPr>
          <p:cNvPr id="23557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3558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3560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3561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356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3563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3564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3565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356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3567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3568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2356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1270000"/>
            <a:ext cx="3756025" cy="542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2E7170-BE06-4623-9708-4EA977B4962D}" type="slidenum">
              <a:rPr lang="en-US"/>
              <a:pPr>
                <a:defRPr/>
              </a:pPr>
              <a:t>29</a:t>
            </a:fld>
            <a:endParaRPr lang="en-US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Outline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828800"/>
            <a:ext cx="8382000" cy="3124200"/>
          </a:xfrm>
        </p:spPr>
        <p:txBody>
          <a:bodyPr/>
          <a:lstStyle/>
          <a:p>
            <a:pPr eaLnBrk="1" hangingPunct="1"/>
            <a:r>
              <a:rPr lang="en-US" dirty="0" smtClean="0"/>
              <a:t>Review of closed-form route choice/network equilibrium models</a:t>
            </a:r>
          </a:p>
          <a:p>
            <a:pPr eaLnBrk="1" hangingPunct="1"/>
            <a:r>
              <a:rPr lang="en-US" dirty="0" err="1" smtClean="0"/>
              <a:t>Weibit</a:t>
            </a:r>
            <a:r>
              <a:rPr lang="en-US" dirty="0" smtClean="0"/>
              <a:t> route choice model</a:t>
            </a:r>
          </a:p>
          <a:p>
            <a:pPr eaLnBrk="1" hangingPunct="1"/>
            <a:r>
              <a:rPr lang="en-US" dirty="0" err="1" smtClean="0"/>
              <a:t>Weibit</a:t>
            </a:r>
            <a:r>
              <a:rPr lang="en-US" dirty="0" smtClean="0"/>
              <a:t> stochastic user equilibrium model</a:t>
            </a:r>
          </a:p>
          <a:p>
            <a:pPr eaLnBrk="1" hangingPunct="1"/>
            <a:r>
              <a:rPr lang="en-US" dirty="0" smtClean="0">
                <a:solidFill>
                  <a:srgbClr val="0000CC"/>
                </a:solidFill>
              </a:rPr>
              <a:t>Numerical results</a:t>
            </a:r>
          </a:p>
          <a:p>
            <a:pPr eaLnBrk="1" hangingPunct="1"/>
            <a:r>
              <a:rPr lang="en-US" dirty="0" smtClean="0"/>
              <a:t>Concluding Remarks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2E7170-BE06-4623-9708-4EA977B4962D}" type="slidenum">
              <a:rPr lang="en-US"/>
              <a:pPr>
                <a:defRPr/>
              </a:pPr>
              <a:t>3</a:t>
            </a:fld>
            <a:endParaRPr lang="en-US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Outline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828800"/>
            <a:ext cx="8382000" cy="3124200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0000CC"/>
                </a:solidFill>
              </a:rPr>
              <a:t>Review of closed-form route choice/network equilibrium models</a:t>
            </a:r>
          </a:p>
          <a:p>
            <a:pPr eaLnBrk="1" hangingPunct="1"/>
            <a:r>
              <a:rPr lang="en-US" dirty="0" err="1" smtClean="0"/>
              <a:t>Weibit</a:t>
            </a:r>
            <a:r>
              <a:rPr lang="en-US" dirty="0" smtClean="0"/>
              <a:t> route choice model</a:t>
            </a:r>
          </a:p>
          <a:p>
            <a:pPr eaLnBrk="1" hangingPunct="1"/>
            <a:r>
              <a:rPr lang="en-US" dirty="0" err="1" smtClean="0"/>
              <a:t>Weibit</a:t>
            </a:r>
            <a:r>
              <a:rPr lang="en-US" dirty="0" smtClean="0"/>
              <a:t> stochastic user equilibrium model</a:t>
            </a:r>
          </a:p>
          <a:p>
            <a:pPr eaLnBrk="1" hangingPunct="1"/>
            <a:r>
              <a:rPr lang="en-US" dirty="0" smtClean="0"/>
              <a:t>Numerical results</a:t>
            </a:r>
          </a:p>
          <a:p>
            <a:pPr eaLnBrk="1" hangingPunct="1"/>
            <a:r>
              <a:rPr lang="en-US" dirty="0" smtClean="0"/>
              <a:t>Concluding Remarks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BAE2E4-414E-4BAF-B698-2BFE8C90D222}" type="slidenum">
              <a:rPr lang="en-US"/>
              <a:pPr>
                <a:defRPr/>
              </a:pPr>
              <a:t>30</a:t>
            </a:fld>
            <a:endParaRPr lang="en-US"/>
          </a:p>
        </p:txBody>
      </p:sp>
      <p:sp>
        <p:nvSpPr>
          <p:cNvPr id="24580" name="Rectangle 5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7829550" cy="914400"/>
          </a:xfrm>
        </p:spPr>
        <p:txBody>
          <a:bodyPr/>
          <a:lstStyle/>
          <a:p>
            <a:r>
              <a:rPr lang="en-US" smtClean="0"/>
              <a:t>Real Network</a:t>
            </a:r>
          </a:p>
        </p:txBody>
      </p:sp>
      <p:sp>
        <p:nvSpPr>
          <p:cNvPr id="24581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4582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4584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4585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458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458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4588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4589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459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4591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4592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24593" name="Picture 17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0"/>
            <a:ext cx="66929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94" name="Rectangle 1"/>
          <p:cNvSpPr>
            <a:spLocks noChangeArrowheads="1"/>
          </p:cNvSpPr>
          <p:nvPr/>
        </p:nvSpPr>
        <p:spPr bwMode="auto">
          <a:xfrm>
            <a:off x="5410200" y="1371600"/>
            <a:ext cx="3886200" cy="12001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2400" dirty="0">
                <a:solidFill>
                  <a:srgbClr val="0000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Winnipeg network, Canada</a:t>
            </a:r>
          </a:p>
          <a:p>
            <a:r>
              <a:rPr lang="en-US" sz="2400" dirty="0" smtClean="0">
                <a:solidFill>
                  <a:srgbClr val="0000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154 </a:t>
            </a:r>
            <a:r>
              <a:rPr lang="en-US" sz="2400" dirty="0">
                <a:solidFill>
                  <a:srgbClr val="0000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zones, 2,535 links, and</a:t>
            </a:r>
          </a:p>
          <a:p>
            <a:r>
              <a:rPr lang="en-US" sz="2400" dirty="0">
                <a:solidFill>
                  <a:srgbClr val="0000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4,345 O-D pairs.</a:t>
            </a:r>
            <a:r>
              <a:rPr lang="en-US" sz="2400" dirty="0">
                <a:solidFill>
                  <a:srgbClr val="0000CC"/>
                </a:solidFill>
                <a:ea typeface="Calibri" pitchFamily="34" charset="0"/>
              </a:rPr>
              <a:t> 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616434-9A6F-4D06-B4C6-2B598B6F9905}" type="slidenum">
              <a:rPr lang="en-US"/>
              <a:pPr>
                <a:defRPr/>
              </a:pPr>
              <a:t>31</a:t>
            </a:fld>
            <a:endParaRPr lang="en-US"/>
          </a:p>
        </p:txBody>
      </p:sp>
      <p:sp>
        <p:nvSpPr>
          <p:cNvPr id="25603" name="Rectangle 5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7829550" cy="914400"/>
          </a:xfrm>
        </p:spPr>
        <p:txBody>
          <a:bodyPr/>
          <a:lstStyle/>
          <a:p>
            <a:r>
              <a:rPr lang="en-US" smtClean="0"/>
              <a:t>Convergence Results</a:t>
            </a:r>
          </a:p>
        </p:txBody>
      </p:sp>
      <p:sp>
        <p:nvSpPr>
          <p:cNvPr id="25604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560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5606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5607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5608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5609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5610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5611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5612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5613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561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5615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25616" name="Picture 2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411288"/>
            <a:ext cx="73152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7CC333-C9F4-472E-8F59-C2164464ADD4}" type="slidenum">
              <a:rPr lang="en-US"/>
              <a:pPr>
                <a:defRPr/>
              </a:pPr>
              <a:t>32</a:t>
            </a:fld>
            <a:endParaRPr lang="en-US"/>
          </a:p>
        </p:txBody>
      </p:sp>
      <p:sp>
        <p:nvSpPr>
          <p:cNvPr id="26627" name="Rectangle 5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7829550" cy="914400"/>
          </a:xfrm>
        </p:spPr>
        <p:txBody>
          <a:bodyPr/>
          <a:lstStyle/>
          <a:p>
            <a:r>
              <a:rPr lang="en-US" smtClean="0"/>
              <a:t>Winnipeg Network Results</a:t>
            </a:r>
          </a:p>
        </p:txBody>
      </p:sp>
      <p:sp>
        <p:nvSpPr>
          <p:cNvPr id="26628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662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6630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6631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6632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6633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6634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6635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6636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6637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6638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6639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26640" name="Picture 20"/>
          <p:cNvPicPr>
            <a:picLocks noChangeAspect="1" noChangeArrowheads="1"/>
          </p:cNvPicPr>
          <p:nvPr/>
        </p:nvPicPr>
        <p:blipFill>
          <a:blip r:embed="rId2" cstate="print"/>
          <a:srcRect b="12833"/>
          <a:stretch>
            <a:fillRect/>
          </a:stretch>
        </p:blipFill>
        <p:spPr bwMode="auto">
          <a:xfrm>
            <a:off x="990600" y="1371600"/>
            <a:ext cx="70104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EE6EBC-007D-48C1-BF20-99F06CB5A96E}" type="slidenum">
              <a:rPr lang="en-US"/>
              <a:pPr>
                <a:defRPr/>
              </a:pPr>
              <a:t>33</a:t>
            </a:fld>
            <a:endParaRPr lang="en-US"/>
          </a:p>
        </p:txBody>
      </p:sp>
      <p:sp>
        <p:nvSpPr>
          <p:cNvPr id="27651" name="Rectangle 5"/>
          <p:cNvSpPr>
            <a:spLocks noGrp="1" noChangeArrowheads="1"/>
          </p:cNvSpPr>
          <p:nvPr>
            <p:ph type="title"/>
          </p:nvPr>
        </p:nvSpPr>
        <p:spPr>
          <a:xfrm>
            <a:off x="76200" y="228600"/>
            <a:ext cx="8458200" cy="914400"/>
          </a:xfrm>
        </p:spPr>
        <p:txBody>
          <a:bodyPr/>
          <a:lstStyle/>
          <a:p>
            <a:r>
              <a:rPr lang="en-US" sz="3600" dirty="0" smtClean="0"/>
              <a:t>Link Flow Difference between MNW-SUE and PSW-SUE Models</a:t>
            </a:r>
          </a:p>
        </p:txBody>
      </p:sp>
      <p:sp>
        <p:nvSpPr>
          <p:cNvPr id="27652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7654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7655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7656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7657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7658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765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7660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7661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766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7663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6963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265" y="1333499"/>
            <a:ext cx="7187935" cy="51788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72842853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EE6EBC-007D-48C1-BF20-99F06CB5A96E}" type="slidenum">
              <a:rPr lang="en-US"/>
              <a:pPr>
                <a:defRPr/>
              </a:pPr>
              <a:t>34</a:t>
            </a:fld>
            <a:endParaRPr lang="en-US"/>
          </a:p>
        </p:txBody>
      </p:sp>
      <p:sp>
        <p:nvSpPr>
          <p:cNvPr id="27651" name="Rectangle 5"/>
          <p:cNvSpPr>
            <a:spLocks noGrp="1" noChangeArrowheads="1"/>
          </p:cNvSpPr>
          <p:nvPr>
            <p:ph type="title"/>
          </p:nvPr>
        </p:nvSpPr>
        <p:spPr>
          <a:xfrm>
            <a:off x="76200" y="228600"/>
            <a:ext cx="8458200" cy="914400"/>
          </a:xfrm>
        </p:spPr>
        <p:txBody>
          <a:bodyPr/>
          <a:lstStyle/>
          <a:p>
            <a:r>
              <a:rPr lang="en-US" sz="3600" dirty="0" smtClean="0"/>
              <a:t>Link Flow Difference between PSLs-SUE and PSW-SUE Models</a:t>
            </a:r>
          </a:p>
        </p:txBody>
      </p:sp>
      <p:sp>
        <p:nvSpPr>
          <p:cNvPr id="27652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7654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7655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7656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7657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7658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765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7660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7661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766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7663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6861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0136" y="1371600"/>
            <a:ext cx="7158579" cy="5181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40594266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Drawback: Insensitive to an Arbitrary </a:t>
            </a:r>
            <a:r>
              <a:rPr lang="en-US" sz="4000" dirty="0"/>
              <a:t>M</a:t>
            </a:r>
            <a:r>
              <a:rPr lang="en-US" sz="4000" dirty="0" smtClean="0"/>
              <a:t>ultiplier </a:t>
            </a:r>
            <a:r>
              <a:rPr lang="en-US" sz="4000" dirty="0"/>
              <a:t>R</a:t>
            </a:r>
            <a:r>
              <a:rPr lang="en-US" sz="4000" dirty="0" smtClean="0"/>
              <a:t>oute </a:t>
            </a:r>
            <a:r>
              <a:rPr lang="en-US" sz="4000" dirty="0"/>
              <a:t>C</a:t>
            </a:r>
            <a:r>
              <a:rPr lang="en-US" sz="4000" dirty="0" smtClean="0"/>
              <a:t>ost</a:t>
            </a:r>
            <a:endParaRPr lang="en-US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B091E7-92BA-4A13-8380-E52BF95BE817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  <p:sp>
        <p:nvSpPr>
          <p:cNvPr id="9011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91139" name="Picture 3"/>
          <p:cNvPicPr>
            <a:picLocks noChangeAspect="1" noChangeArrowheads="1"/>
          </p:cNvPicPr>
          <p:nvPr/>
        </p:nvPicPr>
        <p:blipFill>
          <a:blip r:embed="rId2" cstate="print"/>
          <a:srcRect b="13513"/>
          <a:stretch>
            <a:fillRect/>
          </a:stretch>
        </p:blipFill>
        <p:spPr bwMode="auto">
          <a:xfrm>
            <a:off x="685800" y="1447800"/>
            <a:ext cx="7686823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621919012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Incorporating </a:t>
            </a:r>
            <a:r>
              <a:rPr lang="en-US" sz="4000" dirty="0" smtClean="0">
                <a:sym typeface="Symbol"/>
              </a:rPr>
              <a:t></a:t>
            </a:r>
            <a:r>
              <a:rPr lang="en-US" sz="4000" baseline="30000" dirty="0" err="1" smtClean="0">
                <a:sym typeface="Symbol"/>
              </a:rPr>
              <a:t>ij</a:t>
            </a:r>
            <a:r>
              <a:rPr lang="en-US" sz="4000" dirty="0" smtClean="0"/>
              <a:t> </a:t>
            </a:r>
            <a:endParaRPr lang="en-US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B091E7-92BA-4A13-8380-E52BF95BE817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  <p:sp>
        <p:nvSpPr>
          <p:cNvPr id="9011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0353" name="Rectangle 1"/>
          <p:cNvSpPr>
            <a:spLocks noChangeArrowheads="1"/>
          </p:cNvSpPr>
          <p:nvPr/>
        </p:nvSpPr>
        <p:spPr bwMode="auto">
          <a:xfrm>
            <a:off x="1143000" y="6248400"/>
            <a:ext cx="685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Cordia New" pitchFamily="34" charset="-34"/>
              </a:rPr>
              <a:t>Zh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ou,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Cordia New" pitchFamily="34" charset="-34"/>
              </a:rPr>
              <a:t>Z.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Cordia New" pitchFamily="34" charset="-34"/>
              </a:rPr>
              <a:t>Chen,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Cordia New" pitchFamily="34" charset="-34"/>
              </a:rPr>
              <a:t>A. and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Cordia New" pitchFamily="34" charset="-34"/>
              </a:rPr>
              <a:t>Bekhor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Cordia New" pitchFamily="34" charset="-34"/>
              </a:rPr>
              <a:t>,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Cordia New" pitchFamily="34" charset="-34"/>
              </a:rPr>
              <a:t>S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., 2012. C-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logit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stochastic user equilibrium model: formulations and solution algorithm. </a:t>
            </a:r>
            <a:r>
              <a:rPr kumimoji="0" lang="en-US" sz="12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Transportmetrica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8(1), 17-41.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09600" y="1676400"/>
            <a:ext cx="38401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u="sng" dirty="0" err="1" smtClean="0">
                <a:solidFill>
                  <a:srgbClr val="0000CC"/>
                </a:solidFill>
              </a:rPr>
              <a:t>Variational</a:t>
            </a:r>
            <a:r>
              <a:rPr lang="en-US" sz="2400" b="1" u="sng" dirty="0" smtClean="0">
                <a:solidFill>
                  <a:srgbClr val="0000CC"/>
                </a:solidFill>
              </a:rPr>
              <a:t> Inequality (VI)</a:t>
            </a:r>
            <a:endParaRPr lang="en-US" sz="2400" u="sng" dirty="0"/>
          </a:p>
        </p:txBody>
      </p:sp>
      <p:graphicFrame>
        <p:nvGraphicFramePr>
          <p:cNvPr id="100354" name="Object 2"/>
          <p:cNvGraphicFramePr>
            <a:graphicFrameLocks noChangeAspect="1"/>
          </p:cNvGraphicFramePr>
          <p:nvPr/>
        </p:nvGraphicFramePr>
        <p:xfrm>
          <a:off x="1295400" y="2576512"/>
          <a:ext cx="4879975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685" name="Equation" r:id="rId3" imgW="2616200" imgH="330200" progId="Equation.DSMT4">
                  <p:embed/>
                </p:oleObj>
              </mc:Choice>
              <mc:Fallback>
                <p:oleObj name="Equation" r:id="rId3" imgW="2616200" imgH="330200" progId="Equation.DSMT4">
                  <p:embed/>
                  <p:pic>
                    <p:nvPicPr>
                      <p:cNvPr id="0" name="Picture 8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2576512"/>
                        <a:ext cx="4879975" cy="609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0355" name="Object 3"/>
          <p:cNvGraphicFramePr>
            <a:graphicFrameLocks noChangeAspect="1"/>
          </p:cNvGraphicFramePr>
          <p:nvPr/>
        </p:nvGraphicFramePr>
        <p:xfrm>
          <a:off x="4191000" y="3414712"/>
          <a:ext cx="1989137" cy="1385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686" name="Equation" r:id="rId5" imgW="1066800" imgH="749300" progId="Equation.DSMT4">
                  <p:embed/>
                </p:oleObj>
              </mc:Choice>
              <mc:Fallback>
                <p:oleObj name="Equation" r:id="rId5" imgW="1066800" imgH="749300" progId="Equation.DSMT4">
                  <p:embed/>
                  <p:pic>
                    <p:nvPicPr>
                      <p:cNvPr id="0" name="Picture 8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91000" y="3414712"/>
                        <a:ext cx="1989137" cy="13858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0358" name="Object 6"/>
          <p:cNvGraphicFramePr>
            <a:graphicFrameLocks noChangeAspect="1"/>
          </p:cNvGraphicFramePr>
          <p:nvPr/>
        </p:nvGraphicFramePr>
        <p:xfrm>
          <a:off x="4065588" y="4876800"/>
          <a:ext cx="2392362" cy="1385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687" name="Equation" r:id="rId7" imgW="1282700" imgH="749300" progId="Equation.DSMT4">
                  <p:embed/>
                </p:oleObj>
              </mc:Choice>
              <mc:Fallback>
                <p:oleObj name="Equation" r:id="rId7" imgW="1282700" imgH="749300" progId="Equation.DSMT4">
                  <p:embed/>
                  <p:pic>
                    <p:nvPicPr>
                      <p:cNvPr id="0" name="Picture 8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65588" y="4876800"/>
                        <a:ext cx="2392362" cy="13858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2"/>
          <p:cNvSpPr/>
          <p:nvPr/>
        </p:nvSpPr>
        <p:spPr>
          <a:xfrm>
            <a:off x="6324600" y="3810000"/>
            <a:ext cx="17219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rgbClr val="0000CC"/>
                </a:solidFill>
              </a:rPr>
              <a:t>MNW model </a:t>
            </a:r>
            <a:endParaRPr lang="en-US" sz="2000" dirty="0"/>
          </a:p>
        </p:txBody>
      </p:sp>
      <p:sp>
        <p:nvSpPr>
          <p:cNvPr id="14" name="Rectangle 13"/>
          <p:cNvSpPr/>
          <p:nvPr/>
        </p:nvSpPr>
        <p:spPr>
          <a:xfrm>
            <a:off x="6400800" y="5181600"/>
            <a:ext cx="166584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rgbClr val="0000CC"/>
                </a:solidFill>
              </a:rPr>
              <a:t>PSW model </a:t>
            </a:r>
            <a:endParaRPr lang="en-US" sz="2000" dirty="0"/>
          </a:p>
        </p:txBody>
      </p:sp>
      <p:cxnSp>
        <p:nvCxnSpPr>
          <p:cNvPr id="16" name="Elbow Connector 15"/>
          <p:cNvCxnSpPr/>
          <p:nvPr/>
        </p:nvCxnSpPr>
        <p:spPr>
          <a:xfrm rot="16200000" flipH="1">
            <a:off x="3352800" y="3200400"/>
            <a:ext cx="762000" cy="762000"/>
          </a:xfrm>
          <a:prstGeom prst="bentConnector3">
            <a:avLst>
              <a:gd name="adj1" fmla="val 50000"/>
            </a:avLst>
          </a:prstGeom>
          <a:ln w="25400">
            <a:solidFill>
              <a:srgbClr val="FF000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Elbow Connector 22"/>
          <p:cNvCxnSpPr/>
          <p:nvPr/>
        </p:nvCxnSpPr>
        <p:spPr>
          <a:xfrm rot="16200000" flipH="1">
            <a:off x="2514600" y="3886200"/>
            <a:ext cx="2209800" cy="838200"/>
          </a:xfrm>
          <a:prstGeom prst="bentConnector3">
            <a:avLst>
              <a:gd name="adj1" fmla="val 50000"/>
            </a:avLst>
          </a:prstGeom>
          <a:ln w="25400">
            <a:solidFill>
              <a:srgbClr val="FF000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Elbow Connector 25"/>
          <p:cNvCxnSpPr/>
          <p:nvPr/>
        </p:nvCxnSpPr>
        <p:spPr>
          <a:xfrm flipV="1">
            <a:off x="3657600" y="2057400"/>
            <a:ext cx="2362200" cy="533400"/>
          </a:xfrm>
          <a:prstGeom prst="bentConnector3">
            <a:avLst>
              <a:gd name="adj1" fmla="val 50000"/>
            </a:avLst>
          </a:prstGeom>
          <a:ln w="25400">
            <a:solidFill>
              <a:srgbClr val="00330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6096000" y="1866900"/>
            <a:ext cx="24481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rgbClr val="003300"/>
                </a:solidFill>
              </a:rPr>
              <a:t>General route cost</a:t>
            </a:r>
            <a:endParaRPr lang="en-US" sz="2000" dirty="0">
              <a:solidFill>
                <a:srgbClr val="003300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533400" y="4876800"/>
            <a:ext cx="220765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rgbClr val="003300"/>
                </a:solidFill>
              </a:rPr>
              <a:t>Flow dependent </a:t>
            </a:r>
            <a:endParaRPr lang="en-US" sz="2000" dirty="0">
              <a:solidFill>
                <a:srgbClr val="003300"/>
              </a:solidFill>
            </a:endParaRPr>
          </a:p>
        </p:txBody>
      </p:sp>
      <p:cxnSp>
        <p:nvCxnSpPr>
          <p:cNvPr id="31" name="Elbow Connector 30"/>
          <p:cNvCxnSpPr/>
          <p:nvPr/>
        </p:nvCxnSpPr>
        <p:spPr>
          <a:xfrm>
            <a:off x="2743200" y="5105400"/>
            <a:ext cx="1524000" cy="152400"/>
          </a:xfrm>
          <a:prstGeom prst="bentConnector3">
            <a:avLst>
              <a:gd name="adj1" fmla="val 50000"/>
            </a:avLst>
          </a:prstGeom>
          <a:ln w="25400">
            <a:solidFill>
              <a:srgbClr val="00330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3246140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7061F2-B044-4E06-8984-EF5A9E58DD89}" type="slidenum">
              <a:rPr lang="en-US" smtClean="0"/>
              <a:pPr>
                <a:defRPr/>
              </a:pPr>
              <a:t>37</a:t>
            </a:fld>
            <a:endParaRPr lang="en-US" smtClean="0"/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4000" smtClean="0">
                <a:ea typeface="굴림" pitchFamily="34" charset="-127"/>
              </a:rPr>
              <a:t>Concluding Remarks</a:t>
            </a:r>
            <a:endParaRPr lang="en-US" sz="4000" smtClean="0"/>
          </a:p>
        </p:txBody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371600"/>
            <a:ext cx="8534400" cy="4419600"/>
          </a:xfrm>
        </p:spPr>
        <p:txBody>
          <a:bodyPr/>
          <a:lstStyle/>
          <a:p>
            <a:pPr eaLnBrk="1" hangingPunct="1"/>
            <a:r>
              <a:rPr lang="en-US" altLang="ko-KR" dirty="0" smtClean="0">
                <a:ea typeface="굴림" pitchFamily="34" charset="-127"/>
              </a:rPr>
              <a:t>Reviewed the probabilistic route choice/network equilibrium models</a:t>
            </a:r>
          </a:p>
          <a:p>
            <a:pPr eaLnBrk="1" hangingPunct="1"/>
            <a:r>
              <a:rPr lang="en-US" altLang="ko-KR" dirty="0" smtClean="0">
                <a:ea typeface="굴림" pitchFamily="34" charset="-127"/>
              </a:rPr>
              <a:t>Presented a new closed-form route choice model</a:t>
            </a:r>
          </a:p>
          <a:p>
            <a:pPr eaLnBrk="1" hangingPunct="1"/>
            <a:r>
              <a:rPr lang="en-US" dirty="0" smtClean="0"/>
              <a:t>Provided a PSW-SUE mathematical programming formulation under congested networks</a:t>
            </a:r>
          </a:p>
          <a:p>
            <a:pPr eaLnBrk="1" hangingPunct="1"/>
            <a:r>
              <a:rPr lang="en-US" dirty="0" smtClean="0"/>
              <a:t>Developed a path-based algorithm for solving the PSW-SUE model</a:t>
            </a:r>
          </a:p>
          <a:p>
            <a:pPr eaLnBrk="1" hangingPunct="1"/>
            <a:r>
              <a:rPr lang="en-US" dirty="0" smtClean="0"/>
              <a:t>Demonstrated with a real network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312A83E-5527-488B-9411-BA651F18BD38}" type="slidenum">
              <a:rPr lang="en-US"/>
              <a:pPr>
                <a:defRPr/>
              </a:pPr>
              <a:t>38</a:t>
            </a:fld>
            <a:endParaRPr lang="en-US"/>
          </a:p>
        </p:txBody>
      </p:sp>
      <p:sp>
        <p:nvSpPr>
          <p:cNvPr id="296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Thank You</a:t>
            </a:r>
          </a:p>
        </p:txBody>
      </p:sp>
      <p:pic>
        <p:nvPicPr>
          <p:cNvPr id="96258" name="Picture 2" descr="https://encrypted-tbn0.gstatic.com/images?q=tbn:ANd9GcQZtA8WFsxx89px0oKfcdpsP4zjtTruyA6DZ8hN7IUaCFk58tIv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1981200"/>
            <a:ext cx="2514600" cy="4012059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230187" y="228600"/>
            <a:ext cx="8913813" cy="990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3800" dirty="0" smtClean="0">
                <a:solidFill>
                  <a:schemeClr val="tx2"/>
                </a:solidFill>
                <a:latin typeface="Times New Roman" pitchFamily="18" charset="0"/>
                <a:ea typeface="宋体" pitchFamily="2" charset="-122"/>
              </a:rPr>
              <a:t>Deterministic User Equilibrium (DUE) Principle</a:t>
            </a:r>
            <a:endParaRPr lang="en-US" altLang="zh-CN" sz="3800" dirty="0">
              <a:solidFill>
                <a:schemeClr val="tx2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685800" y="1725613"/>
            <a:ext cx="7620000" cy="2954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 dirty="0" err="1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Wardrop’s</a:t>
            </a:r>
            <a:r>
              <a:rPr lang="en-US" altLang="zh-CN" sz="2400" b="1" dirty="0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 First Principle</a:t>
            </a:r>
          </a:p>
          <a:p>
            <a:pPr>
              <a:spcBef>
                <a:spcPct val="50000"/>
              </a:spcBef>
            </a:pPr>
            <a:r>
              <a:rPr lang="en-US" altLang="zh-CN" sz="2400" dirty="0">
                <a:latin typeface="Times New Roman" pitchFamily="18" charset="0"/>
                <a:ea typeface="宋体" pitchFamily="2" charset="-122"/>
              </a:rPr>
              <a:t>“</a:t>
            </a:r>
            <a:r>
              <a:rPr lang="en-US" altLang="zh-CN" sz="2400" i="1" dirty="0">
                <a:latin typeface="Times New Roman" pitchFamily="18" charset="0"/>
                <a:ea typeface="宋体" pitchFamily="2" charset="-122"/>
              </a:rPr>
              <a:t>The journey </a:t>
            </a:r>
            <a:r>
              <a:rPr lang="en-US" altLang="zh-CN" sz="2400" i="1" dirty="0" smtClean="0">
                <a:latin typeface="Times New Roman" pitchFamily="18" charset="0"/>
                <a:ea typeface="宋体" pitchFamily="2" charset="-122"/>
              </a:rPr>
              <a:t>costs </a:t>
            </a:r>
            <a:r>
              <a:rPr lang="en-US" altLang="zh-CN" sz="2400" i="1" dirty="0">
                <a:latin typeface="Times New Roman" pitchFamily="18" charset="0"/>
                <a:ea typeface="宋体" pitchFamily="2" charset="-122"/>
              </a:rPr>
              <a:t>on all used routes are equal, and less than those which would be experienced by a single vehicle on any unused route.</a:t>
            </a:r>
            <a:r>
              <a:rPr lang="en-US" altLang="zh-CN" sz="2400" dirty="0">
                <a:latin typeface="Times New Roman" pitchFamily="18" charset="0"/>
                <a:ea typeface="宋体" pitchFamily="2" charset="-122"/>
              </a:rPr>
              <a:t>”</a:t>
            </a:r>
          </a:p>
          <a:p>
            <a:pPr>
              <a:spcBef>
                <a:spcPct val="50000"/>
              </a:spcBef>
            </a:pPr>
            <a:endParaRPr lang="en-US" altLang="zh-CN" sz="1200" dirty="0">
              <a:latin typeface="Times New Roman" pitchFamily="18" charset="0"/>
              <a:ea typeface="宋体" pitchFamily="2" charset="-122"/>
            </a:endParaRPr>
          </a:p>
          <a:p>
            <a:pPr>
              <a:spcBef>
                <a:spcPct val="50000"/>
              </a:spcBef>
            </a:pPr>
            <a:r>
              <a:rPr lang="en-US" altLang="zh-CN" sz="2400" b="1" dirty="0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Assumptions</a:t>
            </a:r>
            <a:r>
              <a:rPr lang="en-US" altLang="zh-CN" sz="2400" b="1" dirty="0">
                <a:latin typeface="Times New Roman" pitchFamily="18" charset="0"/>
                <a:ea typeface="宋体" pitchFamily="2" charset="-122"/>
              </a:rPr>
              <a:t>:  </a:t>
            </a:r>
            <a:r>
              <a:rPr lang="en-US" altLang="zh-CN" sz="2400" dirty="0">
                <a:latin typeface="Times New Roman" pitchFamily="18" charset="0"/>
                <a:ea typeface="宋体" pitchFamily="2" charset="-122"/>
              </a:rPr>
              <a:t>All travelers have the same behavior and 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perfect knowledge</a:t>
            </a:r>
            <a:r>
              <a:rPr lang="en-US" altLang="zh-CN" sz="2400" dirty="0">
                <a:latin typeface="Times New Roman" pitchFamily="18" charset="0"/>
                <a:ea typeface="宋体" pitchFamily="2" charset="-122"/>
              </a:rPr>
              <a:t> of network travel </a:t>
            </a:r>
            <a:r>
              <a:rPr lang="en-US" altLang="zh-CN" sz="2400" dirty="0" smtClean="0">
                <a:latin typeface="Times New Roman" pitchFamily="18" charset="0"/>
                <a:ea typeface="宋体" pitchFamily="2" charset="-122"/>
              </a:rPr>
              <a:t>costs</a:t>
            </a:r>
            <a:r>
              <a:rPr lang="en-US" altLang="zh-CN" sz="2400" dirty="0">
                <a:latin typeface="Times New Roman" pitchFamily="18" charset="0"/>
                <a:ea typeface="宋体" pitchFamily="2" charset="-122"/>
              </a:rPr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E8E328-534A-4369-9017-947FB789F78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z="3800" dirty="0" smtClean="0">
                <a:ea typeface="宋体" pitchFamily="2" charset="-122"/>
              </a:rPr>
              <a:t>Stochastic User Equilibrium (SUE) Principle and Conditions</a:t>
            </a:r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381000" y="1828800"/>
            <a:ext cx="8145463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2400" i="1" dirty="0">
                <a:latin typeface="Times New Roman" pitchFamily="18" charset="0"/>
                <a:ea typeface="宋体" pitchFamily="2" charset="-122"/>
              </a:rPr>
              <a:t>“At stochastic user equilibrium, no travelers can improve his or </a:t>
            </a:r>
          </a:p>
          <a:p>
            <a:pPr eaLnBrk="0" hangingPunct="0"/>
            <a:r>
              <a:rPr lang="en-US" altLang="zh-CN" sz="2400" i="1" dirty="0">
                <a:latin typeface="Times New Roman" pitchFamily="18" charset="0"/>
                <a:ea typeface="宋体" pitchFamily="2" charset="-122"/>
              </a:rPr>
              <a:t> her </a:t>
            </a:r>
            <a:r>
              <a:rPr lang="en-US" altLang="zh-CN" sz="2400" b="1" i="1" dirty="0">
                <a:solidFill>
                  <a:srgbClr val="3333FF"/>
                </a:solidFill>
                <a:latin typeface="Times New Roman" pitchFamily="18" charset="0"/>
                <a:ea typeface="宋体" pitchFamily="2" charset="-122"/>
              </a:rPr>
              <a:t>perceived</a:t>
            </a:r>
            <a:r>
              <a:rPr lang="en-US" altLang="zh-CN" sz="2400" i="1" dirty="0">
                <a:latin typeface="Times New Roman" pitchFamily="18" charset="0"/>
                <a:ea typeface="宋体" pitchFamily="2" charset="-122"/>
              </a:rPr>
              <a:t> travel </a:t>
            </a:r>
            <a:r>
              <a:rPr lang="en-US" altLang="zh-CN" sz="2400" i="1" dirty="0" smtClean="0">
                <a:latin typeface="Times New Roman" pitchFamily="18" charset="0"/>
                <a:ea typeface="宋体" pitchFamily="2" charset="-122"/>
              </a:rPr>
              <a:t>cost </a:t>
            </a:r>
            <a:r>
              <a:rPr lang="en-US" altLang="zh-CN" sz="2400" i="1" dirty="0">
                <a:latin typeface="Times New Roman" pitchFamily="18" charset="0"/>
                <a:ea typeface="宋体" pitchFamily="2" charset="-122"/>
              </a:rPr>
              <a:t>by unilaterally changing routes</a:t>
            </a:r>
            <a:r>
              <a:rPr lang="en-US" altLang="zh-CN" sz="2400" dirty="0">
                <a:latin typeface="Times New Roman" pitchFamily="18" charset="0"/>
                <a:ea typeface="宋体" pitchFamily="2" charset="-122"/>
              </a:rPr>
              <a:t>.”</a:t>
            </a:r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381000" y="1371600"/>
            <a:ext cx="36480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2400" b="1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Daganzo and Sheffi (1977)</a:t>
            </a:r>
          </a:p>
        </p:txBody>
      </p:sp>
      <p:sp>
        <p:nvSpPr>
          <p:cNvPr id="19461" name="AutoShape 9"/>
          <p:cNvSpPr>
            <a:spLocks noChangeArrowheads="1"/>
          </p:cNvSpPr>
          <p:nvPr/>
        </p:nvSpPr>
        <p:spPr bwMode="auto">
          <a:xfrm>
            <a:off x="4419600" y="4724400"/>
            <a:ext cx="685800" cy="381000"/>
          </a:xfrm>
          <a:prstGeom prst="rightArrow">
            <a:avLst>
              <a:gd name="adj1" fmla="val 50000"/>
              <a:gd name="adj2" fmla="val 4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>
              <a:ea typeface="宋体" pitchFamily="2" charset="-122"/>
            </a:endParaRPr>
          </a:p>
        </p:txBody>
      </p:sp>
      <p:graphicFrame>
        <p:nvGraphicFramePr>
          <p:cNvPr id="1946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19461559"/>
              </p:ext>
            </p:extLst>
          </p:nvPr>
        </p:nvGraphicFramePr>
        <p:xfrm>
          <a:off x="609600" y="2919413"/>
          <a:ext cx="7805738" cy="650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38" name="Equation" r:id="rId3" imgW="3670300" imgH="304800" progId="Equation.DSMT4">
                  <p:embed/>
                </p:oleObj>
              </mc:Choice>
              <mc:Fallback>
                <p:oleObj name="Equation" r:id="rId3" imgW="3670300" imgH="304800" progId="Equation.DSMT4">
                  <p:embed/>
                  <p:pic>
                    <p:nvPicPr>
                      <p:cNvPr id="0" name="Picture 1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2919413"/>
                        <a:ext cx="7805738" cy="6508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63" name="Rectangle 6"/>
          <p:cNvSpPr>
            <a:spLocks noChangeArrowheads="1"/>
          </p:cNvSpPr>
          <p:nvPr/>
        </p:nvSpPr>
        <p:spPr bwMode="auto">
          <a:xfrm>
            <a:off x="1143000" y="5724525"/>
            <a:ext cx="7086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1400"/>
              <a:t>Daganzo, C.F., Sheffi, Y., 1977. On stochastic models of traffic assignment. </a:t>
            </a:r>
            <a:r>
              <a:rPr lang="en-US" sz="1400" i="1"/>
              <a:t>Transportation Science</a:t>
            </a:r>
            <a:r>
              <a:rPr lang="en-US" sz="1400"/>
              <a:t>, 11(3), 253-274. </a:t>
            </a:r>
          </a:p>
        </p:txBody>
      </p:sp>
      <p:graphicFrame>
        <p:nvGraphicFramePr>
          <p:cNvPr id="1946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56609962"/>
              </p:ext>
            </p:extLst>
          </p:nvPr>
        </p:nvGraphicFramePr>
        <p:xfrm>
          <a:off x="609600" y="3770313"/>
          <a:ext cx="4768850" cy="588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39" name="Equation" r:id="rId5" imgW="2005729" imgH="253890" progId="Equation.DSMT4">
                  <p:embed/>
                </p:oleObj>
              </mc:Choice>
              <mc:Fallback>
                <p:oleObj name="Equation" r:id="rId5" imgW="2005729" imgH="253890" progId="Equation.DSMT4">
                  <p:embed/>
                  <p:pic>
                    <p:nvPicPr>
                      <p:cNvPr id="0" name="Picture 1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3770313"/>
                        <a:ext cx="4768850" cy="5889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465" name="Object 12"/>
          <p:cNvGraphicFramePr>
            <a:graphicFrameLocks noChangeAspect="1"/>
          </p:cNvGraphicFramePr>
          <p:nvPr/>
        </p:nvGraphicFramePr>
        <p:xfrm>
          <a:off x="5435600" y="4635500"/>
          <a:ext cx="2933700" cy="788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40" name="Equation" r:id="rId7" imgW="1409088" imgH="380835" progId="Equation.DSMT4">
                  <p:embed/>
                </p:oleObj>
              </mc:Choice>
              <mc:Fallback>
                <p:oleObj name="Equation" r:id="rId7" imgW="1409088" imgH="380835" progId="Equation.DSMT4">
                  <p:embed/>
                  <p:pic>
                    <p:nvPicPr>
                      <p:cNvPr id="0" name="Picture 1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5600" y="4635500"/>
                        <a:ext cx="2933700" cy="7889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466" name="Object 13"/>
          <p:cNvGraphicFramePr>
            <a:graphicFrameLocks noChangeAspect="1"/>
          </p:cNvGraphicFramePr>
          <p:nvPr/>
        </p:nvGraphicFramePr>
        <p:xfrm>
          <a:off x="644525" y="4635500"/>
          <a:ext cx="3408363" cy="788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41" name="Equation" r:id="rId9" imgW="1638300" imgH="381000" progId="Equation.DSMT4">
                  <p:embed/>
                </p:oleObj>
              </mc:Choice>
              <mc:Fallback>
                <p:oleObj name="Equation" r:id="rId9" imgW="1638300" imgH="381000" progId="Equation.DSMT4">
                  <p:embed/>
                  <p:pic>
                    <p:nvPicPr>
                      <p:cNvPr id="0" name="Picture 1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4525" y="4635500"/>
                        <a:ext cx="3408363" cy="7889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EB6AF8-AD9E-44BB-B219-97F7CE76B4CB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8600" y="228600"/>
            <a:ext cx="8001000" cy="914400"/>
          </a:xfrm>
        </p:spPr>
        <p:txBody>
          <a:bodyPr/>
          <a:lstStyle/>
          <a:p>
            <a:r>
              <a:rPr lang="en-US" altLang="zh-CN" sz="3600" dirty="0" smtClean="0">
                <a:ea typeface="宋体" pitchFamily="2" charset="-122"/>
              </a:rPr>
              <a:t>Probabilistic Route Choice Models</a:t>
            </a:r>
          </a:p>
        </p:txBody>
      </p:sp>
      <p:sp>
        <p:nvSpPr>
          <p:cNvPr id="7174" name="Rectangle 12"/>
          <p:cNvSpPr>
            <a:spLocks noChangeArrowheads="1"/>
          </p:cNvSpPr>
          <p:nvPr/>
        </p:nvSpPr>
        <p:spPr bwMode="auto">
          <a:xfrm>
            <a:off x="4305300" y="20574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8927" name="Text Box 31"/>
          <p:cNvSpPr txBox="1">
            <a:spLocks noChangeArrowheads="1"/>
          </p:cNvSpPr>
          <p:nvPr/>
        </p:nvSpPr>
        <p:spPr bwMode="auto">
          <a:xfrm>
            <a:off x="228600" y="3276600"/>
            <a:ext cx="3810000" cy="707886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000" b="1" dirty="0" smtClean="0">
                <a:latin typeface="Times New Roman" pitchFamily="18" charset="0"/>
                <a:ea typeface="宋体" pitchFamily="2" charset="-122"/>
              </a:rPr>
              <a:t>Multinomial </a:t>
            </a:r>
            <a:r>
              <a:rPr lang="en-US" altLang="zh-CN" sz="2000" b="1" dirty="0" err="1" smtClean="0">
                <a:latin typeface="Times New Roman" pitchFamily="18" charset="0"/>
                <a:ea typeface="宋体" pitchFamily="2" charset="-122"/>
              </a:rPr>
              <a:t>logit</a:t>
            </a:r>
            <a:r>
              <a:rPr lang="en-US" altLang="zh-CN" sz="2000" b="1" dirty="0" smtClean="0">
                <a:latin typeface="Times New Roman" pitchFamily="18" charset="0"/>
                <a:ea typeface="宋体" pitchFamily="2" charset="-122"/>
              </a:rPr>
              <a:t> (MNL)</a:t>
            </a:r>
            <a:r>
              <a:rPr lang="en-US" altLang="zh-CN" sz="2000" dirty="0" smtClean="0">
                <a:latin typeface="Times New Roman" pitchFamily="18" charset="0"/>
                <a:ea typeface="宋体" pitchFamily="2" charset="-122"/>
              </a:rPr>
              <a:t> </a:t>
            </a:r>
            <a:r>
              <a:rPr lang="en-US" altLang="zh-CN" sz="2000" dirty="0">
                <a:latin typeface="Times New Roman" pitchFamily="18" charset="0"/>
                <a:ea typeface="宋体" pitchFamily="2" charset="-122"/>
              </a:rPr>
              <a:t>route choice </a:t>
            </a:r>
            <a:r>
              <a:rPr lang="en-US" altLang="zh-CN" sz="2000" dirty="0" smtClean="0">
                <a:latin typeface="Times New Roman" pitchFamily="18" charset="0"/>
                <a:ea typeface="宋体" pitchFamily="2" charset="-122"/>
              </a:rPr>
              <a:t>model Dial </a:t>
            </a:r>
            <a:r>
              <a:rPr lang="en-US" altLang="zh-CN" sz="2000" dirty="0">
                <a:latin typeface="Times New Roman" pitchFamily="18" charset="0"/>
                <a:ea typeface="宋体" pitchFamily="2" charset="-122"/>
              </a:rPr>
              <a:t>(1971)</a:t>
            </a:r>
          </a:p>
        </p:txBody>
      </p:sp>
      <p:sp>
        <p:nvSpPr>
          <p:cNvPr id="208928" name="Text Box 32"/>
          <p:cNvSpPr txBox="1">
            <a:spLocks noChangeArrowheads="1"/>
          </p:cNvSpPr>
          <p:nvPr/>
        </p:nvSpPr>
        <p:spPr bwMode="auto">
          <a:xfrm>
            <a:off x="4724400" y="3260725"/>
            <a:ext cx="4343400" cy="707886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000" b="1" dirty="0" smtClean="0">
                <a:latin typeface="Times New Roman" pitchFamily="18" charset="0"/>
                <a:ea typeface="宋体" pitchFamily="2" charset="-122"/>
              </a:rPr>
              <a:t>Multinomial </a:t>
            </a:r>
            <a:r>
              <a:rPr lang="en-US" altLang="zh-CN" sz="2000" b="1" dirty="0" err="1" smtClean="0">
                <a:latin typeface="Times New Roman" pitchFamily="18" charset="0"/>
                <a:ea typeface="宋体" pitchFamily="2" charset="-122"/>
              </a:rPr>
              <a:t>probit</a:t>
            </a:r>
            <a:r>
              <a:rPr lang="en-US" altLang="zh-CN" sz="2000" b="1" dirty="0" smtClean="0">
                <a:latin typeface="Times New Roman" pitchFamily="18" charset="0"/>
                <a:ea typeface="宋体" pitchFamily="2" charset="-122"/>
              </a:rPr>
              <a:t> (MNP)</a:t>
            </a:r>
            <a:r>
              <a:rPr lang="en-US" altLang="zh-CN" sz="2000" dirty="0" smtClean="0">
                <a:latin typeface="Times New Roman" pitchFamily="18" charset="0"/>
                <a:ea typeface="宋体" pitchFamily="2" charset="-122"/>
              </a:rPr>
              <a:t> </a:t>
            </a:r>
            <a:r>
              <a:rPr lang="en-US" altLang="zh-CN" sz="2000" dirty="0">
                <a:latin typeface="Times New Roman" pitchFamily="18" charset="0"/>
                <a:ea typeface="宋体" pitchFamily="2" charset="-122"/>
              </a:rPr>
              <a:t>route choice </a:t>
            </a:r>
            <a:r>
              <a:rPr lang="en-US" altLang="zh-CN" sz="2000" dirty="0" smtClean="0">
                <a:latin typeface="Times New Roman" pitchFamily="18" charset="0"/>
                <a:ea typeface="宋体" pitchFamily="2" charset="-122"/>
              </a:rPr>
              <a:t>model </a:t>
            </a:r>
            <a:r>
              <a:rPr lang="en-US" altLang="zh-CN" sz="2000" dirty="0" err="1" smtClean="0">
                <a:latin typeface="Times New Roman" pitchFamily="18" charset="0"/>
                <a:ea typeface="宋体" pitchFamily="2" charset="-122"/>
              </a:rPr>
              <a:t>Daganzo</a:t>
            </a:r>
            <a:r>
              <a:rPr lang="en-US" altLang="zh-CN" sz="2000" dirty="0" smtClean="0">
                <a:latin typeface="Times New Roman" pitchFamily="18" charset="0"/>
                <a:ea typeface="宋体" pitchFamily="2" charset="-122"/>
              </a:rPr>
              <a:t> </a:t>
            </a:r>
            <a:r>
              <a:rPr lang="en-US" altLang="zh-CN" sz="2000" dirty="0">
                <a:latin typeface="Times New Roman" pitchFamily="18" charset="0"/>
                <a:ea typeface="宋体" pitchFamily="2" charset="-122"/>
              </a:rPr>
              <a:t>and </a:t>
            </a:r>
            <a:r>
              <a:rPr lang="en-US" altLang="zh-CN" sz="2000" dirty="0" err="1">
                <a:latin typeface="Times New Roman" pitchFamily="18" charset="0"/>
                <a:ea typeface="宋体" pitchFamily="2" charset="-122"/>
              </a:rPr>
              <a:t>Sheffi</a:t>
            </a:r>
            <a:r>
              <a:rPr lang="en-US" altLang="zh-CN" sz="2000" dirty="0">
                <a:latin typeface="Times New Roman" pitchFamily="18" charset="0"/>
                <a:ea typeface="宋体" pitchFamily="2" charset="-122"/>
              </a:rPr>
              <a:t> (1977)</a:t>
            </a:r>
          </a:p>
        </p:txBody>
      </p:sp>
      <p:sp>
        <p:nvSpPr>
          <p:cNvPr id="208929" name="Text Box 33"/>
          <p:cNvSpPr txBox="1">
            <a:spLocks noChangeArrowheads="1"/>
          </p:cNvSpPr>
          <p:nvPr/>
        </p:nvSpPr>
        <p:spPr bwMode="auto">
          <a:xfrm>
            <a:off x="609600" y="4205288"/>
            <a:ext cx="1447800" cy="366712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b="1" dirty="0">
                <a:solidFill>
                  <a:srgbClr val="003300"/>
                </a:solidFill>
                <a:latin typeface="Times New Roman" pitchFamily="18" charset="0"/>
                <a:ea typeface="宋体" pitchFamily="2" charset="-122"/>
              </a:rPr>
              <a:t>Closed form</a:t>
            </a:r>
          </a:p>
        </p:txBody>
      </p:sp>
      <p:cxnSp>
        <p:nvCxnSpPr>
          <p:cNvPr id="208932" name="AutoShape 36"/>
          <p:cNvCxnSpPr>
            <a:cxnSpLocks noChangeShapeType="1"/>
            <a:stCxn id="208927" idx="2"/>
          </p:cNvCxnSpPr>
          <p:nvPr/>
        </p:nvCxnSpPr>
        <p:spPr bwMode="auto">
          <a:xfrm>
            <a:off x="2133600" y="3984486"/>
            <a:ext cx="0" cy="587514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arrow" w="med" len="lg"/>
          </a:ln>
        </p:spPr>
      </p:cxnSp>
      <p:graphicFrame>
        <p:nvGraphicFramePr>
          <p:cNvPr id="208937" name="Object 4"/>
          <p:cNvGraphicFramePr>
            <a:graphicFrameLocks noChangeAspect="1"/>
          </p:cNvGraphicFramePr>
          <p:nvPr/>
        </p:nvGraphicFramePr>
        <p:xfrm>
          <a:off x="4800600" y="4622800"/>
          <a:ext cx="3786188" cy="71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276" name="Equation" r:id="rId3" imgW="1892300" imgH="355600" progId="Equation.DSMT4">
                  <p:embed/>
                </p:oleObj>
              </mc:Choice>
              <mc:Fallback>
                <p:oleObj name="Equation" r:id="rId3" imgW="1892300" imgH="355600" progId="Equation.DSMT4">
                  <p:embed/>
                  <p:pic>
                    <p:nvPicPr>
                      <p:cNvPr id="0" name="Picture 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0600" y="4622800"/>
                        <a:ext cx="3786188" cy="7112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8939" name="Line 43"/>
          <p:cNvSpPr>
            <a:spLocks noChangeShapeType="1"/>
          </p:cNvSpPr>
          <p:nvPr/>
        </p:nvSpPr>
        <p:spPr bwMode="auto">
          <a:xfrm>
            <a:off x="4572000" y="2133600"/>
            <a:ext cx="0" cy="41116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8940" name="Line 44"/>
          <p:cNvSpPr>
            <a:spLocks noChangeShapeType="1"/>
          </p:cNvSpPr>
          <p:nvPr/>
        </p:nvSpPr>
        <p:spPr bwMode="auto">
          <a:xfrm flipH="1">
            <a:off x="2133600" y="2544763"/>
            <a:ext cx="24384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8941" name="Line 45"/>
          <p:cNvSpPr>
            <a:spLocks noChangeShapeType="1"/>
          </p:cNvSpPr>
          <p:nvPr/>
        </p:nvSpPr>
        <p:spPr bwMode="auto">
          <a:xfrm>
            <a:off x="2133600" y="2544763"/>
            <a:ext cx="0" cy="685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208942" name="Line 46"/>
          <p:cNvSpPr>
            <a:spLocks noChangeShapeType="1"/>
          </p:cNvSpPr>
          <p:nvPr/>
        </p:nvSpPr>
        <p:spPr bwMode="auto">
          <a:xfrm flipH="1">
            <a:off x="4572000" y="2544763"/>
            <a:ext cx="24384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8943" name="Line 47"/>
          <p:cNvSpPr>
            <a:spLocks noChangeShapeType="1"/>
          </p:cNvSpPr>
          <p:nvPr/>
        </p:nvSpPr>
        <p:spPr bwMode="auto">
          <a:xfrm>
            <a:off x="7010400" y="2544763"/>
            <a:ext cx="0" cy="685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208946" name="Text Box 50"/>
          <p:cNvSpPr txBox="1">
            <a:spLocks noChangeArrowheads="1"/>
          </p:cNvSpPr>
          <p:nvPr/>
        </p:nvSpPr>
        <p:spPr bwMode="auto">
          <a:xfrm>
            <a:off x="7010400" y="4191000"/>
            <a:ext cx="1981200" cy="369888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Non-closed form</a:t>
            </a:r>
          </a:p>
        </p:txBody>
      </p:sp>
      <p:cxnSp>
        <p:nvCxnSpPr>
          <p:cNvPr id="208947" name="AutoShape 51"/>
          <p:cNvCxnSpPr>
            <a:cxnSpLocks noChangeShapeType="1"/>
          </p:cNvCxnSpPr>
          <p:nvPr/>
        </p:nvCxnSpPr>
        <p:spPr bwMode="auto">
          <a:xfrm>
            <a:off x="7010400" y="3978275"/>
            <a:ext cx="0" cy="441325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arrow" w="med" len="lg"/>
          </a:ln>
        </p:spPr>
      </p:cxnSp>
      <p:graphicFrame>
        <p:nvGraphicFramePr>
          <p:cNvPr id="7190" name="Object 24"/>
          <p:cNvGraphicFramePr>
            <a:graphicFrameLocks noChangeAspect="1"/>
          </p:cNvGraphicFramePr>
          <p:nvPr/>
        </p:nvGraphicFramePr>
        <p:xfrm>
          <a:off x="1001713" y="4541838"/>
          <a:ext cx="2446337" cy="1203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277" name="Equation" r:id="rId5" imgW="1320800" imgH="647700" progId="Equation.DSMT4">
                  <p:embed/>
                </p:oleObj>
              </mc:Choice>
              <mc:Fallback>
                <p:oleObj name="Equation" r:id="rId5" imgW="1320800" imgH="647700" progId="Equation.DSMT4">
                  <p:embed/>
                  <p:pic>
                    <p:nvPicPr>
                      <p:cNvPr id="0" name="Picture 7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1713" y="4541838"/>
                        <a:ext cx="2446337" cy="1203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Rectangle 23"/>
          <p:cNvSpPr/>
          <p:nvPr/>
        </p:nvSpPr>
        <p:spPr>
          <a:xfrm>
            <a:off x="2890711" y="1600200"/>
            <a:ext cx="343388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 smtClean="0">
                <a:solidFill>
                  <a:srgbClr val="0000CC"/>
                </a:solidFill>
                <a:latin typeface="Times New Roman" pitchFamily="18" charset="0"/>
                <a:ea typeface="宋体" pitchFamily="2" charset="-122"/>
              </a:rPr>
              <a:t>Perceived travel cost </a:t>
            </a:r>
            <a:endParaRPr lang="en-US" sz="2800" dirty="0">
              <a:solidFill>
                <a:srgbClr val="0000CC"/>
              </a:solidFill>
            </a:endParaRPr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E8E328-534A-4369-9017-947FB789F781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685800" y="2133600"/>
            <a:ext cx="14221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 err="1" smtClean="0">
                <a:solidFill>
                  <a:srgbClr val="7030A0"/>
                </a:solidFill>
                <a:latin typeface="Times New Roman" pitchFamily="18" charset="0"/>
                <a:ea typeface="宋体" pitchFamily="2" charset="-122"/>
              </a:rPr>
              <a:t>Gumbel</a:t>
            </a:r>
            <a:endParaRPr lang="en-US" sz="2800" dirty="0">
              <a:solidFill>
                <a:srgbClr val="7030A0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7010400" y="2133600"/>
            <a:ext cx="13612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 smtClean="0">
                <a:solidFill>
                  <a:srgbClr val="7030A0"/>
                </a:solidFill>
                <a:latin typeface="Times New Roman" pitchFamily="18" charset="0"/>
                <a:ea typeface="宋体" pitchFamily="2" charset="-122"/>
              </a:rPr>
              <a:t>Normal</a:t>
            </a:r>
            <a:endParaRPr lang="en-US" sz="2800" dirty="0">
              <a:solidFill>
                <a:srgbClr val="7030A0"/>
              </a:solidFill>
            </a:endParaRPr>
          </a:p>
        </p:txBody>
      </p:sp>
      <p:sp>
        <p:nvSpPr>
          <p:cNvPr id="7192" name="Rectangle 24"/>
          <p:cNvSpPr>
            <a:spLocks noChangeArrowheads="1"/>
          </p:cNvSpPr>
          <p:nvPr/>
        </p:nvSpPr>
        <p:spPr bwMode="auto">
          <a:xfrm>
            <a:off x="1219200" y="5791200"/>
            <a:ext cx="792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Dial, R., 1971. A probabilistic multipath traffic assignment model which obviates path enumeration. </a:t>
            </a:r>
            <a:r>
              <a:rPr kumimoji="0" lang="en-US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Transportation Research,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5(2), 83-111.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93" name="Rectangle 25"/>
          <p:cNvSpPr>
            <a:spLocks noChangeArrowheads="1"/>
          </p:cNvSpPr>
          <p:nvPr/>
        </p:nvSpPr>
        <p:spPr bwMode="auto">
          <a:xfrm>
            <a:off x="1219200" y="6248400"/>
            <a:ext cx="75438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Daganzo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C.F. and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Sheffi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Y., 1977. On stochastic models of traffic assignment. </a:t>
            </a:r>
            <a:r>
              <a:rPr kumimoji="0" lang="en-US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Transportation Science,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11(3), 253-274.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8600" y="228600"/>
            <a:ext cx="8001000" cy="914400"/>
          </a:xfrm>
        </p:spPr>
        <p:txBody>
          <a:bodyPr/>
          <a:lstStyle/>
          <a:p>
            <a:r>
              <a:rPr lang="en-US" altLang="zh-CN" sz="3600" dirty="0" err="1" smtClean="0">
                <a:ea typeface="宋体" pitchFamily="2" charset="-122"/>
              </a:rPr>
              <a:t>Gumbel</a:t>
            </a:r>
            <a:r>
              <a:rPr lang="en-US" altLang="zh-CN" sz="3600" dirty="0" smtClean="0">
                <a:ea typeface="宋体" pitchFamily="2" charset="-122"/>
              </a:rPr>
              <a:t> Distribution</a:t>
            </a:r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E8E328-534A-4369-9017-947FB789F781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7194" name="Picture 26"/>
          <p:cNvPicPr>
            <a:picLocks noChangeAspect="1" noChangeArrowheads="1"/>
          </p:cNvPicPr>
          <p:nvPr/>
        </p:nvPicPr>
        <p:blipFill>
          <a:blip r:embed="rId2" cstate="print"/>
          <a:srcRect b="12727"/>
          <a:stretch>
            <a:fillRect/>
          </a:stretch>
        </p:blipFill>
        <p:spPr bwMode="auto">
          <a:xfrm>
            <a:off x="533400" y="3429000"/>
            <a:ext cx="8020981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32" name="Straight Connector 31"/>
          <p:cNvCxnSpPr/>
          <p:nvPr/>
        </p:nvCxnSpPr>
        <p:spPr>
          <a:xfrm>
            <a:off x="3200400" y="1524000"/>
            <a:ext cx="0" cy="1143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3200400" y="2667000"/>
            <a:ext cx="2667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16"/>
          <p:cNvSpPr>
            <a:spLocks noChangeArrowheads="1"/>
          </p:cNvSpPr>
          <p:nvPr/>
        </p:nvSpPr>
        <p:spPr bwMode="auto">
          <a:xfrm>
            <a:off x="2590800" y="1665287"/>
            <a:ext cx="5810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PDF</a:t>
            </a:r>
          </a:p>
        </p:txBody>
      </p:sp>
      <p:sp>
        <p:nvSpPr>
          <p:cNvPr id="35" name="Rectangle 17"/>
          <p:cNvSpPr>
            <a:spLocks noChangeArrowheads="1"/>
          </p:cNvSpPr>
          <p:nvPr/>
        </p:nvSpPr>
        <p:spPr bwMode="auto">
          <a:xfrm>
            <a:off x="3352800" y="2743200"/>
            <a:ext cx="21907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Perceived travel cost</a:t>
            </a:r>
          </a:p>
        </p:txBody>
      </p:sp>
      <p:sp>
        <p:nvSpPr>
          <p:cNvPr id="36" name="Freeform 35"/>
          <p:cNvSpPr/>
          <p:nvPr/>
        </p:nvSpPr>
        <p:spPr>
          <a:xfrm>
            <a:off x="3429000" y="1524000"/>
            <a:ext cx="2438400" cy="1096962"/>
          </a:xfrm>
          <a:custGeom>
            <a:avLst/>
            <a:gdLst>
              <a:gd name="connsiteX0" fmla="*/ 0 w 1724628"/>
              <a:gd name="connsiteY0" fmla="*/ 2052578 h 2087302"/>
              <a:gd name="connsiteX1" fmla="*/ 358815 w 1724628"/>
              <a:gd name="connsiteY1" fmla="*/ 50157 h 2087302"/>
              <a:gd name="connsiteX2" fmla="*/ 1088020 w 1724628"/>
              <a:gd name="connsiteY2" fmla="*/ 1751636 h 2087302"/>
              <a:gd name="connsiteX3" fmla="*/ 1724628 w 1724628"/>
              <a:gd name="connsiteY3" fmla="*/ 2064152 h 2087302"/>
              <a:gd name="connsiteX4" fmla="*/ 1724628 w 1724628"/>
              <a:gd name="connsiteY4" fmla="*/ 2064152 h 2087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4628" h="2087302">
                <a:moveTo>
                  <a:pt x="0" y="2052578"/>
                </a:moveTo>
                <a:cubicBezTo>
                  <a:pt x="88739" y="1076446"/>
                  <a:pt x="177478" y="100314"/>
                  <a:pt x="358815" y="50157"/>
                </a:cubicBezTo>
                <a:cubicBezTo>
                  <a:pt x="540152" y="0"/>
                  <a:pt x="860384" y="1415970"/>
                  <a:pt x="1088020" y="1751636"/>
                </a:cubicBezTo>
                <a:cubicBezTo>
                  <a:pt x="1315656" y="2087302"/>
                  <a:pt x="1724628" y="2064152"/>
                  <a:pt x="1724628" y="2064152"/>
                </a:cubicBezTo>
                <a:lnTo>
                  <a:pt x="1724628" y="2064152"/>
                </a:lnTo>
              </a:path>
            </a:pathLst>
          </a:custGeom>
          <a:ln w="38100">
            <a:solidFill>
              <a:schemeClr val="accent5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0000CC"/>
              </a:solidFill>
            </a:endParaRPr>
          </a:p>
        </p:txBody>
      </p:sp>
      <p:sp>
        <p:nvSpPr>
          <p:cNvPr id="37" name="Rectangle 21"/>
          <p:cNvSpPr>
            <a:spLocks noChangeArrowheads="1"/>
          </p:cNvSpPr>
          <p:nvPr/>
        </p:nvSpPr>
        <p:spPr bwMode="auto">
          <a:xfrm>
            <a:off x="3505200" y="1981200"/>
            <a:ext cx="10445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0000CC"/>
                </a:solidFill>
              </a:rPr>
              <a:t>Gumbel</a:t>
            </a:r>
          </a:p>
        </p:txBody>
      </p:sp>
      <p:sp>
        <p:nvSpPr>
          <p:cNvPr id="40" name="Line Callout 1 (No Border) 39"/>
          <p:cNvSpPr/>
          <p:nvPr/>
        </p:nvSpPr>
        <p:spPr>
          <a:xfrm>
            <a:off x="3657600" y="3657600"/>
            <a:ext cx="1600200" cy="685800"/>
          </a:xfrm>
          <a:prstGeom prst="callout1">
            <a:avLst>
              <a:gd name="adj1" fmla="val 52083"/>
              <a:gd name="adj2" fmla="val 66497"/>
              <a:gd name="adj3" fmla="val 109326"/>
              <a:gd name="adj4" fmla="val 148742"/>
            </a:avLst>
          </a:prstGeom>
          <a:noFill/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rgbClr val="0000CC"/>
                </a:solidFill>
              </a:rPr>
              <a:t>Location parameter</a:t>
            </a:r>
            <a:endParaRPr lang="en-US" dirty="0">
              <a:solidFill>
                <a:srgbClr val="0000CC"/>
              </a:solidFill>
            </a:endParaRPr>
          </a:p>
        </p:txBody>
      </p:sp>
      <p:sp>
        <p:nvSpPr>
          <p:cNvPr id="41" name="Line Callout 1 (No Border) 40"/>
          <p:cNvSpPr/>
          <p:nvPr/>
        </p:nvSpPr>
        <p:spPr>
          <a:xfrm>
            <a:off x="7239000" y="4495800"/>
            <a:ext cx="1600200" cy="685800"/>
          </a:xfrm>
          <a:prstGeom prst="callout1">
            <a:avLst>
              <a:gd name="adj1" fmla="val 34623"/>
              <a:gd name="adj2" fmla="val -2210"/>
              <a:gd name="adj3" fmla="val 17263"/>
              <a:gd name="adj4" fmla="val -30169"/>
            </a:avLst>
          </a:prstGeom>
          <a:noFill/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rgbClr val="0000CC"/>
                </a:solidFill>
              </a:rPr>
              <a:t>Scale parameter</a:t>
            </a:r>
            <a:endParaRPr lang="en-US" dirty="0">
              <a:solidFill>
                <a:srgbClr val="0000CC"/>
              </a:solidFill>
            </a:endParaRPr>
          </a:p>
        </p:txBody>
      </p:sp>
      <p:sp>
        <p:nvSpPr>
          <p:cNvPr id="42" name="Line Callout 1 (No Border) 41"/>
          <p:cNvSpPr/>
          <p:nvPr/>
        </p:nvSpPr>
        <p:spPr>
          <a:xfrm>
            <a:off x="7543800" y="3810000"/>
            <a:ext cx="1600200" cy="685800"/>
          </a:xfrm>
          <a:prstGeom prst="callout1">
            <a:avLst>
              <a:gd name="adj1" fmla="val 34623"/>
              <a:gd name="adj2" fmla="val -2210"/>
              <a:gd name="adj3" fmla="val 69644"/>
              <a:gd name="adj4" fmla="val -47176"/>
            </a:avLst>
          </a:prstGeom>
          <a:noFill/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rgbClr val="0000CC"/>
                </a:solidFill>
              </a:rPr>
              <a:t>Euler constant</a:t>
            </a:r>
            <a:endParaRPr lang="en-US" dirty="0">
              <a:solidFill>
                <a:srgbClr val="0000CC"/>
              </a:solidFill>
            </a:endParaRPr>
          </a:p>
        </p:txBody>
      </p:sp>
      <p:sp>
        <p:nvSpPr>
          <p:cNvPr id="43" name="Line Callout 1 (No Border) 42"/>
          <p:cNvSpPr/>
          <p:nvPr/>
        </p:nvSpPr>
        <p:spPr>
          <a:xfrm>
            <a:off x="1371600" y="5638800"/>
            <a:ext cx="3657600" cy="685800"/>
          </a:xfrm>
          <a:prstGeom prst="callout1">
            <a:avLst>
              <a:gd name="adj1" fmla="val 36210"/>
              <a:gd name="adj2" fmla="val 102509"/>
              <a:gd name="adj3" fmla="val -31944"/>
              <a:gd name="adj4" fmla="val 130545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b="1" dirty="0" smtClean="0">
                <a:solidFill>
                  <a:srgbClr val="FF0000"/>
                </a:solidFill>
              </a:rPr>
              <a:t>Variance is a function of scale parameter only!!!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8600" y="228600"/>
            <a:ext cx="8001000" cy="914400"/>
          </a:xfrm>
        </p:spPr>
        <p:txBody>
          <a:bodyPr/>
          <a:lstStyle/>
          <a:p>
            <a:r>
              <a:rPr lang="en-US" altLang="zh-CN" sz="3600" dirty="0" smtClean="0">
                <a:ea typeface="宋体" pitchFamily="2" charset="-122"/>
              </a:rPr>
              <a:t>MNL Model and Closed-form Probability Expression</a:t>
            </a:r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E8E328-534A-4369-9017-947FB789F781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76200" y="1447800"/>
            <a:ext cx="8991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Under the </a:t>
            </a:r>
            <a:r>
              <a:rPr lang="en-US" b="1" i="1" dirty="0" smtClean="0">
                <a:solidFill>
                  <a:srgbClr val="FF0000"/>
                </a:solidFill>
              </a:rPr>
              <a:t>independently distributed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assumption, we have the joint survival function:</a:t>
            </a:r>
            <a:endParaRPr lang="en-US" dirty="0"/>
          </a:p>
        </p:txBody>
      </p:sp>
      <p:sp>
        <p:nvSpPr>
          <p:cNvPr id="5120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1201" name="Object 1"/>
          <p:cNvGraphicFramePr>
            <a:graphicFrameLocks noChangeAspect="1"/>
          </p:cNvGraphicFramePr>
          <p:nvPr/>
        </p:nvGraphicFramePr>
        <p:xfrm>
          <a:off x="2895600" y="1828800"/>
          <a:ext cx="2409820" cy="8381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99" name="Equation" r:id="rId3" imgW="1536033" imgH="533169" progId="Equation.DSMT4">
                  <p:embed/>
                </p:oleObj>
              </mc:Choice>
              <mc:Fallback>
                <p:oleObj name="Equation" r:id="rId3" imgW="1536033" imgH="533169" progId="Equation.DSMT4">
                  <p:embed/>
                  <p:pic>
                    <p:nvPicPr>
                      <p:cNvPr id="0" name="Picture 1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5600" y="1828800"/>
                        <a:ext cx="2409820" cy="83819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0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1203" name="Object 3"/>
          <p:cNvGraphicFramePr>
            <a:graphicFrameLocks noChangeAspect="1"/>
          </p:cNvGraphicFramePr>
          <p:nvPr/>
        </p:nvGraphicFramePr>
        <p:xfrm>
          <a:off x="2286000" y="3124200"/>
          <a:ext cx="4056290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00" name="Equation" r:id="rId5" imgW="2590800" imgH="533400" progId="Equation.DSMT4">
                  <p:embed/>
                </p:oleObj>
              </mc:Choice>
              <mc:Fallback>
                <p:oleObj name="Equation" r:id="rId5" imgW="2590800" imgH="533400" progId="Equation.DSMT4">
                  <p:embed/>
                  <p:pic>
                    <p:nvPicPr>
                      <p:cNvPr id="0" name="Picture 1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0" y="3124200"/>
                        <a:ext cx="4056290" cy="838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Rectangle 20"/>
          <p:cNvSpPr/>
          <p:nvPr/>
        </p:nvSpPr>
        <p:spPr>
          <a:xfrm>
            <a:off x="381000" y="2743200"/>
            <a:ext cx="5715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Then, the choice probability can be determined by 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381000" y="3962400"/>
            <a:ext cx="5715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To obtain a closed-form, </a:t>
            </a:r>
            <a:r>
              <a:rPr lang="en-US" dirty="0" smtClean="0">
                <a:sym typeface="Symbol"/>
              </a:rPr>
              <a:t> is fixed for all routes</a:t>
            </a:r>
            <a:endParaRPr lang="en-US" dirty="0"/>
          </a:p>
        </p:txBody>
      </p:sp>
      <p:graphicFrame>
        <p:nvGraphicFramePr>
          <p:cNvPr id="51205" name="Object 5"/>
          <p:cNvGraphicFramePr>
            <a:graphicFrameLocks noChangeAspect="1"/>
          </p:cNvGraphicFramePr>
          <p:nvPr/>
        </p:nvGraphicFramePr>
        <p:xfrm>
          <a:off x="2374900" y="4267200"/>
          <a:ext cx="3797300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01" name="Equation" r:id="rId7" imgW="2425700" imgH="533400" progId="Equation.DSMT4">
                  <p:embed/>
                </p:oleObj>
              </mc:Choice>
              <mc:Fallback>
                <p:oleObj name="Equation" r:id="rId7" imgW="2425700" imgH="533400" progId="Equation.DSMT4">
                  <p:embed/>
                  <p:pic>
                    <p:nvPicPr>
                      <p:cNvPr id="0" name="Picture 1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74900" y="4267200"/>
                        <a:ext cx="3797300" cy="838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Rectangle 23"/>
          <p:cNvSpPr/>
          <p:nvPr/>
        </p:nvSpPr>
        <p:spPr>
          <a:xfrm>
            <a:off x="381000" y="5105400"/>
            <a:ext cx="5715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Finally, we have </a:t>
            </a:r>
            <a:endParaRPr lang="en-US" dirty="0"/>
          </a:p>
        </p:txBody>
      </p:sp>
      <p:graphicFrame>
        <p:nvGraphicFramePr>
          <p:cNvPr id="51206" name="Object 24"/>
          <p:cNvGraphicFramePr>
            <a:graphicFrameLocks noChangeAspect="1"/>
          </p:cNvGraphicFramePr>
          <p:nvPr/>
        </p:nvGraphicFramePr>
        <p:xfrm>
          <a:off x="2438400" y="5334000"/>
          <a:ext cx="2446337" cy="1203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02" name="Equation" r:id="rId9" imgW="1320800" imgH="647700" progId="Equation.DSMT4">
                  <p:embed/>
                </p:oleObj>
              </mc:Choice>
              <mc:Fallback>
                <p:oleObj name="Equation" r:id="rId9" imgW="1320800" imgH="647700" progId="Equation.DSMT4">
                  <p:embed/>
                  <p:pic>
                    <p:nvPicPr>
                      <p:cNvPr id="0" name="Picture 1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8400" y="5334000"/>
                        <a:ext cx="2446337" cy="1203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Line Callout 1 (No Border) 26"/>
          <p:cNvSpPr/>
          <p:nvPr/>
        </p:nvSpPr>
        <p:spPr>
          <a:xfrm>
            <a:off x="6019800" y="3733800"/>
            <a:ext cx="2438400" cy="685800"/>
          </a:xfrm>
          <a:prstGeom prst="callout1">
            <a:avLst>
              <a:gd name="adj1" fmla="val 52083"/>
              <a:gd name="adj2" fmla="val 2509"/>
              <a:gd name="adj3" fmla="val 63295"/>
              <a:gd name="adj4" fmla="val -32551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>
                <a:solidFill>
                  <a:srgbClr val="FF0000"/>
                </a:solidFill>
              </a:rPr>
              <a:t>Identically distributed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 assumption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29" name="Elbow Connector 28"/>
          <p:cNvCxnSpPr/>
          <p:nvPr/>
        </p:nvCxnSpPr>
        <p:spPr>
          <a:xfrm>
            <a:off x="2971800" y="1828800"/>
            <a:ext cx="4191000" cy="1828800"/>
          </a:xfrm>
          <a:prstGeom prst="bentConnector3">
            <a:avLst>
              <a:gd name="adj1" fmla="val 100130"/>
            </a:avLst>
          </a:prstGeom>
          <a:ln w="38100">
            <a:solidFill>
              <a:srgbClr val="FF000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 Box 50"/>
          <p:cNvSpPr txBox="1">
            <a:spLocks noChangeArrowheads="1"/>
          </p:cNvSpPr>
          <p:nvPr/>
        </p:nvSpPr>
        <p:spPr bwMode="auto">
          <a:xfrm>
            <a:off x="5715000" y="5181600"/>
            <a:ext cx="2895600" cy="92333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b="1" dirty="0" smtClean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Independently and Identically distributed (IID) assumption</a:t>
            </a:r>
            <a:endParaRPr lang="en-US" altLang="zh-CN" b="1" dirty="0">
              <a:solidFill>
                <a:srgbClr val="FF0000"/>
              </a:solidFill>
              <a:latin typeface="Times New Roman" pitchFamily="18" charset="0"/>
              <a:ea typeface="宋体" pitchFamily="2" charset="-122"/>
            </a:endParaRPr>
          </a:p>
        </p:txBody>
      </p:sp>
      <p:cxnSp>
        <p:nvCxnSpPr>
          <p:cNvPr id="50" name="Straight Connector 49"/>
          <p:cNvCxnSpPr>
            <a:endCxn id="48" idx="0"/>
          </p:cNvCxnSpPr>
          <p:nvPr/>
        </p:nvCxnSpPr>
        <p:spPr>
          <a:xfrm>
            <a:off x="7162800" y="4343400"/>
            <a:ext cx="0" cy="838200"/>
          </a:xfrm>
          <a:prstGeom prst="line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AC1D89-AFCE-45F6-A261-FB49571B8A4D}" type="slidenum">
              <a:rPr lang="en-US"/>
              <a:pPr>
                <a:defRPr/>
              </a:pPr>
              <a:t>9</a:t>
            </a:fld>
            <a:endParaRPr lang="en-US"/>
          </a:p>
        </p:txBody>
      </p:sp>
      <p:sp>
        <p:nvSpPr>
          <p:cNvPr id="8196" name="Rectangle 5"/>
          <p:cNvSpPr>
            <a:spLocks noGrp="1" noChangeArrowheads="1"/>
          </p:cNvSpPr>
          <p:nvPr>
            <p:ph type="title"/>
          </p:nvPr>
        </p:nvSpPr>
        <p:spPr>
          <a:xfrm>
            <a:off x="76200" y="228600"/>
            <a:ext cx="8534400" cy="914400"/>
          </a:xfrm>
        </p:spPr>
        <p:txBody>
          <a:bodyPr/>
          <a:lstStyle/>
          <a:p>
            <a:r>
              <a:rPr lang="en-US" sz="3600" smtClean="0"/>
              <a:t>Independently Distributed Assumption: Route Overlapping</a:t>
            </a:r>
          </a:p>
        </p:txBody>
      </p:sp>
      <p:sp>
        <p:nvSpPr>
          <p:cNvPr id="819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1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19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20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201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20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203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8204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371600"/>
            <a:ext cx="407035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481013" y="2009775"/>
            <a:ext cx="304800" cy="381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i="1" dirty="0" err="1">
                <a:latin typeface="+mn-lt"/>
                <a:cs typeface="Arial" pitchFamily="34" charset="0"/>
              </a:rPr>
              <a:t>i</a:t>
            </a:r>
            <a:endParaRPr lang="en-US" i="1" dirty="0">
              <a:latin typeface="+mn-lt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063875" y="1960563"/>
            <a:ext cx="304800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i="1" dirty="0">
                <a:latin typeface="+mn-lt"/>
                <a:cs typeface="Arial" pitchFamily="34" charset="0"/>
              </a:rPr>
              <a:t>j</a:t>
            </a:r>
          </a:p>
        </p:txBody>
      </p:sp>
      <p:pic>
        <p:nvPicPr>
          <p:cNvPr id="8207" name="Picture 16"/>
          <p:cNvPicPr>
            <a:picLocks noChangeAspect="1"/>
          </p:cNvPicPr>
          <p:nvPr/>
        </p:nvPicPr>
        <p:blipFill>
          <a:blip r:embed="rId4" cstate="print"/>
          <a:srcRect l="3880" t="5367" r="1447" b="11864"/>
          <a:stretch>
            <a:fillRect/>
          </a:stretch>
        </p:blipFill>
        <p:spPr bwMode="auto">
          <a:xfrm>
            <a:off x="2438400" y="3278188"/>
            <a:ext cx="3951288" cy="2605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Rectangle 21"/>
          <p:cNvSpPr/>
          <p:nvPr/>
        </p:nvSpPr>
        <p:spPr>
          <a:xfrm>
            <a:off x="4164013" y="3821113"/>
            <a:ext cx="12954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8" name="Freeform 17"/>
          <p:cNvSpPr/>
          <p:nvPr/>
        </p:nvSpPr>
        <p:spPr>
          <a:xfrm>
            <a:off x="3102428" y="3363913"/>
            <a:ext cx="3124200" cy="1658937"/>
          </a:xfrm>
          <a:custGeom>
            <a:avLst/>
            <a:gdLst>
              <a:gd name="connsiteX0" fmla="*/ 0 w 3864428"/>
              <a:gd name="connsiteY0" fmla="*/ 2068285 h 2068285"/>
              <a:gd name="connsiteX1" fmla="*/ 2046514 w 3864428"/>
              <a:gd name="connsiteY1" fmla="*/ 1273628 h 2068285"/>
              <a:gd name="connsiteX2" fmla="*/ 3864428 w 3864428"/>
              <a:gd name="connsiteY2" fmla="*/ 0 h 2068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64428" h="2068285">
                <a:moveTo>
                  <a:pt x="0" y="2068285"/>
                </a:moveTo>
                <a:cubicBezTo>
                  <a:pt x="701221" y="1843313"/>
                  <a:pt x="1402443" y="1618342"/>
                  <a:pt x="2046514" y="1273628"/>
                </a:cubicBezTo>
                <a:cubicBezTo>
                  <a:pt x="2690585" y="928914"/>
                  <a:pt x="3277506" y="464457"/>
                  <a:pt x="3864428" y="0"/>
                </a:cubicBezTo>
              </a:path>
            </a:pathLst>
          </a:cu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211" name="TextBox 22"/>
          <p:cNvSpPr txBox="1">
            <a:spLocks noChangeArrowheads="1"/>
          </p:cNvSpPr>
          <p:nvPr/>
        </p:nvSpPr>
        <p:spPr bwMode="auto">
          <a:xfrm>
            <a:off x="4468813" y="4659313"/>
            <a:ext cx="8382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>
                <a:solidFill>
                  <a:srgbClr val="0000CC"/>
                </a:solidFill>
              </a:rPr>
              <a:t>MNL</a:t>
            </a: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5611813" y="4354513"/>
            <a:ext cx="152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b="1">
                <a:solidFill>
                  <a:srgbClr val="0000CC"/>
                </a:solidFill>
              </a:rPr>
              <a:t>Independently distributed </a:t>
            </a:r>
          </a:p>
        </p:txBody>
      </p:sp>
      <p:cxnSp>
        <p:nvCxnSpPr>
          <p:cNvPr id="28" name="Straight Arrow Connector 27"/>
          <p:cNvCxnSpPr>
            <a:stCxn id="26" idx="1"/>
          </p:cNvCxnSpPr>
          <p:nvPr/>
        </p:nvCxnSpPr>
        <p:spPr>
          <a:xfrm flipH="1">
            <a:off x="5230813" y="4616450"/>
            <a:ext cx="381000" cy="195263"/>
          </a:xfrm>
          <a:prstGeom prst="straightConnector1">
            <a:avLst/>
          </a:prstGeom>
          <a:ln w="25400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14" name="TextBox 28"/>
          <p:cNvSpPr txBox="1">
            <a:spLocks noChangeArrowheads="1"/>
          </p:cNvSpPr>
          <p:nvPr/>
        </p:nvSpPr>
        <p:spPr bwMode="auto">
          <a:xfrm>
            <a:off x="3173413" y="5954713"/>
            <a:ext cx="3048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/>
              <a:t>Route overlapping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/>
        </p:nvGraphicFramePr>
        <p:xfrm>
          <a:off x="4316413" y="1828800"/>
          <a:ext cx="4294187" cy="695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64" name="Equation" r:id="rId5" imgW="2540000" imgH="419100" progId="Equation.DSMT4">
                  <p:embed/>
                </p:oleObj>
              </mc:Choice>
              <mc:Fallback>
                <p:oleObj name="Equation" r:id="rId5" imgW="2540000" imgH="419100" progId="Equation.DSMT4">
                  <p:embed/>
                  <p:pic>
                    <p:nvPicPr>
                      <p:cNvPr id="0" name="Picture 5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16413" y="1828800"/>
                        <a:ext cx="4294187" cy="695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210" name="TextBox 20"/>
          <p:cNvSpPr txBox="1">
            <a:spLocks noChangeArrowheads="1"/>
          </p:cNvSpPr>
          <p:nvPr/>
        </p:nvSpPr>
        <p:spPr bwMode="auto">
          <a:xfrm>
            <a:off x="4621213" y="3821113"/>
            <a:ext cx="8382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MNP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18" grpId="0" animBg="1"/>
      <p:bldP spid="8211" grpId="0"/>
      <p:bldP spid="26" grpId="0"/>
      <p:bldP spid="8214" grpId="0"/>
      <p:bldP spid="821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New Developments in Stochastic User Equilibrium Model: A Weibit Route Choice Model&amp;quot;&quot;/&gt;&lt;property id=&quot;20307&quot; value=&quot;256&quot;/&gt;&lt;/object&gt;&lt;object type=&quot;3&quot; unique_id=&quot;10006&quot;&gt;&lt;property id=&quot;20148&quot; value=&quot;5&quot;/&gt;&lt;property id=&quot;20300&quot; value=&quot;Slide 2 - &amp;quot;Outline&amp;quot;&quot;/&gt;&lt;property id=&quot;20307&quot; value=&quot;315&quot;/&gt;&lt;/object&gt;&lt;object type=&quot;3&quot; unique_id=&quot;10057&quot;&gt;&lt;property id=&quot;20148&quot; value=&quot;5&quot;/&gt;&lt;property id=&quot;20300&quot; value=&quot;Slide 37 - &amp;quot;Concluding Remarks&amp;quot;&quot;/&gt;&lt;property id=&quot;20307&quot; value=&quot;415&quot;/&gt;&lt;/object&gt;&lt;object type=&quot;3&quot; unique_id=&quot;10058&quot;&gt;&lt;property id=&quot;20148&quot; value=&quot;5&quot;/&gt;&lt;property id=&quot;20300&quot; value=&quot;Slide 38 - &amp;quot;Thank You!&amp;quot;&quot;/&gt;&lt;property id=&quot;20307&quot; value=&quot;304&quot;/&gt;&lt;/object&gt;&lt;object type=&quot;3&quot; unique_id=&quot;22528&quot;&gt;&lt;property id=&quot;20148&quot; value=&quot;5&quot;/&gt;&lt;property id=&quot;20300&quot; value=&quot;Slide 3 - &amp;quot;Route Choice/Network Equilibrium Models&amp;quot;&quot;/&gt;&lt;property id=&quot;20307&quot; value=&quot;416&quot;/&gt;&lt;/object&gt;&lt;object type=&quot;3&quot; unique_id=&quot;22529&quot;&gt;&lt;property id=&quot;20148&quot; value=&quot;5&quot;/&gt;&lt;property id=&quot;20300&quot; value=&quot;Slide 4&quot;/&gt;&lt;property id=&quot;20307&quot; value=&quot;417&quot;/&gt;&lt;/object&gt;&lt;object type=&quot;3&quot; unique_id=&quot;22530&quot;&gt;&lt;property id=&quot;20148&quot; value=&quot;5&quot;/&gt;&lt;property id=&quot;20300&quot; value=&quot;Slide 7 - &amp;quot;Gumbel Distribution&amp;quot;&quot;/&gt;&lt;property id=&quot;20307&quot; value=&quot;418&quot;/&gt;&lt;/object&gt;&lt;object type=&quot;3&quot; unique_id=&quot;22531&quot;&gt;&lt;property id=&quot;20148&quot; value=&quot;5&quot;/&gt;&lt;property id=&quot;20300&quot; value=&quot;Slide 9 - &amp;quot;Independently Distributed Assumption: Route Overlapping&amp;quot;&quot;/&gt;&lt;property id=&quot;20307&quot; value=&quot;419&quot;/&gt;&lt;/object&gt;&lt;object type=&quot;3&quot; unique_id=&quot;22532&quot;&gt;&lt;property id=&quot;20148&quot; value=&quot;5&quot;/&gt;&lt;property id=&quot;20300&quot; value=&quot;Slide 10 - &amp;quot;Identically Distributed Assumption: Homogeneous Perception Variance&amp;quot;&quot;/&gt;&lt;property id=&quot;20307&quot; value=&quot;420&quot;/&gt;&lt;/object&gt;&lt;object type=&quot;3&quot; unique_id=&quot;22533&quot;&gt;&lt;property id=&quot;20148&quot; value=&quot;5&quot;/&gt;&lt;property id=&quot;20300&quot; value=&quot;Slide 12 - &amp;quot;Closed-Form Route Choice Models with Gumbel Variates&amp;quot;&quot;/&gt;&lt;property id=&quot;20307&quot; value=&quot;422&quot;/&gt;&lt;/object&gt;&lt;object type=&quot;3&quot; unique_id=&quot;22534&quot;&gt;&lt;property id=&quot;20148&quot; value=&quot;5&quot;/&gt;&lt;property id=&quot;20300&quot; value=&quot;Slide 15 - &amp;quot;New Closed-Form Route Choice Model&amp;quot;&quot;/&gt;&lt;property id=&quot;20307&quot; value=&quot;421&quot;/&gt;&lt;/object&gt;&lt;object type=&quot;3&quot; unique_id=&quot;22537&quot;&gt;&lt;property id=&quot;20148&quot; value=&quot;5&quot;/&gt;&lt;property id=&quot;20300&quot; value=&quot;Slide 24 - &amp;quot;Path-Size Weibit (PSW) Model&amp;quot;&quot;/&gt;&lt;property id=&quot;20307&quot; value=&quot;423&quot;/&gt;&lt;/object&gt;&lt;object type=&quot;3&quot; unique_id=&quot;22538&quot;&gt;&lt;property id=&quot;20148&quot; value=&quot;5&quot;/&gt;&lt;property id=&quot;20300&quot; value=&quot;Slide 25 - &amp;quot;Independently Distributed Assumption: Route Overlapping&amp;quot;&quot;/&gt;&lt;property id=&quot;20307&quot; value=&quot;424&quot;/&gt;&lt;/object&gt;&lt;object type=&quot;3&quot; unique_id=&quot;22539&quot;&gt;&lt;property id=&quot;20148&quot; value=&quot;5&quot;/&gt;&lt;property id=&quot;20300&quot; value=&quot;Slide 18 - &amp;quot;Identically Distributed Assumption: Homogeneous Perception Variance&amp;quot;&quot;/&gt;&lt;property id=&quot;20307&quot; value=&quot;425&quot;/&gt;&lt;/object&gt;&lt;object type=&quot;3&quot; unique_id=&quot;22542&quot;&gt;&lt;property id=&quot;20148&quot; value=&quot;5&quot;/&gt;&lt;property id=&quot;20300&quot; value=&quot;Slide 27 - &amp;quot;Equivalency Condition&amp;quot;&quot;/&gt;&lt;property id=&quot;20307&quot; value=&quot;427&quot;/&gt;&lt;/object&gt;&lt;object type=&quot;3&quot; unique_id=&quot;22543&quot;&gt;&lt;property id=&quot;20148&quot; value=&quot;5&quot;/&gt;&lt;property id=&quot;20300&quot; value=&quot;Slide 29 - &amp;quot;Path-Based Partial Linearization Algorithm&amp;quot;&quot;/&gt;&lt;property id=&quot;20307&quot; value=&quot;428&quot;/&gt;&lt;/object&gt;&lt;object type=&quot;3&quot; unique_id=&quot;22544&quot;&gt;&lt;property id=&quot;20148&quot; value=&quot;5&quot;/&gt;&lt;property id=&quot;20300&quot; value=&quot;Slide 30 - &amp;quot;Real Network&amp;quot;&quot;/&gt;&lt;property id=&quot;20307&quot; value=&quot;429&quot;/&gt;&lt;/object&gt;&lt;object type=&quot;3&quot; unique_id=&quot;22545&quot;&gt;&lt;property id=&quot;20148&quot; value=&quot;5&quot;/&gt;&lt;property id=&quot;20300&quot; value=&quot;Slide 31 - &amp;quot;Convergence Results&amp;quot;&quot;/&gt;&lt;property id=&quot;20307&quot; value=&quot;430&quot;/&gt;&lt;/object&gt;&lt;object type=&quot;3&quot; unique_id=&quot;22708&quot;&gt;&lt;property id=&quot;20148&quot; value=&quot;5&quot;/&gt;&lt;property id=&quot;20300&quot; value=&quot;Slide 28 - &amp;quot;Uniqueness Condition&amp;quot;&quot;/&gt;&lt;property id=&quot;20307&quot; value=&quot;434&quot;/&gt;&lt;/object&gt;&lt;object type=&quot;3&quot; unique_id=&quot;22991&quot;&gt;&lt;property id=&quot;20148&quot; value=&quot;5&quot;/&gt;&lt;property id=&quot;20300&quot; value=&quot;Slide 32 - &amp;quot;Winnipeg Network Results&amp;quot;&quot;/&gt;&lt;property id=&quot;20307&quot; value=&quot;437&quot;/&gt;&lt;/object&gt;&lt;object type=&quot;3&quot; unique_id=&quot;23022&quot;&gt;&lt;property id=&quot;20148&quot; value=&quot;5&quot;/&gt;&lt;property id=&quot;20300&quot; value=&quot;Slide 5 - &amp;quot;Stochastic User Equilibrium (SUE) Principle and Conditions&amp;quot;&quot;/&gt;&lt;property id=&quot;20307&quot; value=&quot;450&quot;/&gt;&lt;/object&gt;&lt;object type=&quot;3&quot; unique_id=&quot;23023&quot;&gt;&lt;property id=&quot;20148&quot; value=&quot;5&quot;/&gt;&lt;property id=&quot;20300&quot; value=&quot;Slide 6 - &amp;quot;Probabilistic Route Choice Models&amp;quot;&quot;/&gt;&lt;property id=&quot;20307&quot; value=&quot;439&quot;/&gt;&lt;/object&gt;&lt;object type=&quot;3&quot; unique_id=&quot;23024&quot;&gt;&lt;property id=&quot;20148&quot; value=&quot;5&quot;/&gt;&lt;property id=&quot;20300&quot; value=&quot;Slide 8 - &amp;quot;MNL Model and Closed-form Probability Expression&amp;quot;&quot;/&gt;&lt;property id=&quot;20307&quot; value=&quot;440&quot;/&gt;&lt;/object&gt;&lt;object type=&quot;3&quot; unique_id=&quot;23025&quot;&gt;&lt;property id=&quot;20148&quot; value=&quot;5&quot;/&gt;&lt;property id=&quot;20300&quot; value=&quot;Slide 11 - &amp;quot;Scaling Technique&amp;quot;&quot;/&gt;&lt;property id=&quot;20307&quot; value=&quot;441&quot;/&gt;&lt;/object&gt;&lt;object type=&quot;3&quot; unique_id=&quot;23026&quot;&gt;&lt;property id=&quot;20148&quot; value=&quot;5&quot;/&gt;&lt;property id=&quot;20300&quot; value=&quot;Slide 13 - &amp;quot;Extended Logit Models&amp;quot;&quot;/&gt;&lt;property id=&quot;20307&quot; value=&quot;442&quot;/&gt;&lt;/object&gt;&lt;object type=&quot;3&quot; unique_id=&quot;23027&quot;&gt;&lt;property id=&quot;20148&quot; value=&quot;5&quot;/&gt;&lt;property id=&quot;20300&quot; value=&quot;Slide 14 - &amp;quot;Independently Distributed Assumption: Route Overlapping&amp;quot;&quot;/&gt;&lt;property id=&quot;20307&quot; value=&quot;443&quot;/&gt;&lt;/object&gt;&lt;object type=&quot;3&quot; unique_id=&quot;23028&quot;&gt;&lt;property id=&quot;20148&quot; value=&quot;5&quot;/&gt;&lt;property id=&quot;20300&quot; value=&quot;Slide 16 - &amp;quot;Weibull Distribution&amp;quot;&quot;/&gt;&lt;property id=&quot;20307&quot; value=&quot;444&quot;/&gt;&lt;/object&gt;&lt;object type=&quot;3&quot; unique_id=&quot;23029&quot;&gt;&lt;property id=&quot;20148&quot; value=&quot;5&quot;/&gt;&lt;property id=&quot;20300&quot; value=&quot;Slide 17 - &amp;quot;Multinomial Weibit (MNW) Model and Closed-form Prob. Expression&amp;quot;&quot;/&gt;&lt;property id=&quot;20307&quot; value=&quot;446&quot;/&gt;&lt;/object&gt;&lt;object type=&quot;3&quot; unique_id=&quot;23030&quot;&gt;&lt;property id=&quot;20148&quot; value=&quot;5&quot;/&gt;&lt;property id=&quot;20300&quot; value=&quot;Slide 19 - &amp;quot;Comparison between MNL Model and MNW Model&amp;quot;&quot;/&gt;&lt;property id=&quot;20307&quot; value=&quot;445&quot;/&gt;&lt;/object&gt;&lt;object type=&quot;3&quot; unique_id=&quot;23031&quot;&gt;&lt;property id=&quot;20148&quot; value=&quot;5&quot;/&gt;&lt;property id=&quot;20300&quot; value=&quot;Slide 22 - &amp;quot;A Mathematical Programming (MP) Formulation for the MNW-SUE model &amp;quot;&quot;/&gt;&lt;property id=&quot;20307&quot; value=&quot;451&quot;/&gt;&lt;/object&gt;&lt;object type=&quot;3&quot; unique_id=&quot;23032&quot;&gt;&lt;property id=&quot;20148&quot; value=&quot;5&quot;/&gt;&lt;property id=&quot;20300&quot; value=&quot;Slide 20 - &amp;quot;MNL-SUE: Absolute Cost Difference&amp;quot;&quot;/&gt;&lt;property id=&quot;20307&quot; value=&quot;452&quot;/&gt;&lt;/object&gt;&lt;object type=&quot;3&quot; unique_id=&quot;23033&quot;&gt;&lt;property id=&quot;20148&quot; value=&quot;5&quot;/&gt;&lt;property id=&quot;20300&quot; value=&quot;Slide 21 - &amp;quot;MNW-SUE: Relative Cost Difference&amp;quot;&quot;/&gt;&lt;property id=&quot;20307&quot; value=&quot;453&quot;/&gt;&lt;/object&gt;&lt;object type=&quot;3&quot; unique_id=&quot;23034&quot;&gt;&lt;property id=&quot;20148&quot; value=&quot;5&quot;/&gt;&lt;property id=&quot;20300&quot; value=&quot;Slide 23 - &amp;quot;Independently Distributed Assumption: Route Overlapping&amp;quot;&quot;/&gt;&lt;property id=&quot;20307&quot; value=&quot;449&quot;/&gt;&lt;/object&gt;&lt;object type=&quot;3&quot; unique_id=&quot;23036&quot;&gt;&lt;property id=&quot;20148&quot; value=&quot;5&quot;/&gt;&lt;property id=&quot;20300&quot; value=&quot;Slide 26 - &amp;quot;A MP Formulation for the PSW-SUE Model &amp;quot;&quot;/&gt;&lt;property id=&quot;20307&quot; value=&quot;454&quot;/&gt;&lt;/object&gt;&lt;object type=&quot;3&quot; unique_id=&quot;23678&quot;&gt;&lt;property id=&quot;20148&quot; value=&quot;5&quot;/&gt;&lt;property id=&quot;20300&quot; value=&quot;Slide 35 - &amp;quot;Drawback: Insensitive to an Arbitrary Multiplier Route Cost&amp;quot;&quot;/&gt;&lt;property id=&quot;20307&quot; value=&quot;457&quot;/&gt;&lt;/object&gt;&lt;object type=&quot;3&quot; unique_id=&quot;23679&quot;&gt;&lt;property id=&quot;20148&quot; value=&quot;5&quot;/&gt;&lt;property id=&quot;20300&quot; value=&quot;Slide 36 - &amp;quot;Incorporating ij &amp;quot;&quot;/&gt;&lt;property id=&quot;20307&quot; value=&quot;458&quot;/&gt;&lt;/object&gt;&lt;object type=&quot;3&quot; unique_id=&quot;23882&quot;&gt;&lt;property id=&quot;20148&quot; value=&quot;5&quot;/&gt;&lt;property id=&quot;20300&quot; value=&quot;Slide 33 - &amp;quot;Link Flow Difference between PSLs-SUE and PSW-SUE Models&amp;quot;&quot;/&gt;&lt;property id=&quot;20307&quot; value=&quot;459&quot;/&gt;&lt;/object&gt;&lt;object type=&quot;3&quot; unique_id=&quot;23883&quot;&gt;&lt;property id=&quot;20148&quot; value=&quot;5&quot;/&gt;&lt;property id=&quot;20300&quot; value=&quot;Slide 34 - &amp;quot;Link Flow Difference between MNW-SUE and PSW-SUE Models&amp;quot;&quot;/&gt;&lt;property id=&quot;20307&quot; value=&quot;460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Radial">
  <a:themeElements>
    <a:clrScheme name="Radial 1">
      <a:dk1>
        <a:srgbClr val="000000"/>
      </a:dk1>
      <a:lt1>
        <a:srgbClr val="FFFFFF"/>
      </a:lt1>
      <a:dk2>
        <a:srgbClr val="FFFFFF"/>
      </a:dk2>
      <a:lt2>
        <a:srgbClr val="669999"/>
      </a:lt2>
      <a:accent1>
        <a:srgbClr val="99CCFF"/>
      </a:accent1>
      <a:accent2>
        <a:srgbClr val="9999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8A8AE7"/>
      </a:accent6>
      <a:hlink>
        <a:srgbClr val="996666"/>
      </a:hlink>
      <a:folHlink>
        <a:srgbClr val="6666CC"/>
      </a:folHlink>
    </a:clrScheme>
    <a:fontScheme name="Radial">
      <a:majorFont>
        <a:latin typeface="Times New Roman"/>
        <a:ea typeface=""/>
        <a:cs typeface="Arial"/>
      </a:majorFont>
      <a:minorFont>
        <a:latin typeface="Times New Roman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Radial 1">
        <a:dk1>
          <a:srgbClr val="000000"/>
        </a:dk1>
        <a:lt1>
          <a:srgbClr val="FFFFFF"/>
        </a:lt1>
        <a:dk2>
          <a:srgbClr val="FFFFFF"/>
        </a:dk2>
        <a:lt2>
          <a:srgbClr val="669999"/>
        </a:lt2>
        <a:accent1>
          <a:srgbClr val="99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8A8AE7"/>
        </a:accent6>
        <a:hlink>
          <a:srgbClr val="996666"/>
        </a:hlink>
        <a:folHlink>
          <a:srgbClr val="66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dial 2">
        <a:dk1>
          <a:srgbClr val="000000"/>
        </a:dk1>
        <a:lt1>
          <a:srgbClr val="FFFFFF"/>
        </a:lt1>
        <a:dk2>
          <a:srgbClr val="FFFFFF"/>
        </a:dk2>
        <a:lt2>
          <a:srgbClr val="817F3F"/>
        </a:lt2>
        <a:accent1>
          <a:srgbClr val="FFCC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8A00"/>
        </a:accent6>
        <a:hlink>
          <a:srgbClr val="996666"/>
        </a:hlink>
        <a:folHlink>
          <a:srgbClr val="C9450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dial 3">
        <a:dk1>
          <a:srgbClr val="CC6600"/>
        </a:dk1>
        <a:lt1>
          <a:srgbClr val="FFFFFF"/>
        </a:lt1>
        <a:dk2>
          <a:srgbClr val="800000"/>
        </a:dk2>
        <a:lt2>
          <a:srgbClr val="FFFFFF"/>
        </a:lt2>
        <a:accent1>
          <a:srgbClr val="FF6600"/>
        </a:accent1>
        <a:accent2>
          <a:srgbClr val="33CCCC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2DB9B9"/>
        </a:accent6>
        <a:hlink>
          <a:srgbClr val="99FF33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4">
        <a:dk1>
          <a:srgbClr val="993300"/>
        </a:dk1>
        <a:lt1>
          <a:srgbClr val="FFFFFF"/>
        </a:lt1>
        <a:dk2>
          <a:srgbClr val="431A01"/>
        </a:dk2>
        <a:lt2>
          <a:srgbClr val="FFFFFF"/>
        </a:lt2>
        <a:accent1>
          <a:srgbClr val="FFCC00"/>
        </a:accent1>
        <a:accent2>
          <a:srgbClr val="FF9966"/>
        </a:accent2>
        <a:accent3>
          <a:srgbClr val="B0ABAA"/>
        </a:accent3>
        <a:accent4>
          <a:srgbClr val="DADADA"/>
        </a:accent4>
        <a:accent5>
          <a:srgbClr val="FFE2AA"/>
        </a:accent5>
        <a:accent6>
          <a:srgbClr val="E78A5C"/>
        </a:accent6>
        <a:hlink>
          <a:srgbClr val="FF66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5">
        <a:dk1>
          <a:srgbClr val="75878B"/>
        </a:dk1>
        <a:lt1>
          <a:srgbClr val="FFFFFF"/>
        </a:lt1>
        <a:dk2>
          <a:srgbClr val="260000"/>
        </a:dk2>
        <a:lt2>
          <a:srgbClr val="FFFFFF"/>
        </a:lt2>
        <a:accent1>
          <a:srgbClr val="0099CC"/>
        </a:accent1>
        <a:accent2>
          <a:srgbClr val="FF3300"/>
        </a:accent2>
        <a:accent3>
          <a:srgbClr val="ACAAAA"/>
        </a:accent3>
        <a:accent4>
          <a:srgbClr val="DADADA"/>
        </a:accent4>
        <a:accent5>
          <a:srgbClr val="AACAE2"/>
        </a:accent5>
        <a:accent6>
          <a:srgbClr val="E72D00"/>
        </a:accent6>
        <a:hlink>
          <a:srgbClr val="FFCC00"/>
        </a:hlink>
        <a:folHlink>
          <a:srgbClr val="CC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6">
        <a:dk1>
          <a:srgbClr val="666699"/>
        </a:dk1>
        <a:lt1>
          <a:srgbClr val="FFFFFF"/>
        </a:lt1>
        <a:dk2>
          <a:srgbClr val="000000"/>
        </a:dk2>
        <a:lt2>
          <a:srgbClr val="FFFFFF"/>
        </a:lt2>
        <a:accent1>
          <a:srgbClr val="9966FF"/>
        </a:accent1>
        <a:accent2>
          <a:srgbClr val="99CCFF"/>
        </a:accent2>
        <a:accent3>
          <a:srgbClr val="AAAAAA"/>
        </a:accent3>
        <a:accent4>
          <a:srgbClr val="DADADA"/>
        </a:accent4>
        <a:accent5>
          <a:srgbClr val="CAB8FF"/>
        </a:accent5>
        <a:accent6>
          <a:srgbClr val="8AB9E7"/>
        </a:accent6>
        <a:hlink>
          <a:srgbClr val="FFFFCC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7">
        <a:dk1>
          <a:srgbClr val="666699"/>
        </a:dk1>
        <a:lt1>
          <a:srgbClr val="FFFFFF"/>
        </a:lt1>
        <a:dk2>
          <a:srgbClr val="2A2A40"/>
        </a:dk2>
        <a:lt2>
          <a:srgbClr val="FFFFFF"/>
        </a:lt2>
        <a:accent1>
          <a:srgbClr val="006699"/>
        </a:accent1>
        <a:accent2>
          <a:srgbClr val="CC9900"/>
        </a:accent2>
        <a:accent3>
          <a:srgbClr val="ACACAF"/>
        </a:accent3>
        <a:accent4>
          <a:srgbClr val="DADADA"/>
        </a:accent4>
        <a:accent5>
          <a:srgbClr val="AAB8CA"/>
        </a:accent5>
        <a:accent6>
          <a:srgbClr val="B98A00"/>
        </a:accent6>
        <a:hlink>
          <a:srgbClr val="CC6600"/>
        </a:hlink>
        <a:folHlink>
          <a:srgbClr val="6C94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8">
        <a:dk1>
          <a:srgbClr val="BECBD8"/>
        </a:dk1>
        <a:lt1>
          <a:srgbClr val="FFFFFF"/>
        </a:lt1>
        <a:dk2>
          <a:srgbClr val="2B335B"/>
        </a:dk2>
        <a:lt2>
          <a:srgbClr val="FFFFFF"/>
        </a:lt2>
        <a:accent1>
          <a:srgbClr val="0099CC"/>
        </a:accent1>
        <a:accent2>
          <a:srgbClr val="B5DBE3"/>
        </a:accent2>
        <a:accent3>
          <a:srgbClr val="ACADB5"/>
        </a:accent3>
        <a:accent4>
          <a:srgbClr val="DADADA"/>
        </a:accent4>
        <a:accent5>
          <a:srgbClr val="AACAE2"/>
        </a:accent5>
        <a:accent6>
          <a:srgbClr val="A4C6CE"/>
        </a:accent6>
        <a:hlink>
          <a:srgbClr val="FFCC00"/>
        </a:hlink>
        <a:folHlink>
          <a:srgbClr val="586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9">
        <a:dk1>
          <a:srgbClr val="3333FF"/>
        </a:dk1>
        <a:lt1>
          <a:srgbClr val="FFFFFF"/>
        </a:lt1>
        <a:dk2>
          <a:srgbClr val="000099"/>
        </a:dk2>
        <a:lt2>
          <a:srgbClr val="FFFFFF"/>
        </a:lt2>
        <a:accent1>
          <a:srgbClr val="339966"/>
        </a:accent1>
        <a:accent2>
          <a:srgbClr val="9999FF"/>
        </a:accent2>
        <a:accent3>
          <a:srgbClr val="AAAACA"/>
        </a:accent3>
        <a:accent4>
          <a:srgbClr val="DADADA"/>
        </a:accent4>
        <a:accent5>
          <a:srgbClr val="ADCAB8"/>
        </a:accent5>
        <a:accent6>
          <a:srgbClr val="8A8AE7"/>
        </a:accent6>
        <a:hlink>
          <a:srgbClr val="FFFF99"/>
        </a:hlink>
        <a:folHlink>
          <a:srgbClr val="17A0D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10">
        <a:dk1>
          <a:srgbClr val="808000"/>
        </a:dk1>
        <a:lt1>
          <a:srgbClr val="FFFFFF"/>
        </a:lt1>
        <a:dk2>
          <a:srgbClr val="354418"/>
        </a:dk2>
        <a:lt2>
          <a:srgbClr val="FFFFFF"/>
        </a:lt2>
        <a:accent1>
          <a:srgbClr val="60897C"/>
        </a:accent1>
        <a:accent2>
          <a:srgbClr val="99CC00"/>
        </a:accent2>
        <a:accent3>
          <a:srgbClr val="AEB0AB"/>
        </a:accent3>
        <a:accent4>
          <a:srgbClr val="DADADA"/>
        </a:accent4>
        <a:accent5>
          <a:srgbClr val="B6C4BF"/>
        </a:accent5>
        <a:accent6>
          <a:srgbClr val="8AB900"/>
        </a:accent6>
        <a:hlink>
          <a:srgbClr val="CCCC00"/>
        </a:hlink>
        <a:folHlink>
          <a:srgbClr val="66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Radial</Template>
  <TotalTime>12968</TotalTime>
  <Words>1438</Words>
  <Application>Microsoft Office PowerPoint</Application>
  <PresentationFormat>On-screen Show (4:3)</PresentationFormat>
  <Paragraphs>306</Paragraphs>
  <Slides>38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38</vt:i4>
      </vt:variant>
    </vt:vector>
  </HeadingPairs>
  <TitlesOfParts>
    <vt:vector size="41" baseType="lpstr">
      <vt:lpstr>Radial</vt:lpstr>
      <vt:lpstr>Equation</vt:lpstr>
      <vt:lpstr>Visio</vt:lpstr>
      <vt:lpstr>A Path-size Weibit Stochastic User Equilibrium Model</vt:lpstr>
      <vt:lpstr>Outline</vt:lpstr>
      <vt:lpstr>Outline</vt:lpstr>
      <vt:lpstr>PowerPoint Presentation</vt:lpstr>
      <vt:lpstr>Stochastic User Equilibrium (SUE) Principle and Conditions</vt:lpstr>
      <vt:lpstr>Probabilistic Route Choice Models</vt:lpstr>
      <vt:lpstr>Gumbel Distribution</vt:lpstr>
      <vt:lpstr>MNL Model and Closed-form Probability Expression</vt:lpstr>
      <vt:lpstr>Independently Distributed Assumption: Route Overlapping</vt:lpstr>
      <vt:lpstr>Identically Distributed Assumption: Homogeneous Perception Variance</vt:lpstr>
      <vt:lpstr>Existing Models</vt:lpstr>
      <vt:lpstr>Extended Logit Models </vt:lpstr>
      <vt:lpstr>Independently Distributed Assumption: Route Overlapping</vt:lpstr>
      <vt:lpstr>Scaling Technique</vt:lpstr>
      <vt:lpstr>3rd Alternative</vt:lpstr>
      <vt:lpstr>Outline</vt:lpstr>
      <vt:lpstr>Weibull Distribution</vt:lpstr>
      <vt:lpstr>Multinomial Weibit (MNW) Model and Closed-form Prob. Expression</vt:lpstr>
      <vt:lpstr>Identically Distributed Assumption: Homogeneous Perception Variance</vt:lpstr>
      <vt:lpstr>Path-Size Weibit (PSW) Model</vt:lpstr>
      <vt:lpstr>Independently Distributed Assumption: Route Overlapping</vt:lpstr>
      <vt:lpstr>Outline</vt:lpstr>
      <vt:lpstr>Comparison between MNL Model and MNW Model</vt:lpstr>
      <vt:lpstr>A Mathematical Programming (MP) Formulation for the MNW-SUE model </vt:lpstr>
      <vt:lpstr>A MP Formulation for the PSW-SUE Model </vt:lpstr>
      <vt:lpstr>Equivalency Condition</vt:lpstr>
      <vt:lpstr>Uniqueness Condition</vt:lpstr>
      <vt:lpstr>Path-Based Partial Linearization Algorithm</vt:lpstr>
      <vt:lpstr>Outline</vt:lpstr>
      <vt:lpstr>Real Network</vt:lpstr>
      <vt:lpstr>Convergence Results</vt:lpstr>
      <vt:lpstr>Winnipeg Network Results</vt:lpstr>
      <vt:lpstr>Link Flow Difference between MNW-SUE and PSW-SUE Models</vt:lpstr>
      <vt:lpstr>Link Flow Difference between PSLs-SUE and PSW-SUE Models</vt:lpstr>
      <vt:lpstr>Drawback: Insensitive to an Arbitrary Multiplier Route Cost</vt:lpstr>
      <vt:lpstr>Incorporating ij </vt:lpstr>
      <vt:lpstr>Concluding Remarks</vt:lpstr>
      <vt:lpstr>Thank You</vt:lpstr>
    </vt:vector>
  </TitlesOfParts>
  <Company>Utah State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Anthony Chen</dc:creator>
  <cp:lastModifiedBy>Yot</cp:lastModifiedBy>
  <cp:revision>541</cp:revision>
  <cp:lastPrinted>2013-05-24T19:15:26Z</cp:lastPrinted>
  <dcterms:created xsi:type="dcterms:W3CDTF">2004-02-28T23:28:31Z</dcterms:created>
  <dcterms:modified xsi:type="dcterms:W3CDTF">2013-07-19T10:21:36Z</dcterms:modified>
</cp:coreProperties>
</file>