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4" r:id="rId1"/>
  </p:sldMasterIdLst>
  <p:notesMasterIdLst>
    <p:notesMasterId r:id="rId28"/>
  </p:notesMasterIdLst>
  <p:sldIdLst>
    <p:sldId id="256" r:id="rId2"/>
    <p:sldId id="297" r:id="rId3"/>
    <p:sldId id="272" r:id="rId4"/>
    <p:sldId id="323" r:id="rId5"/>
    <p:sldId id="324" r:id="rId6"/>
    <p:sldId id="275" r:id="rId7"/>
    <p:sldId id="274" r:id="rId8"/>
    <p:sldId id="273" r:id="rId9"/>
    <p:sldId id="325" r:id="rId10"/>
    <p:sldId id="326" r:id="rId11"/>
    <p:sldId id="327" r:id="rId12"/>
    <p:sldId id="259" r:id="rId13"/>
    <p:sldId id="260" r:id="rId14"/>
    <p:sldId id="261" r:id="rId15"/>
    <p:sldId id="262" r:id="rId16"/>
    <p:sldId id="278" r:id="rId17"/>
    <p:sldId id="319" r:id="rId18"/>
    <p:sldId id="265" r:id="rId19"/>
    <p:sldId id="266" r:id="rId20"/>
    <p:sldId id="283" r:id="rId21"/>
    <p:sldId id="267" r:id="rId22"/>
    <p:sldId id="268" r:id="rId23"/>
    <p:sldId id="293" r:id="rId24"/>
    <p:sldId id="320" r:id="rId25"/>
    <p:sldId id="321" r:id="rId26"/>
    <p:sldId id="322"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4BE"/>
    <a:srgbClr val="741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0794" autoAdjust="0"/>
  </p:normalViewPr>
  <p:slideViewPr>
    <p:cSldViewPr snapToGrid="0">
      <p:cViewPr varScale="1">
        <p:scale>
          <a:sx n="71" d="100"/>
          <a:sy n="71" d="100"/>
        </p:scale>
        <p:origin x="1160" y="40"/>
      </p:cViewPr>
      <p:guideLst/>
    </p:cSldViewPr>
  </p:slideViewPr>
  <p:outlineViewPr>
    <p:cViewPr>
      <p:scale>
        <a:sx n="33" d="100"/>
        <a:sy n="33" d="100"/>
      </p:scale>
      <p:origin x="0" y="-193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30E8414-BEDD-465E-9D11-9418EDF0A47A}" type="datetimeFigureOut">
              <a:rPr lang="en-US" smtClean="0"/>
              <a:t>7/17/2013</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DAC7A12D-8B6D-4AE2-B226-F9ECE00C338D}" type="slidenum">
              <a:rPr lang="en-US" smtClean="0"/>
              <a:t>‹#›</a:t>
            </a:fld>
            <a:endParaRPr lang="en-US"/>
          </a:p>
        </p:txBody>
      </p:sp>
    </p:spTree>
    <p:extLst>
      <p:ext uri="{BB962C8B-B14F-4D97-AF65-F5344CB8AC3E}">
        <p14:creationId xmlns:p14="http://schemas.microsoft.com/office/powerpoint/2010/main" val="283901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1</a:t>
            </a:fld>
            <a:endParaRPr lang="en-US"/>
          </a:p>
        </p:txBody>
      </p:sp>
    </p:spTree>
    <p:extLst>
      <p:ext uri="{BB962C8B-B14F-4D97-AF65-F5344CB8AC3E}">
        <p14:creationId xmlns:p14="http://schemas.microsoft.com/office/powerpoint/2010/main" val="7324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11</a:t>
            </a:fld>
            <a:endParaRPr lang="en-US"/>
          </a:p>
        </p:txBody>
      </p:sp>
    </p:spTree>
    <p:extLst>
      <p:ext uri="{BB962C8B-B14F-4D97-AF65-F5344CB8AC3E}">
        <p14:creationId xmlns:p14="http://schemas.microsoft.com/office/powerpoint/2010/main" val="161509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12</a:t>
            </a:fld>
            <a:endParaRPr lang="en-US"/>
          </a:p>
        </p:txBody>
      </p:sp>
    </p:spTree>
    <p:extLst>
      <p:ext uri="{BB962C8B-B14F-4D97-AF65-F5344CB8AC3E}">
        <p14:creationId xmlns:p14="http://schemas.microsoft.com/office/powerpoint/2010/main" val="331757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13</a:t>
            </a:fld>
            <a:endParaRPr lang="en-US"/>
          </a:p>
        </p:txBody>
      </p:sp>
    </p:spTree>
    <p:extLst>
      <p:ext uri="{BB962C8B-B14F-4D97-AF65-F5344CB8AC3E}">
        <p14:creationId xmlns:p14="http://schemas.microsoft.com/office/powerpoint/2010/main" val="1594787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14</a:t>
            </a:fld>
            <a:endParaRPr lang="en-US"/>
          </a:p>
        </p:txBody>
      </p:sp>
    </p:spTree>
    <p:extLst>
      <p:ext uri="{BB962C8B-B14F-4D97-AF65-F5344CB8AC3E}">
        <p14:creationId xmlns:p14="http://schemas.microsoft.com/office/powerpoint/2010/main" val="1846102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15</a:t>
            </a:fld>
            <a:endParaRPr lang="en-US"/>
          </a:p>
        </p:txBody>
      </p:sp>
    </p:spTree>
    <p:extLst>
      <p:ext uri="{BB962C8B-B14F-4D97-AF65-F5344CB8AC3E}">
        <p14:creationId xmlns:p14="http://schemas.microsoft.com/office/powerpoint/2010/main" val="162629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16</a:t>
            </a:fld>
            <a:endParaRPr lang="en-US"/>
          </a:p>
        </p:txBody>
      </p:sp>
    </p:spTree>
    <p:extLst>
      <p:ext uri="{BB962C8B-B14F-4D97-AF65-F5344CB8AC3E}">
        <p14:creationId xmlns:p14="http://schemas.microsoft.com/office/powerpoint/2010/main" val="842781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17</a:t>
            </a:fld>
            <a:endParaRPr lang="en-US"/>
          </a:p>
        </p:txBody>
      </p:sp>
    </p:spTree>
    <p:extLst>
      <p:ext uri="{BB962C8B-B14F-4D97-AF65-F5344CB8AC3E}">
        <p14:creationId xmlns:p14="http://schemas.microsoft.com/office/powerpoint/2010/main" val="211859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18</a:t>
            </a:fld>
            <a:endParaRPr lang="en-US"/>
          </a:p>
        </p:txBody>
      </p:sp>
    </p:spTree>
    <p:extLst>
      <p:ext uri="{BB962C8B-B14F-4D97-AF65-F5344CB8AC3E}">
        <p14:creationId xmlns:p14="http://schemas.microsoft.com/office/powerpoint/2010/main" val="1369063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19</a:t>
            </a:fld>
            <a:endParaRPr lang="en-US"/>
          </a:p>
        </p:txBody>
      </p:sp>
    </p:spTree>
    <p:extLst>
      <p:ext uri="{BB962C8B-B14F-4D97-AF65-F5344CB8AC3E}">
        <p14:creationId xmlns:p14="http://schemas.microsoft.com/office/powerpoint/2010/main" val="3523525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20</a:t>
            </a:fld>
            <a:endParaRPr lang="en-US"/>
          </a:p>
        </p:txBody>
      </p:sp>
    </p:spTree>
    <p:extLst>
      <p:ext uri="{BB962C8B-B14F-4D97-AF65-F5344CB8AC3E}">
        <p14:creationId xmlns:p14="http://schemas.microsoft.com/office/powerpoint/2010/main" val="192591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having the greatest need for such consideration, there are no NDP models at the planning level that consider routing and scheduling choices of travelers. It has long been acknowledged that models of traveler activities and time use are much more accurate than statistical trip-based approaches (</a:t>
            </a:r>
            <a:r>
              <a:rPr lang="en-US" sz="1200" i="1"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 Activity consideration can bring about a tighter integration of infrastructure investment with land use planning and demand management strategies. Activity-based models can capture realistic impacts on travelers that are not limited to single trips but rather to chains of trips and activities forming detailed daily itineraries.</a:t>
            </a:r>
          </a:p>
          <a:p>
            <a:r>
              <a:rPr lang="en-US" sz="1200" kern="1200" dirty="0" smtClean="0">
                <a:solidFill>
                  <a:schemeClr val="tx1"/>
                </a:solidFill>
                <a:effectLst/>
                <a:latin typeface="+mn-lt"/>
                <a:ea typeface="+mn-ea"/>
                <a:cs typeface="+mn-cs"/>
              </a:rPr>
              <a:t>The second is the aggregate time-dependent activity-based traffic assignment model of Lam and Yin</a:t>
            </a:r>
            <a:r>
              <a:rPr lang="en-US" sz="1200" i="1" kern="1200" dirty="0" smtClean="0">
                <a:solidFill>
                  <a:schemeClr val="tx1"/>
                </a:solidFill>
                <a:effectLst/>
                <a:latin typeface="+mn-lt"/>
                <a:ea typeface="+mn-ea"/>
                <a:cs typeface="+mn-cs"/>
              </a:rPr>
              <a:t> [21]</a:t>
            </a:r>
            <a:r>
              <a:rPr lang="en-US" sz="1200" kern="1200" dirty="0" smtClean="0">
                <a:solidFill>
                  <a:schemeClr val="tx1"/>
                </a:solidFill>
                <a:effectLst/>
                <a:latin typeface="+mn-lt"/>
                <a:ea typeface="+mn-ea"/>
                <a:cs typeface="+mn-cs"/>
              </a:rPr>
              <a:t>. Both modeling frameworks address the issue of activity scheduling, although Lam and Yin’s model gives up disaggregate itinerary route choices and trip chains in favor of capturing congestion effects</a:t>
            </a:r>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3</a:t>
            </a:fld>
            <a:endParaRPr lang="en-US"/>
          </a:p>
        </p:txBody>
      </p:sp>
    </p:spTree>
    <p:extLst>
      <p:ext uri="{BB962C8B-B14F-4D97-AF65-F5344CB8AC3E}">
        <p14:creationId xmlns:p14="http://schemas.microsoft.com/office/powerpoint/2010/main" val="394584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21</a:t>
            </a:fld>
            <a:endParaRPr lang="en-US"/>
          </a:p>
        </p:txBody>
      </p:sp>
    </p:spTree>
    <p:extLst>
      <p:ext uri="{BB962C8B-B14F-4D97-AF65-F5344CB8AC3E}">
        <p14:creationId xmlns:p14="http://schemas.microsoft.com/office/powerpoint/2010/main" val="413637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22</a:t>
            </a:fld>
            <a:endParaRPr lang="en-US"/>
          </a:p>
        </p:txBody>
      </p:sp>
    </p:spTree>
    <p:extLst>
      <p:ext uri="{BB962C8B-B14F-4D97-AF65-F5344CB8AC3E}">
        <p14:creationId xmlns:p14="http://schemas.microsoft.com/office/powerpoint/2010/main" val="1411047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23</a:t>
            </a:fld>
            <a:endParaRPr lang="en-US"/>
          </a:p>
        </p:txBody>
      </p:sp>
    </p:spTree>
    <p:extLst>
      <p:ext uri="{BB962C8B-B14F-4D97-AF65-F5344CB8AC3E}">
        <p14:creationId xmlns:p14="http://schemas.microsoft.com/office/powerpoint/2010/main" val="267277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24</a:t>
            </a:fld>
            <a:endParaRPr lang="en-US"/>
          </a:p>
        </p:txBody>
      </p:sp>
    </p:spTree>
    <p:extLst>
      <p:ext uri="{BB962C8B-B14F-4D97-AF65-F5344CB8AC3E}">
        <p14:creationId xmlns:p14="http://schemas.microsoft.com/office/powerpoint/2010/main" val="745956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25</a:t>
            </a:fld>
            <a:endParaRPr lang="en-US"/>
          </a:p>
        </p:txBody>
      </p:sp>
    </p:spTree>
    <p:extLst>
      <p:ext uri="{BB962C8B-B14F-4D97-AF65-F5344CB8AC3E}">
        <p14:creationId xmlns:p14="http://schemas.microsoft.com/office/powerpoint/2010/main" val="3413164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26</a:t>
            </a:fld>
            <a:endParaRPr lang="en-US"/>
          </a:p>
        </p:txBody>
      </p:sp>
    </p:spTree>
    <p:extLst>
      <p:ext uri="{BB962C8B-B14F-4D97-AF65-F5344CB8AC3E}">
        <p14:creationId xmlns:p14="http://schemas.microsoft.com/office/powerpoint/2010/main" val="412526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4</a:t>
            </a:fld>
            <a:endParaRPr lang="en-US"/>
          </a:p>
        </p:txBody>
      </p:sp>
    </p:spTree>
    <p:extLst>
      <p:ext uri="{BB962C8B-B14F-4D97-AF65-F5344CB8AC3E}">
        <p14:creationId xmlns:p14="http://schemas.microsoft.com/office/powerpoint/2010/main" val="191256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5</a:t>
            </a:fld>
            <a:endParaRPr lang="en-US"/>
          </a:p>
        </p:txBody>
      </p:sp>
    </p:spTree>
    <p:extLst>
      <p:ext uri="{BB962C8B-B14F-4D97-AF65-F5344CB8AC3E}">
        <p14:creationId xmlns:p14="http://schemas.microsoft.com/office/powerpoint/2010/main" val="415172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Network design problems (NDPs) are a class of optimization models related to strategic or tactical planning of resources to manage a network </a:t>
            </a:r>
            <a:r>
              <a:rPr lang="en-US" sz="1200" i="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 </a:t>
            </a:r>
            <a:r>
              <a:rPr lang="en-US" dirty="0" smtClean="0">
                <a:effectLst/>
              </a:rPr>
              <a:t/>
            </a:r>
            <a:br>
              <a:rPr lang="en-US" dirty="0" smtClean="0">
                <a:effectLst/>
              </a:rPr>
            </a:br>
            <a:r>
              <a:rPr lang="en-US" sz="1200" kern="1200" dirty="0" smtClean="0">
                <a:solidFill>
                  <a:schemeClr val="tx1"/>
                </a:solidFill>
                <a:effectLst/>
                <a:latin typeface="+mn-lt"/>
                <a:ea typeface="+mn-ea"/>
                <a:cs typeface="+mn-cs"/>
              </a:rPr>
              <a:t>The rationale behind dynamic network design problems is rooted in bi-level NDPs that feature congestion effects. These NDPs operate primarily in civil infrastructure systems, as other types of networks do not generally share the same “selfish travelers” assumptions. In this paradigm, the performance of infrastructure improvements is assumed to depend primarily on the route choices of travelers (the commuter) during peak periods of travel, which in turn depend on the choices of other travelers. The dynamic component further allows modelers to assess intelligent transportation systems (ITS) that require more realistic modeling of traffic propagation obeying physical queuing constraints and information flow. Some examples include the stochastic dynamic NDP from Waller and </a:t>
            </a:r>
            <a:r>
              <a:rPr lang="en-US" sz="1200" kern="1200" dirty="0" err="1" smtClean="0">
                <a:solidFill>
                  <a:schemeClr val="tx1"/>
                </a:solidFill>
                <a:effectLst/>
                <a:latin typeface="+mn-lt"/>
                <a:ea typeface="+mn-ea"/>
                <a:cs typeface="+mn-cs"/>
              </a:rPr>
              <a:t>Ziliaskopoulos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Heydecker’s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NDP with dynamic user equilibrium (DUE), the linear DUE-NDP from </a:t>
            </a:r>
            <a:r>
              <a:rPr lang="en-US" sz="1200" kern="1200" dirty="0" err="1" smtClean="0">
                <a:solidFill>
                  <a:schemeClr val="tx1"/>
                </a:solidFill>
                <a:effectLst/>
                <a:latin typeface="+mn-lt"/>
                <a:ea typeface="+mn-ea"/>
                <a:cs typeface="+mn-cs"/>
              </a:rPr>
              <a:t>Ukkusuri</a:t>
            </a:r>
            <a:r>
              <a:rPr lang="en-US" sz="1200" kern="1200" dirty="0" smtClean="0">
                <a:solidFill>
                  <a:schemeClr val="tx1"/>
                </a:solidFill>
                <a:effectLst/>
                <a:latin typeface="+mn-lt"/>
                <a:ea typeface="+mn-ea"/>
                <a:cs typeface="+mn-cs"/>
              </a:rPr>
              <a:t> and Waller </a:t>
            </a:r>
            <a:r>
              <a:rPr lang="en-US" sz="1200" i="1"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dynamic toll pricing problem with route and departure time choice </a:t>
            </a:r>
            <a:r>
              <a:rPr lang="en-US" sz="1200" i="1" kern="12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 and the reliability maximizing toll pricing problem with dynamic route and departure time choice </a:t>
            </a:r>
            <a:r>
              <a:rPr lang="en-US" sz="1200" i="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Although these NDPs are especially useful for ITS evaluation and operational strategies, they focus primarily on choices made over a single trip.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for purposes of improving road networks for commuters </a:t>
            </a:r>
            <a:r>
              <a:rPr lang="en-US" sz="1200" i="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despite the complexity of traveler choices </a:t>
            </a:r>
            <a:r>
              <a:rPr lang="en-US" sz="1200" i="1"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NDPs generally assume either static demand at a node (elastic or not) or trip-based origin-destination demand. While this assumption is sufficient in many applications, there is increasing recognition </a:t>
            </a:r>
            <a:r>
              <a:rPr lang="en-US" sz="1200" kern="1200" dirty="0" err="1" smtClean="0">
                <a:solidFill>
                  <a:schemeClr val="tx1"/>
                </a:solidFill>
                <a:effectLst/>
                <a:latin typeface="+mn-lt"/>
                <a:ea typeface="+mn-ea"/>
                <a:cs typeface="+mn-cs"/>
              </a:rPr>
              <a:t>tha</a:t>
            </a:r>
            <a:r>
              <a:rPr lang="en-US" sz="1200" kern="1200" dirty="0" smtClean="0">
                <a:solidFill>
                  <a:schemeClr val="tx1"/>
                </a:solidFill>
                <a:effectLst/>
                <a:latin typeface="+mn-lt"/>
                <a:ea typeface="+mn-ea"/>
                <a:cs typeface="+mn-cs"/>
              </a:rPr>
              <a:t>. This need has grown in parallel to three related research trends in network design in the past few years: (operational) network design with dynamic assignment considerations when considering only peak period effects, (tactical) service network design with schedule-based demand under longer periods of activity, and (planning) facility location problems that explicitly consider the effects that they have on decisions related to routing and scheduling of vehicles. At the planning level, these NDPs have often been based on private firm decisions, rather than on household-based urban transportation planning considerations.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 explicit consideration of travelers’ schedules, choices, and temporal decision factors is needed</a:t>
            </a:r>
          </a:p>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6</a:t>
            </a:fld>
            <a:endParaRPr lang="en-US"/>
          </a:p>
        </p:txBody>
      </p:sp>
    </p:spTree>
    <p:extLst>
      <p:ext uri="{BB962C8B-B14F-4D97-AF65-F5344CB8AC3E}">
        <p14:creationId xmlns:p14="http://schemas.microsoft.com/office/powerpoint/2010/main" val="56795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the transportation planning field has not seen any significant NDP research that models traveler routing and scheduling, the private logistics field has. One such model is the location routing problem (LRP), formulated and solved by Perl and </a:t>
            </a:r>
            <a:r>
              <a:rPr lang="en-US" sz="1200" kern="1200" dirty="0" err="1" smtClean="0">
                <a:solidFill>
                  <a:schemeClr val="tx1"/>
                </a:solidFill>
                <a:effectLst/>
                <a:latin typeface="+mn-lt"/>
                <a:ea typeface="+mn-ea"/>
                <a:cs typeface="+mn-cs"/>
              </a:rPr>
              <a:t>Daskin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[22]</a:t>
            </a:r>
            <a:r>
              <a:rPr lang="en-US" sz="1200" kern="1200" dirty="0" smtClean="0">
                <a:solidFill>
                  <a:schemeClr val="tx1"/>
                </a:solidFill>
                <a:effectLst/>
                <a:latin typeface="+mn-lt"/>
                <a:ea typeface="+mn-ea"/>
                <a:cs typeface="+mn-cs"/>
              </a:rPr>
              <a:t>. The LRP is a set of inter-related problems that includes a facility location problem. What distinguishes LRPs from other facility location problems is that it doesn’t assume that demand to a node is accessed through a single round trip. Instead, a lower level vehicle routing problem is embedded in the model to satisfy demand nodes in the most efficient manner, subject to where the facilities are located. In essence, it is an integrated NDP that accounts for responsive routing and scheduling. Numerous studies have been conducted on variants of the problem or on applications in industry. Several literature reviews have been published, including one from Min </a:t>
            </a:r>
            <a:r>
              <a:rPr lang="en-US" sz="1200" i="1" kern="1200" dirty="0" smtClean="0">
                <a:solidFill>
                  <a:schemeClr val="tx1"/>
                </a:solidFill>
                <a:effectLst/>
                <a:latin typeface="+mn-lt"/>
                <a:ea typeface="+mn-ea"/>
                <a:cs typeface="+mn-cs"/>
              </a:rPr>
              <a:t>et al.</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[23]</a:t>
            </a:r>
            <a:r>
              <a:rPr lang="en-US" sz="1200" kern="1200" dirty="0" smtClean="0">
                <a:solidFill>
                  <a:schemeClr val="tx1"/>
                </a:solidFill>
                <a:effectLst/>
                <a:latin typeface="+mn-lt"/>
                <a:ea typeface="+mn-ea"/>
                <a:cs typeface="+mn-cs"/>
              </a:rPr>
              <a:t> and a more recent contribution by Nagy and </a:t>
            </a:r>
            <a:r>
              <a:rPr lang="en-US" sz="1200" kern="1200" dirty="0" err="1" smtClean="0">
                <a:solidFill>
                  <a:schemeClr val="tx1"/>
                </a:solidFill>
                <a:effectLst/>
                <a:latin typeface="+mn-lt"/>
                <a:ea typeface="+mn-ea"/>
                <a:cs typeface="+mn-cs"/>
              </a:rPr>
              <a:t>Salhi</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[24]</a:t>
            </a:r>
            <a:r>
              <a:rPr lang="en-US" sz="1200" kern="1200" dirty="0" smtClean="0">
                <a:solidFill>
                  <a:schemeClr val="tx1"/>
                </a:solidFill>
                <a:effectLst/>
                <a:latin typeface="+mn-lt"/>
                <a:ea typeface="+mn-ea"/>
                <a:cs typeface="+mn-cs"/>
              </a:rPr>
              <a:t>. Problem types developed over the years that may be applicable to activity-based network design in transportation planning include: stochastic LRP (</a:t>
            </a:r>
            <a:r>
              <a:rPr lang="en-US" sz="1200" i="1" kern="1200" dirty="0" smtClean="0">
                <a:solidFill>
                  <a:schemeClr val="tx1"/>
                </a:solidFill>
                <a:effectLst/>
                <a:latin typeface="+mn-lt"/>
                <a:ea typeface="+mn-ea"/>
                <a:cs typeface="+mn-cs"/>
              </a:rPr>
              <a:t>[25]</a:t>
            </a:r>
            <a:r>
              <a:rPr lang="en-US" sz="1200" kern="1200" dirty="0" smtClean="0">
                <a:solidFill>
                  <a:schemeClr val="tx1"/>
                </a:solidFill>
                <a:effectLst/>
                <a:latin typeface="+mn-lt"/>
                <a:ea typeface="+mn-ea"/>
                <a:cs typeface="+mn-cs"/>
              </a:rPr>
              <a:t>), where there is more than one planning horizon with time-dependent customer locations and demand; LRP with a mixed fleet </a:t>
            </a:r>
            <a:r>
              <a:rPr lang="en-US" sz="1200" i="1" kern="1200" dirty="0" smtClean="0">
                <a:solidFill>
                  <a:schemeClr val="tx1"/>
                </a:solidFill>
                <a:effectLst/>
                <a:latin typeface="+mn-lt"/>
                <a:ea typeface="+mn-ea"/>
                <a:cs typeface="+mn-cs"/>
              </a:rPr>
              <a:t>[26]</a:t>
            </a:r>
            <a:r>
              <a:rPr lang="en-US" sz="1200" kern="1200" dirty="0" smtClean="0">
                <a:solidFill>
                  <a:schemeClr val="tx1"/>
                </a:solidFill>
                <a:effectLst/>
                <a:latin typeface="+mn-lt"/>
                <a:ea typeface="+mn-ea"/>
                <a:cs typeface="+mn-cs"/>
              </a:rPr>
              <a:t> for multimodal network consideration; location-routing-inventory </a:t>
            </a:r>
            <a:r>
              <a:rPr lang="en-US" sz="1200" i="1" kern="12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 for modeling activity types as inventory-based needs that are fulfilled periodically; and LRP with nonlinear costs </a:t>
            </a:r>
            <a:r>
              <a:rPr lang="en-US" sz="1200" i="1" kern="1200" dirty="0" smtClean="0">
                <a:solidFill>
                  <a:schemeClr val="tx1"/>
                </a:solidFill>
                <a:effectLst/>
                <a:latin typeface="+mn-lt"/>
                <a:ea typeface="+mn-ea"/>
                <a:cs typeface="+mn-cs"/>
              </a:rPr>
              <a:t>[28]</a:t>
            </a:r>
            <a:r>
              <a:rPr lang="en-US" sz="1200" kern="1200" dirty="0" smtClean="0">
                <a:solidFill>
                  <a:schemeClr val="tx1"/>
                </a:solidFill>
                <a:effectLst/>
                <a:latin typeface="+mn-lt"/>
                <a:ea typeface="+mn-ea"/>
                <a:cs typeface="+mn-cs"/>
              </a:rPr>
              <a:t> that may provide means to incorporate congestion effects at link or activity node level.  Readers are referred to Nagy and </a:t>
            </a:r>
            <a:r>
              <a:rPr lang="en-US" sz="1200" kern="1200" dirty="0" err="1" smtClean="0">
                <a:solidFill>
                  <a:schemeClr val="tx1"/>
                </a:solidFill>
                <a:effectLst/>
                <a:latin typeface="+mn-lt"/>
                <a:ea typeface="+mn-ea"/>
                <a:cs typeface="+mn-cs"/>
              </a:rPr>
              <a:t>Salhi’s</a:t>
            </a:r>
            <a:r>
              <a:rPr lang="en-US" sz="1200" kern="1200" dirty="0" smtClean="0">
                <a:solidFill>
                  <a:schemeClr val="tx1"/>
                </a:solidFill>
                <a:effectLst/>
                <a:latin typeface="+mn-lt"/>
                <a:ea typeface="+mn-ea"/>
                <a:cs typeface="+mn-cs"/>
              </a:rPr>
              <a:t> paper for further details. One direct application of LRP with a truck fleet replaced by household travelers is shown by Kang and </a:t>
            </a:r>
            <a:r>
              <a:rPr lang="en-US" sz="1200" kern="1200" dirty="0" err="1" smtClean="0">
                <a:solidFill>
                  <a:schemeClr val="tx1"/>
                </a:solidFill>
                <a:effectLst/>
                <a:latin typeface="+mn-lt"/>
                <a:ea typeface="+mn-ea"/>
                <a:cs typeface="+mn-cs"/>
              </a:rPr>
              <a:t>Recker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[29]</a:t>
            </a:r>
            <a:r>
              <a:rPr lang="en-US" sz="1200" kern="1200" dirty="0" smtClean="0">
                <a:solidFill>
                  <a:schemeClr val="tx1"/>
                </a:solidFill>
                <a:effectLst/>
                <a:latin typeface="+mn-lt"/>
                <a:ea typeface="+mn-ea"/>
                <a:cs typeface="+mn-cs"/>
              </a:rPr>
              <a:t>. They use HAPP as a routing </a:t>
            </a:r>
            <a:r>
              <a:rPr lang="en-US" sz="1200" kern="1200" dirty="0" err="1" smtClean="0">
                <a:solidFill>
                  <a:schemeClr val="tx1"/>
                </a:solidFill>
                <a:effectLst/>
                <a:latin typeface="+mn-lt"/>
                <a:ea typeface="+mn-ea"/>
                <a:cs typeface="+mn-cs"/>
              </a:rPr>
              <a:t>subproblem</a:t>
            </a:r>
            <a:r>
              <a:rPr lang="en-US" sz="1200" kern="1200" dirty="0" smtClean="0">
                <a:solidFill>
                  <a:schemeClr val="tx1"/>
                </a:solidFill>
                <a:effectLst/>
                <a:latin typeface="+mn-lt"/>
                <a:ea typeface="+mn-ea"/>
                <a:cs typeface="+mn-cs"/>
              </a:rPr>
              <a:t> in a hydrogen vehicle refueling station LRP that allows the behavioral impacts of households’ responses to located facilities to refuel to reflect siting decisions.</a:t>
            </a:r>
          </a:p>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7</a:t>
            </a:fld>
            <a:endParaRPr lang="en-US"/>
          </a:p>
        </p:txBody>
      </p:sp>
    </p:spTree>
    <p:extLst>
      <p:ext uri="{BB962C8B-B14F-4D97-AF65-F5344CB8AC3E}">
        <p14:creationId xmlns:p14="http://schemas.microsoft.com/office/powerpoint/2010/main" val="974806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Given the increasing realization that transportation planning needs to reflect travelers’ preferences at the level of the activity, we make a parallel observation to Perl and </a:t>
            </a:r>
            <a:r>
              <a:rPr lang="en-US" sz="1200" kern="1200" dirty="0" err="1" smtClean="0">
                <a:solidFill>
                  <a:schemeClr val="tx1"/>
                </a:solidFill>
                <a:effectLst/>
                <a:latin typeface="+mn-lt"/>
                <a:ea typeface="+mn-ea"/>
                <a:cs typeface="+mn-cs"/>
              </a:rPr>
              <a:t>Daskin</a:t>
            </a:r>
            <a:r>
              <a:rPr lang="en-US" sz="1200" kern="1200" dirty="0" smtClean="0">
                <a:solidFill>
                  <a:schemeClr val="tx1"/>
                </a:solidFill>
                <a:effectLst/>
                <a:latin typeface="+mn-lt"/>
                <a:ea typeface="+mn-ea"/>
                <a:cs typeface="+mn-cs"/>
              </a:rPr>
              <a:t>—that in the transportation planning field there is also a need for integrated NDPs that feature explicit consideration of travelers’ tour patterns that include trip chaining, scheduling, time windows and even destination choice. At the activity-based level, we are concerned more with tactical and planning level policies, and less so with such operational technologies as ITS and information flow (hence foregoing congestion effects for now). In essence, we propose to change the conventional NDP, with a given OD matrix, to a new class of activity-based NDPs. This new problem accounts for a population of travelers with demand for activities at particular locations and at particular times, which are fulfilled via calibrated activity routing models. Like the LRP, the activity-based NDP is a set of integrated models. Unlike the conventional NDP, the OD matrix is not given </a:t>
            </a:r>
            <a:r>
              <a:rPr lang="en-US" sz="1200" i="1" kern="1200" dirty="0" smtClean="0">
                <a:solidFill>
                  <a:schemeClr val="tx1"/>
                </a:solidFill>
                <a:effectLst/>
                <a:latin typeface="+mn-lt"/>
                <a:ea typeface="+mn-ea"/>
                <a:cs typeface="+mn-cs"/>
              </a:rPr>
              <a:t>a priori</a:t>
            </a:r>
            <a:r>
              <a:rPr lang="en-US" sz="1200" kern="1200" dirty="0" smtClean="0">
                <a:solidFill>
                  <a:schemeClr val="tx1"/>
                </a:solidFill>
                <a:effectLst/>
                <a:latin typeface="+mn-lt"/>
                <a:ea typeface="+mn-ea"/>
                <a:cs typeface="+mn-cs"/>
              </a:rPr>
              <a:t>, but rather depends on the scheduling choices of households, which in turn depend on travel impedances. The solution of this set of models is a corresponding set of infrastructure link investments as well as the resulting optimal itineraries decided by the households in response to the changes in link travel characteristics. The itineraries can then be aggregated to obtain the final OD matrix resulting from the NDP.</a:t>
            </a:r>
          </a:p>
          <a:p>
            <a:endParaRPr lang="en-US" dirty="0"/>
          </a:p>
        </p:txBody>
      </p:sp>
      <p:sp>
        <p:nvSpPr>
          <p:cNvPr id="4" name="Slide Number Placeholder 3"/>
          <p:cNvSpPr>
            <a:spLocks noGrp="1"/>
          </p:cNvSpPr>
          <p:nvPr>
            <p:ph type="sldNum" sz="quarter" idx="10"/>
          </p:nvPr>
        </p:nvSpPr>
        <p:spPr/>
        <p:txBody>
          <a:bodyPr/>
          <a:lstStyle/>
          <a:p>
            <a:fld id="{DAC7A12D-8B6D-4AE2-B226-F9ECE00C338D}" type="slidenum">
              <a:rPr lang="en-US" smtClean="0"/>
              <a:t>8</a:t>
            </a:fld>
            <a:endParaRPr lang="en-US"/>
          </a:p>
        </p:txBody>
      </p:sp>
    </p:spTree>
    <p:extLst>
      <p:ext uri="{BB962C8B-B14F-4D97-AF65-F5344CB8AC3E}">
        <p14:creationId xmlns:p14="http://schemas.microsoft.com/office/powerpoint/2010/main" val="213985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7A12D-8B6D-4AE2-B226-F9ECE00C338D}" type="slidenum">
              <a:rPr lang="en-US" smtClean="0"/>
              <a:t>9</a:t>
            </a:fld>
            <a:endParaRPr lang="en-US"/>
          </a:p>
        </p:txBody>
      </p:sp>
    </p:spTree>
    <p:extLst>
      <p:ext uri="{BB962C8B-B14F-4D97-AF65-F5344CB8AC3E}">
        <p14:creationId xmlns:p14="http://schemas.microsoft.com/office/powerpoint/2010/main" val="279300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A95D8-E071-4D38-AB28-D190B6A202E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4258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AA1E92-D097-4D23-8FB4-D90E935C77F7}" type="datetime1">
              <a:rPr lang="en-US" smtClean="0"/>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E8B3-6CB8-4D8F-AB04-9CBA8BF370F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94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234E59-0A62-4EBB-A40A-4DCD813AA007}" type="datetime1">
              <a:rPr lang="en-US" smtClean="0"/>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E8B3-6CB8-4D8F-AB04-9CBA8BF370F6}" type="slidenum">
              <a:rPr lang="en-US" smtClean="0"/>
              <a:t>‹#›</a:t>
            </a:fld>
            <a:endParaRPr lang="en-US"/>
          </a:p>
        </p:txBody>
      </p:sp>
    </p:spTree>
    <p:extLst>
      <p:ext uri="{BB962C8B-B14F-4D97-AF65-F5344CB8AC3E}">
        <p14:creationId xmlns:p14="http://schemas.microsoft.com/office/powerpoint/2010/main" val="208367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E163EF-738F-4897-9D4E-79C45C47D973}" type="datetime1">
              <a:rPr lang="en-US" smtClean="0"/>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E8B3-6CB8-4D8F-AB04-9CBA8BF370F6}" type="slidenum">
              <a:rPr lang="en-US" smtClean="0"/>
              <a:t>‹#›</a:t>
            </a:fld>
            <a:endParaRPr lang="en-US"/>
          </a:p>
        </p:txBody>
      </p:sp>
    </p:spTree>
    <p:extLst>
      <p:ext uri="{BB962C8B-B14F-4D97-AF65-F5344CB8AC3E}">
        <p14:creationId xmlns:p14="http://schemas.microsoft.com/office/powerpoint/2010/main" val="395959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31A061-34B3-4BAB-86CB-CCF95F2D8FF8}" type="datetime1">
              <a:rPr lang="en-US" smtClean="0"/>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E8B3-6CB8-4D8F-AB04-9CBA8BF370F6}" type="slidenum">
              <a:rPr lang="en-US" smtClean="0"/>
              <a:t>‹#›</a:t>
            </a:fld>
            <a:endParaRPr lang="en-US"/>
          </a:p>
        </p:txBody>
      </p:sp>
    </p:spTree>
    <p:extLst>
      <p:ext uri="{BB962C8B-B14F-4D97-AF65-F5344CB8AC3E}">
        <p14:creationId xmlns:p14="http://schemas.microsoft.com/office/powerpoint/2010/main" val="32872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01084-0CB9-4F19-8451-98BBDBEF1775}" type="datetime1">
              <a:rPr lang="en-US" smtClean="0"/>
              <a:t>7/17/2013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7E8B3-6CB8-4D8F-AB04-9CBA8BF370F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2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7C7BD8-9901-46C6-9648-2FF7194F6182}" type="datetime1">
              <a:rPr lang="en-US" smtClean="0"/>
              <a:t>7/17/2013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7E8B3-6CB8-4D8F-AB04-9CBA8BF370F6}" type="slidenum">
              <a:rPr lang="en-US" smtClean="0"/>
              <a:t>‹#›</a:t>
            </a:fld>
            <a:endParaRPr lang="en-US"/>
          </a:p>
        </p:txBody>
      </p:sp>
    </p:spTree>
    <p:extLst>
      <p:ext uri="{BB962C8B-B14F-4D97-AF65-F5344CB8AC3E}">
        <p14:creationId xmlns:p14="http://schemas.microsoft.com/office/powerpoint/2010/main" val="134654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5DCAD3-2775-4D24-AA05-04BE94A7B520}" type="datetime1">
              <a:rPr lang="en-US" smtClean="0"/>
              <a:t>7/17/2013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7E8B3-6CB8-4D8F-AB04-9CBA8BF370F6}" type="slidenum">
              <a:rPr lang="en-US" smtClean="0"/>
              <a:t>‹#›</a:t>
            </a:fld>
            <a:endParaRPr lang="en-US"/>
          </a:p>
        </p:txBody>
      </p:sp>
    </p:spTree>
    <p:extLst>
      <p:ext uri="{BB962C8B-B14F-4D97-AF65-F5344CB8AC3E}">
        <p14:creationId xmlns:p14="http://schemas.microsoft.com/office/powerpoint/2010/main" val="374281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F764BC-7B71-4776-856E-B32C0286E4C5}" type="datetime1">
              <a:rPr lang="en-US" smtClean="0"/>
              <a:t>7/17/2013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7E8B3-6CB8-4D8F-AB04-9CBA8BF370F6}" type="slidenum">
              <a:rPr lang="en-US" smtClean="0"/>
              <a:t>‹#›</a:t>
            </a:fld>
            <a:endParaRPr lang="en-US"/>
          </a:p>
        </p:txBody>
      </p:sp>
    </p:spTree>
    <p:extLst>
      <p:ext uri="{BB962C8B-B14F-4D97-AF65-F5344CB8AC3E}">
        <p14:creationId xmlns:p14="http://schemas.microsoft.com/office/powerpoint/2010/main" val="97653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CCDB030-B297-4339-9AC5-D1C9AEF5A5AD}" type="datetime1">
              <a:rPr lang="en-US" smtClean="0"/>
              <a:t>7/17/2013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297E8B3-6CB8-4D8F-AB04-9CBA8BF370F6}" type="slidenum">
              <a:rPr lang="en-US" smtClean="0"/>
              <a:t>‹#›</a:t>
            </a:fld>
            <a:endParaRPr lang="en-US"/>
          </a:p>
        </p:txBody>
      </p:sp>
    </p:spTree>
    <p:extLst>
      <p:ext uri="{BB962C8B-B14F-4D97-AF65-F5344CB8AC3E}">
        <p14:creationId xmlns:p14="http://schemas.microsoft.com/office/powerpoint/2010/main" val="14018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700F9B1-8334-44DD-8318-FC15C12C5168}" type="datetime1">
              <a:rPr lang="en-US" smtClean="0"/>
              <a:t>7/17/2013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97E8B3-6CB8-4D8F-AB04-9CBA8BF370F6}" type="slidenum">
              <a:rPr lang="en-US" smtClean="0"/>
              <a:t>‹#›</a:t>
            </a:fld>
            <a:endParaRPr lang="en-US"/>
          </a:p>
        </p:txBody>
      </p:sp>
    </p:spTree>
    <p:extLst>
      <p:ext uri="{BB962C8B-B14F-4D97-AF65-F5344CB8AC3E}">
        <p14:creationId xmlns:p14="http://schemas.microsoft.com/office/powerpoint/2010/main" val="3411521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A8543-79B4-4DC8-BE54-16A722F482B6}" type="datetime1">
              <a:rPr lang="en-US" smtClean="0"/>
              <a:t>7/17/2013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97E8B3-6CB8-4D8F-AB04-9CBA8BF370F6}" type="slidenum">
              <a:rPr lang="en-US" smtClean="0"/>
              <a:t>‹#›</a:t>
            </a:fld>
            <a:endParaRPr lang="en-US"/>
          </a:p>
        </p:txBody>
      </p:sp>
    </p:spTree>
    <p:extLst>
      <p:ext uri="{BB962C8B-B14F-4D97-AF65-F5344CB8AC3E}">
        <p14:creationId xmlns:p14="http://schemas.microsoft.com/office/powerpoint/2010/main" val="28643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1A6926C-E2B1-45E5-BF96-3BB4B7D29E31}" type="datetime1">
              <a:rPr lang="en-US" smtClean="0"/>
              <a:t>7/17/2013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297E8B3-6CB8-4D8F-AB04-9CBA8BF370F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49189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7.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15.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9.bin"/><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8.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11.bin"/><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23.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13.bin"/><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emf"/><Relationship Id="rId3" Type="http://schemas.openxmlformats.org/officeDocument/2006/relationships/notesSlide" Target="../notesSlides/notesSlide4.xml"/><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image" Target="../media/image13.emf"/><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image" Target="../media/image4.png"/><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54958"/>
            <a:ext cx="8351822" cy="3153315"/>
          </a:xfrm>
        </p:spPr>
        <p:txBody>
          <a:bodyPr>
            <a:normAutofit/>
          </a:bodyPr>
          <a:lstStyle/>
          <a:p>
            <a:r>
              <a:rPr lang="en-US" sz="6000" b="1" dirty="0" smtClean="0"/>
              <a:t>On Activity-Based </a:t>
            </a:r>
            <a:br>
              <a:rPr lang="en-US" sz="6000" b="1" dirty="0" smtClean="0"/>
            </a:br>
            <a:r>
              <a:rPr lang="en-US" sz="6000" b="1" dirty="0" smtClean="0"/>
              <a:t>Network Design </a:t>
            </a:r>
            <a:r>
              <a:rPr lang="en-US" sz="6000" b="1" dirty="0"/>
              <a:t>P</a:t>
            </a:r>
            <a:r>
              <a:rPr lang="en-US" sz="6000" b="1" dirty="0" smtClean="0"/>
              <a:t>roblems</a:t>
            </a:r>
            <a:endParaRPr lang="en-US" sz="6000" b="1" dirty="0"/>
          </a:p>
        </p:txBody>
      </p:sp>
      <p:sp>
        <p:nvSpPr>
          <p:cNvPr id="3" name="Subtitle 2"/>
          <p:cNvSpPr>
            <a:spLocks noGrp="1"/>
          </p:cNvSpPr>
          <p:nvPr>
            <p:ph type="subTitle" idx="1"/>
          </p:nvPr>
        </p:nvSpPr>
        <p:spPr>
          <a:xfrm>
            <a:off x="457200" y="4488931"/>
            <a:ext cx="7859701" cy="1619971"/>
          </a:xfrm>
        </p:spPr>
        <p:txBody>
          <a:bodyPr>
            <a:normAutofit/>
          </a:bodyPr>
          <a:lstStyle/>
          <a:p>
            <a:r>
              <a:rPr lang="en-US" sz="1800" b="1" dirty="0" smtClean="0">
                <a:latin typeface="+mn-lt"/>
              </a:rPr>
              <a:t>Jee Eun (Jamie) Kang, Joseph y. j. Chow, and Will W. </a:t>
            </a:r>
            <a:r>
              <a:rPr lang="en-US" sz="1800" b="1" dirty="0" err="1" smtClean="0">
                <a:latin typeface="+mn-lt"/>
              </a:rPr>
              <a:t>Recker</a:t>
            </a:r>
            <a:endParaRPr lang="en-US" sz="1800" b="1" dirty="0" smtClean="0">
              <a:latin typeface="+mn-lt"/>
            </a:endParaRPr>
          </a:p>
          <a:p>
            <a:r>
              <a:rPr lang="en-US" sz="1800" b="1" dirty="0" smtClean="0">
                <a:latin typeface="+mn-lt"/>
              </a:rPr>
              <a:t>20</a:t>
            </a:r>
            <a:r>
              <a:rPr lang="en-US" sz="1800" b="1" baseline="30000" dirty="0" smtClean="0">
                <a:latin typeface="+mn-lt"/>
              </a:rPr>
              <a:t>th</a:t>
            </a:r>
            <a:r>
              <a:rPr lang="en-US" sz="1800" b="1" dirty="0" smtClean="0">
                <a:latin typeface="+mn-lt"/>
              </a:rPr>
              <a:t> international symposium on transportation and traffic theory</a:t>
            </a:r>
          </a:p>
          <a:p>
            <a:r>
              <a:rPr lang="en-US" sz="1800" b="1" dirty="0" smtClean="0">
                <a:latin typeface="+mn-lt"/>
              </a:rPr>
              <a:t>7/17/2013</a:t>
            </a:r>
            <a:endParaRPr lang="en-US" sz="1800" b="1" dirty="0">
              <a:latin typeface="+mn-lt"/>
            </a:endParaRPr>
          </a:p>
        </p:txBody>
      </p:sp>
      <p:sp>
        <p:nvSpPr>
          <p:cNvPr id="4" name="Slide Number Placeholder 3"/>
          <p:cNvSpPr>
            <a:spLocks noGrp="1"/>
          </p:cNvSpPr>
          <p:nvPr>
            <p:ph type="sldNum" sz="quarter" idx="12"/>
          </p:nvPr>
        </p:nvSpPr>
        <p:spPr/>
        <p:txBody>
          <a:bodyPr/>
          <a:lstStyle/>
          <a:p>
            <a:fld id="{A297E8B3-6CB8-4D8F-AB04-9CBA8BF370F6}" type="slidenum">
              <a:rPr lang="en-US" smtClean="0"/>
              <a:t>1</a:t>
            </a:fld>
            <a:endParaRPr lang="en-US"/>
          </a:p>
        </p:txBody>
      </p:sp>
    </p:spTree>
    <p:extLst>
      <p:ext uri="{BB962C8B-B14F-4D97-AF65-F5344CB8AC3E}">
        <p14:creationId xmlns:p14="http://schemas.microsoft.com/office/powerpoint/2010/main" val="1436226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0089" y="665591"/>
            <a:ext cx="7239000" cy="3092321"/>
            <a:chOff x="457199" y="838200"/>
            <a:chExt cx="7239000" cy="3092321"/>
          </a:xfrm>
        </p:grpSpPr>
        <mc:AlternateContent xmlns:mc="http://schemas.openxmlformats.org/markup-compatibility/2006" xmlns:a14="http://schemas.microsoft.com/office/drawing/2010/main">
          <mc:Choice Requires="a14">
            <p:sp>
              <p:nvSpPr>
                <p:cNvPr id="4" name="Rectangle 3"/>
                <p:cNvSpPr/>
                <p:nvPr/>
              </p:nvSpPr>
              <p:spPr>
                <a:xfrm>
                  <a:off x="457199" y="838200"/>
                  <a:ext cx="4038600" cy="3092321"/>
                </a:xfrm>
                <a:prstGeom prst="rect">
                  <a:avLst/>
                </a:prstGeom>
                <a:ln w="25400">
                  <a:solidFill>
                    <a:schemeClr val="accent6">
                      <a:lumMod val="75000"/>
                    </a:schemeClr>
                  </a:solidFill>
                </a:ln>
              </p:spPr>
              <p:txBody>
                <a:bodyPr wrap="square">
                  <a:spAutoFit/>
                </a:bodyPr>
                <a:lstStyle/>
                <a:p>
                  <a:pPr/>
                  <a14:m>
                    <m:oMathPara xmlns:m="http://schemas.openxmlformats.org/officeDocument/2006/math">
                      <m:oMathParaPr>
                        <m:jc m:val="left"/>
                      </m:oMathParaPr>
                      <m:oMath xmlns:m="http://schemas.openxmlformats.org/officeDocument/2006/math">
                        <m:nary>
                          <m:naryPr>
                            <m:chr m:val="∑"/>
                            <m:supHide m:val="on"/>
                            <m:ctrlPr>
                              <a:rPr lang="en-US" sz="1600" b="1" i="1">
                                <a:solidFill>
                                  <a:prstClr val="black"/>
                                </a:solidFill>
                                <a:latin typeface="Cambria Math" panose="02040503050406030204" pitchFamily="18" charset="0"/>
                              </a:rPr>
                            </m:ctrlPr>
                          </m:naryPr>
                          <m:sub>
                            <m:r>
                              <m:rPr>
                                <m:brk m:alnAt="7"/>
                              </m:rPr>
                              <a:rPr lang="en-US" sz="1600" i="1">
                                <a:solidFill>
                                  <a:prstClr val="black"/>
                                </a:solidFill>
                                <a:latin typeface="Cambria Math"/>
                              </a:rPr>
                              <m:t>𝑣</m:t>
                            </m:r>
                            <m:r>
                              <a:rPr lang="en-US" sz="1600">
                                <a:solidFill>
                                  <a:prstClr val="black"/>
                                </a:solidFill>
                                <a:latin typeface="Cambria Math"/>
                              </a:rPr>
                              <m:t>∈</m:t>
                            </m:r>
                            <m:r>
                              <a:rPr lang="en-US" sz="1600" b="1" i="1">
                                <a:solidFill>
                                  <a:prstClr val="black"/>
                                </a:solidFill>
                                <a:latin typeface="Cambria Math"/>
                              </a:rPr>
                              <m:t>𝑽</m:t>
                            </m:r>
                          </m:sub>
                          <m:sup/>
                          <m:e>
                            <m:nary>
                              <m:naryPr>
                                <m:chr m:val="∑"/>
                                <m:limLoc m:val="undOvr"/>
                                <m:grow m:val="on"/>
                                <m:supHide m:val="on"/>
                                <m:ctrlPr>
                                  <a:rPr lang="en-US" sz="1600" b="1" i="1">
                                    <a:solidFill>
                                      <a:prstClr val="black"/>
                                    </a:solidFill>
                                    <a:latin typeface="Cambria Math" panose="02040503050406030204" pitchFamily="18" charset="0"/>
                                  </a:rPr>
                                </m:ctrlPr>
                              </m:naryPr>
                              <m:sub>
                                <m:r>
                                  <a:rPr lang="en-US" sz="1600" i="1">
                                    <a:solidFill>
                                      <a:prstClr val="black"/>
                                    </a:solidFill>
                                    <a:latin typeface="Cambria Math"/>
                                  </a:rPr>
                                  <m:t>𝑤</m:t>
                                </m:r>
                                <m:r>
                                  <a:rPr lang="en-US" sz="1600">
                                    <a:solidFill>
                                      <a:prstClr val="black"/>
                                    </a:solidFill>
                                    <a:latin typeface="Cambria Math"/>
                                  </a:rPr>
                                  <m:t>∈</m:t>
                                </m:r>
                                <m:r>
                                  <a:rPr lang="en-US" sz="1600" b="1" i="1">
                                    <a:solidFill>
                                      <a:prstClr val="black"/>
                                    </a:solidFill>
                                    <a:latin typeface="Cambria Math"/>
                                  </a:rPr>
                                  <m:t>𝑵</m:t>
                                </m:r>
                              </m:sub>
                              <m:sup/>
                              <m:e>
                                <m:sSubSup>
                                  <m:sSubSupPr>
                                    <m:ctrlPr>
                                      <a:rPr lang="en-US" sz="1600" b="1" i="1">
                                        <a:solidFill>
                                          <a:prstClr val="black"/>
                                        </a:solidFill>
                                        <a:latin typeface="Cambria Math" panose="02040503050406030204" pitchFamily="18" charset="0"/>
                                      </a:rPr>
                                    </m:ctrlPr>
                                  </m:sSubSupPr>
                                  <m:e>
                                    <m:r>
                                      <a:rPr lang="en-US" sz="1600" i="1">
                                        <a:solidFill>
                                          <a:prstClr val="black"/>
                                        </a:solidFill>
                                        <a:latin typeface="Cambria Math"/>
                                      </a:rPr>
                                      <m:t>𝑋</m:t>
                                    </m:r>
                                  </m:e>
                                  <m:sub>
                                    <m:r>
                                      <a:rPr lang="en-US" sz="1600" i="1">
                                        <a:solidFill>
                                          <a:prstClr val="black"/>
                                        </a:solidFill>
                                        <a:latin typeface="Cambria Math"/>
                                      </a:rPr>
                                      <m:t>𝑢𝑤</m:t>
                                    </m:r>
                                  </m:sub>
                                  <m:sup>
                                    <m:r>
                                      <a:rPr lang="en-US" sz="1600" i="1">
                                        <a:solidFill>
                                          <a:prstClr val="black"/>
                                        </a:solidFill>
                                        <a:latin typeface="Cambria Math"/>
                                      </a:rPr>
                                      <m:t>𝜐</m:t>
                                    </m:r>
                                  </m:sup>
                                </m:sSubSup>
                              </m:e>
                            </m:nary>
                          </m:e>
                        </m:nary>
                        <m:r>
                          <a:rPr lang="en-US" sz="1600" b="1" i="1">
                            <a:solidFill>
                              <a:prstClr val="black"/>
                            </a:solidFill>
                            <a:latin typeface="Cambria Math"/>
                          </a:rPr>
                          <m:t>=</m:t>
                        </m:r>
                        <m:r>
                          <a:rPr lang="en-US" sz="1600" i="1">
                            <a:solidFill>
                              <a:prstClr val="black"/>
                            </a:solidFill>
                            <a:latin typeface="Cambria Math"/>
                          </a:rPr>
                          <m:t>1</m:t>
                        </m:r>
                        <m:r>
                          <a:rPr lang="en-US" sz="1600" b="1" i="1">
                            <a:solidFill>
                              <a:prstClr val="black"/>
                            </a:solidFill>
                            <a:latin typeface="Cambria Math"/>
                          </a:rPr>
                          <m:t>,</m:t>
                        </m:r>
                        <m:r>
                          <a:rPr lang="en-US" sz="1600" i="1">
                            <a:solidFill>
                              <a:prstClr val="black"/>
                            </a:solidFill>
                            <a:latin typeface="Cambria Math"/>
                          </a:rPr>
                          <m:t>  </m:t>
                        </m:r>
                        <m:r>
                          <a:rPr lang="en-US" sz="1600" i="1">
                            <a:solidFill>
                              <a:prstClr val="black"/>
                            </a:solidFill>
                            <a:latin typeface="Cambria Math"/>
                          </a:rPr>
                          <m:t>𝑢</m:t>
                        </m:r>
                        <m:r>
                          <a:rPr lang="en-US" sz="1600">
                            <a:solidFill>
                              <a:prstClr val="black"/>
                            </a:solidFill>
                            <a:latin typeface="Cambria Math"/>
                          </a:rPr>
                          <m:t>∈</m:t>
                        </m:r>
                        <m:sSup>
                          <m:sSupPr>
                            <m:ctrlPr>
                              <a:rPr lang="en-US" sz="1600" i="1">
                                <a:solidFill>
                                  <a:prstClr val="black"/>
                                </a:solidFill>
                                <a:latin typeface="Cambria Math" panose="02040503050406030204" pitchFamily="18" charset="0"/>
                              </a:rPr>
                            </m:ctrlPr>
                          </m:sSupPr>
                          <m:e>
                            <m:r>
                              <a:rPr lang="en-US" sz="1600" b="1">
                                <a:solidFill>
                                  <a:prstClr val="black"/>
                                </a:solidFill>
                                <a:latin typeface="Cambria Math"/>
                              </a:rPr>
                              <m:t>𝐏</m:t>
                            </m:r>
                          </m:e>
                          <m:sup>
                            <m:r>
                              <m:rPr>
                                <m:nor/>
                              </m:rPr>
                              <a:rPr lang="en-US" sz="1600" b="1" i="1">
                                <a:solidFill>
                                  <a:prstClr val="black"/>
                                </a:solidFill>
                              </a:rPr>
                              <m:t>+</m:t>
                            </m:r>
                          </m:sup>
                        </m:sSup>
                      </m:oMath>
                    </m:oMathPara>
                  </a14:m>
                  <a:endParaRPr lang="en-US" sz="1600" i="1" dirty="0">
                    <a:solidFill>
                      <a:prstClr val="black"/>
                    </a:solidFill>
                    <a:latin typeface="Cambria Math"/>
                  </a:endParaRPr>
                </a:p>
                <a:p>
                  <a:pPr/>
                  <a14:m>
                    <m:oMathPara xmlns:m="http://schemas.openxmlformats.org/officeDocument/2006/math">
                      <m:oMathParaPr>
                        <m:jc m:val="left"/>
                      </m:oMathParaPr>
                      <m:oMath xmlns:m="http://schemas.openxmlformats.org/officeDocument/2006/math">
                        <m:nary>
                          <m:naryPr>
                            <m:chr m:val="∑"/>
                            <m:limLoc m:val="undOvr"/>
                            <m:grow m:val="on"/>
                            <m:supHide m:val="on"/>
                            <m:ctrlPr>
                              <a:rPr lang="en-US" sz="1600" i="1">
                                <a:solidFill>
                                  <a:prstClr val="black"/>
                                </a:solidFill>
                                <a:latin typeface="Cambria Math" panose="02040503050406030204" pitchFamily="18" charset="0"/>
                              </a:rPr>
                            </m:ctrlPr>
                          </m:naryPr>
                          <m:sub>
                            <m:r>
                              <a:rPr lang="en-US" sz="1600" i="1">
                                <a:solidFill>
                                  <a:prstClr val="black"/>
                                </a:solidFill>
                                <a:latin typeface="Cambria Math"/>
                              </a:rPr>
                              <m:t>𝑤</m:t>
                            </m:r>
                            <m:r>
                              <a:rPr lang="en-US" sz="1600">
                                <a:solidFill>
                                  <a:prstClr val="black"/>
                                </a:solidFill>
                                <a:latin typeface="Cambria Math"/>
                              </a:rPr>
                              <m:t>∈</m:t>
                            </m:r>
                            <m:r>
                              <a:rPr lang="en-US" sz="1600" b="1">
                                <a:solidFill>
                                  <a:prstClr val="black"/>
                                </a:solidFill>
                                <a:latin typeface="Cambria Math"/>
                              </a:rPr>
                              <m:t>𝐍</m:t>
                            </m:r>
                          </m:sub>
                          <m:sup/>
                          <m:e>
                            <m:sSubSup>
                              <m:sSubSupPr>
                                <m:ctrlPr>
                                  <a:rPr lang="en-US" sz="1600" b="1" i="1">
                                    <a:solidFill>
                                      <a:prstClr val="black"/>
                                    </a:solidFill>
                                    <a:latin typeface="Cambria Math" panose="02040503050406030204" pitchFamily="18" charset="0"/>
                                  </a:rPr>
                                </m:ctrlPr>
                              </m:sSubSupPr>
                              <m:e>
                                <m:r>
                                  <a:rPr lang="en-US" sz="1600" i="1">
                                    <a:solidFill>
                                      <a:prstClr val="black"/>
                                    </a:solidFill>
                                    <a:latin typeface="Cambria Math"/>
                                  </a:rPr>
                                  <m:t>𝑋</m:t>
                                </m:r>
                              </m:e>
                              <m:sub>
                                <m:r>
                                  <a:rPr lang="en-US" sz="1600" i="1">
                                    <a:solidFill>
                                      <a:prstClr val="black"/>
                                    </a:solidFill>
                                    <a:latin typeface="Cambria Math"/>
                                  </a:rPr>
                                  <m:t>𝑢𝑤</m:t>
                                </m:r>
                              </m:sub>
                              <m:sup>
                                <m:r>
                                  <a:rPr lang="en-US" sz="1600" i="1">
                                    <a:solidFill>
                                      <a:prstClr val="black"/>
                                    </a:solidFill>
                                    <a:latin typeface="Cambria Math"/>
                                  </a:rPr>
                                  <m:t>𝜐</m:t>
                                </m:r>
                              </m:sup>
                            </m:sSubSup>
                          </m:e>
                        </m:nary>
                        <m:r>
                          <a:rPr lang="en-US" sz="1600">
                            <a:solidFill>
                              <a:prstClr val="black"/>
                            </a:solidFill>
                            <a:latin typeface="Cambria Math"/>
                          </a:rPr>
                          <m:t>−</m:t>
                        </m:r>
                        <m:nary>
                          <m:naryPr>
                            <m:chr m:val="∑"/>
                            <m:limLoc m:val="undOvr"/>
                            <m:grow m:val="on"/>
                            <m:supHide m:val="on"/>
                            <m:ctrlPr>
                              <a:rPr lang="en-US" sz="1600" i="1">
                                <a:solidFill>
                                  <a:prstClr val="black"/>
                                </a:solidFill>
                                <a:latin typeface="Cambria Math" panose="02040503050406030204" pitchFamily="18" charset="0"/>
                              </a:rPr>
                            </m:ctrlPr>
                          </m:naryPr>
                          <m:sub>
                            <m:r>
                              <a:rPr lang="en-US" sz="1600" i="1">
                                <a:solidFill>
                                  <a:prstClr val="black"/>
                                </a:solidFill>
                                <a:latin typeface="Cambria Math"/>
                              </a:rPr>
                              <m:t>𝑤</m:t>
                            </m:r>
                            <m:r>
                              <a:rPr lang="en-US" sz="1600">
                                <a:solidFill>
                                  <a:prstClr val="black"/>
                                </a:solidFill>
                                <a:latin typeface="Cambria Math"/>
                              </a:rPr>
                              <m:t>∈</m:t>
                            </m:r>
                            <m:r>
                              <a:rPr lang="en-US" sz="1600" b="1">
                                <a:solidFill>
                                  <a:prstClr val="black"/>
                                </a:solidFill>
                                <a:latin typeface="Cambria Math"/>
                              </a:rPr>
                              <m:t>𝐍</m:t>
                            </m:r>
                          </m:sub>
                          <m:sup/>
                          <m:e>
                            <m:sSubSup>
                              <m:sSubSupPr>
                                <m:ctrlPr>
                                  <a:rPr lang="en-US" sz="1600" b="1" i="1">
                                    <a:solidFill>
                                      <a:prstClr val="black"/>
                                    </a:solidFill>
                                    <a:latin typeface="Cambria Math" panose="02040503050406030204" pitchFamily="18" charset="0"/>
                                  </a:rPr>
                                </m:ctrlPr>
                              </m:sSubSupPr>
                              <m:e>
                                <m:r>
                                  <a:rPr lang="en-US" sz="1600" i="1">
                                    <a:solidFill>
                                      <a:prstClr val="black"/>
                                    </a:solidFill>
                                    <a:latin typeface="Cambria Math"/>
                                  </a:rPr>
                                  <m:t>𝑋</m:t>
                                </m:r>
                              </m:e>
                              <m:sub>
                                <m:r>
                                  <a:rPr lang="en-US" sz="1600" i="1">
                                    <a:solidFill>
                                      <a:prstClr val="black"/>
                                    </a:solidFill>
                                    <a:latin typeface="Cambria Math"/>
                                  </a:rPr>
                                  <m:t>𝑤𝑢</m:t>
                                </m:r>
                              </m:sub>
                              <m:sup>
                                <m:r>
                                  <a:rPr lang="en-US" sz="1600" i="1">
                                    <a:solidFill>
                                      <a:prstClr val="black"/>
                                    </a:solidFill>
                                    <a:latin typeface="Cambria Math"/>
                                  </a:rPr>
                                  <m:t>𝜐</m:t>
                                </m:r>
                              </m:sup>
                            </m:sSubSup>
                          </m:e>
                        </m:nary>
                        <m:r>
                          <a:rPr lang="en-US" sz="1600">
                            <a:solidFill>
                              <a:prstClr val="black"/>
                            </a:solidFill>
                            <a:latin typeface="Cambria Math"/>
                          </a:rPr>
                          <m:t>=0</m:t>
                        </m:r>
                        <m:r>
                          <m:rPr>
                            <m:nor/>
                          </m:rPr>
                          <a:rPr lang="en-US" sz="1600" i="1">
                            <a:solidFill>
                              <a:prstClr val="black"/>
                            </a:solidFill>
                          </a:rPr>
                          <m:t>   </m:t>
                        </m:r>
                        <m:r>
                          <a:rPr lang="en-US" sz="1600" i="1">
                            <a:solidFill>
                              <a:prstClr val="black"/>
                            </a:solidFill>
                            <a:latin typeface="Cambria Math"/>
                          </a:rPr>
                          <m:t>𝑢</m:t>
                        </m:r>
                        <m:r>
                          <a:rPr lang="en-US" sz="1600">
                            <a:solidFill>
                              <a:prstClr val="black"/>
                            </a:solidFill>
                            <a:latin typeface="Cambria Math"/>
                          </a:rPr>
                          <m:t>∈</m:t>
                        </m:r>
                        <m:r>
                          <a:rPr lang="en-US" sz="1600" b="1">
                            <a:solidFill>
                              <a:prstClr val="black"/>
                            </a:solidFill>
                            <a:latin typeface="Cambria Math"/>
                          </a:rPr>
                          <m:t>𝐏</m:t>
                        </m:r>
                        <m:r>
                          <m:rPr>
                            <m:nor/>
                          </m:rPr>
                          <a:rPr lang="en-US" sz="1600" b="1" i="1">
                            <a:solidFill>
                              <a:prstClr val="black"/>
                            </a:solidFill>
                          </a:rPr>
                          <m:t>, </m:t>
                        </m:r>
                        <m:r>
                          <a:rPr lang="en-US" sz="1600" i="1">
                            <a:solidFill>
                              <a:prstClr val="black"/>
                            </a:solidFill>
                            <a:latin typeface="Cambria Math"/>
                          </a:rPr>
                          <m:t>𝜐</m:t>
                        </m:r>
                        <m:r>
                          <a:rPr lang="en-US" sz="1600">
                            <a:solidFill>
                              <a:prstClr val="black"/>
                            </a:solidFill>
                            <a:latin typeface="Cambria Math"/>
                          </a:rPr>
                          <m:t>∈</m:t>
                        </m:r>
                        <m:r>
                          <a:rPr lang="en-US" sz="1600" b="1">
                            <a:solidFill>
                              <a:prstClr val="black"/>
                            </a:solidFill>
                            <a:latin typeface="Cambria Math"/>
                          </a:rPr>
                          <m:t>𝐕</m:t>
                        </m:r>
                        <m:r>
                          <m:rPr>
                            <m:nor/>
                          </m:rPr>
                          <a:rPr lang="en-US" sz="1600" b="1" i="1">
                            <a:solidFill>
                              <a:prstClr val="black"/>
                            </a:solidFill>
                          </a:rPr>
                          <m:t> </m:t>
                        </m:r>
                      </m:oMath>
                    </m:oMathPara>
                  </a14:m>
                  <a:endParaRPr lang="en-US" sz="1600" b="1" i="1" dirty="0">
                    <a:solidFill>
                      <a:prstClr val="black"/>
                    </a:solidFill>
                    <a:latin typeface="Cambria Math"/>
                  </a:endParaRPr>
                </a:p>
                <a:p>
                  <a:pPr/>
                  <a14:m>
                    <m:oMathPara xmlns:m="http://schemas.openxmlformats.org/officeDocument/2006/math">
                      <m:oMathParaPr>
                        <m:jc m:val="left"/>
                      </m:oMathParaPr>
                      <m:oMath xmlns:m="http://schemas.openxmlformats.org/officeDocument/2006/math">
                        <m:nary>
                          <m:naryPr>
                            <m:chr m:val="∑"/>
                            <m:limLoc m:val="undOvr"/>
                            <m:grow m:val="on"/>
                            <m:supHide m:val="on"/>
                            <m:ctrlPr>
                              <a:rPr lang="en-US" sz="1600" b="1" i="1">
                                <a:solidFill>
                                  <a:prstClr val="black"/>
                                </a:solidFill>
                                <a:latin typeface="Cambria Math" panose="02040503050406030204" pitchFamily="18" charset="0"/>
                              </a:rPr>
                            </m:ctrlPr>
                          </m:naryPr>
                          <m:sub>
                            <m:r>
                              <a:rPr lang="en-US" sz="1600" i="1">
                                <a:solidFill>
                                  <a:prstClr val="black"/>
                                </a:solidFill>
                                <a:latin typeface="Cambria Math"/>
                              </a:rPr>
                              <m:t>𝑤</m:t>
                            </m:r>
                            <m:r>
                              <a:rPr lang="en-US" sz="1600">
                                <a:solidFill>
                                  <a:prstClr val="black"/>
                                </a:solidFill>
                                <a:latin typeface="Cambria Math"/>
                              </a:rPr>
                              <m:t>∈</m:t>
                            </m:r>
                            <m:sSup>
                              <m:sSupPr>
                                <m:ctrlPr>
                                  <a:rPr lang="en-US" sz="1600" i="1">
                                    <a:solidFill>
                                      <a:prstClr val="black"/>
                                    </a:solidFill>
                                    <a:latin typeface="Cambria Math" panose="02040503050406030204" pitchFamily="18" charset="0"/>
                                  </a:rPr>
                                </m:ctrlPr>
                              </m:sSupPr>
                              <m:e>
                                <m:r>
                                  <a:rPr lang="en-US" sz="1600" b="1">
                                    <a:solidFill>
                                      <a:prstClr val="black"/>
                                    </a:solidFill>
                                    <a:latin typeface="Cambria Math"/>
                                  </a:rPr>
                                  <m:t>𝐏</m:t>
                                </m:r>
                              </m:e>
                              <m:sup>
                                <m:r>
                                  <a:rPr lang="en-US" sz="1600">
                                    <a:solidFill>
                                      <a:prstClr val="black"/>
                                    </a:solidFill>
                                    <a:latin typeface="Cambria Math"/>
                                  </a:rPr>
                                  <m:t>+</m:t>
                                </m:r>
                              </m:sup>
                            </m:sSup>
                          </m:sub>
                          <m:sup/>
                          <m:e>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a:rPr>
                                  <m:t>𝑋</m:t>
                                </m:r>
                              </m:e>
                              <m:sub>
                                <m:r>
                                  <a:rPr lang="en-US" sz="1600">
                                    <a:solidFill>
                                      <a:prstClr val="black"/>
                                    </a:solidFill>
                                    <a:latin typeface="Cambria Math"/>
                                  </a:rPr>
                                  <m:t>0</m:t>
                                </m:r>
                                <m:r>
                                  <a:rPr lang="en-US" sz="1600" i="1">
                                    <a:solidFill>
                                      <a:prstClr val="black"/>
                                    </a:solidFill>
                                    <a:latin typeface="Cambria Math"/>
                                  </a:rPr>
                                  <m:t>𝑤</m:t>
                                </m:r>
                              </m:sub>
                              <m:sup>
                                <m:r>
                                  <a:rPr lang="en-US" sz="1600" i="1">
                                    <a:solidFill>
                                      <a:prstClr val="black"/>
                                    </a:solidFill>
                                    <a:latin typeface="Cambria Math"/>
                                  </a:rPr>
                                  <m:t>𝜐</m:t>
                                </m:r>
                              </m:sup>
                            </m:sSubSup>
                          </m:e>
                        </m:nary>
                        <m:r>
                          <a:rPr lang="en-US" sz="1600">
                            <a:solidFill>
                              <a:prstClr val="black"/>
                            </a:solidFill>
                            <a:latin typeface="Cambria Math"/>
                          </a:rPr>
                          <m:t>≤1</m:t>
                        </m:r>
                        <m:r>
                          <m:rPr>
                            <m:nor/>
                          </m:rPr>
                          <a:rPr lang="en-US" sz="1600" i="1">
                            <a:solidFill>
                              <a:prstClr val="black"/>
                            </a:solidFill>
                          </a:rPr>
                          <m:t>   ,   </m:t>
                        </m:r>
                        <m:r>
                          <a:rPr lang="en-US" sz="1600" i="1">
                            <a:solidFill>
                              <a:prstClr val="black"/>
                            </a:solidFill>
                            <a:latin typeface="Cambria Math"/>
                          </a:rPr>
                          <m:t>𝜐</m:t>
                        </m:r>
                        <m:r>
                          <a:rPr lang="en-US" sz="1600">
                            <a:solidFill>
                              <a:prstClr val="black"/>
                            </a:solidFill>
                            <a:latin typeface="Cambria Math"/>
                          </a:rPr>
                          <m:t>∈</m:t>
                        </m:r>
                        <m:r>
                          <a:rPr lang="en-US" sz="1600" b="1">
                            <a:solidFill>
                              <a:prstClr val="black"/>
                            </a:solidFill>
                            <a:latin typeface="Cambria Math"/>
                          </a:rPr>
                          <m:t>𝐕</m:t>
                        </m:r>
                        <m:r>
                          <m:rPr>
                            <m:nor/>
                          </m:rPr>
                          <a:rPr lang="en-US" sz="1600" b="1" i="1">
                            <a:solidFill>
                              <a:prstClr val="black"/>
                            </a:solidFill>
                          </a:rPr>
                          <m:t> </m:t>
                        </m:r>
                      </m:oMath>
                    </m:oMathPara>
                  </a14:m>
                  <a:endParaRPr lang="en-US" sz="1600" b="1" i="1" dirty="0">
                    <a:solidFill>
                      <a:prstClr val="black"/>
                    </a:solidFill>
                    <a:latin typeface="Cambria Math"/>
                  </a:endParaRPr>
                </a:p>
                <a:p>
                  <a:pPr/>
                  <a14:m>
                    <m:oMathPara xmlns:m="http://schemas.openxmlformats.org/officeDocument/2006/math">
                      <m:oMathParaPr>
                        <m:jc m:val="left"/>
                      </m:oMathParaPr>
                      <m:oMath xmlns:m="http://schemas.openxmlformats.org/officeDocument/2006/math">
                        <m:nary>
                          <m:naryPr>
                            <m:chr m:val="∑"/>
                            <m:limLoc m:val="undOvr"/>
                            <m:grow m:val="on"/>
                            <m:supHide m:val="on"/>
                            <m:ctrlPr>
                              <a:rPr lang="en-US" sz="1600" b="1" i="1">
                                <a:solidFill>
                                  <a:prstClr val="black"/>
                                </a:solidFill>
                                <a:latin typeface="Cambria Math" panose="02040503050406030204" pitchFamily="18" charset="0"/>
                              </a:rPr>
                            </m:ctrlPr>
                          </m:naryPr>
                          <m:sub>
                            <m:r>
                              <a:rPr lang="en-US" sz="1600" i="1">
                                <a:solidFill>
                                  <a:prstClr val="black"/>
                                </a:solidFill>
                                <a:latin typeface="Cambria Math"/>
                              </a:rPr>
                              <m:t>𝑢</m:t>
                            </m:r>
                            <m:r>
                              <a:rPr lang="en-US" sz="1600">
                                <a:solidFill>
                                  <a:prstClr val="black"/>
                                </a:solidFill>
                                <a:latin typeface="Cambria Math"/>
                              </a:rPr>
                              <m:t>∈</m:t>
                            </m:r>
                            <m:sSup>
                              <m:sSupPr>
                                <m:ctrlPr>
                                  <a:rPr lang="en-US" sz="1600" i="1">
                                    <a:solidFill>
                                      <a:prstClr val="black"/>
                                    </a:solidFill>
                                    <a:latin typeface="Cambria Math" panose="02040503050406030204" pitchFamily="18" charset="0"/>
                                  </a:rPr>
                                </m:ctrlPr>
                              </m:sSupPr>
                              <m:e>
                                <m:r>
                                  <a:rPr lang="en-US" sz="1600" b="1">
                                    <a:solidFill>
                                      <a:prstClr val="black"/>
                                    </a:solidFill>
                                    <a:latin typeface="Cambria Math"/>
                                  </a:rPr>
                                  <m:t>𝐏</m:t>
                                </m:r>
                              </m:e>
                              <m:sup>
                                <m:r>
                                  <a:rPr lang="en-US" sz="1600">
                                    <a:solidFill>
                                      <a:prstClr val="black"/>
                                    </a:solidFill>
                                    <a:latin typeface="Cambria Math"/>
                                  </a:rPr>
                                  <m:t>−</m:t>
                                </m:r>
                              </m:sup>
                            </m:sSup>
                          </m:sub>
                          <m:sup/>
                          <m:e>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a:rPr>
                                  <m:t>𝑋</m:t>
                                </m:r>
                              </m:e>
                              <m:sub>
                                <m:r>
                                  <a:rPr lang="en-US" sz="1600" i="1">
                                    <a:solidFill>
                                      <a:prstClr val="black"/>
                                    </a:solidFill>
                                    <a:latin typeface="Cambria Math"/>
                                  </a:rPr>
                                  <m:t>𝑢</m:t>
                                </m:r>
                                <m:r>
                                  <a:rPr lang="en-US" sz="1600">
                                    <a:solidFill>
                                      <a:prstClr val="black"/>
                                    </a:solidFill>
                                    <a:latin typeface="Cambria Math"/>
                                  </a:rPr>
                                  <m:t>,2</m:t>
                                </m:r>
                                <m:r>
                                  <a:rPr lang="en-US" sz="1600" i="1">
                                    <a:solidFill>
                                      <a:prstClr val="black"/>
                                    </a:solidFill>
                                    <a:latin typeface="Cambria Math"/>
                                  </a:rPr>
                                  <m:t>𝑛</m:t>
                                </m:r>
                                <m:r>
                                  <a:rPr lang="en-US" sz="1600">
                                    <a:solidFill>
                                      <a:prstClr val="black"/>
                                    </a:solidFill>
                                    <a:latin typeface="Cambria Math"/>
                                  </a:rPr>
                                  <m:t>+1</m:t>
                                </m:r>
                              </m:sub>
                              <m:sup>
                                <m:r>
                                  <a:rPr lang="en-US" sz="1600" i="1">
                                    <a:solidFill>
                                      <a:prstClr val="black"/>
                                    </a:solidFill>
                                    <a:latin typeface="Cambria Math"/>
                                  </a:rPr>
                                  <m:t>𝜐</m:t>
                                </m:r>
                              </m:sup>
                            </m:sSubSup>
                          </m:e>
                        </m:nary>
                        <m:r>
                          <a:rPr lang="en-US" sz="1600">
                            <a:solidFill>
                              <a:prstClr val="black"/>
                            </a:solidFill>
                            <a:latin typeface="Cambria Math"/>
                          </a:rPr>
                          <m:t>−</m:t>
                        </m:r>
                        <m:nary>
                          <m:naryPr>
                            <m:chr m:val="∑"/>
                            <m:limLoc m:val="undOvr"/>
                            <m:grow m:val="on"/>
                            <m:supHide m:val="on"/>
                            <m:ctrlPr>
                              <a:rPr lang="en-US" sz="1600" i="1">
                                <a:solidFill>
                                  <a:prstClr val="black"/>
                                </a:solidFill>
                                <a:latin typeface="Cambria Math" panose="02040503050406030204" pitchFamily="18" charset="0"/>
                              </a:rPr>
                            </m:ctrlPr>
                          </m:naryPr>
                          <m:sub>
                            <m:r>
                              <a:rPr lang="en-US" sz="1600" i="1">
                                <a:solidFill>
                                  <a:prstClr val="black"/>
                                </a:solidFill>
                                <a:latin typeface="Cambria Math"/>
                              </a:rPr>
                              <m:t>𝑤</m:t>
                            </m:r>
                            <m:r>
                              <a:rPr lang="en-US" sz="1600">
                                <a:solidFill>
                                  <a:prstClr val="black"/>
                                </a:solidFill>
                                <a:latin typeface="Cambria Math"/>
                              </a:rPr>
                              <m:t>∈</m:t>
                            </m:r>
                            <m:sSup>
                              <m:sSupPr>
                                <m:ctrlPr>
                                  <a:rPr lang="en-US" sz="1600" i="1">
                                    <a:solidFill>
                                      <a:prstClr val="black"/>
                                    </a:solidFill>
                                    <a:latin typeface="Cambria Math" panose="02040503050406030204" pitchFamily="18" charset="0"/>
                                  </a:rPr>
                                </m:ctrlPr>
                              </m:sSupPr>
                              <m:e>
                                <m:r>
                                  <a:rPr lang="en-US" sz="1600" b="1">
                                    <a:solidFill>
                                      <a:prstClr val="black"/>
                                    </a:solidFill>
                                    <a:latin typeface="Cambria Math"/>
                                  </a:rPr>
                                  <m:t>𝐏</m:t>
                                </m:r>
                              </m:e>
                              <m:sup>
                                <m:r>
                                  <a:rPr lang="en-US" sz="1600">
                                    <a:solidFill>
                                      <a:prstClr val="black"/>
                                    </a:solidFill>
                                    <a:latin typeface="Cambria Math"/>
                                  </a:rPr>
                                  <m:t>+</m:t>
                                </m:r>
                              </m:sup>
                            </m:sSup>
                          </m:sub>
                          <m:sup/>
                          <m:e>
                            <m:sSubSup>
                              <m:sSubSupPr>
                                <m:ctrlPr>
                                  <a:rPr lang="en-US" sz="1600" i="1">
                                    <a:solidFill>
                                      <a:prstClr val="black"/>
                                    </a:solidFill>
                                    <a:latin typeface="Cambria Math" panose="02040503050406030204" pitchFamily="18" charset="0"/>
                                  </a:rPr>
                                </m:ctrlPr>
                              </m:sSubSupPr>
                              <m:e>
                                <m:r>
                                  <a:rPr lang="en-US" sz="1600" i="1">
                                    <a:solidFill>
                                      <a:prstClr val="black"/>
                                    </a:solidFill>
                                    <a:latin typeface="Cambria Math"/>
                                  </a:rPr>
                                  <m:t>𝑋</m:t>
                                </m:r>
                              </m:e>
                              <m:sub>
                                <m:r>
                                  <a:rPr lang="en-US" sz="1600">
                                    <a:solidFill>
                                      <a:prstClr val="black"/>
                                    </a:solidFill>
                                    <a:latin typeface="Cambria Math"/>
                                  </a:rPr>
                                  <m:t>0</m:t>
                                </m:r>
                                <m:r>
                                  <a:rPr lang="en-US" sz="1600" i="1">
                                    <a:solidFill>
                                      <a:prstClr val="black"/>
                                    </a:solidFill>
                                    <a:latin typeface="Cambria Math"/>
                                  </a:rPr>
                                  <m:t>𝑤</m:t>
                                </m:r>
                              </m:sub>
                              <m:sup>
                                <m:r>
                                  <a:rPr lang="en-US" sz="1600" i="1">
                                    <a:solidFill>
                                      <a:prstClr val="black"/>
                                    </a:solidFill>
                                    <a:latin typeface="Cambria Math"/>
                                  </a:rPr>
                                  <m:t>𝜐</m:t>
                                </m:r>
                              </m:sup>
                            </m:sSubSup>
                          </m:e>
                        </m:nary>
                        <m:r>
                          <a:rPr lang="en-US" sz="1600">
                            <a:solidFill>
                              <a:prstClr val="black"/>
                            </a:solidFill>
                            <a:latin typeface="Cambria Math"/>
                          </a:rPr>
                          <m:t>=0</m:t>
                        </m:r>
                        <m:r>
                          <m:rPr>
                            <m:nor/>
                          </m:rPr>
                          <a:rPr lang="en-US" sz="1600" i="1">
                            <a:solidFill>
                              <a:prstClr val="black"/>
                            </a:solidFill>
                          </a:rPr>
                          <m:t>   ,   </m:t>
                        </m:r>
                        <m:r>
                          <a:rPr lang="en-US" sz="1600" i="1">
                            <a:solidFill>
                              <a:prstClr val="black"/>
                            </a:solidFill>
                            <a:latin typeface="Cambria Math"/>
                          </a:rPr>
                          <m:t>𝜐</m:t>
                        </m:r>
                        <m:r>
                          <a:rPr lang="en-US" sz="1600">
                            <a:solidFill>
                              <a:prstClr val="black"/>
                            </a:solidFill>
                            <a:latin typeface="Cambria Math"/>
                          </a:rPr>
                          <m:t>∈</m:t>
                        </m:r>
                        <m:r>
                          <a:rPr lang="en-US" sz="1600" b="1">
                            <a:solidFill>
                              <a:prstClr val="black"/>
                            </a:solidFill>
                            <a:latin typeface="Cambria Math"/>
                          </a:rPr>
                          <m:t>𝐕</m:t>
                        </m:r>
                        <m:r>
                          <m:rPr>
                            <m:nor/>
                          </m:rPr>
                          <a:rPr lang="en-US" sz="1600" b="1" i="1">
                            <a:solidFill>
                              <a:prstClr val="black"/>
                            </a:solidFill>
                          </a:rPr>
                          <m:t> </m:t>
                        </m:r>
                      </m:oMath>
                    </m:oMathPara>
                  </a14:m>
                  <a:endParaRPr lang="en-US" sz="1600" b="1" i="1" dirty="0">
                    <a:solidFill>
                      <a:prstClr val="black"/>
                    </a:solidFill>
                    <a:latin typeface="Cambria Math"/>
                  </a:endParaRPr>
                </a:p>
                <a:p>
                  <a:pPr/>
                  <a14:m>
                    <m:oMathPara xmlns:m="http://schemas.openxmlformats.org/officeDocument/2006/math">
                      <m:oMathParaPr>
                        <m:jc m:val="left"/>
                      </m:oMathParaPr>
                      <m:oMath xmlns:m="http://schemas.openxmlformats.org/officeDocument/2006/math">
                        <m:nary>
                          <m:naryPr>
                            <m:chr m:val="∑"/>
                            <m:limLoc m:val="undOvr"/>
                            <m:grow m:val="on"/>
                            <m:supHide m:val="on"/>
                            <m:ctrlPr>
                              <a:rPr lang="en-US" sz="1600" b="1" i="1">
                                <a:solidFill>
                                  <a:prstClr val="black"/>
                                </a:solidFill>
                                <a:latin typeface="Cambria Math" panose="02040503050406030204" pitchFamily="18" charset="0"/>
                              </a:rPr>
                            </m:ctrlPr>
                          </m:naryPr>
                          <m:sub>
                            <m:r>
                              <a:rPr lang="en-US" sz="1600" i="1">
                                <a:solidFill>
                                  <a:prstClr val="black"/>
                                </a:solidFill>
                                <a:latin typeface="Cambria Math"/>
                              </a:rPr>
                              <m:t>𝑤</m:t>
                            </m:r>
                            <m:r>
                              <a:rPr lang="en-US" sz="1600">
                                <a:solidFill>
                                  <a:prstClr val="black"/>
                                </a:solidFill>
                                <a:latin typeface="Cambria Math"/>
                              </a:rPr>
                              <m:t>∈</m:t>
                            </m:r>
                            <m:r>
                              <a:rPr lang="en-US" sz="1600" b="1">
                                <a:solidFill>
                                  <a:prstClr val="black"/>
                                </a:solidFill>
                                <a:latin typeface="Cambria Math"/>
                              </a:rPr>
                              <m:t>𝐍</m:t>
                            </m:r>
                          </m:sub>
                          <m:sup/>
                          <m:e>
                            <m:sSubSup>
                              <m:sSubSupPr>
                                <m:ctrlPr>
                                  <a:rPr lang="en-US" sz="1600" b="1" i="1">
                                    <a:solidFill>
                                      <a:prstClr val="black"/>
                                    </a:solidFill>
                                    <a:latin typeface="Cambria Math" panose="02040503050406030204" pitchFamily="18" charset="0"/>
                                  </a:rPr>
                                </m:ctrlPr>
                              </m:sSubSupPr>
                              <m:e>
                                <m:r>
                                  <a:rPr lang="en-US" sz="1600" i="1">
                                    <a:solidFill>
                                      <a:prstClr val="black"/>
                                    </a:solidFill>
                                    <a:latin typeface="Cambria Math"/>
                                  </a:rPr>
                                  <m:t>𝑋</m:t>
                                </m:r>
                              </m:e>
                              <m:sub>
                                <m:r>
                                  <a:rPr lang="en-US" sz="1600" i="1">
                                    <a:solidFill>
                                      <a:prstClr val="black"/>
                                    </a:solidFill>
                                    <a:latin typeface="Cambria Math"/>
                                  </a:rPr>
                                  <m:t>𝑤𝑢</m:t>
                                </m:r>
                              </m:sub>
                              <m:sup>
                                <m:r>
                                  <a:rPr lang="en-US" sz="1600" i="1">
                                    <a:solidFill>
                                      <a:prstClr val="black"/>
                                    </a:solidFill>
                                    <a:latin typeface="Cambria Math"/>
                                  </a:rPr>
                                  <m:t>𝜐</m:t>
                                </m:r>
                              </m:sup>
                            </m:sSubSup>
                          </m:e>
                        </m:nary>
                        <m:r>
                          <a:rPr lang="en-US" sz="1600">
                            <a:solidFill>
                              <a:prstClr val="black"/>
                            </a:solidFill>
                            <a:latin typeface="Cambria Math"/>
                          </a:rPr>
                          <m:t>−</m:t>
                        </m:r>
                        <m:nary>
                          <m:naryPr>
                            <m:chr m:val="∑"/>
                            <m:limLoc m:val="undOvr"/>
                            <m:grow m:val="on"/>
                            <m:supHide m:val="on"/>
                            <m:ctrlPr>
                              <a:rPr lang="en-US" sz="1600" i="1">
                                <a:solidFill>
                                  <a:prstClr val="black"/>
                                </a:solidFill>
                                <a:latin typeface="Cambria Math" panose="02040503050406030204" pitchFamily="18" charset="0"/>
                              </a:rPr>
                            </m:ctrlPr>
                          </m:naryPr>
                          <m:sub>
                            <m:r>
                              <a:rPr lang="en-US" sz="1600" i="1">
                                <a:solidFill>
                                  <a:prstClr val="black"/>
                                </a:solidFill>
                                <a:latin typeface="Cambria Math"/>
                              </a:rPr>
                              <m:t>𝑤</m:t>
                            </m:r>
                            <m:r>
                              <a:rPr lang="en-US" sz="1600">
                                <a:solidFill>
                                  <a:prstClr val="black"/>
                                </a:solidFill>
                                <a:latin typeface="Cambria Math"/>
                              </a:rPr>
                              <m:t>∈</m:t>
                            </m:r>
                            <m:r>
                              <a:rPr lang="en-US" sz="1600" b="1">
                                <a:solidFill>
                                  <a:prstClr val="black"/>
                                </a:solidFill>
                                <a:latin typeface="Cambria Math"/>
                              </a:rPr>
                              <m:t>𝐍</m:t>
                            </m:r>
                          </m:sub>
                          <m:sup/>
                          <m:e>
                            <m:sSubSup>
                              <m:sSubSupPr>
                                <m:ctrlPr>
                                  <a:rPr lang="en-US" sz="1600" b="1" i="1">
                                    <a:solidFill>
                                      <a:prstClr val="black"/>
                                    </a:solidFill>
                                    <a:latin typeface="Cambria Math" panose="02040503050406030204" pitchFamily="18" charset="0"/>
                                  </a:rPr>
                                </m:ctrlPr>
                              </m:sSubSupPr>
                              <m:e>
                                <m:r>
                                  <a:rPr lang="en-US" sz="1600" i="1">
                                    <a:solidFill>
                                      <a:prstClr val="black"/>
                                    </a:solidFill>
                                    <a:latin typeface="Cambria Math"/>
                                  </a:rPr>
                                  <m:t>𝑋</m:t>
                                </m:r>
                              </m:e>
                              <m:sub>
                                <m:r>
                                  <a:rPr lang="en-US" sz="1600" i="1">
                                    <a:solidFill>
                                      <a:prstClr val="black"/>
                                    </a:solidFill>
                                    <a:latin typeface="Cambria Math"/>
                                  </a:rPr>
                                  <m:t>𝑤</m:t>
                                </m:r>
                                <m:r>
                                  <a:rPr lang="en-US" sz="1600">
                                    <a:solidFill>
                                      <a:prstClr val="black"/>
                                    </a:solidFill>
                                    <a:latin typeface="Cambria Math"/>
                                  </a:rPr>
                                  <m:t>,</m:t>
                                </m:r>
                                <m:r>
                                  <a:rPr lang="en-US" sz="1600" i="1">
                                    <a:solidFill>
                                      <a:prstClr val="black"/>
                                    </a:solidFill>
                                    <a:latin typeface="Cambria Math"/>
                                  </a:rPr>
                                  <m:t>𝑛</m:t>
                                </m:r>
                                <m:r>
                                  <a:rPr lang="en-US" sz="1600">
                                    <a:solidFill>
                                      <a:prstClr val="black"/>
                                    </a:solidFill>
                                    <a:latin typeface="Cambria Math"/>
                                  </a:rPr>
                                  <m:t>+</m:t>
                                </m:r>
                                <m:r>
                                  <a:rPr lang="en-US" sz="1600" i="1">
                                    <a:solidFill>
                                      <a:prstClr val="black"/>
                                    </a:solidFill>
                                    <a:latin typeface="Cambria Math"/>
                                  </a:rPr>
                                  <m:t>𝑢</m:t>
                                </m:r>
                              </m:sub>
                              <m:sup>
                                <m:r>
                                  <a:rPr lang="en-US" sz="1600" i="1">
                                    <a:solidFill>
                                      <a:prstClr val="black"/>
                                    </a:solidFill>
                                    <a:latin typeface="Cambria Math"/>
                                  </a:rPr>
                                  <m:t>𝜐</m:t>
                                </m:r>
                              </m:sup>
                            </m:sSubSup>
                          </m:e>
                        </m:nary>
                        <m:r>
                          <a:rPr lang="en-US" sz="1600">
                            <a:solidFill>
                              <a:prstClr val="black"/>
                            </a:solidFill>
                            <a:latin typeface="Cambria Math"/>
                          </a:rPr>
                          <m:t>=0</m:t>
                        </m:r>
                        <m:r>
                          <m:rPr>
                            <m:nor/>
                          </m:rPr>
                          <a:rPr lang="en-US" sz="1600" i="1">
                            <a:solidFill>
                              <a:prstClr val="black"/>
                            </a:solidFill>
                          </a:rPr>
                          <m:t>   </m:t>
                        </m:r>
                        <m:r>
                          <m:rPr>
                            <m:nor/>
                          </m:rPr>
                          <a:rPr lang="en-US" sz="1600" i="1">
                            <a:solidFill>
                              <a:prstClr val="black"/>
                            </a:solidFill>
                          </a:rPr>
                          <m:t>u</m:t>
                        </m:r>
                        <m:r>
                          <a:rPr lang="en-US" sz="1600">
                            <a:solidFill>
                              <a:prstClr val="black"/>
                            </a:solidFill>
                            <a:latin typeface="Cambria Math"/>
                          </a:rPr>
                          <m:t>∈</m:t>
                        </m:r>
                        <m:sSup>
                          <m:sSupPr>
                            <m:ctrlPr>
                              <a:rPr lang="en-US" sz="1600" i="1">
                                <a:solidFill>
                                  <a:prstClr val="black"/>
                                </a:solidFill>
                                <a:latin typeface="Cambria Math" panose="02040503050406030204" pitchFamily="18" charset="0"/>
                              </a:rPr>
                            </m:ctrlPr>
                          </m:sSupPr>
                          <m:e>
                            <m:r>
                              <a:rPr lang="en-US" sz="1600" b="1">
                                <a:solidFill>
                                  <a:prstClr val="black"/>
                                </a:solidFill>
                                <a:latin typeface="Cambria Math"/>
                              </a:rPr>
                              <m:t>𝐏</m:t>
                            </m:r>
                          </m:e>
                          <m:sup>
                            <m:r>
                              <m:rPr>
                                <m:nor/>
                              </m:rPr>
                              <a:rPr lang="en-US" sz="1600" b="1" i="1">
                                <a:solidFill>
                                  <a:prstClr val="black"/>
                                </a:solidFill>
                              </a:rPr>
                              <m:t>+</m:t>
                            </m:r>
                          </m:sup>
                        </m:sSup>
                        <m:r>
                          <m:rPr>
                            <m:nor/>
                          </m:rPr>
                          <a:rPr lang="en-US" sz="1600" i="1">
                            <a:solidFill>
                              <a:prstClr val="black"/>
                            </a:solidFill>
                          </a:rPr>
                          <m:t>, </m:t>
                        </m:r>
                        <m:r>
                          <a:rPr lang="en-US" sz="1600" i="1">
                            <a:solidFill>
                              <a:prstClr val="black"/>
                            </a:solidFill>
                            <a:latin typeface="Cambria Math"/>
                          </a:rPr>
                          <m:t>𝜐</m:t>
                        </m:r>
                        <m:r>
                          <a:rPr lang="en-US" sz="1600">
                            <a:solidFill>
                              <a:prstClr val="black"/>
                            </a:solidFill>
                            <a:latin typeface="Cambria Math"/>
                          </a:rPr>
                          <m:t>∈</m:t>
                        </m:r>
                        <m:r>
                          <a:rPr lang="en-US" sz="1600" b="1">
                            <a:solidFill>
                              <a:prstClr val="black"/>
                            </a:solidFill>
                            <a:latin typeface="Cambria Math"/>
                          </a:rPr>
                          <m:t>𝐕</m:t>
                        </m:r>
                        <m:r>
                          <m:rPr>
                            <m:nor/>
                          </m:rPr>
                          <a:rPr lang="en-US" sz="1600" b="1" i="1">
                            <a:solidFill>
                              <a:prstClr val="black"/>
                            </a:solidFill>
                          </a:rPr>
                          <m:t> </m:t>
                        </m:r>
                      </m:oMath>
                    </m:oMathPara>
                  </a14:m>
                  <a:endParaRPr lang="en-US" sz="16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457199" y="838200"/>
                  <a:ext cx="4038600" cy="3092321"/>
                </a:xfrm>
                <a:prstGeom prst="rect">
                  <a:avLst/>
                </a:prstGeom>
                <a:blipFill rotWithShape="0">
                  <a:blip r:embed="rId3"/>
                  <a:stretch>
                    <a:fillRect/>
                  </a:stretch>
                </a:blipFill>
                <a:ln w="25400">
                  <a:solidFill>
                    <a:schemeClr val="accent6">
                      <a:lumMod val="75000"/>
                    </a:schemeClr>
                  </a:solidFill>
                </a:ln>
              </p:spPr>
              <p:txBody>
                <a:bodyPr/>
                <a:lstStyle/>
                <a:p>
                  <a:r>
                    <a:rPr lang="en-US">
                      <a:noFill/>
                    </a:rPr>
                    <a:t> </a:t>
                  </a:r>
                </a:p>
              </p:txBody>
            </p:sp>
          </mc:Fallback>
        </mc:AlternateContent>
        <p:sp>
          <p:nvSpPr>
            <p:cNvPr id="7" name="TextBox 6"/>
            <p:cNvSpPr txBox="1"/>
            <p:nvPr/>
          </p:nvSpPr>
          <p:spPr>
            <a:xfrm>
              <a:off x="4495799" y="3478203"/>
              <a:ext cx="3200400" cy="369332"/>
            </a:xfrm>
            <a:prstGeom prst="rect">
              <a:avLst/>
            </a:prstGeom>
            <a:noFill/>
          </p:spPr>
          <p:txBody>
            <a:bodyPr wrap="square" rtlCol="0">
              <a:spAutoFit/>
            </a:bodyPr>
            <a:lstStyle/>
            <a:p>
              <a:r>
                <a:rPr lang="en-US" b="1" dirty="0">
                  <a:solidFill>
                    <a:srgbClr val="FA8D3D">
                      <a:lumMod val="50000"/>
                    </a:srgbClr>
                  </a:solidFill>
                </a:rPr>
                <a:t>Conservation of Flow</a:t>
              </a:r>
            </a:p>
          </p:txBody>
        </p:sp>
      </p:grpSp>
      <mc:AlternateContent xmlns:mc="http://schemas.openxmlformats.org/markup-compatibility/2006" xmlns:a14="http://schemas.microsoft.com/office/drawing/2010/main">
        <mc:Choice Requires="a14">
          <p:sp>
            <p:nvSpPr>
              <p:cNvPr id="5" name="Rectangle 4"/>
              <p:cNvSpPr/>
              <p:nvPr/>
            </p:nvSpPr>
            <p:spPr>
              <a:xfrm>
                <a:off x="343694" y="3816118"/>
                <a:ext cx="7554700" cy="2537811"/>
              </a:xfrm>
              <a:prstGeom prst="rect">
                <a:avLst/>
              </a:prstGeom>
              <a:ln w="25400">
                <a:solidFill>
                  <a:schemeClr val="accent5">
                    <a:lumMod val="50000"/>
                  </a:schemeClr>
                </a:solidFill>
              </a:ln>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𝑇</m:t>
                          </m:r>
                        </m:e>
                        <m:sub>
                          <m:r>
                            <a:rPr lang="en-US" sz="2200" i="1">
                              <a:solidFill>
                                <a:prstClr val="black"/>
                              </a:solidFill>
                              <a:latin typeface="Cambria Math"/>
                            </a:rPr>
                            <m:t>𝑢</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𝑠</m:t>
                          </m:r>
                        </m:e>
                        <m:sub>
                          <m:r>
                            <a:rPr lang="en-US" sz="2200" i="1">
                              <a:solidFill>
                                <a:prstClr val="black"/>
                              </a:solidFill>
                              <a:latin typeface="Cambria Math"/>
                            </a:rPr>
                            <m:t>𝑢</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𝑡</m:t>
                          </m:r>
                        </m:e>
                        <m:sub>
                          <m:r>
                            <a:rPr lang="en-US" sz="2200" i="1">
                              <a:solidFill>
                                <a:prstClr val="black"/>
                              </a:solidFill>
                              <a:latin typeface="Cambria Math"/>
                            </a:rPr>
                            <m:t>𝑢</m:t>
                          </m:r>
                          <m:r>
                            <a:rPr lang="en-US" sz="2200">
                              <a:solidFill>
                                <a:prstClr val="black"/>
                              </a:solidFill>
                              <a:latin typeface="Cambria Math"/>
                            </a:rPr>
                            <m:t>,</m:t>
                          </m:r>
                          <m:r>
                            <a:rPr lang="en-US" sz="2200" i="1">
                              <a:solidFill>
                                <a:prstClr val="black"/>
                              </a:solidFill>
                              <a:latin typeface="Cambria Math"/>
                            </a:rPr>
                            <m:t>𝑛</m:t>
                          </m:r>
                          <m:r>
                            <a:rPr lang="en-US" sz="2200">
                              <a:solidFill>
                                <a:prstClr val="black"/>
                              </a:solidFill>
                              <a:latin typeface="Cambria Math"/>
                            </a:rPr>
                            <m:t>+</m:t>
                          </m:r>
                          <m:r>
                            <a:rPr lang="en-US" sz="2200" i="1">
                              <a:solidFill>
                                <a:prstClr val="black"/>
                              </a:solidFill>
                              <a:latin typeface="Cambria Math"/>
                            </a:rPr>
                            <m:t>𝑢</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𝑇</m:t>
                          </m:r>
                        </m:e>
                        <m:sub>
                          <m:r>
                            <a:rPr lang="en-US" sz="2200" i="1">
                              <a:solidFill>
                                <a:prstClr val="black"/>
                              </a:solidFill>
                              <a:latin typeface="Cambria Math"/>
                            </a:rPr>
                            <m:t>𝑛</m:t>
                          </m:r>
                          <m:r>
                            <a:rPr lang="en-US" sz="2200">
                              <a:solidFill>
                                <a:prstClr val="black"/>
                              </a:solidFill>
                              <a:latin typeface="Cambria Math"/>
                            </a:rPr>
                            <m:t>+</m:t>
                          </m:r>
                          <m:r>
                            <a:rPr lang="en-US" sz="2200" i="1">
                              <a:solidFill>
                                <a:prstClr val="black"/>
                              </a:solidFill>
                              <a:latin typeface="Cambria Math"/>
                            </a:rPr>
                            <m:t>𝑢</m:t>
                          </m:r>
                        </m:sub>
                      </m:sSub>
                      <m:r>
                        <m:rPr>
                          <m:nor/>
                        </m:rPr>
                        <a:rPr lang="en-US" sz="2200" i="1">
                          <a:solidFill>
                            <a:prstClr val="black"/>
                          </a:solidFill>
                        </a:rPr>
                        <m:t>   </m:t>
                      </m:r>
                      <m:r>
                        <a:rPr lang="en-US" sz="2200" i="1">
                          <a:solidFill>
                            <a:prstClr val="black"/>
                          </a:solidFill>
                          <a:latin typeface="Cambria Math"/>
                        </a:rPr>
                        <m:t>𝑢</m:t>
                      </m:r>
                      <m:r>
                        <a:rPr lang="en-US" sz="2200">
                          <a:solidFill>
                            <a:prstClr val="black"/>
                          </a:solidFill>
                          <a:latin typeface="Cambria Math"/>
                        </a:rPr>
                        <m:t>∈</m:t>
                      </m:r>
                      <m:sSup>
                        <m:sSupPr>
                          <m:ctrlPr>
                            <a:rPr lang="en-US" sz="2200" i="1">
                              <a:solidFill>
                                <a:prstClr val="black"/>
                              </a:solidFill>
                              <a:latin typeface="Cambria Math" panose="02040503050406030204" pitchFamily="18" charset="0"/>
                            </a:rPr>
                          </m:ctrlPr>
                        </m:sSupPr>
                        <m:e>
                          <m:r>
                            <a:rPr lang="en-US" sz="2200" b="1">
                              <a:solidFill>
                                <a:prstClr val="black"/>
                              </a:solidFill>
                              <a:latin typeface="Cambria Math"/>
                            </a:rPr>
                            <m:t>𝐏</m:t>
                          </m:r>
                        </m:e>
                        <m:sup>
                          <m:r>
                            <m:rPr>
                              <m:nor/>
                            </m:rPr>
                            <a:rPr lang="en-US" sz="2200" b="1" i="1">
                              <a:solidFill>
                                <a:prstClr val="black"/>
                              </a:solidFill>
                            </a:rPr>
                            <m:t>+</m:t>
                          </m:r>
                        </m:sup>
                      </m:sSup>
                      <m:r>
                        <m:rPr>
                          <m:nor/>
                        </m:rPr>
                        <a:rPr lang="en-US" sz="2200" b="1" i="1">
                          <a:solidFill>
                            <a:prstClr val="black"/>
                          </a:solidFill>
                        </a:rPr>
                        <m:t> </m:t>
                      </m:r>
                    </m:oMath>
                  </m:oMathPara>
                </a14:m>
                <a:endParaRPr lang="en-US" sz="2200" b="1" dirty="0">
                  <a:solidFill>
                    <a:prstClr val="black"/>
                  </a:solidFill>
                </a:endParaRPr>
              </a:p>
              <a:p>
                <a:pPr/>
                <a14:m>
                  <m:oMathPara xmlns:m="http://schemas.openxmlformats.org/officeDocument/2006/math">
                    <m:oMathParaPr>
                      <m:jc m:val="left"/>
                    </m:oMathParaPr>
                    <m:oMath xmlns:m="http://schemas.openxmlformats.org/officeDocument/2006/math">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𝑇</m:t>
                          </m:r>
                        </m:e>
                        <m:sub>
                          <m:r>
                            <a:rPr lang="en-US" sz="2200" i="1">
                              <a:solidFill>
                                <a:prstClr val="black"/>
                              </a:solidFill>
                              <a:latin typeface="Cambria Math"/>
                            </a:rPr>
                            <m:t>𝑢</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𝑠</m:t>
                          </m:r>
                        </m:e>
                        <m:sub>
                          <m:r>
                            <a:rPr lang="en-US" sz="2200" i="1">
                              <a:solidFill>
                                <a:prstClr val="black"/>
                              </a:solidFill>
                              <a:latin typeface="Cambria Math"/>
                            </a:rPr>
                            <m:t>𝑢</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𝑡</m:t>
                          </m:r>
                        </m:e>
                        <m:sub>
                          <m:r>
                            <a:rPr lang="en-US" sz="2200" i="1">
                              <a:solidFill>
                                <a:prstClr val="black"/>
                              </a:solidFill>
                              <a:latin typeface="Cambria Math"/>
                            </a:rPr>
                            <m:t>𝑢𝑤</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𝑇</m:t>
                          </m:r>
                        </m:e>
                        <m:sub>
                          <m:r>
                            <a:rPr lang="en-US" sz="2200" i="1">
                              <a:solidFill>
                                <a:prstClr val="black"/>
                              </a:solidFill>
                              <a:latin typeface="Cambria Math"/>
                            </a:rPr>
                            <m:t>𝑤</m:t>
                          </m:r>
                        </m:sub>
                      </m:sSub>
                      <m:r>
                        <a:rPr lang="en-US" sz="2200">
                          <a:solidFill>
                            <a:prstClr val="black"/>
                          </a:solidFill>
                          <a:latin typeface="Cambria Math"/>
                        </a:rPr>
                        <m:t>≤(1−</m:t>
                      </m:r>
                      <m:sSubSup>
                        <m:sSubSupPr>
                          <m:ctrlPr>
                            <a:rPr lang="en-US" sz="2200" i="1">
                              <a:solidFill>
                                <a:prstClr val="black"/>
                              </a:solidFill>
                              <a:latin typeface="Cambria Math" panose="02040503050406030204" pitchFamily="18" charset="0"/>
                            </a:rPr>
                          </m:ctrlPr>
                        </m:sSubSupPr>
                        <m:e>
                          <m:r>
                            <a:rPr lang="en-US" sz="2200" i="1">
                              <a:solidFill>
                                <a:prstClr val="black"/>
                              </a:solidFill>
                              <a:latin typeface="Cambria Math"/>
                            </a:rPr>
                            <m:t>𝑋</m:t>
                          </m:r>
                        </m:e>
                        <m:sub>
                          <m:r>
                            <a:rPr lang="en-US" sz="2200" i="1">
                              <a:solidFill>
                                <a:prstClr val="black"/>
                              </a:solidFill>
                              <a:latin typeface="Cambria Math"/>
                            </a:rPr>
                            <m:t>𝑢𝑤</m:t>
                          </m:r>
                        </m:sub>
                        <m:sup>
                          <m:r>
                            <a:rPr lang="en-US" sz="2200" i="1">
                              <a:solidFill>
                                <a:prstClr val="black"/>
                              </a:solidFill>
                              <a:latin typeface="Cambria Math"/>
                            </a:rPr>
                            <m:t>𝜐</m:t>
                          </m:r>
                        </m:sup>
                      </m:sSubSup>
                      <m:r>
                        <a:rPr lang="en-US" sz="2200">
                          <a:solidFill>
                            <a:prstClr val="black"/>
                          </a:solidFill>
                          <a:latin typeface="Cambria Math"/>
                        </a:rPr>
                        <m:t>)</m:t>
                      </m:r>
                      <m:r>
                        <a:rPr lang="en-US" sz="2200" i="1">
                          <a:solidFill>
                            <a:prstClr val="black"/>
                          </a:solidFill>
                          <a:latin typeface="Cambria Math"/>
                        </a:rPr>
                        <m:t>𝑀</m:t>
                      </m:r>
                      <m:r>
                        <m:rPr>
                          <m:nor/>
                        </m:rPr>
                        <a:rPr lang="en-US" sz="2200" i="1">
                          <a:solidFill>
                            <a:prstClr val="black"/>
                          </a:solidFill>
                        </a:rPr>
                        <m:t>,   </m:t>
                      </m:r>
                      <m:r>
                        <a:rPr lang="en-US" sz="2200" i="1">
                          <a:solidFill>
                            <a:prstClr val="black"/>
                          </a:solidFill>
                          <a:latin typeface="Cambria Math"/>
                        </a:rPr>
                        <m:t>𝑢</m:t>
                      </m:r>
                      <m:r>
                        <a:rPr lang="en-US" sz="2200">
                          <a:solidFill>
                            <a:prstClr val="black"/>
                          </a:solidFill>
                          <a:latin typeface="Cambria Math"/>
                        </a:rPr>
                        <m:t>,</m:t>
                      </m:r>
                      <m:r>
                        <a:rPr lang="en-US" sz="2200" i="1">
                          <a:solidFill>
                            <a:prstClr val="black"/>
                          </a:solidFill>
                          <a:latin typeface="Cambria Math"/>
                        </a:rPr>
                        <m:t>𝑤</m:t>
                      </m:r>
                      <m:r>
                        <a:rPr lang="en-US" sz="2200">
                          <a:solidFill>
                            <a:prstClr val="black"/>
                          </a:solidFill>
                          <a:latin typeface="Cambria Math"/>
                        </a:rPr>
                        <m:t>∈</m:t>
                      </m:r>
                      <m:r>
                        <a:rPr lang="en-US" sz="2200" b="1">
                          <a:solidFill>
                            <a:prstClr val="black"/>
                          </a:solidFill>
                          <a:latin typeface="Cambria Math"/>
                        </a:rPr>
                        <m:t>𝐏</m:t>
                      </m:r>
                      <m:r>
                        <a:rPr lang="en-US" sz="2200">
                          <a:solidFill>
                            <a:prstClr val="black"/>
                          </a:solidFill>
                          <a:latin typeface="Cambria Math"/>
                        </a:rPr>
                        <m:t>,</m:t>
                      </m:r>
                      <m:r>
                        <m:rPr>
                          <m:nor/>
                        </m:rPr>
                        <a:rPr lang="en-US" sz="2200" i="1">
                          <a:solidFill>
                            <a:prstClr val="black"/>
                          </a:solidFill>
                        </a:rPr>
                        <m:t> </m:t>
                      </m:r>
                      <m:r>
                        <a:rPr lang="en-US" sz="2200" i="1">
                          <a:solidFill>
                            <a:prstClr val="black"/>
                          </a:solidFill>
                          <a:latin typeface="Cambria Math"/>
                        </a:rPr>
                        <m:t>𝜐</m:t>
                      </m:r>
                      <m:r>
                        <a:rPr lang="en-US" sz="2200">
                          <a:solidFill>
                            <a:prstClr val="black"/>
                          </a:solidFill>
                          <a:latin typeface="Cambria Math"/>
                        </a:rPr>
                        <m:t>∈</m:t>
                      </m:r>
                      <m:r>
                        <a:rPr lang="en-US" sz="2200" b="1">
                          <a:solidFill>
                            <a:prstClr val="black"/>
                          </a:solidFill>
                          <a:latin typeface="Cambria Math"/>
                        </a:rPr>
                        <m:t>𝐕</m:t>
                      </m:r>
                    </m:oMath>
                  </m:oMathPara>
                </a14:m>
                <a:endParaRPr lang="en-US" sz="2200" dirty="0">
                  <a:solidFill>
                    <a:prstClr val="black"/>
                  </a:solidFill>
                </a:endParaRPr>
              </a:p>
              <a:p>
                <a:pPr/>
                <a14:m>
                  <m:oMathPara xmlns:m="http://schemas.openxmlformats.org/officeDocument/2006/math">
                    <m:oMathParaPr>
                      <m:jc m:val="left"/>
                    </m:oMathParaPr>
                    <m:oMath xmlns:m="http://schemas.openxmlformats.org/officeDocument/2006/math">
                      <m:sSubSup>
                        <m:sSubSupPr>
                          <m:ctrlPr>
                            <a:rPr lang="en-US" sz="2200" b="1" i="1">
                              <a:solidFill>
                                <a:prstClr val="black"/>
                              </a:solidFill>
                              <a:latin typeface="Cambria Math" panose="02040503050406030204" pitchFamily="18" charset="0"/>
                            </a:rPr>
                          </m:ctrlPr>
                        </m:sSubSupPr>
                        <m:e>
                          <m:r>
                            <a:rPr lang="en-US" sz="2200" i="1">
                              <a:solidFill>
                                <a:prstClr val="black"/>
                              </a:solidFill>
                              <a:latin typeface="Cambria Math"/>
                            </a:rPr>
                            <m:t>𝑇</m:t>
                          </m:r>
                        </m:e>
                        <m:sub>
                          <m:r>
                            <a:rPr lang="en-US" sz="2200">
                              <a:solidFill>
                                <a:prstClr val="black"/>
                              </a:solidFill>
                              <a:latin typeface="Cambria Math"/>
                            </a:rPr>
                            <m:t>0</m:t>
                          </m:r>
                        </m:sub>
                        <m:sup>
                          <m:r>
                            <a:rPr lang="en-US" sz="2200" i="1">
                              <a:solidFill>
                                <a:prstClr val="black"/>
                              </a:solidFill>
                              <a:latin typeface="Cambria Math"/>
                            </a:rPr>
                            <m:t>𝜐</m:t>
                          </m:r>
                        </m:sup>
                      </m:sSubSup>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𝑡</m:t>
                          </m:r>
                        </m:e>
                        <m:sub>
                          <m:r>
                            <a:rPr lang="en-US" sz="2200">
                              <a:solidFill>
                                <a:prstClr val="black"/>
                              </a:solidFill>
                              <a:latin typeface="Cambria Math"/>
                            </a:rPr>
                            <m:t>0</m:t>
                          </m:r>
                          <m:r>
                            <a:rPr lang="en-US" sz="2200" i="1">
                              <a:solidFill>
                                <a:prstClr val="black"/>
                              </a:solidFill>
                              <a:latin typeface="Cambria Math"/>
                            </a:rPr>
                            <m:t>𝑤</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𝑇</m:t>
                          </m:r>
                        </m:e>
                        <m:sub>
                          <m:r>
                            <a:rPr lang="en-US" sz="2200" i="1">
                              <a:solidFill>
                                <a:prstClr val="black"/>
                              </a:solidFill>
                              <a:latin typeface="Cambria Math"/>
                            </a:rPr>
                            <m:t>𝑤</m:t>
                          </m:r>
                        </m:sub>
                      </m:sSub>
                      <m:r>
                        <a:rPr lang="en-US" sz="2200">
                          <a:solidFill>
                            <a:prstClr val="black"/>
                          </a:solidFill>
                          <a:latin typeface="Cambria Math"/>
                        </a:rPr>
                        <m:t>≤(1−</m:t>
                      </m:r>
                      <m:sSubSup>
                        <m:sSubSupPr>
                          <m:ctrlPr>
                            <a:rPr lang="en-US" sz="2200" i="1">
                              <a:solidFill>
                                <a:prstClr val="black"/>
                              </a:solidFill>
                              <a:latin typeface="Cambria Math" panose="02040503050406030204" pitchFamily="18" charset="0"/>
                            </a:rPr>
                          </m:ctrlPr>
                        </m:sSubSupPr>
                        <m:e>
                          <m:r>
                            <a:rPr lang="en-US" sz="2200" i="1">
                              <a:solidFill>
                                <a:prstClr val="black"/>
                              </a:solidFill>
                              <a:latin typeface="Cambria Math"/>
                            </a:rPr>
                            <m:t>𝑋</m:t>
                          </m:r>
                        </m:e>
                        <m:sub>
                          <m:r>
                            <a:rPr lang="en-US" sz="2200">
                              <a:solidFill>
                                <a:prstClr val="black"/>
                              </a:solidFill>
                              <a:latin typeface="Cambria Math"/>
                            </a:rPr>
                            <m:t>0</m:t>
                          </m:r>
                          <m:r>
                            <a:rPr lang="en-US" sz="2200" i="1">
                              <a:solidFill>
                                <a:prstClr val="black"/>
                              </a:solidFill>
                              <a:latin typeface="Cambria Math"/>
                            </a:rPr>
                            <m:t>𝑤</m:t>
                          </m:r>
                        </m:sub>
                        <m:sup>
                          <m:r>
                            <a:rPr lang="en-US" sz="2200" i="1">
                              <a:solidFill>
                                <a:prstClr val="black"/>
                              </a:solidFill>
                              <a:latin typeface="Cambria Math"/>
                            </a:rPr>
                            <m:t>𝜐</m:t>
                          </m:r>
                        </m:sup>
                      </m:sSubSup>
                      <m:r>
                        <a:rPr lang="en-US" sz="2200">
                          <a:solidFill>
                            <a:prstClr val="black"/>
                          </a:solidFill>
                          <a:latin typeface="Cambria Math"/>
                        </a:rPr>
                        <m:t>)</m:t>
                      </m:r>
                      <m:r>
                        <m:rPr>
                          <m:nor/>
                        </m:rPr>
                        <a:rPr lang="en-US" sz="2200" i="1">
                          <a:solidFill>
                            <a:prstClr val="black"/>
                          </a:solidFill>
                        </a:rPr>
                        <m:t>M</m:t>
                      </m:r>
                      <m:r>
                        <m:rPr>
                          <m:nor/>
                        </m:rPr>
                        <a:rPr lang="en-US" sz="2200" i="1">
                          <a:solidFill>
                            <a:prstClr val="black"/>
                          </a:solidFill>
                        </a:rPr>
                        <m:t>,   </m:t>
                      </m:r>
                      <m:r>
                        <a:rPr lang="en-US" sz="2200" i="1">
                          <a:solidFill>
                            <a:prstClr val="black"/>
                          </a:solidFill>
                          <a:latin typeface="Cambria Math"/>
                        </a:rPr>
                        <m:t>𝑤</m:t>
                      </m:r>
                      <m:r>
                        <a:rPr lang="en-US" sz="2200">
                          <a:solidFill>
                            <a:prstClr val="black"/>
                          </a:solidFill>
                          <a:latin typeface="Cambria Math"/>
                        </a:rPr>
                        <m:t>∈</m:t>
                      </m:r>
                      <m:sSup>
                        <m:sSupPr>
                          <m:ctrlPr>
                            <a:rPr lang="en-US" sz="2200" i="1">
                              <a:solidFill>
                                <a:prstClr val="black"/>
                              </a:solidFill>
                              <a:latin typeface="Cambria Math" panose="02040503050406030204" pitchFamily="18" charset="0"/>
                            </a:rPr>
                          </m:ctrlPr>
                        </m:sSupPr>
                        <m:e>
                          <m:r>
                            <a:rPr lang="en-US" sz="2200" b="1">
                              <a:solidFill>
                                <a:prstClr val="black"/>
                              </a:solidFill>
                              <a:latin typeface="Cambria Math"/>
                            </a:rPr>
                            <m:t>𝐏</m:t>
                          </m:r>
                        </m:e>
                        <m:sup>
                          <m:r>
                            <a:rPr lang="en-US" sz="2200">
                              <a:solidFill>
                                <a:prstClr val="black"/>
                              </a:solidFill>
                              <a:latin typeface="Cambria Math"/>
                            </a:rPr>
                            <m:t>+</m:t>
                          </m:r>
                        </m:sup>
                      </m:sSup>
                      <m:r>
                        <a:rPr lang="en-US" sz="2200">
                          <a:solidFill>
                            <a:prstClr val="black"/>
                          </a:solidFill>
                          <a:latin typeface="Cambria Math"/>
                        </a:rPr>
                        <m:t>,</m:t>
                      </m:r>
                      <m:r>
                        <m:rPr>
                          <m:nor/>
                        </m:rPr>
                        <a:rPr lang="en-US" sz="2200" i="1">
                          <a:solidFill>
                            <a:prstClr val="black"/>
                          </a:solidFill>
                        </a:rPr>
                        <m:t> </m:t>
                      </m:r>
                      <m:r>
                        <a:rPr lang="en-US" sz="2200" i="1">
                          <a:solidFill>
                            <a:prstClr val="black"/>
                          </a:solidFill>
                          <a:latin typeface="Cambria Math"/>
                        </a:rPr>
                        <m:t>𝜐</m:t>
                      </m:r>
                      <m:r>
                        <a:rPr lang="en-US" sz="2200">
                          <a:solidFill>
                            <a:prstClr val="black"/>
                          </a:solidFill>
                          <a:latin typeface="Cambria Math"/>
                        </a:rPr>
                        <m:t>∈</m:t>
                      </m:r>
                      <m:r>
                        <a:rPr lang="en-US" sz="2200" b="1">
                          <a:solidFill>
                            <a:prstClr val="black"/>
                          </a:solidFill>
                          <a:latin typeface="Cambria Math"/>
                        </a:rPr>
                        <m:t>𝐕</m:t>
                      </m:r>
                      <m:r>
                        <m:rPr>
                          <m:nor/>
                        </m:rPr>
                        <a:rPr lang="en-US" sz="2200" b="1" i="1">
                          <a:solidFill>
                            <a:prstClr val="black"/>
                          </a:solidFill>
                        </a:rPr>
                        <m:t> </m:t>
                      </m:r>
                    </m:oMath>
                  </m:oMathPara>
                </a14:m>
                <a:endParaRPr lang="en-US" sz="2200" dirty="0">
                  <a:solidFill>
                    <a:prstClr val="black"/>
                  </a:solidFill>
                </a:endParaRPr>
              </a:p>
              <a:p>
                <a:pPr/>
                <a14:m>
                  <m:oMathPara xmlns:m="http://schemas.openxmlformats.org/officeDocument/2006/math">
                    <m:oMathParaPr>
                      <m:jc m:val="left"/>
                    </m:oMathParaPr>
                    <m:oMath xmlns:m="http://schemas.openxmlformats.org/officeDocument/2006/math">
                      <m:sSub>
                        <m:sSubPr>
                          <m:ctrlPr>
                            <a:rPr lang="en-US" sz="2200" b="1" i="1">
                              <a:solidFill>
                                <a:prstClr val="black"/>
                              </a:solidFill>
                              <a:latin typeface="Cambria Math" panose="02040503050406030204" pitchFamily="18" charset="0"/>
                            </a:rPr>
                          </m:ctrlPr>
                        </m:sSubPr>
                        <m:e>
                          <m:r>
                            <a:rPr lang="en-US" sz="2200" i="1">
                              <a:solidFill>
                                <a:prstClr val="black"/>
                              </a:solidFill>
                              <a:latin typeface="Cambria Math"/>
                            </a:rPr>
                            <m:t>𝑇</m:t>
                          </m:r>
                        </m:e>
                        <m:sub>
                          <m:r>
                            <a:rPr lang="en-US" sz="2200" i="1">
                              <a:solidFill>
                                <a:prstClr val="black"/>
                              </a:solidFill>
                              <a:latin typeface="Cambria Math"/>
                            </a:rPr>
                            <m:t>𝑢</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𝑠</m:t>
                          </m:r>
                        </m:e>
                        <m:sub>
                          <m:r>
                            <a:rPr lang="en-US" sz="2200" i="1">
                              <a:solidFill>
                                <a:prstClr val="black"/>
                              </a:solidFill>
                              <a:latin typeface="Cambria Math"/>
                            </a:rPr>
                            <m:t>𝑢</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𝑡</m:t>
                          </m:r>
                        </m:e>
                        <m:sub>
                          <m:r>
                            <a:rPr lang="en-US" sz="2200" i="1">
                              <a:solidFill>
                                <a:prstClr val="black"/>
                              </a:solidFill>
                              <a:latin typeface="Cambria Math"/>
                            </a:rPr>
                            <m:t>𝑢</m:t>
                          </m:r>
                          <m:r>
                            <a:rPr lang="en-US" sz="2200">
                              <a:solidFill>
                                <a:prstClr val="black"/>
                              </a:solidFill>
                              <a:latin typeface="Cambria Math"/>
                            </a:rPr>
                            <m:t>,2</m:t>
                          </m:r>
                          <m:r>
                            <a:rPr lang="en-US" sz="2200" i="1">
                              <a:solidFill>
                                <a:prstClr val="black"/>
                              </a:solidFill>
                              <a:latin typeface="Cambria Math"/>
                            </a:rPr>
                            <m:t>𝑛</m:t>
                          </m:r>
                          <m:r>
                            <a:rPr lang="en-US" sz="2200">
                              <a:solidFill>
                                <a:prstClr val="black"/>
                              </a:solidFill>
                              <a:latin typeface="Cambria Math"/>
                            </a:rPr>
                            <m:t>+1</m:t>
                          </m:r>
                        </m:sub>
                      </m:sSub>
                      <m:r>
                        <a:rPr lang="en-US" sz="2200">
                          <a:solidFill>
                            <a:prstClr val="black"/>
                          </a:solidFill>
                          <a:latin typeface="Cambria Math"/>
                        </a:rPr>
                        <m:t>−</m:t>
                      </m:r>
                      <m:sSubSup>
                        <m:sSubSupPr>
                          <m:ctrlPr>
                            <a:rPr lang="en-US" sz="2200" i="1">
                              <a:solidFill>
                                <a:prstClr val="black"/>
                              </a:solidFill>
                              <a:latin typeface="Cambria Math" panose="02040503050406030204" pitchFamily="18" charset="0"/>
                            </a:rPr>
                          </m:ctrlPr>
                        </m:sSubSupPr>
                        <m:e>
                          <m:r>
                            <a:rPr lang="en-US" sz="2200" i="1">
                              <a:solidFill>
                                <a:prstClr val="black"/>
                              </a:solidFill>
                              <a:latin typeface="Cambria Math"/>
                            </a:rPr>
                            <m:t>𝑇</m:t>
                          </m:r>
                        </m:e>
                        <m:sub>
                          <m:r>
                            <a:rPr lang="en-US" sz="2200">
                              <a:solidFill>
                                <a:prstClr val="black"/>
                              </a:solidFill>
                              <a:latin typeface="Cambria Math"/>
                            </a:rPr>
                            <m:t>2</m:t>
                          </m:r>
                          <m:r>
                            <a:rPr lang="en-US" sz="2200" i="1">
                              <a:solidFill>
                                <a:prstClr val="black"/>
                              </a:solidFill>
                              <a:latin typeface="Cambria Math"/>
                            </a:rPr>
                            <m:t>𝑛</m:t>
                          </m:r>
                          <m:r>
                            <a:rPr lang="en-US" sz="2200">
                              <a:solidFill>
                                <a:prstClr val="black"/>
                              </a:solidFill>
                              <a:latin typeface="Cambria Math"/>
                            </a:rPr>
                            <m:t>+1</m:t>
                          </m:r>
                        </m:sub>
                        <m:sup>
                          <m:r>
                            <a:rPr lang="en-US" sz="2200" i="1">
                              <a:solidFill>
                                <a:prstClr val="black"/>
                              </a:solidFill>
                              <a:latin typeface="Cambria Math"/>
                            </a:rPr>
                            <m:t>𝜐</m:t>
                          </m:r>
                        </m:sup>
                      </m:sSubSup>
                      <m:r>
                        <a:rPr lang="en-US" sz="2200">
                          <a:solidFill>
                            <a:prstClr val="black"/>
                          </a:solidFill>
                          <a:latin typeface="Cambria Math"/>
                        </a:rPr>
                        <m:t>≤(1−</m:t>
                      </m:r>
                      <m:sSubSup>
                        <m:sSubSupPr>
                          <m:ctrlPr>
                            <a:rPr lang="en-US" sz="2200" i="1">
                              <a:solidFill>
                                <a:prstClr val="black"/>
                              </a:solidFill>
                              <a:latin typeface="Cambria Math" panose="02040503050406030204" pitchFamily="18" charset="0"/>
                            </a:rPr>
                          </m:ctrlPr>
                        </m:sSubSupPr>
                        <m:e>
                          <m:r>
                            <a:rPr lang="en-US" sz="2200" i="1">
                              <a:solidFill>
                                <a:prstClr val="black"/>
                              </a:solidFill>
                              <a:latin typeface="Cambria Math"/>
                            </a:rPr>
                            <m:t>𝑋</m:t>
                          </m:r>
                        </m:e>
                        <m:sub>
                          <m:r>
                            <a:rPr lang="en-US" sz="2200" i="1">
                              <a:solidFill>
                                <a:prstClr val="black"/>
                              </a:solidFill>
                              <a:latin typeface="Cambria Math"/>
                            </a:rPr>
                            <m:t>𝑢</m:t>
                          </m:r>
                          <m:r>
                            <a:rPr lang="en-US" sz="2200">
                              <a:solidFill>
                                <a:prstClr val="black"/>
                              </a:solidFill>
                              <a:latin typeface="Cambria Math"/>
                            </a:rPr>
                            <m:t>,2</m:t>
                          </m:r>
                          <m:r>
                            <a:rPr lang="en-US" sz="2200" i="1">
                              <a:solidFill>
                                <a:prstClr val="black"/>
                              </a:solidFill>
                              <a:latin typeface="Cambria Math"/>
                            </a:rPr>
                            <m:t>𝑛</m:t>
                          </m:r>
                          <m:r>
                            <a:rPr lang="en-US" sz="2200">
                              <a:solidFill>
                                <a:prstClr val="black"/>
                              </a:solidFill>
                              <a:latin typeface="Cambria Math"/>
                            </a:rPr>
                            <m:t>+1</m:t>
                          </m:r>
                        </m:sub>
                        <m:sup>
                          <m:r>
                            <a:rPr lang="en-US" sz="2200" i="1">
                              <a:solidFill>
                                <a:prstClr val="black"/>
                              </a:solidFill>
                              <a:latin typeface="Cambria Math"/>
                            </a:rPr>
                            <m:t>𝜐</m:t>
                          </m:r>
                        </m:sup>
                      </m:sSubSup>
                      <m:r>
                        <a:rPr lang="en-US" sz="2200">
                          <a:solidFill>
                            <a:prstClr val="black"/>
                          </a:solidFill>
                          <a:latin typeface="Cambria Math"/>
                        </a:rPr>
                        <m:t>)</m:t>
                      </m:r>
                      <m:r>
                        <a:rPr lang="en-US" sz="2200" i="1">
                          <a:solidFill>
                            <a:prstClr val="black"/>
                          </a:solidFill>
                          <a:latin typeface="Cambria Math"/>
                        </a:rPr>
                        <m:t>𝑀</m:t>
                      </m:r>
                      <m:r>
                        <a:rPr lang="en-US" sz="2200">
                          <a:solidFill>
                            <a:prstClr val="black"/>
                          </a:solidFill>
                          <a:latin typeface="Cambria Math"/>
                        </a:rPr>
                        <m:t>,</m:t>
                      </m:r>
                      <m:r>
                        <a:rPr lang="en-US" sz="2200" i="1">
                          <a:solidFill>
                            <a:prstClr val="black"/>
                          </a:solidFill>
                          <a:latin typeface="Cambria Math"/>
                        </a:rPr>
                        <m:t> </m:t>
                      </m:r>
                      <m:r>
                        <a:rPr lang="en-US" sz="2200" i="1">
                          <a:solidFill>
                            <a:prstClr val="black"/>
                          </a:solidFill>
                          <a:latin typeface="Cambria Math"/>
                        </a:rPr>
                        <m:t>𝑢</m:t>
                      </m:r>
                      <m:r>
                        <a:rPr lang="en-US" sz="2200">
                          <a:solidFill>
                            <a:prstClr val="black"/>
                          </a:solidFill>
                          <a:latin typeface="Cambria Math"/>
                        </a:rPr>
                        <m:t>∈</m:t>
                      </m:r>
                      <m:sSup>
                        <m:sSupPr>
                          <m:ctrlPr>
                            <a:rPr lang="en-US" sz="2200" i="1">
                              <a:solidFill>
                                <a:prstClr val="black"/>
                              </a:solidFill>
                              <a:latin typeface="Cambria Math" panose="02040503050406030204" pitchFamily="18" charset="0"/>
                            </a:rPr>
                          </m:ctrlPr>
                        </m:sSupPr>
                        <m:e>
                          <m:r>
                            <a:rPr lang="en-US" sz="2200" b="1">
                              <a:solidFill>
                                <a:prstClr val="black"/>
                              </a:solidFill>
                              <a:latin typeface="Cambria Math"/>
                            </a:rPr>
                            <m:t>𝐏</m:t>
                          </m:r>
                        </m:e>
                        <m:sup>
                          <m:r>
                            <a:rPr lang="en-US" sz="2200">
                              <a:solidFill>
                                <a:prstClr val="black"/>
                              </a:solidFill>
                              <a:latin typeface="Cambria Math"/>
                            </a:rPr>
                            <m:t>−</m:t>
                          </m:r>
                        </m:sup>
                      </m:sSup>
                      <m:r>
                        <a:rPr lang="en-US" sz="2200">
                          <a:solidFill>
                            <a:prstClr val="black"/>
                          </a:solidFill>
                          <a:latin typeface="Cambria Math"/>
                        </a:rPr>
                        <m:t>,</m:t>
                      </m:r>
                      <m:r>
                        <m:rPr>
                          <m:nor/>
                        </m:rPr>
                        <a:rPr lang="en-US" sz="2200" i="1">
                          <a:solidFill>
                            <a:prstClr val="black"/>
                          </a:solidFill>
                        </a:rPr>
                        <m:t> </m:t>
                      </m:r>
                      <m:r>
                        <a:rPr lang="en-US" sz="2200" i="1">
                          <a:solidFill>
                            <a:prstClr val="black"/>
                          </a:solidFill>
                          <a:latin typeface="Cambria Math"/>
                        </a:rPr>
                        <m:t>𝜐</m:t>
                      </m:r>
                      <m:r>
                        <a:rPr lang="en-US" sz="2200">
                          <a:solidFill>
                            <a:prstClr val="black"/>
                          </a:solidFill>
                          <a:latin typeface="Cambria Math"/>
                        </a:rPr>
                        <m:t>∈</m:t>
                      </m:r>
                      <m:r>
                        <a:rPr lang="en-US" sz="2200" b="1">
                          <a:solidFill>
                            <a:prstClr val="black"/>
                          </a:solidFill>
                          <a:latin typeface="Cambria Math"/>
                        </a:rPr>
                        <m:t>𝐕</m:t>
                      </m:r>
                    </m:oMath>
                  </m:oMathPara>
                </a14:m>
                <a:endParaRPr lang="en-US" sz="2200" dirty="0">
                  <a:solidFill>
                    <a:prstClr val="black"/>
                  </a:solidFill>
                </a:endParaRPr>
              </a:p>
              <a:p>
                <a:pPr/>
                <a14:m>
                  <m:oMathPara xmlns:m="http://schemas.openxmlformats.org/officeDocument/2006/math">
                    <m:oMathParaPr>
                      <m:jc m:val="left"/>
                    </m:oMathParaPr>
                    <m:oMath xmlns:m="http://schemas.openxmlformats.org/officeDocument/2006/math">
                      <m:sSub>
                        <m:sSubPr>
                          <m:ctrlPr>
                            <a:rPr lang="en-US" sz="2200" b="1" i="1">
                              <a:solidFill>
                                <a:prstClr val="black"/>
                              </a:solidFill>
                              <a:latin typeface="Cambria Math" panose="02040503050406030204" pitchFamily="18" charset="0"/>
                            </a:rPr>
                          </m:ctrlPr>
                        </m:sSubPr>
                        <m:e>
                          <m:r>
                            <a:rPr lang="en-US" sz="2200" i="1">
                              <a:solidFill>
                                <a:prstClr val="black"/>
                              </a:solidFill>
                              <a:latin typeface="Cambria Math"/>
                            </a:rPr>
                            <m:t>𝑎</m:t>
                          </m:r>
                        </m:e>
                        <m:sub>
                          <m:r>
                            <a:rPr lang="en-US" sz="2200" i="1">
                              <a:solidFill>
                                <a:prstClr val="black"/>
                              </a:solidFill>
                              <a:latin typeface="Cambria Math"/>
                            </a:rPr>
                            <m:t>𝑢</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𝑇</m:t>
                          </m:r>
                        </m:e>
                        <m:sub>
                          <m:r>
                            <a:rPr lang="en-US" sz="2200" i="1">
                              <a:solidFill>
                                <a:prstClr val="black"/>
                              </a:solidFill>
                              <a:latin typeface="Cambria Math"/>
                            </a:rPr>
                            <m:t>𝑢</m:t>
                          </m:r>
                        </m:sub>
                      </m:sSub>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𝑏</m:t>
                          </m:r>
                        </m:e>
                        <m:sub>
                          <m:r>
                            <a:rPr lang="en-US" sz="2200" i="1">
                              <a:solidFill>
                                <a:prstClr val="black"/>
                              </a:solidFill>
                              <a:latin typeface="Cambria Math"/>
                            </a:rPr>
                            <m:t>𝑢</m:t>
                          </m:r>
                        </m:sub>
                      </m:sSub>
                      <m:r>
                        <m:rPr>
                          <m:nor/>
                        </m:rPr>
                        <a:rPr lang="en-US" sz="2200" i="1">
                          <a:solidFill>
                            <a:prstClr val="black"/>
                          </a:solidFill>
                        </a:rPr>
                        <m:t>   ,   </m:t>
                      </m:r>
                      <m:r>
                        <a:rPr lang="en-US" sz="2200" i="1">
                          <a:solidFill>
                            <a:prstClr val="black"/>
                          </a:solidFill>
                          <a:latin typeface="Cambria Math"/>
                        </a:rPr>
                        <m:t>𝑢</m:t>
                      </m:r>
                      <m:r>
                        <a:rPr lang="en-US" sz="2200">
                          <a:solidFill>
                            <a:prstClr val="black"/>
                          </a:solidFill>
                          <a:latin typeface="Cambria Math"/>
                        </a:rPr>
                        <m:t>∈</m:t>
                      </m:r>
                      <m:r>
                        <a:rPr lang="en-US" sz="2200" b="1">
                          <a:solidFill>
                            <a:prstClr val="black"/>
                          </a:solidFill>
                          <a:latin typeface="Cambria Math"/>
                        </a:rPr>
                        <m:t>𝐏</m:t>
                      </m:r>
                      <m:r>
                        <m:rPr>
                          <m:nor/>
                        </m:rPr>
                        <a:rPr lang="en-US" sz="2200" b="1" i="1">
                          <a:solidFill>
                            <a:prstClr val="black"/>
                          </a:solidFill>
                        </a:rPr>
                        <m:t> </m:t>
                      </m:r>
                    </m:oMath>
                  </m:oMathPara>
                </a14:m>
                <a:endParaRPr lang="en-US" sz="2200" b="1" dirty="0">
                  <a:solidFill>
                    <a:prstClr val="black"/>
                  </a:solidFill>
                </a:endParaRPr>
              </a:p>
              <a:p>
                <a:pPr/>
                <a14:m>
                  <m:oMathPara xmlns:m="http://schemas.openxmlformats.org/officeDocument/2006/math">
                    <m:oMathParaPr>
                      <m:jc m:val="left"/>
                    </m:oMathParaPr>
                    <m:oMath xmlns:m="http://schemas.openxmlformats.org/officeDocument/2006/math">
                      <m:sSub>
                        <m:sSubPr>
                          <m:ctrlPr>
                            <a:rPr lang="en-US" sz="2200" b="1" i="1">
                              <a:solidFill>
                                <a:prstClr val="black"/>
                              </a:solidFill>
                              <a:latin typeface="Cambria Math" panose="02040503050406030204" pitchFamily="18" charset="0"/>
                            </a:rPr>
                          </m:ctrlPr>
                        </m:sSubPr>
                        <m:e>
                          <m:r>
                            <a:rPr lang="en-US" sz="2200" i="1">
                              <a:solidFill>
                                <a:prstClr val="black"/>
                              </a:solidFill>
                              <a:latin typeface="Cambria Math"/>
                            </a:rPr>
                            <m:t>𝑎</m:t>
                          </m:r>
                        </m:e>
                        <m:sub>
                          <m:r>
                            <a:rPr lang="en-US" sz="2200">
                              <a:solidFill>
                                <a:prstClr val="black"/>
                              </a:solidFill>
                              <a:latin typeface="Cambria Math"/>
                            </a:rPr>
                            <m:t>0</m:t>
                          </m:r>
                        </m:sub>
                      </m:sSub>
                      <m:r>
                        <a:rPr lang="en-US" sz="2200">
                          <a:solidFill>
                            <a:prstClr val="black"/>
                          </a:solidFill>
                          <a:latin typeface="Cambria Math"/>
                        </a:rPr>
                        <m:t>≤</m:t>
                      </m:r>
                      <m:sSubSup>
                        <m:sSubSupPr>
                          <m:ctrlPr>
                            <a:rPr lang="en-US" sz="2200" i="1">
                              <a:solidFill>
                                <a:prstClr val="black"/>
                              </a:solidFill>
                              <a:latin typeface="Cambria Math" panose="02040503050406030204" pitchFamily="18" charset="0"/>
                            </a:rPr>
                          </m:ctrlPr>
                        </m:sSubSupPr>
                        <m:e>
                          <m:r>
                            <a:rPr lang="en-US" sz="2200" i="1">
                              <a:solidFill>
                                <a:prstClr val="black"/>
                              </a:solidFill>
                              <a:latin typeface="Cambria Math"/>
                            </a:rPr>
                            <m:t>𝑇</m:t>
                          </m:r>
                        </m:e>
                        <m:sub>
                          <m:r>
                            <a:rPr lang="en-US" sz="2200">
                              <a:solidFill>
                                <a:prstClr val="black"/>
                              </a:solidFill>
                              <a:latin typeface="Cambria Math"/>
                            </a:rPr>
                            <m:t>0</m:t>
                          </m:r>
                        </m:sub>
                        <m:sup>
                          <m:r>
                            <a:rPr lang="en-US" sz="2200" i="1">
                              <a:solidFill>
                                <a:prstClr val="black"/>
                              </a:solidFill>
                              <a:latin typeface="Cambria Math"/>
                            </a:rPr>
                            <m:t>𝜐</m:t>
                          </m:r>
                        </m:sup>
                      </m:sSubSup>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𝑏</m:t>
                          </m:r>
                        </m:e>
                        <m:sub>
                          <m:r>
                            <a:rPr lang="en-US" sz="2200">
                              <a:solidFill>
                                <a:prstClr val="black"/>
                              </a:solidFill>
                              <a:latin typeface="Cambria Math"/>
                            </a:rPr>
                            <m:t>0</m:t>
                          </m:r>
                        </m:sub>
                      </m:sSub>
                      <m:r>
                        <m:rPr>
                          <m:nor/>
                        </m:rPr>
                        <a:rPr lang="en-US" sz="2200" i="1">
                          <a:solidFill>
                            <a:prstClr val="black"/>
                          </a:solidFill>
                        </a:rPr>
                        <m:t>   ,   </m:t>
                      </m:r>
                      <m:r>
                        <a:rPr lang="en-US" sz="2200" i="1">
                          <a:solidFill>
                            <a:prstClr val="black"/>
                          </a:solidFill>
                          <a:latin typeface="Cambria Math"/>
                        </a:rPr>
                        <m:t>𝜐</m:t>
                      </m:r>
                      <m:r>
                        <a:rPr lang="en-US" sz="2200">
                          <a:solidFill>
                            <a:prstClr val="black"/>
                          </a:solidFill>
                          <a:latin typeface="Cambria Math"/>
                        </a:rPr>
                        <m:t>∈</m:t>
                      </m:r>
                      <m:r>
                        <a:rPr lang="en-US" sz="2200" b="1">
                          <a:solidFill>
                            <a:prstClr val="black"/>
                          </a:solidFill>
                          <a:latin typeface="Cambria Math"/>
                        </a:rPr>
                        <m:t>𝐕</m:t>
                      </m:r>
                      <m:r>
                        <m:rPr>
                          <m:nor/>
                        </m:rPr>
                        <a:rPr lang="en-US" sz="2200" b="1" i="1">
                          <a:solidFill>
                            <a:prstClr val="black"/>
                          </a:solidFill>
                        </a:rPr>
                        <m:t> </m:t>
                      </m:r>
                    </m:oMath>
                  </m:oMathPara>
                </a14:m>
                <a:endParaRPr lang="en-US" sz="2200" dirty="0">
                  <a:solidFill>
                    <a:prstClr val="black"/>
                  </a:solidFill>
                </a:endParaRPr>
              </a:p>
              <a:p>
                <a:pPr/>
                <a14:m>
                  <m:oMathPara xmlns:m="http://schemas.openxmlformats.org/officeDocument/2006/math">
                    <m:oMathParaPr>
                      <m:jc m:val="left"/>
                    </m:oMathParaPr>
                    <m:oMath xmlns:m="http://schemas.openxmlformats.org/officeDocument/2006/math">
                      <m:sSub>
                        <m:sSubPr>
                          <m:ctrlPr>
                            <a:rPr lang="en-US" sz="2200" b="1" i="1">
                              <a:solidFill>
                                <a:prstClr val="black"/>
                              </a:solidFill>
                              <a:latin typeface="Cambria Math" panose="02040503050406030204" pitchFamily="18" charset="0"/>
                            </a:rPr>
                          </m:ctrlPr>
                        </m:sSubPr>
                        <m:e>
                          <m:r>
                            <a:rPr lang="en-US" sz="2200" i="1">
                              <a:solidFill>
                                <a:prstClr val="black"/>
                              </a:solidFill>
                              <a:latin typeface="Cambria Math"/>
                            </a:rPr>
                            <m:t>𝑎</m:t>
                          </m:r>
                        </m:e>
                        <m:sub>
                          <m:r>
                            <a:rPr lang="en-US" sz="2200">
                              <a:solidFill>
                                <a:prstClr val="black"/>
                              </a:solidFill>
                              <a:latin typeface="Cambria Math"/>
                            </a:rPr>
                            <m:t>2</m:t>
                          </m:r>
                          <m:r>
                            <a:rPr lang="en-US" sz="2200" i="1">
                              <a:solidFill>
                                <a:prstClr val="black"/>
                              </a:solidFill>
                              <a:latin typeface="Cambria Math"/>
                            </a:rPr>
                            <m:t>𝑛</m:t>
                          </m:r>
                          <m:r>
                            <a:rPr lang="en-US" sz="2200">
                              <a:solidFill>
                                <a:prstClr val="black"/>
                              </a:solidFill>
                              <a:latin typeface="Cambria Math"/>
                            </a:rPr>
                            <m:t>+1</m:t>
                          </m:r>
                        </m:sub>
                      </m:sSub>
                      <m:r>
                        <a:rPr lang="en-US" sz="2200">
                          <a:solidFill>
                            <a:prstClr val="black"/>
                          </a:solidFill>
                          <a:latin typeface="Cambria Math"/>
                        </a:rPr>
                        <m:t>≤</m:t>
                      </m:r>
                      <m:sSubSup>
                        <m:sSubSupPr>
                          <m:ctrlPr>
                            <a:rPr lang="en-US" sz="2200" i="1">
                              <a:solidFill>
                                <a:prstClr val="black"/>
                              </a:solidFill>
                              <a:latin typeface="Cambria Math" panose="02040503050406030204" pitchFamily="18" charset="0"/>
                            </a:rPr>
                          </m:ctrlPr>
                        </m:sSubSupPr>
                        <m:e>
                          <m:r>
                            <a:rPr lang="en-US" sz="2200" i="1">
                              <a:solidFill>
                                <a:prstClr val="black"/>
                              </a:solidFill>
                              <a:latin typeface="Cambria Math"/>
                            </a:rPr>
                            <m:t>𝑇</m:t>
                          </m:r>
                        </m:e>
                        <m:sub>
                          <m:r>
                            <a:rPr lang="en-US" sz="2200">
                              <a:solidFill>
                                <a:prstClr val="black"/>
                              </a:solidFill>
                              <a:latin typeface="Cambria Math"/>
                            </a:rPr>
                            <m:t>2</m:t>
                          </m:r>
                          <m:r>
                            <a:rPr lang="en-US" sz="2200" i="1">
                              <a:solidFill>
                                <a:prstClr val="black"/>
                              </a:solidFill>
                              <a:latin typeface="Cambria Math"/>
                            </a:rPr>
                            <m:t>𝑛</m:t>
                          </m:r>
                          <m:r>
                            <a:rPr lang="en-US" sz="2200">
                              <a:solidFill>
                                <a:prstClr val="black"/>
                              </a:solidFill>
                              <a:latin typeface="Cambria Math"/>
                            </a:rPr>
                            <m:t>+1</m:t>
                          </m:r>
                        </m:sub>
                        <m:sup>
                          <m:r>
                            <a:rPr lang="en-US" sz="2200" i="1">
                              <a:solidFill>
                                <a:prstClr val="black"/>
                              </a:solidFill>
                              <a:latin typeface="Cambria Math"/>
                            </a:rPr>
                            <m:t>𝜐</m:t>
                          </m:r>
                        </m:sup>
                      </m:sSubSup>
                      <m:r>
                        <a:rPr lang="en-US" sz="2200">
                          <a:solidFill>
                            <a:prstClr val="black"/>
                          </a:solidFill>
                          <a:latin typeface="Cambria Math"/>
                        </a:rPr>
                        <m:t>≤</m:t>
                      </m:r>
                      <m:sSub>
                        <m:sSubPr>
                          <m:ctrlPr>
                            <a:rPr lang="en-US" sz="2200" i="1">
                              <a:solidFill>
                                <a:prstClr val="black"/>
                              </a:solidFill>
                              <a:latin typeface="Cambria Math" panose="02040503050406030204" pitchFamily="18" charset="0"/>
                            </a:rPr>
                          </m:ctrlPr>
                        </m:sSubPr>
                        <m:e>
                          <m:r>
                            <a:rPr lang="en-US" sz="2200" i="1">
                              <a:solidFill>
                                <a:prstClr val="black"/>
                              </a:solidFill>
                              <a:latin typeface="Cambria Math"/>
                            </a:rPr>
                            <m:t>𝑏</m:t>
                          </m:r>
                        </m:e>
                        <m:sub>
                          <m:r>
                            <a:rPr lang="en-US" sz="2200">
                              <a:solidFill>
                                <a:prstClr val="black"/>
                              </a:solidFill>
                              <a:latin typeface="Cambria Math"/>
                            </a:rPr>
                            <m:t>2</m:t>
                          </m:r>
                          <m:r>
                            <a:rPr lang="en-US" sz="2200" i="1">
                              <a:solidFill>
                                <a:prstClr val="black"/>
                              </a:solidFill>
                              <a:latin typeface="Cambria Math"/>
                            </a:rPr>
                            <m:t>𝑛</m:t>
                          </m:r>
                          <m:r>
                            <a:rPr lang="en-US" sz="2200">
                              <a:solidFill>
                                <a:prstClr val="black"/>
                              </a:solidFill>
                              <a:latin typeface="Cambria Math"/>
                            </a:rPr>
                            <m:t>+1</m:t>
                          </m:r>
                        </m:sub>
                      </m:sSub>
                      <m:r>
                        <m:rPr>
                          <m:nor/>
                        </m:rPr>
                        <a:rPr lang="en-US" sz="2200" i="1">
                          <a:solidFill>
                            <a:prstClr val="black"/>
                          </a:solidFill>
                        </a:rPr>
                        <m:t> ,  </m:t>
                      </m:r>
                      <m:r>
                        <a:rPr lang="en-US" sz="2200" i="1">
                          <a:solidFill>
                            <a:prstClr val="black"/>
                          </a:solidFill>
                          <a:latin typeface="Cambria Math"/>
                        </a:rPr>
                        <m:t>𝜐</m:t>
                      </m:r>
                      <m:r>
                        <a:rPr lang="en-US" sz="2200">
                          <a:solidFill>
                            <a:prstClr val="black"/>
                          </a:solidFill>
                          <a:latin typeface="Cambria Math"/>
                        </a:rPr>
                        <m:t>∈</m:t>
                      </m:r>
                      <m:r>
                        <a:rPr lang="en-US" sz="2200" b="1">
                          <a:solidFill>
                            <a:prstClr val="black"/>
                          </a:solidFill>
                          <a:latin typeface="Cambria Math"/>
                        </a:rPr>
                        <m:t>𝐕</m:t>
                      </m:r>
                      <m:r>
                        <m:rPr>
                          <m:nor/>
                        </m:rPr>
                        <a:rPr lang="en-US" sz="2200" b="1" i="1">
                          <a:solidFill>
                            <a:prstClr val="black"/>
                          </a:solidFill>
                        </a:rPr>
                        <m:t> </m:t>
                      </m:r>
                    </m:oMath>
                  </m:oMathPara>
                </a14:m>
                <a:endParaRPr lang="en-US" sz="2200"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43694" y="3816118"/>
                <a:ext cx="7554700" cy="2537811"/>
              </a:xfrm>
              <a:prstGeom prst="rect">
                <a:avLst/>
              </a:prstGeom>
              <a:blipFill rotWithShape="0">
                <a:blip r:embed="rId4"/>
                <a:stretch>
                  <a:fillRect/>
                </a:stretch>
              </a:blipFill>
              <a:ln w="25400">
                <a:solidFill>
                  <a:schemeClr val="accent5">
                    <a:lumMod val="50000"/>
                  </a:schemeClr>
                </a:solidFill>
              </a:ln>
            </p:spPr>
            <p:txBody>
              <a:bodyPr/>
              <a:lstStyle/>
              <a:p>
                <a:r>
                  <a:rPr lang="en-US">
                    <a:noFill/>
                  </a:rPr>
                  <a:t> </a:t>
                </a:r>
              </a:p>
            </p:txBody>
          </p:sp>
        </mc:Fallback>
      </mc:AlternateContent>
      <p:sp>
        <p:nvSpPr>
          <p:cNvPr id="9" name="TextBox 8"/>
          <p:cNvSpPr txBox="1"/>
          <p:nvPr/>
        </p:nvSpPr>
        <p:spPr>
          <a:xfrm>
            <a:off x="5289938" y="5746853"/>
            <a:ext cx="3124200" cy="646331"/>
          </a:xfrm>
          <a:prstGeom prst="rect">
            <a:avLst/>
          </a:prstGeom>
          <a:noFill/>
        </p:spPr>
        <p:txBody>
          <a:bodyPr wrap="square" rtlCol="0">
            <a:spAutoFit/>
          </a:bodyPr>
          <a:lstStyle/>
          <a:p>
            <a:r>
              <a:rPr lang="en-US" b="1" dirty="0">
                <a:solidFill>
                  <a:srgbClr val="CF6DA4">
                    <a:lumMod val="50000"/>
                  </a:srgbClr>
                </a:solidFill>
              </a:rPr>
              <a:t>Precedence Constraints</a:t>
            </a:r>
          </a:p>
          <a:p>
            <a:r>
              <a:rPr lang="en-US" b="1" dirty="0">
                <a:solidFill>
                  <a:srgbClr val="CF6DA4">
                    <a:lumMod val="50000"/>
                  </a:srgbClr>
                </a:solidFill>
              </a:rPr>
              <a:t>Time windows</a:t>
            </a:r>
          </a:p>
        </p:txBody>
      </p:sp>
      <mc:AlternateContent xmlns:mc="http://schemas.openxmlformats.org/markup-compatibility/2006" xmlns:a14="http://schemas.microsoft.com/office/drawing/2010/main">
        <mc:Choice Requires="a14">
          <p:sp>
            <p:nvSpPr>
              <p:cNvPr id="10" name="Rectangle 9"/>
              <p:cNvSpPr/>
              <p:nvPr/>
            </p:nvSpPr>
            <p:spPr>
              <a:xfrm>
                <a:off x="4561101" y="886747"/>
                <a:ext cx="3555794" cy="2322559"/>
              </a:xfrm>
              <a:prstGeom prst="rect">
                <a:avLst/>
              </a:prstGeom>
              <a:ln w="25400">
                <a:solidFill>
                  <a:schemeClr val="accent3">
                    <a:lumMod val="50000"/>
                  </a:schemeClr>
                </a:solidFill>
              </a:ln>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en-US" i="1">
                              <a:solidFill>
                                <a:prstClr val="black"/>
                              </a:solidFill>
                              <a:latin typeface="Cambria Math" panose="02040503050406030204" pitchFamily="18" charset="0"/>
                            </a:rPr>
                          </m:ctrlPr>
                        </m:sSubSupPr>
                        <m:e>
                          <m:r>
                            <a:rPr lang="en-US" i="1">
                              <a:solidFill>
                                <a:prstClr val="black"/>
                              </a:solidFill>
                              <a:latin typeface="Cambria Math"/>
                            </a:rPr>
                            <m:t>𝑋</m:t>
                          </m:r>
                        </m:e>
                        <m:sub>
                          <m:r>
                            <a:rPr lang="en-US" i="1">
                              <a:solidFill>
                                <a:prstClr val="black"/>
                              </a:solidFill>
                              <a:latin typeface="Cambria Math"/>
                            </a:rPr>
                            <m:t>𝑢𝑤</m:t>
                          </m:r>
                        </m:sub>
                        <m:sup>
                          <m:r>
                            <a:rPr lang="en-US" i="1">
                              <a:solidFill>
                                <a:prstClr val="black"/>
                              </a:solidFill>
                              <a:latin typeface="Cambria Math"/>
                            </a:rPr>
                            <m:t>𝜐</m:t>
                          </m:r>
                        </m:sup>
                      </m:sSubSup>
                      <m:r>
                        <a:rPr lang="en-US">
                          <a:solidFill>
                            <a:prstClr val="black"/>
                          </a:solidFill>
                          <a:latin typeface="Cambria Math"/>
                        </a:rPr>
                        <m:t>=1⇒</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𝑌</m:t>
                          </m:r>
                        </m:e>
                        <m:sub>
                          <m:r>
                            <a:rPr lang="en-US" i="1">
                              <a:solidFill>
                                <a:prstClr val="black"/>
                              </a:solidFill>
                              <a:latin typeface="Cambria Math"/>
                            </a:rPr>
                            <m:t>𝑢</m:t>
                          </m:r>
                        </m:sub>
                      </m:sSub>
                      <m:r>
                        <a:rPr lang="en-US">
                          <a:solidFill>
                            <a:prstClr val="black"/>
                          </a:solidFill>
                          <a:latin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𝑑</m:t>
                          </m:r>
                        </m:e>
                        <m:sub>
                          <m:r>
                            <a:rPr lang="en-US" i="1">
                              <a:solidFill>
                                <a:prstClr val="black"/>
                              </a:solidFill>
                              <a:latin typeface="Cambria Math"/>
                            </a:rPr>
                            <m:t>𝑤</m:t>
                          </m:r>
                        </m:sub>
                      </m:sSub>
                      <m:r>
                        <a:rPr lang="en-US">
                          <a:solidFill>
                            <a:prstClr val="black"/>
                          </a:solidFill>
                          <a:latin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𝑌</m:t>
                          </m:r>
                        </m:e>
                        <m:sub>
                          <m:r>
                            <a:rPr lang="en-US" i="1">
                              <a:solidFill>
                                <a:prstClr val="black"/>
                              </a:solidFill>
                              <a:latin typeface="Cambria Math"/>
                            </a:rPr>
                            <m:t>𝑤</m:t>
                          </m:r>
                        </m:sub>
                      </m:sSub>
                      <m:r>
                        <m:rPr>
                          <m:nor/>
                        </m:rPr>
                        <a:rPr lang="en-US" i="1">
                          <a:solidFill>
                            <a:prstClr val="black"/>
                          </a:solidFill>
                        </a:rPr>
                        <m:t>    </m:t>
                      </m:r>
                    </m:oMath>
                  </m:oMathPara>
                </a14:m>
                <a:endParaRPr lang="en-US" i="1" dirty="0">
                  <a:solidFill>
                    <a:prstClr val="black"/>
                  </a:solidFill>
                </a:endParaRPr>
              </a:p>
              <a:p>
                <a:pPr algn="r"/>
                <a:r>
                  <a:rPr lang="en-US" dirty="0">
                    <a:solidFill>
                      <a:prstClr val="black"/>
                    </a:solidFill>
                  </a:rPr>
                  <a:t>	</a:t>
                </a:r>
                <a14:m>
                  <m:oMath xmlns:m="http://schemas.openxmlformats.org/officeDocument/2006/math">
                    <m:r>
                      <a:rPr lang="en-US" i="1">
                        <a:solidFill>
                          <a:prstClr val="black"/>
                        </a:solidFill>
                        <a:latin typeface="Cambria Math"/>
                      </a:rPr>
                      <m:t>𝑢</m:t>
                    </m:r>
                    <m:r>
                      <a:rPr lang="en-US">
                        <a:solidFill>
                          <a:prstClr val="black"/>
                        </a:solidFill>
                        <a:latin typeface="Cambria Math"/>
                      </a:rPr>
                      <m:t>∈</m:t>
                    </m:r>
                    <m:r>
                      <a:rPr lang="en-US" b="1">
                        <a:solidFill>
                          <a:prstClr val="black"/>
                        </a:solidFill>
                        <a:latin typeface="Cambria Math"/>
                      </a:rPr>
                      <m:t>𝐏</m:t>
                    </m:r>
                    <m:r>
                      <a:rPr lang="en-US">
                        <a:solidFill>
                          <a:prstClr val="black"/>
                        </a:solidFill>
                        <a:latin typeface="Cambria Math"/>
                      </a:rPr>
                      <m:t>,</m:t>
                    </m:r>
                    <m:r>
                      <m:rPr>
                        <m:nor/>
                      </m:rPr>
                      <a:rPr lang="en-US" i="1">
                        <a:solidFill>
                          <a:prstClr val="black"/>
                        </a:solidFill>
                      </a:rPr>
                      <m:t>  </m:t>
                    </m:r>
                    <m:r>
                      <a:rPr lang="en-US" i="1">
                        <a:solidFill>
                          <a:prstClr val="black"/>
                        </a:solidFill>
                        <a:latin typeface="Cambria Math"/>
                      </a:rPr>
                      <m:t>𝑤</m:t>
                    </m:r>
                    <m:r>
                      <a:rPr lang="en-US">
                        <a:solidFill>
                          <a:prstClr val="black"/>
                        </a:solidFill>
                        <a:latin typeface="Cambria Math"/>
                      </a:rPr>
                      <m:t>∈</m:t>
                    </m:r>
                    <m:sSup>
                      <m:sSupPr>
                        <m:ctrlPr>
                          <a:rPr lang="en-US" i="1">
                            <a:solidFill>
                              <a:prstClr val="black"/>
                            </a:solidFill>
                            <a:latin typeface="Cambria Math" panose="02040503050406030204" pitchFamily="18" charset="0"/>
                          </a:rPr>
                        </m:ctrlPr>
                      </m:sSupPr>
                      <m:e>
                        <m:r>
                          <a:rPr lang="en-US" b="1">
                            <a:solidFill>
                              <a:prstClr val="black"/>
                            </a:solidFill>
                            <a:latin typeface="Cambria Math"/>
                          </a:rPr>
                          <m:t>𝐏</m:t>
                        </m:r>
                      </m:e>
                      <m:sup>
                        <m:r>
                          <a:rPr lang="en-US">
                            <a:solidFill>
                              <a:prstClr val="black"/>
                            </a:solidFill>
                            <a:latin typeface="Cambria Math"/>
                          </a:rPr>
                          <m:t>+</m:t>
                        </m:r>
                      </m:sup>
                    </m:sSup>
                    <m:r>
                      <m:rPr>
                        <m:nor/>
                      </m:rPr>
                      <a:rPr lang="en-US" i="1">
                        <a:solidFill>
                          <a:prstClr val="black"/>
                        </a:solidFill>
                      </a:rPr>
                      <m:t> </m:t>
                    </m:r>
                    <m:r>
                      <a:rPr lang="en-US" i="1">
                        <a:solidFill>
                          <a:prstClr val="black"/>
                        </a:solidFill>
                        <a:latin typeface="Cambria Math"/>
                      </a:rPr>
                      <m:t>𝜐</m:t>
                    </m:r>
                    <m:r>
                      <a:rPr lang="en-US">
                        <a:solidFill>
                          <a:prstClr val="black"/>
                        </a:solidFill>
                        <a:latin typeface="Cambria Math"/>
                      </a:rPr>
                      <m:t>∈</m:t>
                    </m:r>
                    <m:r>
                      <a:rPr lang="en-US" b="1">
                        <a:solidFill>
                          <a:prstClr val="black"/>
                        </a:solidFill>
                        <a:latin typeface="Cambria Math"/>
                      </a:rPr>
                      <m:t>𝐕</m:t>
                    </m:r>
                    <m:r>
                      <m:rPr>
                        <m:nor/>
                      </m:rPr>
                      <a:rPr lang="en-US" b="1" i="1">
                        <a:solidFill>
                          <a:prstClr val="black"/>
                        </a:solidFill>
                      </a:rPr>
                      <m:t> </m:t>
                    </m:r>
                  </m:oMath>
                </a14:m>
                <a:endParaRPr lang="en-US" b="1" dirty="0">
                  <a:solidFill>
                    <a:prstClr val="black"/>
                  </a:solidFill>
                </a:endParaRPr>
              </a:p>
              <a:p>
                <a:pPr/>
                <a14:m>
                  <m:oMathPara xmlns:m="http://schemas.openxmlformats.org/officeDocument/2006/math">
                    <m:oMathParaPr>
                      <m:jc m:val="left"/>
                    </m:oMathParaPr>
                    <m:oMath xmlns:m="http://schemas.openxmlformats.org/officeDocument/2006/math">
                      <m:sSubSup>
                        <m:sSubSupPr>
                          <m:ctrlPr>
                            <a:rPr lang="en-US" b="1" i="1">
                              <a:solidFill>
                                <a:prstClr val="black"/>
                              </a:solidFill>
                              <a:latin typeface="Cambria Math" panose="02040503050406030204" pitchFamily="18" charset="0"/>
                            </a:rPr>
                          </m:ctrlPr>
                        </m:sSubSupPr>
                        <m:e>
                          <m:r>
                            <a:rPr lang="en-US" i="1">
                              <a:solidFill>
                                <a:prstClr val="black"/>
                              </a:solidFill>
                              <a:latin typeface="Cambria Math"/>
                            </a:rPr>
                            <m:t>𝑋</m:t>
                          </m:r>
                        </m:e>
                        <m:sub>
                          <m:r>
                            <a:rPr lang="en-US" i="1">
                              <a:solidFill>
                                <a:prstClr val="black"/>
                              </a:solidFill>
                              <a:latin typeface="Cambria Math"/>
                            </a:rPr>
                            <m:t>𝑢𝑤</m:t>
                          </m:r>
                        </m:sub>
                        <m:sup>
                          <m:r>
                            <a:rPr lang="en-US" i="1">
                              <a:solidFill>
                                <a:prstClr val="black"/>
                              </a:solidFill>
                              <a:latin typeface="Cambria Math"/>
                            </a:rPr>
                            <m:t>𝜐</m:t>
                          </m:r>
                        </m:sup>
                      </m:sSubSup>
                      <m:r>
                        <a:rPr lang="en-US">
                          <a:solidFill>
                            <a:prstClr val="black"/>
                          </a:solidFill>
                          <a:latin typeface="Cambria Math"/>
                        </a:rPr>
                        <m:t>=1⇒</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𝑌</m:t>
                          </m:r>
                        </m:e>
                        <m:sub>
                          <m:r>
                            <a:rPr lang="en-US" i="1">
                              <a:solidFill>
                                <a:prstClr val="black"/>
                              </a:solidFill>
                              <a:latin typeface="Cambria Math"/>
                            </a:rPr>
                            <m:t>𝑢</m:t>
                          </m:r>
                        </m:sub>
                      </m:sSub>
                      <m:r>
                        <a:rPr lang="en-US">
                          <a:solidFill>
                            <a:prstClr val="black"/>
                          </a:solidFill>
                          <a:latin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𝑑</m:t>
                          </m:r>
                        </m:e>
                        <m:sub>
                          <m:r>
                            <a:rPr lang="en-US" i="1">
                              <a:solidFill>
                                <a:prstClr val="black"/>
                              </a:solidFill>
                              <a:latin typeface="Cambria Math"/>
                            </a:rPr>
                            <m:t>𝑤</m:t>
                          </m:r>
                          <m:r>
                            <a:rPr lang="en-US">
                              <a:solidFill>
                                <a:prstClr val="black"/>
                              </a:solidFill>
                              <a:latin typeface="Cambria Math"/>
                            </a:rPr>
                            <m:t>−</m:t>
                          </m:r>
                          <m:r>
                            <a:rPr lang="en-US" i="1">
                              <a:solidFill>
                                <a:prstClr val="black"/>
                              </a:solidFill>
                              <a:latin typeface="Cambria Math"/>
                            </a:rPr>
                            <m:t>𝑛</m:t>
                          </m:r>
                        </m:sub>
                      </m:sSub>
                      <m:r>
                        <a:rPr lang="en-US">
                          <a:solidFill>
                            <a:prstClr val="black"/>
                          </a:solidFill>
                          <a:latin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𝑌</m:t>
                          </m:r>
                        </m:e>
                        <m:sub>
                          <m:r>
                            <a:rPr lang="en-US" i="1">
                              <a:solidFill>
                                <a:prstClr val="black"/>
                              </a:solidFill>
                              <a:latin typeface="Cambria Math"/>
                            </a:rPr>
                            <m:t>𝑤</m:t>
                          </m:r>
                        </m:sub>
                      </m:sSub>
                      <m:r>
                        <m:rPr>
                          <m:nor/>
                        </m:rPr>
                        <a:rPr lang="en-US" i="1">
                          <a:solidFill>
                            <a:prstClr val="black"/>
                          </a:solidFill>
                        </a:rPr>
                        <m:t>    </m:t>
                      </m:r>
                    </m:oMath>
                  </m:oMathPara>
                </a14:m>
                <a:endParaRPr lang="en-US" i="1" dirty="0">
                  <a:solidFill>
                    <a:prstClr val="black"/>
                  </a:solidFill>
                </a:endParaRPr>
              </a:p>
              <a:p>
                <a:pPr algn="r"/>
                <a:r>
                  <a:rPr lang="en-US" dirty="0">
                    <a:solidFill>
                      <a:prstClr val="black"/>
                    </a:solidFill>
                  </a:rPr>
                  <a:t>	</a:t>
                </a:r>
                <a14:m>
                  <m:oMath xmlns:m="http://schemas.openxmlformats.org/officeDocument/2006/math">
                    <m:r>
                      <a:rPr lang="en-US" i="1">
                        <a:solidFill>
                          <a:prstClr val="black"/>
                        </a:solidFill>
                        <a:latin typeface="Cambria Math"/>
                      </a:rPr>
                      <m:t>𝑢</m:t>
                    </m:r>
                    <m:r>
                      <a:rPr lang="en-US">
                        <a:solidFill>
                          <a:prstClr val="black"/>
                        </a:solidFill>
                        <a:latin typeface="Cambria Math"/>
                      </a:rPr>
                      <m:t>∈</m:t>
                    </m:r>
                    <m:r>
                      <a:rPr lang="en-US" b="1">
                        <a:solidFill>
                          <a:prstClr val="black"/>
                        </a:solidFill>
                        <a:latin typeface="Cambria Math"/>
                      </a:rPr>
                      <m:t>𝐏</m:t>
                    </m:r>
                    <m:r>
                      <a:rPr lang="en-US">
                        <a:solidFill>
                          <a:prstClr val="black"/>
                        </a:solidFill>
                        <a:latin typeface="Cambria Math"/>
                      </a:rPr>
                      <m:t>,</m:t>
                    </m:r>
                    <m:r>
                      <m:rPr>
                        <m:nor/>
                      </m:rPr>
                      <a:rPr lang="en-US" i="1">
                        <a:solidFill>
                          <a:prstClr val="black"/>
                        </a:solidFill>
                      </a:rPr>
                      <m:t>  </m:t>
                    </m:r>
                    <m:r>
                      <a:rPr lang="en-US" i="1">
                        <a:solidFill>
                          <a:prstClr val="black"/>
                        </a:solidFill>
                        <a:latin typeface="Cambria Math"/>
                      </a:rPr>
                      <m:t>𝑤</m:t>
                    </m:r>
                    <m:r>
                      <a:rPr lang="en-US">
                        <a:solidFill>
                          <a:prstClr val="black"/>
                        </a:solidFill>
                        <a:latin typeface="Cambria Math"/>
                      </a:rPr>
                      <m:t>∈</m:t>
                    </m:r>
                    <m:sSup>
                      <m:sSupPr>
                        <m:ctrlPr>
                          <a:rPr lang="en-US" i="1">
                            <a:solidFill>
                              <a:prstClr val="black"/>
                            </a:solidFill>
                            <a:latin typeface="Cambria Math" panose="02040503050406030204" pitchFamily="18" charset="0"/>
                          </a:rPr>
                        </m:ctrlPr>
                      </m:sSupPr>
                      <m:e>
                        <m:r>
                          <a:rPr lang="en-US" b="1">
                            <a:solidFill>
                              <a:prstClr val="black"/>
                            </a:solidFill>
                            <a:latin typeface="Cambria Math"/>
                          </a:rPr>
                          <m:t>𝐏</m:t>
                        </m:r>
                      </m:e>
                      <m:sup>
                        <m:r>
                          <a:rPr lang="en-US">
                            <a:solidFill>
                              <a:prstClr val="black"/>
                            </a:solidFill>
                            <a:latin typeface="Cambria Math"/>
                          </a:rPr>
                          <m:t>−</m:t>
                        </m:r>
                      </m:sup>
                    </m:sSup>
                    <m:r>
                      <m:rPr>
                        <m:nor/>
                      </m:rPr>
                      <a:rPr lang="en-US" i="1">
                        <a:solidFill>
                          <a:prstClr val="black"/>
                        </a:solidFill>
                      </a:rPr>
                      <m:t> </m:t>
                    </m:r>
                    <m:r>
                      <a:rPr lang="en-US" i="1">
                        <a:solidFill>
                          <a:prstClr val="black"/>
                        </a:solidFill>
                        <a:latin typeface="Cambria Math"/>
                      </a:rPr>
                      <m:t>𝜐</m:t>
                    </m:r>
                    <m:r>
                      <a:rPr lang="en-US">
                        <a:solidFill>
                          <a:prstClr val="black"/>
                        </a:solidFill>
                        <a:latin typeface="Cambria Math"/>
                      </a:rPr>
                      <m:t>∈</m:t>
                    </m:r>
                    <m:r>
                      <a:rPr lang="en-US" b="1">
                        <a:solidFill>
                          <a:prstClr val="black"/>
                        </a:solidFill>
                        <a:latin typeface="Cambria Math"/>
                      </a:rPr>
                      <m:t>𝐕</m:t>
                    </m:r>
                    <m:r>
                      <m:rPr>
                        <m:nor/>
                      </m:rPr>
                      <a:rPr lang="en-US" b="1" i="1">
                        <a:solidFill>
                          <a:prstClr val="black"/>
                        </a:solidFill>
                      </a:rPr>
                      <m:t> </m:t>
                    </m:r>
                  </m:oMath>
                </a14:m>
                <a:endParaRPr lang="en-US" b="1" dirty="0">
                  <a:solidFill>
                    <a:prstClr val="black"/>
                  </a:solidFill>
                </a:endParaRPr>
              </a:p>
              <a:p>
                <a:pPr/>
                <a14:m>
                  <m:oMathPara xmlns:m="http://schemas.openxmlformats.org/officeDocument/2006/math">
                    <m:oMathParaPr>
                      <m:jc m:val="left"/>
                    </m:oMathParaPr>
                    <m:oMath xmlns:m="http://schemas.openxmlformats.org/officeDocument/2006/math">
                      <m:sSubSup>
                        <m:sSubSupPr>
                          <m:ctrlPr>
                            <a:rPr lang="en-US" b="1" i="1">
                              <a:solidFill>
                                <a:prstClr val="black"/>
                              </a:solidFill>
                              <a:latin typeface="Cambria Math" panose="02040503050406030204" pitchFamily="18" charset="0"/>
                            </a:rPr>
                          </m:ctrlPr>
                        </m:sSubSupPr>
                        <m:e>
                          <m:r>
                            <a:rPr lang="en-US" i="1">
                              <a:solidFill>
                                <a:prstClr val="black"/>
                              </a:solidFill>
                              <a:latin typeface="Cambria Math"/>
                            </a:rPr>
                            <m:t>𝑋</m:t>
                          </m:r>
                        </m:e>
                        <m:sub>
                          <m:r>
                            <a:rPr lang="en-US">
                              <a:solidFill>
                                <a:prstClr val="black"/>
                              </a:solidFill>
                              <a:latin typeface="Cambria Math"/>
                            </a:rPr>
                            <m:t>0</m:t>
                          </m:r>
                          <m:r>
                            <a:rPr lang="en-US" i="1">
                              <a:solidFill>
                                <a:prstClr val="black"/>
                              </a:solidFill>
                              <a:latin typeface="Cambria Math"/>
                            </a:rPr>
                            <m:t>𝑤</m:t>
                          </m:r>
                        </m:sub>
                        <m:sup>
                          <m:r>
                            <a:rPr lang="en-US" i="1">
                              <a:solidFill>
                                <a:prstClr val="black"/>
                              </a:solidFill>
                              <a:latin typeface="Cambria Math"/>
                            </a:rPr>
                            <m:t>𝜐</m:t>
                          </m:r>
                        </m:sup>
                      </m:sSubSup>
                      <m:r>
                        <a:rPr lang="en-US">
                          <a:solidFill>
                            <a:prstClr val="black"/>
                          </a:solidFill>
                          <a:latin typeface="Cambria Math"/>
                        </a:rPr>
                        <m:t>=1⇒</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𝑌</m:t>
                          </m:r>
                        </m:e>
                        <m:sub>
                          <m:r>
                            <a:rPr lang="en-US">
                              <a:solidFill>
                                <a:prstClr val="black"/>
                              </a:solidFill>
                              <a:latin typeface="Cambria Math"/>
                            </a:rPr>
                            <m:t>0</m:t>
                          </m:r>
                        </m:sub>
                      </m:sSub>
                      <m:r>
                        <a:rPr lang="en-US">
                          <a:solidFill>
                            <a:prstClr val="black"/>
                          </a:solidFill>
                          <a:latin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𝑑</m:t>
                          </m:r>
                        </m:e>
                        <m:sub>
                          <m:r>
                            <a:rPr lang="en-US" i="1">
                              <a:solidFill>
                                <a:prstClr val="black"/>
                              </a:solidFill>
                              <a:latin typeface="Cambria Math"/>
                            </a:rPr>
                            <m:t>𝑤</m:t>
                          </m:r>
                        </m:sub>
                      </m:sSub>
                      <m:r>
                        <a:rPr lang="en-US">
                          <a:solidFill>
                            <a:prstClr val="black"/>
                          </a:solidFill>
                          <a:latin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𝑌</m:t>
                          </m:r>
                        </m:e>
                        <m:sub>
                          <m:r>
                            <a:rPr lang="en-US" i="1">
                              <a:solidFill>
                                <a:prstClr val="black"/>
                              </a:solidFill>
                              <a:latin typeface="Cambria Math"/>
                            </a:rPr>
                            <m:t>𝑤</m:t>
                          </m:r>
                        </m:sub>
                      </m:sSub>
                      <m:r>
                        <m:rPr>
                          <m:nor/>
                        </m:rPr>
                        <a:rPr lang="en-US" i="1">
                          <a:solidFill>
                            <a:prstClr val="black"/>
                          </a:solidFill>
                        </a:rPr>
                        <m:t>  </m:t>
                      </m:r>
                    </m:oMath>
                  </m:oMathPara>
                </a14:m>
                <a:endParaRPr lang="en-US" i="1" dirty="0">
                  <a:solidFill>
                    <a:prstClr val="black"/>
                  </a:solidFill>
                </a:endParaRPr>
              </a:p>
              <a:p>
                <a:pPr algn="r"/>
                <a:r>
                  <a:rPr lang="en-US" dirty="0">
                    <a:solidFill>
                      <a:prstClr val="black"/>
                    </a:solidFill>
                  </a:rPr>
                  <a:t>	</a:t>
                </a:r>
                <a14:m>
                  <m:oMath xmlns:m="http://schemas.openxmlformats.org/officeDocument/2006/math">
                    <m:r>
                      <a:rPr lang="en-US" i="1">
                        <a:solidFill>
                          <a:prstClr val="black"/>
                        </a:solidFill>
                        <a:latin typeface="Cambria Math"/>
                      </a:rPr>
                      <m:t>𝑤</m:t>
                    </m:r>
                    <m:r>
                      <a:rPr lang="en-US">
                        <a:solidFill>
                          <a:prstClr val="black"/>
                        </a:solidFill>
                        <a:latin typeface="Cambria Math"/>
                      </a:rPr>
                      <m:t>∈</m:t>
                    </m:r>
                    <m:sSup>
                      <m:sSupPr>
                        <m:ctrlPr>
                          <a:rPr lang="en-US" i="1">
                            <a:solidFill>
                              <a:prstClr val="black"/>
                            </a:solidFill>
                            <a:latin typeface="Cambria Math" panose="02040503050406030204" pitchFamily="18" charset="0"/>
                          </a:rPr>
                        </m:ctrlPr>
                      </m:sSupPr>
                      <m:e>
                        <m:r>
                          <a:rPr lang="en-US" b="1">
                            <a:solidFill>
                              <a:prstClr val="black"/>
                            </a:solidFill>
                            <a:latin typeface="Cambria Math"/>
                          </a:rPr>
                          <m:t>𝐏</m:t>
                        </m:r>
                      </m:e>
                      <m:sup>
                        <m:r>
                          <m:rPr>
                            <m:nor/>
                          </m:rPr>
                          <a:rPr lang="en-US" b="1" i="1">
                            <a:solidFill>
                              <a:prstClr val="black"/>
                            </a:solidFill>
                          </a:rPr>
                          <m:t>+</m:t>
                        </m:r>
                      </m:sup>
                    </m:sSup>
                    <m:r>
                      <m:rPr>
                        <m:nor/>
                      </m:rPr>
                      <a:rPr lang="en-US" i="1">
                        <a:solidFill>
                          <a:prstClr val="black"/>
                        </a:solidFill>
                      </a:rPr>
                      <m:t>, </m:t>
                    </m:r>
                    <m:r>
                      <a:rPr lang="en-US" i="1">
                        <a:solidFill>
                          <a:prstClr val="black"/>
                        </a:solidFill>
                        <a:latin typeface="Cambria Math"/>
                      </a:rPr>
                      <m:t>𝜐</m:t>
                    </m:r>
                    <m:r>
                      <a:rPr lang="en-US">
                        <a:solidFill>
                          <a:prstClr val="black"/>
                        </a:solidFill>
                        <a:latin typeface="Cambria Math"/>
                      </a:rPr>
                      <m:t>∈</m:t>
                    </m:r>
                    <m:r>
                      <a:rPr lang="en-US" b="1">
                        <a:solidFill>
                          <a:prstClr val="black"/>
                        </a:solidFill>
                        <a:latin typeface="Cambria Math"/>
                      </a:rPr>
                      <m:t>𝐕</m:t>
                    </m:r>
                    <m:r>
                      <m:rPr>
                        <m:nor/>
                      </m:rPr>
                      <a:rPr lang="en-US" b="1" i="1">
                        <a:solidFill>
                          <a:prstClr val="black"/>
                        </a:solidFill>
                      </a:rPr>
                      <m:t> </m:t>
                    </m:r>
                  </m:oMath>
                </a14:m>
                <a:endParaRPr lang="en-US" dirty="0">
                  <a:solidFill>
                    <a:prstClr val="black"/>
                  </a:solidFill>
                </a:endParaRPr>
              </a:p>
              <a:p>
                <a14:m>
                  <m:oMath xmlns:m="http://schemas.openxmlformats.org/officeDocument/2006/math">
                    <m:sSub>
                      <m:sSubPr>
                        <m:ctrlPr>
                          <a:rPr lang="en-US" b="1" i="1">
                            <a:solidFill>
                              <a:prstClr val="black"/>
                            </a:solidFill>
                            <a:latin typeface="Cambria Math" panose="02040503050406030204" pitchFamily="18" charset="0"/>
                          </a:rPr>
                        </m:ctrlPr>
                      </m:sSubPr>
                      <m:e>
                        <m:r>
                          <a:rPr lang="en-US" i="1">
                            <a:solidFill>
                              <a:prstClr val="black"/>
                            </a:solidFill>
                            <a:latin typeface="Cambria Math"/>
                          </a:rPr>
                          <m:t>𝑌</m:t>
                        </m:r>
                      </m:e>
                      <m:sub>
                        <m:r>
                          <a:rPr lang="en-US">
                            <a:solidFill>
                              <a:prstClr val="black"/>
                            </a:solidFill>
                            <a:latin typeface="Cambria Math"/>
                          </a:rPr>
                          <m:t>0</m:t>
                        </m:r>
                      </m:sub>
                    </m:sSub>
                    <m:r>
                      <a:rPr lang="en-US">
                        <a:solidFill>
                          <a:prstClr val="black"/>
                        </a:solidFill>
                        <a:latin typeface="Cambria Math"/>
                      </a:rPr>
                      <m:t>=0</m:t>
                    </m:r>
                    <m:r>
                      <m:rPr>
                        <m:nor/>
                      </m:rPr>
                      <a:rPr lang="en-US" i="1">
                        <a:solidFill>
                          <a:prstClr val="black"/>
                        </a:solidFill>
                      </a:rPr>
                      <m:t>  ,   </m:t>
                    </m:r>
                    <m:r>
                      <a:rPr lang="en-US">
                        <a:solidFill>
                          <a:prstClr val="black"/>
                        </a:solidFill>
                        <a:latin typeface="Cambria Math"/>
                      </a:rPr>
                      <m:t>0</m:t>
                    </m:r>
                    <m:r>
                      <m:rPr>
                        <m:nor/>
                      </m:rPr>
                      <a:rPr lang="en-US" i="1">
                        <a:solidFill>
                          <a:prstClr val="black"/>
                        </a:solidFill>
                      </a:rPr>
                      <m:t> </m:t>
                    </m:r>
                    <m:r>
                      <a:rPr lang="en-US">
                        <a:solidFill>
                          <a:prstClr val="black"/>
                        </a:solidFill>
                        <a:latin typeface="Cambria Math"/>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𝑌</m:t>
                        </m:r>
                      </m:e>
                      <m:sub>
                        <m:r>
                          <a:rPr lang="en-US" i="1">
                            <a:solidFill>
                              <a:prstClr val="black"/>
                            </a:solidFill>
                            <a:latin typeface="Cambria Math"/>
                          </a:rPr>
                          <m:t>𝑢</m:t>
                        </m:r>
                      </m:sub>
                    </m:sSub>
                    <m:r>
                      <a:rPr lang="en-US">
                        <a:solidFill>
                          <a:prstClr val="black"/>
                        </a:solidFill>
                        <a:latin typeface="Cambria Math"/>
                      </a:rPr>
                      <m:t>≤</m:t>
                    </m:r>
                    <m:r>
                      <a:rPr lang="en-US" i="1">
                        <a:solidFill>
                          <a:prstClr val="black"/>
                        </a:solidFill>
                        <a:latin typeface="Cambria Math"/>
                      </a:rPr>
                      <m:t>𝐷</m:t>
                    </m:r>
                    <m:r>
                      <m:rPr>
                        <m:nor/>
                      </m:rPr>
                      <a:rPr lang="en-US" i="1">
                        <a:solidFill>
                          <a:prstClr val="black"/>
                        </a:solidFill>
                      </a:rPr>
                      <m:t> </m:t>
                    </m:r>
                  </m:oMath>
                </a14:m>
                <a:r>
                  <a:rPr lang="en-US" dirty="0">
                    <a:solidFill>
                      <a:prstClr val="black"/>
                    </a:solidFill>
                  </a:rPr>
                  <a:t>	</a:t>
                </a:r>
              </a:p>
              <a:p>
                <a:r>
                  <a:rPr lang="en-US" dirty="0">
                    <a:solidFill>
                      <a:prstClr val="black"/>
                    </a:solidFill>
                  </a:rPr>
                  <a:t>		</a:t>
                </a:r>
                <a14:m>
                  <m:oMath xmlns:m="http://schemas.openxmlformats.org/officeDocument/2006/math">
                    <m:r>
                      <m:rPr>
                        <m:nor/>
                      </m:rPr>
                      <a:rPr lang="en-US" i="1">
                        <a:solidFill>
                          <a:prstClr val="black"/>
                        </a:solidFill>
                      </a:rPr>
                      <m:t>  </m:t>
                    </m:r>
                    <m:r>
                      <a:rPr lang="en-US" i="1">
                        <a:solidFill>
                          <a:prstClr val="black"/>
                        </a:solidFill>
                        <a:latin typeface="Cambria Math"/>
                      </a:rPr>
                      <m:t>𝑢</m:t>
                    </m:r>
                    <m:r>
                      <a:rPr lang="en-US">
                        <a:solidFill>
                          <a:prstClr val="black"/>
                        </a:solidFill>
                        <a:latin typeface="Cambria Math"/>
                      </a:rPr>
                      <m:t>∈</m:t>
                    </m:r>
                    <m:sSup>
                      <m:sSupPr>
                        <m:ctrlPr>
                          <a:rPr lang="en-US" i="1">
                            <a:solidFill>
                              <a:prstClr val="black"/>
                            </a:solidFill>
                            <a:latin typeface="Cambria Math" panose="02040503050406030204" pitchFamily="18" charset="0"/>
                          </a:rPr>
                        </m:ctrlPr>
                      </m:sSupPr>
                      <m:e>
                        <m:r>
                          <a:rPr lang="en-US" b="1">
                            <a:solidFill>
                              <a:prstClr val="black"/>
                            </a:solidFill>
                            <a:latin typeface="Cambria Math"/>
                          </a:rPr>
                          <m:t>𝐏</m:t>
                        </m:r>
                      </m:e>
                      <m:sup>
                        <m:r>
                          <a:rPr lang="en-US">
                            <a:solidFill>
                              <a:prstClr val="black"/>
                            </a:solidFill>
                            <a:latin typeface="Cambria Math"/>
                          </a:rPr>
                          <m:t>+</m:t>
                        </m:r>
                      </m:sup>
                    </m:sSup>
                    <m:r>
                      <m:rPr>
                        <m:nor/>
                      </m:rPr>
                      <a:rPr lang="en-US" i="1">
                        <a:solidFill>
                          <a:prstClr val="black"/>
                        </a:solidFill>
                      </a:rPr>
                      <m:t> </m:t>
                    </m:r>
                  </m:oMath>
                </a14:m>
                <a:endParaRPr lang="en-US"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561101" y="886747"/>
                <a:ext cx="3555794" cy="2322559"/>
              </a:xfrm>
              <a:prstGeom prst="rect">
                <a:avLst/>
              </a:prstGeom>
              <a:blipFill rotWithShape="0">
                <a:blip r:embed="rId5"/>
                <a:stretch>
                  <a:fillRect/>
                </a:stretch>
              </a:blipFill>
              <a:ln w="25400">
                <a:solidFill>
                  <a:schemeClr val="accent3">
                    <a:lumMod val="50000"/>
                  </a:schemeClr>
                </a:solidFill>
              </a:ln>
            </p:spPr>
            <p:txBody>
              <a:bodyPr/>
              <a:lstStyle/>
              <a:p>
                <a:r>
                  <a:rPr lang="en-US">
                    <a:noFill/>
                  </a:rPr>
                  <a:t> </a:t>
                </a:r>
              </a:p>
            </p:txBody>
          </p:sp>
        </mc:Fallback>
      </mc:AlternateContent>
      <p:sp>
        <p:nvSpPr>
          <p:cNvPr id="13" name="TextBox 12"/>
          <p:cNvSpPr txBox="1"/>
          <p:nvPr/>
        </p:nvSpPr>
        <p:spPr>
          <a:xfrm>
            <a:off x="6700150" y="3209306"/>
            <a:ext cx="2122701" cy="646331"/>
          </a:xfrm>
          <a:prstGeom prst="rect">
            <a:avLst/>
          </a:prstGeom>
          <a:noFill/>
        </p:spPr>
        <p:txBody>
          <a:bodyPr wrap="square" rtlCol="0">
            <a:spAutoFit/>
          </a:bodyPr>
          <a:lstStyle/>
          <a:p>
            <a:r>
              <a:rPr lang="en-US" b="1" dirty="0" smtClean="0">
                <a:solidFill>
                  <a:srgbClr val="DE6C36">
                    <a:lumMod val="50000"/>
                  </a:srgbClr>
                </a:solidFill>
              </a:rPr>
              <a:t>Tour Length Constraints</a:t>
            </a:r>
            <a:endParaRPr lang="en-US" b="1" dirty="0">
              <a:solidFill>
                <a:srgbClr val="DE6C36">
                  <a:lumMod val="50000"/>
                </a:srgbClr>
              </a:solidFill>
            </a:endParaRPr>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 name="Rectangle 24"/>
          <p:cNvSpPr/>
          <p:nvPr/>
        </p:nvSpPr>
        <p:spPr>
          <a:xfrm>
            <a:off x="320089" y="4495800"/>
            <a:ext cx="8077200" cy="430887"/>
          </a:xfrm>
          <a:prstGeom prst="rect">
            <a:avLst/>
          </a:prstGeom>
        </p:spPr>
        <p:txBody>
          <a:bodyPr wrap="square">
            <a:spAutoFit/>
          </a:bodyPr>
          <a:lstStyle/>
          <a:p>
            <a:endParaRPr lang="en-US" sz="2200" dirty="0">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343694" y="268125"/>
                <a:ext cx="492096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prstClr val="black"/>
                          </a:solidFill>
                          <a:latin typeface="Cambria Math" panose="02040503050406030204" pitchFamily="18" charset="0"/>
                        </a:rPr>
                        <m:t>𝑴𝒊𝒏𝒊𝒎𝒊𝒛𝒆</m:t>
                      </m:r>
                      <m:r>
                        <a:rPr lang="en-US" sz="2400" b="1" i="1" smtClean="0">
                          <a:solidFill>
                            <a:prstClr val="black"/>
                          </a:solidFill>
                          <a:latin typeface="Cambria Math" panose="02040503050406030204" pitchFamily="18" charset="0"/>
                        </a:rPr>
                        <m:t> </m:t>
                      </m:r>
                      <m:r>
                        <a:rPr lang="en-US" sz="2400" b="1" i="1" smtClean="0">
                          <a:solidFill>
                            <a:prstClr val="black"/>
                          </a:solidFill>
                          <a:latin typeface="Cambria Math" panose="02040503050406030204" pitchFamily="18" charset="0"/>
                        </a:rPr>
                        <m:t>𝒁</m:t>
                      </m:r>
                      <m:r>
                        <a:rPr lang="en-US" sz="2400" b="1" i="1" smtClean="0">
                          <a:solidFill>
                            <a:prstClr val="black"/>
                          </a:solidFill>
                          <a:latin typeface="Cambria Math" panose="02040503050406030204" pitchFamily="18" charset="0"/>
                        </a:rPr>
                        <m:t>=</m:t>
                      </m:r>
                      <m:r>
                        <a:rPr lang="en-US" sz="2400" b="1" i="1" smtClean="0">
                          <a:solidFill>
                            <a:prstClr val="black"/>
                          </a:solidFill>
                          <a:latin typeface="Cambria Math" panose="02040503050406030204" pitchFamily="18" charset="0"/>
                        </a:rPr>
                        <m:t>𝑻𝒓𝒂𝒗𝒆𝒍</m:t>
                      </m:r>
                      <m:r>
                        <a:rPr lang="en-US" sz="2400" b="1" i="1" smtClean="0">
                          <a:solidFill>
                            <a:prstClr val="black"/>
                          </a:solidFill>
                          <a:latin typeface="Cambria Math" panose="02040503050406030204" pitchFamily="18" charset="0"/>
                        </a:rPr>
                        <m:t> </m:t>
                      </m:r>
                      <m:r>
                        <a:rPr lang="en-US" sz="2400" b="1" i="1" smtClean="0">
                          <a:solidFill>
                            <a:prstClr val="black"/>
                          </a:solidFill>
                          <a:latin typeface="Cambria Math" panose="02040503050406030204" pitchFamily="18" charset="0"/>
                        </a:rPr>
                        <m:t>𝑫𝒊𝒔𝒖𝒕𝒊𝒍𝒊𝒕𝒚</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43694" y="268125"/>
                <a:ext cx="4920963" cy="461665"/>
              </a:xfrm>
              <a:prstGeom prst="rect">
                <a:avLst/>
              </a:prstGeom>
              <a:blipFill rotWithShape="0">
                <a:blip r:embed="rId6"/>
                <a:stretch>
                  <a:fillRect b="-17105"/>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A297E8B3-6CB8-4D8F-AB04-9CBA8BF370F6}" type="slidenum">
              <a:rPr lang="en-US" smtClean="0"/>
              <a:t>10</a:t>
            </a:fld>
            <a:endParaRPr lang="en-US"/>
          </a:p>
        </p:txBody>
      </p:sp>
    </p:spTree>
    <p:extLst>
      <p:ext uri="{BB962C8B-B14F-4D97-AF65-F5344CB8AC3E}">
        <p14:creationId xmlns:p14="http://schemas.microsoft.com/office/powerpoint/2010/main" val="9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9" grpId="0"/>
      <p:bldP spid="10" grpId="0" animBg="1"/>
      <p:bldP spid="10" grpId="1" animBg="1"/>
      <p:bldP spid="1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Location Selection Problem </a:t>
            </a:r>
            <a:br>
              <a:rPr lang="en-US" dirty="0" smtClean="0"/>
            </a:br>
            <a:r>
              <a:rPr lang="en-US" dirty="0" smtClean="0"/>
              <a:t>for HAPP</a:t>
            </a:r>
            <a:endParaRPr lang="en-US" dirty="0"/>
          </a:p>
        </p:txBody>
      </p:sp>
      <p:sp>
        <p:nvSpPr>
          <p:cNvPr id="16" name="Content Placeholder 2"/>
          <p:cNvSpPr>
            <a:spLocks noGrp="1"/>
          </p:cNvSpPr>
          <p:nvPr>
            <p:ph idx="1"/>
          </p:nvPr>
        </p:nvSpPr>
        <p:spPr>
          <a:xfrm>
            <a:off x="594360" y="5809182"/>
            <a:ext cx="7772400" cy="614787"/>
          </a:xfrm>
        </p:spPr>
        <p:txBody>
          <a:bodyPr>
            <a:normAutofit/>
          </a:bodyPr>
          <a:lstStyle/>
          <a:p>
            <a:pPr>
              <a:buFont typeface="Wingdings" panose="05000000000000000000" pitchFamily="2" charset="2"/>
              <a:buChar char="§"/>
            </a:pPr>
            <a:r>
              <a:rPr lang="en-US" sz="2400" dirty="0" smtClean="0"/>
              <a:t>Generalized VRP (</a:t>
            </a:r>
            <a:r>
              <a:rPr lang="en-US" sz="2400" dirty="0" err="1" smtClean="0"/>
              <a:t>Ghiani</a:t>
            </a:r>
            <a:r>
              <a:rPr lang="en-US" sz="2400" dirty="0" smtClean="0"/>
              <a:t> </a:t>
            </a:r>
            <a:r>
              <a:rPr lang="en-US" sz="2400" dirty="0"/>
              <a:t>and </a:t>
            </a:r>
            <a:r>
              <a:rPr lang="en-US" sz="2400" dirty="0" err="1" smtClean="0"/>
              <a:t>Improta</a:t>
            </a:r>
            <a:r>
              <a:rPr lang="en-US" sz="2400" dirty="0" smtClean="0"/>
              <a:t>, 2000)</a:t>
            </a:r>
          </a:p>
        </p:txBody>
      </p:sp>
      <p:grpSp>
        <p:nvGrpSpPr>
          <p:cNvPr id="4" name="Group 3"/>
          <p:cNvGrpSpPr/>
          <p:nvPr/>
        </p:nvGrpSpPr>
        <p:grpSpPr>
          <a:xfrm>
            <a:off x="668109" y="1773178"/>
            <a:ext cx="7853501" cy="2804332"/>
            <a:chOff x="533400" y="1222396"/>
            <a:chExt cx="7853501" cy="2804332"/>
          </a:xfrm>
        </p:grpSpPr>
        <p:grpSp>
          <p:nvGrpSpPr>
            <p:cNvPr id="5" name="Group 4"/>
            <p:cNvGrpSpPr/>
            <p:nvPr/>
          </p:nvGrpSpPr>
          <p:grpSpPr>
            <a:xfrm>
              <a:off x="533400" y="1222396"/>
              <a:ext cx="7853501" cy="2804332"/>
              <a:chOff x="533400" y="1222396"/>
              <a:chExt cx="7853501" cy="2804332"/>
            </a:xfrm>
          </p:grpSpPr>
          <p:sp>
            <p:nvSpPr>
              <p:cNvPr id="8" name="Rounded Rectangle 7"/>
              <p:cNvSpPr/>
              <p:nvPr/>
            </p:nvSpPr>
            <p:spPr>
              <a:xfrm>
                <a:off x="533400" y="1524000"/>
                <a:ext cx="3429000" cy="838200"/>
              </a:xfrm>
              <a:prstGeom prst="roundRect">
                <a:avLst/>
              </a:prstGeom>
              <a:noFill/>
              <a:ln w="254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9" name="Group 8"/>
              <p:cNvGrpSpPr/>
              <p:nvPr/>
            </p:nvGrpSpPr>
            <p:grpSpPr>
              <a:xfrm>
                <a:off x="5080920" y="1222396"/>
                <a:ext cx="3305981" cy="2804332"/>
                <a:chOff x="5096456" y="1516239"/>
                <a:chExt cx="3305981" cy="2804332"/>
              </a:xfrm>
            </p:grpSpPr>
            <p:grpSp>
              <p:nvGrpSpPr>
                <p:cNvPr id="10" name="Group 9"/>
                <p:cNvGrpSpPr/>
                <p:nvPr/>
              </p:nvGrpSpPr>
              <p:grpSpPr>
                <a:xfrm>
                  <a:off x="5096456" y="1516239"/>
                  <a:ext cx="3147300" cy="2804332"/>
                  <a:chOff x="5100155" y="841396"/>
                  <a:chExt cx="3147300" cy="2804332"/>
                </a:xfrm>
              </p:grpSpPr>
              <mc:AlternateContent xmlns:mc="http://schemas.openxmlformats.org/markup-compatibility/2006" xmlns:a14="http://schemas.microsoft.com/office/drawing/2010/main">
                <mc:Choice Requires="a14">
                  <p:sp>
                    <p:nvSpPr>
                      <p:cNvPr id="12" name="Rounded Rectangle 11"/>
                      <p:cNvSpPr/>
                      <p:nvPr/>
                    </p:nvSpPr>
                    <p:spPr>
                      <a:xfrm>
                        <a:off x="5100155" y="2204319"/>
                        <a:ext cx="3147300" cy="1441409"/>
                      </a:xfrm>
                      <a:prstGeom prst="roundRect">
                        <a:avLst/>
                      </a:prstGeom>
                      <a:noFill/>
                      <a:ln w="254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rgbClr val="FF0000"/>
                          </a:solidFill>
                        </a:endParaRPr>
                      </a:p>
                      <a:p>
                        <a:pPr algn="ctr"/>
                        <a:endParaRPr lang="en-US" dirty="0">
                          <a:solidFill>
                            <a:srgbClr val="FF0000"/>
                          </a:solidFill>
                        </a:endParaRPr>
                      </a:p>
                      <a:p>
                        <a:pPr algn="ctr"/>
                        <a:r>
                          <a:rPr lang="en-US" dirty="0">
                            <a:solidFill>
                              <a:srgbClr val="FF0000"/>
                            </a:solidFill>
                          </a:rPr>
                          <a:t>Candidate Locations for activity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a:rPr>
                                  <m:t>𝑨</m:t>
                                </m:r>
                              </m:e>
                              <m:sub>
                                <m:r>
                                  <a:rPr lang="en-US" b="1" i="1">
                                    <a:solidFill>
                                      <a:srgbClr val="FF0000"/>
                                    </a:solidFill>
                                    <a:latin typeface="Cambria Math"/>
                                  </a:rPr>
                                  <m:t>𝒂</m:t>
                                </m:r>
                              </m:sub>
                            </m:sSub>
                          </m:oMath>
                        </a14:m>
                        <a:endParaRPr lang="en-US" b="1" dirty="0">
                          <a:solidFill>
                            <a:srgbClr val="FF0000"/>
                          </a:solidFill>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5100155" y="2204319"/>
                        <a:ext cx="3147300" cy="1441409"/>
                      </a:xfrm>
                      <a:prstGeom prst="roundRect">
                        <a:avLst/>
                      </a:prstGeom>
                      <a:blipFill rotWithShape="0">
                        <a:blip r:embed="rId3"/>
                        <a:stretch>
                          <a:fillRect/>
                        </a:stretch>
                      </a:blipFill>
                      <a:ln w="25400">
                        <a:solidFill>
                          <a:srgbClr val="FF0000"/>
                        </a:solidFill>
                      </a:ln>
                    </p:spPr>
                    <p:txBody>
                      <a:bodyPr/>
                      <a:lstStyle/>
                      <a:p>
                        <a:r>
                          <a:rPr lang="en-US">
                            <a:noFill/>
                          </a:rPr>
                          <a:t> </a:t>
                        </a:r>
                      </a:p>
                    </p:txBody>
                  </p:sp>
                </mc:Fallback>
              </mc:AlternateContent>
              <p:sp>
                <p:nvSpPr>
                  <p:cNvPr id="13" name="Rounded Rectangle 12"/>
                  <p:cNvSpPr/>
                  <p:nvPr/>
                </p:nvSpPr>
                <p:spPr>
                  <a:xfrm>
                    <a:off x="5100155" y="841396"/>
                    <a:ext cx="3147300" cy="1362926"/>
                  </a:xfrm>
                  <a:prstGeom prst="roundRect">
                    <a:avLst/>
                  </a:prstGeom>
                  <a:noFill/>
                  <a:ln w="254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Activities with Pre-Selected Locations</a:t>
                    </a:r>
                  </a:p>
                  <a:p>
                    <a:pPr algn="ctr"/>
                    <a:endParaRPr lang="en-US" dirty="0"/>
                  </a:p>
                  <a:p>
                    <a:pPr algn="ctr"/>
                    <a:endParaRPr lang="en-US" dirty="0"/>
                  </a:p>
                </p:txBody>
              </p:sp>
            </p:grpSp>
            <mc:AlternateContent xmlns:mc="http://schemas.openxmlformats.org/markup-compatibility/2006" xmlns:a14="http://schemas.microsoft.com/office/drawing/2010/main">
              <mc:Choice Requires="a14">
                <p:sp>
                  <p:nvSpPr>
                    <p:cNvPr id="11" name="Rectangle 10"/>
                    <p:cNvSpPr/>
                    <p:nvPr/>
                  </p:nvSpPr>
                  <p:spPr>
                    <a:xfrm>
                      <a:off x="5197136" y="2122641"/>
                      <a:ext cx="3205301" cy="1513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1" i="1" smtClean="0">
                                    <a:latin typeface="Cambria Math" panose="02040503050406030204" pitchFamily="18" charset="0"/>
                                  </a:rPr>
                                </m:ctrlPr>
                              </m:naryPr>
                              <m:sub>
                                <m:r>
                                  <m:rPr>
                                    <m:brk m:alnAt="7"/>
                                  </m:rPr>
                                  <a:rPr lang="en-US" i="1">
                                    <a:latin typeface="Cambria Math"/>
                                  </a:rPr>
                                  <m:t>𝑣</m:t>
                                </m:r>
                                <m:r>
                                  <a:rPr lang="en-US">
                                    <a:latin typeface="Cambria Math"/>
                                  </a:rPr>
                                  <m:t>∈</m:t>
                                </m:r>
                                <m:r>
                                  <a:rPr lang="en-US" b="1" i="1">
                                    <a:latin typeface="Cambria Math"/>
                                  </a:rPr>
                                  <m:t>𝑽</m:t>
                                </m:r>
                              </m:sub>
                              <m:sup/>
                              <m:e>
                                <m:nary>
                                  <m:naryPr>
                                    <m:chr m:val="∑"/>
                                    <m:limLoc m:val="undOvr"/>
                                    <m:grow m:val="on"/>
                                    <m:supHide m:val="on"/>
                                    <m:ctrlPr>
                                      <a:rPr lang="en-US" b="1" i="1">
                                        <a:latin typeface="Cambria Math" panose="02040503050406030204" pitchFamily="18" charset="0"/>
                                      </a:rPr>
                                    </m:ctrlPr>
                                  </m:naryPr>
                                  <m:sub>
                                    <m:r>
                                      <a:rPr lang="en-US" i="1">
                                        <a:latin typeface="Cambria Math"/>
                                      </a:rPr>
                                      <m:t>𝑤</m:t>
                                    </m:r>
                                    <m:r>
                                      <a:rPr lang="en-US">
                                        <a:latin typeface="Cambria Math"/>
                                      </a:rPr>
                                      <m:t>∈</m:t>
                                    </m:r>
                                    <m:r>
                                      <a:rPr lang="en-US" b="1" i="1">
                                        <a:latin typeface="Cambria Math"/>
                                      </a:rPr>
                                      <m:t>𝑵</m:t>
                                    </m:r>
                                  </m:sub>
                                  <m:sup/>
                                  <m:e>
                                    <m:sSubSup>
                                      <m:sSubSupPr>
                                        <m:ctrlPr>
                                          <a:rPr lang="en-US" b="1" i="1">
                                            <a:latin typeface="Cambria Math" panose="02040503050406030204" pitchFamily="18" charset="0"/>
                                          </a:rPr>
                                        </m:ctrlPr>
                                      </m:sSubSupPr>
                                      <m:e>
                                        <m:r>
                                          <a:rPr lang="en-US" i="1">
                                            <a:latin typeface="Cambria Math"/>
                                          </a:rPr>
                                          <m:t>𝑋</m:t>
                                        </m:r>
                                      </m:e>
                                      <m:sub>
                                        <m:r>
                                          <a:rPr lang="en-US" i="1">
                                            <a:latin typeface="Cambria Math"/>
                                          </a:rPr>
                                          <m:t>𝑢𝑤</m:t>
                                        </m:r>
                                      </m:sub>
                                      <m:sup>
                                        <m:r>
                                          <a:rPr lang="en-US" i="1">
                                            <a:latin typeface="Cambria Math"/>
                                          </a:rPr>
                                          <m:t>𝜐</m:t>
                                        </m:r>
                                      </m:sup>
                                    </m:sSubSup>
                                  </m:e>
                                </m:nary>
                              </m:e>
                            </m:nary>
                            <m:r>
                              <a:rPr lang="en-US" b="1" i="1">
                                <a:latin typeface="Cambria Math"/>
                              </a:rPr>
                              <m:t>=</m:t>
                            </m:r>
                            <m:r>
                              <a:rPr lang="en-US" i="1">
                                <a:latin typeface="Cambria Math"/>
                              </a:rPr>
                              <m:t>1</m:t>
                            </m:r>
                            <m:r>
                              <m:rPr>
                                <m:nor/>
                              </m:rPr>
                              <a:rPr lang="en-US" i="1"/>
                              <m:t>,  </m:t>
                            </m:r>
                            <m:r>
                              <m:rPr>
                                <m:nor/>
                              </m:rPr>
                              <a:rPr lang="en-US" i="1">
                                <a:latin typeface="Calibri" pitchFamily="34" charset="0"/>
                                <a:cs typeface="Calibri" pitchFamily="34" charset="0"/>
                              </a:rPr>
                              <m:t> </m:t>
                            </m:r>
                            <m:r>
                              <m:rPr>
                                <m:nor/>
                              </m:rPr>
                              <a:rPr lang="en-US" b="0" i="1" smtClean="0">
                                <a:latin typeface="Cambria Math" pitchFamily="18" charset="0"/>
                                <a:ea typeface="Cambria Math" pitchFamily="18" charset="0"/>
                                <a:cs typeface="Calibri" pitchFamily="34" charset="0"/>
                              </a:rPr>
                              <m:t>u</m:t>
                            </m:r>
                            <m:r>
                              <a:rPr lang="en-US">
                                <a:latin typeface="Cambria Math"/>
                              </a:rPr>
                              <m:t>∈</m:t>
                            </m:r>
                            <m:sSubSup>
                              <m:sSubSupPr>
                                <m:ctrlPr>
                                  <a:rPr lang="en-US" i="1">
                                    <a:latin typeface="Cambria Math" panose="02040503050406030204" pitchFamily="18" charset="0"/>
                                  </a:rPr>
                                </m:ctrlPr>
                              </m:sSubSupPr>
                              <m:e>
                                <m:r>
                                  <a:rPr lang="en-US" b="1">
                                    <a:latin typeface="Cambria Math"/>
                                  </a:rPr>
                                  <m:t>𝐏</m:t>
                                </m:r>
                              </m:e>
                              <m:sub>
                                <m:r>
                                  <a:rPr lang="en-US" i="1">
                                    <a:latin typeface="Cambria Math"/>
                                  </a:rPr>
                                  <m:t>𝑃</m:t>
                                </m:r>
                              </m:sub>
                              <m:sup>
                                <m:r>
                                  <a:rPr lang="en-US">
                                    <a:latin typeface="Cambria Math"/>
                                  </a:rPr>
                                  <m:t>+</m:t>
                                </m:r>
                              </m:sup>
                            </m:sSubSup>
                            <m:r>
                              <m:rPr>
                                <m:nor/>
                              </m:rPr>
                              <a:rPr lang="en-US" i="1"/>
                              <m:t> </m:t>
                            </m:r>
                          </m:oMath>
                        </m:oMathPara>
                      </a14:m>
                      <a:endParaRPr lang="en-US" b="1" i="1" dirty="0" smtClean="0">
                        <a:latin typeface="Cambria Math"/>
                      </a:endParaRPr>
                    </a:p>
                    <a:p>
                      <a:pPr/>
                      <a14:m>
                        <m:oMathPara xmlns:m="http://schemas.openxmlformats.org/officeDocument/2006/math">
                          <m:oMathParaPr>
                            <m:jc m:val="left"/>
                          </m:oMathParaPr>
                          <m:oMath xmlns:m="http://schemas.openxmlformats.org/officeDocument/2006/math">
                            <m:nary>
                              <m:naryPr>
                                <m:chr m:val="∑"/>
                                <m:supHide m:val="on"/>
                                <m:ctrlPr>
                                  <a:rPr lang="en-US" b="1" i="1">
                                    <a:latin typeface="Cambria Math" panose="02040503050406030204" pitchFamily="18" charset="0"/>
                                  </a:rPr>
                                </m:ctrlPr>
                              </m:naryPr>
                              <m:sub>
                                <m:r>
                                  <m:rPr>
                                    <m:brk m:alnAt="7"/>
                                  </m:rPr>
                                  <a:rPr lang="en-US" i="1">
                                    <a:latin typeface="Cambria Math"/>
                                  </a:rPr>
                                  <m:t>𝑣</m:t>
                                </m:r>
                                <m:r>
                                  <a:rPr lang="en-US">
                                    <a:latin typeface="Cambria Math"/>
                                  </a:rPr>
                                  <m:t>∈</m:t>
                                </m:r>
                                <m:r>
                                  <a:rPr lang="en-US" b="1" i="1">
                                    <a:latin typeface="Cambria Math"/>
                                  </a:rPr>
                                  <m:t>𝑽</m:t>
                                </m:r>
                              </m:sub>
                              <m:sup/>
                              <m:e>
                                <m:nary>
                                  <m:naryPr>
                                    <m:chr m:val="∑"/>
                                    <m:supHide m:val="on"/>
                                    <m:ctrlPr>
                                      <a:rPr lang="en-US" i="1">
                                        <a:latin typeface="Cambria Math" panose="02040503050406030204" pitchFamily="18" charset="0"/>
                                      </a:rPr>
                                    </m:ctrlPr>
                                  </m:naryPr>
                                  <m:sub>
                                    <m:r>
                                      <a:rPr lang="en-US" i="1">
                                        <a:latin typeface="Cambria Math"/>
                                      </a:rPr>
                                      <m:t>𝑢</m:t>
                                    </m:r>
                                    <m:r>
                                      <a:rPr lang="en-US" i="1">
                                        <a:latin typeface="Cambria Math"/>
                                      </a:rPr>
                                      <m:t>∈</m:t>
                                    </m:r>
                                    <m:sSubSup>
                                      <m:sSubSupPr>
                                        <m:ctrlPr>
                                          <a:rPr lang="en-US" i="1">
                                            <a:latin typeface="Cambria Math" panose="02040503050406030204" pitchFamily="18" charset="0"/>
                                          </a:rPr>
                                        </m:ctrlPr>
                                      </m:sSubSupPr>
                                      <m:e>
                                        <m:r>
                                          <a:rPr lang="en-US" b="1" i="1">
                                            <a:latin typeface="Cambria Math"/>
                                          </a:rPr>
                                          <m:t>𝑷</m:t>
                                        </m:r>
                                      </m:e>
                                      <m:sub>
                                        <m:r>
                                          <a:rPr lang="en-US" i="1">
                                            <a:latin typeface="Cambria Math"/>
                                          </a:rPr>
                                          <m:t>𝐴</m:t>
                                        </m:r>
                                      </m:sub>
                                      <m:sup>
                                        <m:r>
                                          <a:rPr lang="en-US" i="1">
                                            <a:latin typeface="Cambria Math"/>
                                          </a:rPr>
                                          <m:t>+</m:t>
                                        </m:r>
                                      </m:sup>
                                    </m:sSubSup>
                                  </m:sub>
                                  <m:sup/>
                                  <m:e>
                                    <m:nary>
                                      <m:naryPr>
                                        <m:chr m:val="∑"/>
                                        <m:limLoc m:val="undOvr"/>
                                        <m:grow m:val="on"/>
                                        <m:supHide m:val="on"/>
                                        <m:ctrlPr>
                                          <a:rPr lang="en-US" i="1">
                                            <a:latin typeface="Cambria Math" panose="02040503050406030204" pitchFamily="18" charset="0"/>
                                          </a:rPr>
                                        </m:ctrlPr>
                                      </m:naryPr>
                                      <m:sub>
                                        <m:r>
                                          <a:rPr lang="en-US" i="1">
                                            <a:latin typeface="Cambria Math"/>
                                          </a:rPr>
                                          <m:t>𝑤</m:t>
                                        </m:r>
                                        <m:r>
                                          <a:rPr lang="en-US">
                                            <a:latin typeface="Cambria Math"/>
                                          </a:rPr>
                                          <m:t>∈</m:t>
                                        </m:r>
                                        <m:r>
                                          <a:rPr lang="en-US" b="1">
                                            <a:latin typeface="Cambria Math"/>
                                          </a:rPr>
                                          <m:t>𝐍</m:t>
                                        </m:r>
                                      </m:sub>
                                      <m:sup/>
                                      <m:e>
                                        <m:sSubSup>
                                          <m:sSubSupPr>
                                            <m:ctrlPr>
                                              <a:rPr lang="en-US" b="1" i="1">
                                                <a:latin typeface="Cambria Math" panose="02040503050406030204" pitchFamily="18" charset="0"/>
                                              </a:rPr>
                                            </m:ctrlPr>
                                          </m:sSubSupPr>
                                          <m:e>
                                            <m:r>
                                              <a:rPr lang="en-US" i="1">
                                                <a:latin typeface="Cambria Math"/>
                                              </a:rPr>
                                              <m:t>𝑋</m:t>
                                            </m:r>
                                          </m:e>
                                          <m:sub>
                                            <m:r>
                                              <a:rPr lang="en-US" i="1">
                                                <a:latin typeface="Cambria Math"/>
                                              </a:rPr>
                                              <m:t>𝑢𝑤</m:t>
                                            </m:r>
                                          </m:sub>
                                          <m:sup>
                                            <m:r>
                                              <a:rPr lang="en-US" i="1">
                                                <a:latin typeface="Cambria Math"/>
                                              </a:rPr>
                                              <m:t>𝜐</m:t>
                                            </m:r>
                                          </m:sup>
                                        </m:sSubSup>
                                      </m:e>
                                    </m:nary>
                                  </m:e>
                                </m:nary>
                              </m:e>
                            </m:nary>
                            <m:r>
                              <a:rPr lang="en-US" b="1" i="1" smtClean="0">
                                <a:latin typeface="Cambria Math"/>
                              </a:rPr>
                              <m:t>=</m:t>
                            </m:r>
                            <m:r>
                              <a:rPr lang="en-US" b="0" i="1" smtClean="0">
                                <a:latin typeface="Cambria Math"/>
                              </a:rPr>
                              <m:t>1,</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𝑎</m:t>
                                </m:r>
                              </m:sub>
                            </m:sSub>
                            <m:r>
                              <a:rPr lang="en-US">
                                <a:latin typeface="Cambria Math"/>
                              </a:rPr>
                              <m:t>∈</m:t>
                            </m:r>
                            <m:r>
                              <a:rPr lang="en-US" b="1" i="1" smtClean="0">
                                <a:latin typeface="Cambria Math"/>
                              </a:rPr>
                              <m:t>𝑨</m:t>
                            </m:r>
                          </m:oMath>
                        </m:oMathPara>
                      </a14:m>
                      <a:endParaRPr lang="en-US" b="1" dirty="0"/>
                    </a:p>
                  </p:txBody>
                </p:sp>
              </mc:Choice>
              <mc:Fallback xmlns="">
                <p:sp>
                  <p:nvSpPr>
                    <p:cNvPr id="11" name="Rectangle 10"/>
                    <p:cNvSpPr>
                      <a:spLocks noRot="1" noChangeAspect="1" noMove="1" noResize="1" noEditPoints="1" noAdjustHandles="1" noChangeArrowheads="1" noChangeShapeType="1" noTextEdit="1"/>
                    </p:cNvSpPr>
                    <p:nvPr/>
                  </p:nvSpPr>
                  <p:spPr>
                    <a:xfrm>
                      <a:off x="5197136" y="2122641"/>
                      <a:ext cx="3205301" cy="1513043"/>
                    </a:xfrm>
                    <a:prstGeom prst="rect">
                      <a:avLst/>
                    </a:prstGeom>
                    <a:blipFill rotWithShape="0">
                      <a:blip r:embed="rId4"/>
                      <a:stretch>
                        <a:fillRect/>
                      </a:stretch>
                    </a:blipFill>
                  </p:spPr>
                  <p:txBody>
                    <a:bodyPr/>
                    <a:lstStyle/>
                    <a:p>
                      <a:r>
                        <a:rPr lang="en-US">
                          <a:noFill/>
                        </a:rPr>
                        <a:t> </a:t>
                      </a:r>
                    </a:p>
                  </p:txBody>
                </p:sp>
              </mc:Fallback>
            </mc:AlternateContent>
          </p:grpSp>
        </p:grpSp>
        <p:cxnSp>
          <p:nvCxnSpPr>
            <p:cNvPr id="6" name="Curved Connector 5"/>
            <p:cNvCxnSpPr>
              <a:stCxn id="8" idx="3"/>
              <a:endCxn id="13" idx="1"/>
            </p:cNvCxnSpPr>
            <p:nvPr/>
          </p:nvCxnSpPr>
          <p:spPr>
            <a:xfrm flipV="1">
              <a:off x="3962400" y="1903859"/>
              <a:ext cx="1118520" cy="39241"/>
            </a:xfrm>
            <a:prstGeom prst="curvedConnector3">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8" idx="3"/>
              <a:endCxn id="12" idx="1"/>
            </p:cNvCxnSpPr>
            <p:nvPr/>
          </p:nvCxnSpPr>
          <p:spPr>
            <a:xfrm>
              <a:off x="3962400" y="1943100"/>
              <a:ext cx="1118520" cy="1362924"/>
            </a:xfrm>
            <a:prstGeom prst="curvedConnector3">
              <a:avLst>
                <a:gd name="adj1" fmla="val 50000"/>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 name="Content Placeholder 3"/>
              <p:cNvSpPr txBox="1">
                <a:spLocks/>
              </p:cNvSpPr>
              <p:nvPr/>
            </p:nvSpPr>
            <p:spPr>
              <a:xfrm>
                <a:off x="708129" y="2158943"/>
                <a:ext cx="4348819" cy="3467359"/>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left"/>
                    </m:oMathParaPr>
                    <m:oMath xmlns:m="http://schemas.openxmlformats.org/officeDocument/2006/math">
                      <m:nary>
                        <m:naryPr>
                          <m:chr m:val="∑"/>
                          <m:supHide m:val="on"/>
                          <m:ctrlPr>
                            <a:rPr lang="en-US" sz="1800" b="1" i="1" smtClean="0">
                              <a:latin typeface="Cambria Math" panose="02040503050406030204" pitchFamily="18" charset="0"/>
                            </a:rPr>
                          </m:ctrlPr>
                        </m:naryPr>
                        <m:sub>
                          <m:r>
                            <m:rPr>
                              <m:brk m:alnAt="7"/>
                            </m:rPr>
                            <a:rPr lang="en-US" sz="1800" i="1">
                              <a:latin typeface="Cambria Math"/>
                            </a:rPr>
                            <m:t>𝑣</m:t>
                          </m:r>
                          <m:r>
                            <a:rPr lang="en-US" sz="1800">
                              <a:latin typeface="Cambria Math"/>
                            </a:rPr>
                            <m:t>∈</m:t>
                          </m:r>
                          <m:r>
                            <a:rPr lang="en-US" sz="1800" b="1" i="1">
                              <a:latin typeface="Cambria Math"/>
                            </a:rPr>
                            <m:t>𝑽</m:t>
                          </m:r>
                        </m:sub>
                        <m:sup/>
                        <m:e>
                          <m:nary>
                            <m:naryPr>
                              <m:chr m:val="∑"/>
                              <m:limLoc m:val="undOvr"/>
                              <m:grow m:val="on"/>
                              <m:supHide m:val="on"/>
                              <m:ctrlPr>
                                <a:rPr lang="en-US" sz="1800" b="1" i="1">
                                  <a:latin typeface="Cambria Math" panose="02040503050406030204" pitchFamily="18" charset="0"/>
                                </a:rPr>
                              </m:ctrlPr>
                            </m:naryPr>
                            <m:sub>
                              <m:r>
                                <a:rPr lang="en-US" sz="1800" i="1">
                                  <a:latin typeface="Cambria Math"/>
                                </a:rPr>
                                <m:t>𝑤</m:t>
                              </m:r>
                              <m:r>
                                <a:rPr lang="en-US" sz="1800">
                                  <a:latin typeface="Cambria Math"/>
                                </a:rPr>
                                <m:t>∈</m:t>
                              </m:r>
                              <m:r>
                                <a:rPr lang="en-US" sz="1800" b="1" i="1">
                                  <a:latin typeface="Cambria Math"/>
                                </a:rPr>
                                <m:t>𝑵</m:t>
                              </m:r>
                            </m:sub>
                            <m:sup/>
                            <m:e>
                              <m:sSubSup>
                                <m:sSubSupPr>
                                  <m:ctrlPr>
                                    <a:rPr lang="en-US" sz="1800" b="1" i="1">
                                      <a:latin typeface="Cambria Math" panose="02040503050406030204" pitchFamily="18" charset="0"/>
                                    </a:rPr>
                                  </m:ctrlPr>
                                </m:sSubSupPr>
                                <m:e>
                                  <m:r>
                                    <a:rPr lang="en-US" sz="1800" i="1">
                                      <a:latin typeface="Cambria Math"/>
                                    </a:rPr>
                                    <m:t>𝑋</m:t>
                                  </m:r>
                                </m:e>
                                <m:sub>
                                  <m:r>
                                    <a:rPr lang="en-US" sz="1800" i="1">
                                      <a:latin typeface="Cambria Math"/>
                                    </a:rPr>
                                    <m:t>𝑢𝑤</m:t>
                                  </m:r>
                                </m:sub>
                                <m:sup>
                                  <m:r>
                                    <a:rPr lang="en-US" sz="1800" i="1">
                                      <a:latin typeface="Cambria Math"/>
                                    </a:rPr>
                                    <m:t>𝜐</m:t>
                                  </m:r>
                                </m:sup>
                              </m:sSubSup>
                            </m:e>
                          </m:nary>
                        </m:e>
                      </m:nary>
                      <m:r>
                        <a:rPr lang="en-US" sz="1800" b="1" i="1">
                          <a:latin typeface="Cambria Math"/>
                        </a:rPr>
                        <m:t>=</m:t>
                      </m:r>
                      <m:r>
                        <a:rPr lang="en-US" sz="1800" i="1">
                          <a:latin typeface="Cambria Math"/>
                        </a:rPr>
                        <m:t>1</m:t>
                      </m:r>
                      <m:r>
                        <a:rPr lang="en-US" sz="1800" b="1" i="1">
                          <a:latin typeface="Cambria Math"/>
                        </a:rPr>
                        <m:t>,</m:t>
                      </m:r>
                      <m:r>
                        <a:rPr lang="en-US" sz="1800" i="1">
                          <a:latin typeface="Cambria Math"/>
                        </a:rPr>
                        <m:t>  </m:t>
                      </m:r>
                      <m:r>
                        <a:rPr lang="en-US" sz="1800" i="1">
                          <a:latin typeface="Cambria Math"/>
                        </a:rPr>
                        <m:t>𝑢</m:t>
                      </m:r>
                      <m:r>
                        <a:rPr lang="en-US" sz="1800">
                          <a:latin typeface="Cambria Math"/>
                        </a:rPr>
                        <m:t>∈</m:t>
                      </m:r>
                      <m:sSup>
                        <m:sSupPr>
                          <m:ctrlPr>
                            <a:rPr lang="en-US" sz="1800" i="1">
                              <a:latin typeface="Cambria Math" panose="02040503050406030204" pitchFamily="18" charset="0"/>
                            </a:rPr>
                          </m:ctrlPr>
                        </m:sSupPr>
                        <m:e>
                          <m:r>
                            <a:rPr lang="en-US" sz="1800" b="1">
                              <a:latin typeface="Cambria Math"/>
                            </a:rPr>
                            <m:t>𝐏</m:t>
                          </m:r>
                        </m:e>
                        <m:sup>
                          <m:r>
                            <m:rPr>
                              <m:nor/>
                            </m:rPr>
                            <a:rPr lang="en-US" sz="1800" b="1" i="1"/>
                            <m:t>+</m:t>
                          </m:r>
                        </m:sup>
                      </m:sSup>
                    </m:oMath>
                  </m:oMathPara>
                </a14:m>
                <a:endParaRPr lang="en-US" sz="1800" i="1" dirty="0">
                  <a:latin typeface="Cambria Math"/>
                </a:endParaRPr>
              </a:p>
              <a:p>
                <a:pPr marL="0" indent="0">
                  <a:buFont typeface="Arial" pitchFamily="34" charset="0"/>
                  <a:buNone/>
                </a:pPr>
                <a14:m>
                  <m:oMathPara xmlns:m="http://schemas.openxmlformats.org/officeDocument/2006/math">
                    <m:oMathParaPr>
                      <m:jc m:val="left"/>
                    </m:oMathParaPr>
                    <m:oMath xmlns:m="http://schemas.openxmlformats.org/officeDocument/2006/math">
                      <m:nary>
                        <m:naryPr>
                          <m:chr m:val="∑"/>
                          <m:limLoc m:val="undOvr"/>
                          <m:grow m:val="on"/>
                          <m:supHide m:val="on"/>
                          <m:ctrlPr>
                            <a:rPr lang="en-US" sz="1800" i="1">
                              <a:latin typeface="Cambria Math" panose="02040503050406030204" pitchFamily="18" charset="0"/>
                            </a:rPr>
                          </m:ctrlPr>
                        </m:naryPr>
                        <m:sub>
                          <m:r>
                            <a:rPr lang="en-US" sz="1800" i="1">
                              <a:latin typeface="Cambria Math"/>
                            </a:rPr>
                            <m:t>𝑤</m:t>
                          </m:r>
                          <m:r>
                            <a:rPr lang="en-US" sz="1800">
                              <a:latin typeface="Cambria Math"/>
                            </a:rPr>
                            <m:t>∈</m:t>
                          </m:r>
                          <m:r>
                            <a:rPr lang="en-US" sz="1800" b="1">
                              <a:latin typeface="Cambria Math"/>
                            </a:rPr>
                            <m:t>𝐍</m:t>
                          </m:r>
                        </m:sub>
                        <m:sup/>
                        <m:e>
                          <m:sSubSup>
                            <m:sSubSupPr>
                              <m:ctrlPr>
                                <a:rPr lang="en-US" sz="1800" b="1" i="1">
                                  <a:latin typeface="Cambria Math" panose="02040503050406030204" pitchFamily="18" charset="0"/>
                                </a:rPr>
                              </m:ctrlPr>
                            </m:sSubSupPr>
                            <m:e>
                              <m:r>
                                <a:rPr lang="en-US" sz="1800" i="1">
                                  <a:latin typeface="Cambria Math"/>
                                </a:rPr>
                                <m:t>𝑋</m:t>
                              </m:r>
                            </m:e>
                            <m:sub>
                              <m:r>
                                <a:rPr lang="en-US" sz="1800" i="1">
                                  <a:latin typeface="Cambria Math"/>
                                </a:rPr>
                                <m:t>𝑢𝑤</m:t>
                              </m:r>
                            </m:sub>
                            <m:sup>
                              <m:r>
                                <a:rPr lang="en-US" sz="1800" i="1">
                                  <a:latin typeface="Cambria Math"/>
                                </a:rPr>
                                <m:t>𝜐</m:t>
                              </m:r>
                            </m:sup>
                          </m:sSubSup>
                        </m:e>
                      </m:nary>
                      <m:r>
                        <a:rPr lang="en-US" sz="1800">
                          <a:latin typeface="Cambria Math"/>
                        </a:rPr>
                        <m:t>−</m:t>
                      </m:r>
                      <m:nary>
                        <m:naryPr>
                          <m:chr m:val="∑"/>
                          <m:limLoc m:val="undOvr"/>
                          <m:grow m:val="on"/>
                          <m:supHide m:val="on"/>
                          <m:ctrlPr>
                            <a:rPr lang="en-US" sz="1800" i="1">
                              <a:latin typeface="Cambria Math" panose="02040503050406030204" pitchFamily="18" charset="0"/>
                            </a:rPr>
                          </m:ctrlPr>
                        </m:naryPr>
                        <m:sub>
                          <m:r>
                            <a:rPr lang="en-US" sz="1800" i="1">
                              <a:latin typeface="Cambria Math"/>
                            </a:rPr>
                            <m:t>𝑤</m:t>
                          </m:r>
                          <m:r>
                            <a:rPr lang="en-US" sz="1800">
                              <a:latin typeface="Cambria Math"/>
                            </a:rPr>
                            <m:t>∈</m:t>
                          </m:r>
                          <m:r>
                            <a:rPr lang="en-US" sz="1800" b="1">
                              <a:latin typeface="Cambria Math"/>
                            </a:rPr>
                            <m:t>𝐍</m:t>
                          </m:r>
                        </m:sub>
                        <m:sup/>
                        <m:e>
                          <m:sSubSup>
                            <m:sSubSupPr>
                              <m:ctrlPr>
                                <a:rPr lang="en-US" sz="1800" b="1" i="1">
                                  <a:latin typeface="Cambria Math" panose="02040503050406030204" pitchFamily="18" charset="0"/>
                                </a:rPr>
                              </m:ctrlPr>
                            </m:sSubSupPr>
                            <m:e>
                              <m:r>
                                <a:rPr lang="en-US" sz="1800" i="1">
                                  <a:latin typeface="Cambria Math"/>
                                </a:rPr>
                                <m:t>𝑋</m:t>
                              </m:r>
                            </m:e>
                            <m:sub>
                              <m:r>
                                <a:rPr lang="en-US" sz="1800" i="1">
                                  <a:latin typeface="Cambria Math"/>
                                </a:rPr>
                                <m:t>𝑤𝑢</m:t>
                              </m:r>
                            </m:sub>
                            <m:sup>
                              <m:r>
                                <a:rPr lang="en-US" sz="1800" i="1">
                                  <a:latin typeface="Cambria Math"/>
                                </a:rPr>
                                <m:t>𝜐</m:t>
                              </m:r>
                            </m:sup>
                          </m:sSubSup>
                        </m:e>
                      </m:nary>
                      <m:r>
                        <a:rPr lang="en-US" sz="1800">
                          <a:latin typeface="Cambria Math"/>
                        </a:rPr>
                        <m:t>=0</m:t>
                      </m:r>
                      <m:r>
                        <m:rPr>
                          <m:nor/>
                        </m:rPr>
                        <a:rPr lang="en-US" sz="1800" i="1"/>
                        <m:t>   </m:t>
                      </m:r>
                      <m:r>
                        <a:rPr lang="en-US" sz="1800" i="1">
                          <a:latin typeface="Cambria Math"/>
                        </a:rPr>
                        <m:t>𝑢</m:t>
                      </m:r>
                      <m:r>
                        <a:rPr lang="en-US" sz="1800">
                          <a:latin typeface="Cambria Math"/>
                        </a:rPr>
                        <m:t>∈</m:t>
                      </m:r>
                      <m:r>
                        <a:rPr lang="en-US" sz="1800" b="1">
                          <a:latin typeface="Cambria Math"/>
                        </a:rPr>
                        <m:t>𝐏</m:t>
                      </m:r>
                      <m:r>
                        <m:rPr>
                          <m:nor/>
                        </m:rPr>
                        <a:rPr lang="en-US" sz="1800" b="1" i="1"/>
                        <m:t>, </m:t>
                      </m:r>
                      <m:r>
                        <a:rPr lang="en-US" sz="1800" i="1">
                          <a:latin typeface="Cambria Math"/>
                        </a:rPr>
                        <m:t>𝜐</m:t>
                      </m:r>
                      <m:r>
                        <a:rPr lang="en-US" sz="1800">
                          <a:latin typeface="Cambria Math"/>
                        </a:rPr>
                        <m:t>∈</m:t>
                      </m:r>
                      <m:r>
                        <a:rPr lang="en-US" sz="1800" b="1">
                          <a:latin typeface="Cambria Math"/>
                        </a:rPr>
                        <m:t>𝐕</m:t>
                      </m:r>
                      <m:r>
                        <m:rPr>
                          <m:nor/>
                        </m:rPr>
                        <a:rPr lang="en-US" sz="1800" b="1" i="1"/>
                        <m:t> </m:t>
                      </m:r>
                    </m:oMath>
                  </m:oMathPara>
                </a14:m>
                <a:endParaRPr lang="en-US" sz="1800" b="1" i="1" dirty="0">
                  <a:latin typeface="Cambria Math"/>
                </a:endParaRPr>
              </a:p>
              <a:p>
                <a:pPr marL="0" indent="0">
                  <a:buFont typeface="Arial" pitchFamily="34" charset="0"/>
                  <a:buNone/>
                </a:pPr>
                <a14:m>
                  <m:oMathPara xmlns:m="http://schemas.openxmlformats.org/officeDocument/2006/math">
                    <m:oMathParaPr>
                      <m:jc m:val="left"/>
                    </m:oMathParaPr>
                    <m:oMath xmlns:m="http://schemas.openxmlformats.org/officeDocument/2006/math">
                      <m:nary>
                        <m:naryPr>
                          <m:chr m:val="∑"/>
                          <m:limLoc m:val="undOvr"/>
                          <m:grow m:val="on"/>
                          <m:supHide m:val="on"/>
                          <m:ctrlPr>
                            <a:rPr lang="en-US" sz="1800" b="1" i="1">
                              <a:latin typeface="Cambria Math" panose="02040503050406030204" pitchFamily="18" charset="0"/>
                            </a:rPr>
                          </m:ctrlPr>
                        </m:naryPr>
                        <m:sub>
                          <m:r>
                            <a:rPr lang="en-US" sz="1800" i="1">
                              <a:latin typeface="Cambria Math"/>
                            </a:rPr>
                            <m:t>𝑤</m:t>
                          </m:r>
                          <m:r>
                            <a:rPr lang="en-US" sz="1800">
                              <a:latin typeface="Cambria Math"/>
                            </a:rPr>
                            <m:t>∈</m:t>
                          </m:r>
                          <m:sSup>
                            <m:sSupPr>
                              <m:ctrlPr>
                                <a:rPr lang="en-US" sz="1800" i="1">
                                  <a:latin typeface="Cambria Math" panose="02040503050406030204" pitchFamily="18" charset="0"/>
                                </a:rPr>
                              </m:ctrlPr>
                            </m:sSupPr>
                            <m:e>
                              <m:r>
                                <a:rPr lang="en-US" sz="1800" b="1">
                                  <a:latin typeface="Cambria Math"/>
                                </a:rPr>
                                <m:t>𝐏</m:t>
                              </m:r>
                            </m:e>
                            <m:sup>
                              <m:r>
                                <a:rPr lang="en-US" sz="1800">
                                  <a:latin typeface="Cambria Math"/>
                                </a:rPr>
                                <m:t>+</m:t>
                              </m:r>
                            </m:sup>
                          </m:sSup>
                        </m:sub>
                        <m:sup/>
                        <m:e>
                          <m:sSubSup>
                            <m:sSubSupPr>
                              <m:ctrlPr>
                                <a:rPr lang="en-US" sz="1800" i="1">
                                  <a:latin typeface="Cambria Math" panose="02040503050406030204" pitchFamily="18" charset="0"/>
                                </a:rPr>
                              </m:ctrlPr>
                            </m:sSubSupPr>
                            <m:e>
                              <m:r>
                                <a:rPr lang="en-US" sz="1800" i="1">
                                  <a:latin typeface="Cambria Math"/>
                                </a:rPr>
                                <m:t>𝑋</m:t>
                              </m:r>
                            </m:e>
                            <m:sub>
                              <m:r>
                                <a:rPr lang="en-US" sz="1800">
                                  <a:latin typeface="Cambria Math"/>
                                </a:rPr>
                                <m:t>0</m:t>
                              </m:r>
                              <m:r>
                                <a:rPr lang="en-US" sz="1800" i="1">
                                  <a:latin typeface="Cambria Math"/>
                                </a:rPr>
                                <m:t>𝑤</m:t>
                              </m:r>
                            </m:sub>
                            <m:sup>
                              <m:r>
                                <a:rPr lang="en-US" sz="1800" i="1">
                                  <a:latin typeface="Cambria Math"/>
                                </a:rPr>
                                <m:t>𝜐</m:t>
                              </m:r>
                            </m:sup>
                          </m:sSubSup>
                        </m:e>
                      </m:nary>
                      <m:r>
                        <a:rPr lang="en-US" sz="1800">
                          <a:latin typeface="Cambria Math"/>
                        </a:rPr>
                        <m:t>≤1</m:t>
                      </m:r>
                      <m:r>
                        <m:rPr>
                          <m:nor/>
                        </m:rPr>
                        <a:rPr lang="en-US" sz="1800" i="1"/>
                        <m:t>   ,   </m:t>
                      </m:r>
                      <m:r>
                        <a:rPr lang="en-US" sz="1800" i="1">
                          <a:latin typeface="Cambria Math"/>
                        </a:rPr>
                        <m:t>𝜐</m:t>
                      </m:r>
                      <m:r>
                        <a:rPr lang="en-US" sz="1800">
                          <a:latin typeface="Cambria Math"/>
                        </a:rPr>
                        <m:t>∈</m:t>
                      </m:r>
                      <m:r>
                        <a:rPr lang="en-US" sz="1800" b="1">
                          <a:latin typeface="Cambria Math"/>
                        </a:rPr>
                        <m:t>𝐕</m:t>
                      </m:r>
                      <m:r>
                        <m:rPr>
                          <m:nor/>
                        </m:rPr>
                        <a:rPr lang="en-US" sz="1800" b="1" i="1"/>
                        <m:t> </m:t>
                      </m:r>
                    </m:oMath>
                  </m:oMathPara>
                </a14:m>
                <a:endParaRPr lang="en-US" sz="1800" b="1" i="1" dirty="0">
                  <a:latin typeface="Cambria Math"/>
                </a:endParaRPr>
              </a:p>
              <a:p>
                <a:pPr marL="0" indent="0">
                  <a:buFont typeface="Arial" pitchFamily="34" charset="0"/>
                  <a:buNone/>
                </a:pPr>
                <a14:m>
                  <m:oMathPara xmlns:m="http://schemas.openxmlformats.org/officeDocument/2006/math">
                    <m:oMathParaPr>
                      <m:jc m:val="left"/>
                    </m:oMathParaPr>
                    <m:oMath xmlns:m="http://schemas.openxmlformats.org/officeDocument/2006/math">
                      <m:nary>
                        <m:naryPr>
                          <m:chr m:val="∑"/>
                          <m:limLoc m:val="undOvr"/>
                          <m:grow m:val="on"/>
                          <m:supHide m:val="on"/>
                          <m:ctrlPr>
                            <a:rPr lang="en-US" sz="1800" b="1" i="1">
                              <a:latin typeface="Cambria Math" panose="02040503050406030204" pitchFamily="18" charset="0"/>
                            </a:rPr>
                          </m:ctrlPr>
                        </m:naryPr>
                        <m:sub>
                          <m:r>
                            <a:rPr lang="en-US" sz="1800" i="1">
                              <a:latin typeface="Cambria Math"/>
                            </a:rPr>
                            <m:t>𝑢</m:t>
                          </m:r>
                          <m:r>
                            <a:rPr lang="en-US" sz="1800">
                              <a:latin typeface="Cambria Math"/>
                            </a:rPr>
                            <m:t>∈</m:t>
                          </m:r>
                          <m:sSup>
                            <m:sSupPr>
                              <m:ctrlPr>
                                <a:rPr lang="en-US" sz="1800" i="1">
                                  <a:latin typeface="Cambria Math" panose="02040503050406030204" pitchFamily="18" charset="0"/>
                                </a:rPr>
                              </m:ctrlPr>
                            </m:sSupPr>
                            <m:e>
                              <m:r>
                                <a:rPr lang="en-US" sz="1800" b="1">
                                  <a:latin typeface="Cambria Math"/>
                                </a:rPr>
                                <m:t>𝐏</m:t>
                              </m:r>
                            </m:e>
                            <m:sup>
                              <m:r>
                                <a:rPr lang="en-US" sz="1800">
                                  <a:latin typeface="Cambria Math"/>
                                </a:rPr>
                                <m:t>−</m:t>
                              </m:r>
                            </m:sup>
                          </m:sSup>
                        </m:sub>
                        <m:sup/>
                        <m:e>
                          <m:sSubSup>
                            <m:sSubSupPr>
                              <m:ctrlPr>
                                <a:rPr lang="en-US" sz="1800" i="1">
                                  <a:latin typeface="Cambria Math" panose="02040503050406030204" pitchFamily="18" charset="0"/>
                                </a:rPr>
                              </m:ctrlPr>
                            </m:sSubSupPr>
                            <m:e>
                              <m:r>
                                <a:rPr lang="en-US" sz="1800" i="1">
                                  <a:latin typeface="Cambria Math"/>
                                </a:rPr>
                                <m:t>𝑋</m:t>
                              </m:r>
                            </m:e>
                            <m:sub>
                              <m:r>
                                <a:rPr lang="en-US" sz="1800" i="1">
                                  <a:latin typeface="Cambria Math"/>
                                </a:rPr>
                                <m:t>𝑢</m:t>
                              </m:r>
                              <m:r>
                                <a:rPr lang="en-US" sz="1800">
                                  <a:latin typeface="Cambria Math"/>
                                </a:rPr>
                                <m:t>,2</m:t>
                              </m:r>
                              <m:r>
                                <a:rPr lang="en-US" sz="1800" i="1">
                                  <a:latin typeface="Cambria Math"/>
                                </a:rPr>
                                <m:t>𝑛</m:t>
                              </m:r>
                              <m:r>
                                <a:rPr lang="en-US" sz="1800">
                                  <a:latin typeface="Cambria Math"/>
                                </a:rPr>
                                <m:t>+1</m:t>
                              </m:r>
                            </m:sub>
                            <m:sup>
                              <m:r>
                                <a:rPr lang="en-US" sz="1800" i="1">
                                  <a:latin typeface="Cambria Math"/>
                                </a:rPr>
                                <m:t>𝜐</m:t>
                              </m:r>
                            </m:sup>
                          </m:sSubSup>
                        </m:e>
                      </m:nary>
                      <m:r>
                        <a:rPr lang="en-US" sz="1800">
                          <a:latin typeface="Cambria Math"/>
                        </a:rPr>
                        <m:t>−</m:t>
                      </m:r>
                      <m:nary>
                        <m:naryPr>
                          <m:chr m:val="∑"/>
                          <m:limLoc m:val="undOvr"/>
                          <m:grow m:val="on"/>
                          <m:supHide m:val="on"/>
                          <m:ctrlPr>
                            <a:rPr lang="en-US" sz="1800" i="1">
                              <a:latin typeface="Cambria Math" panose="02040503050406030204" pitchFamily="18" charset="0"/>
                            </a:rPr>
                          </m:ctrlPr>
                        </m:naryPr>
                        <m:sub>
                          <m:r>
                            <a:rPr lang="en-US" sz="1800" i="1">
                              <a:latin typeface="Cambria Math"/>
                            </a:rPr>
                            <m:t>𝑤</m:t>
                          </m:r>
                          <m:r>
                            <a:rPr lang="en-US" sz="1800">
                              <a:latin typeface="Cambria Math"/>
                            </a:rPr>
                            <m:t>∈</m:t>
                          </m:r>
                          <m:sSup>
                            <m:sSupPr>
                              <m:ctrlPr>
                                <a:rPr lang="en-US" sz="1800" i="1">
                                  <a:latin typeface="Cambria Math" panose="02040503050406030204" pitchFamily="18" charset="0"/>
                                </a:rPr>
                              </m:ctrlPr>
                            </m:sSupPr>
                            <m:e>
                              <m:r>
                                <a:rPr lang="en-US" sz="1800" b="1">
                                  <a:latin typeface="Cambria Math"/>
                                </a:rPr>
                                <m:t>𝐏</m:t>
                              </m:r>
                            </m:e>
                            <m:sup>
                              <m:r>
                                <a:rPr lang="en-US" sz="1800">
                                  <a:latin typeface="Cambria Math"/>
                                </a:rPr>
                                <m:t>+</m:t>
                              </m:r>
                            </m:sup>
                          </m:sSup>
                        </m:sub>
                        <m:sup/>
                        <m:e>
                          <m:sSubSup>
                            <m:sSubSupPr>
                              <m:ctrlPr>
                                <a:rPr lang="en-US" sz="1800" i="1">
                                  <a:latin typeface="Cambria Math" panose="02040503050406030204" pitchFamily="18" charset="0"/>
                                </a:rPr>
                              </m:ctrlPr>
                            </m:sSubSupPr>
                            <m:e>
                              <m:r>
                                <a:rPr lang="en-US" sz="1800" i="1">
                                  <a:latin typeface="Cambria Math"/>
                                </a:rPr>
                                <m:t>𝑋</m:t>
                              </m:r>
                            </m:e>
                            <m:sub>
                              <m:r>
                                <a:rPr lang="en-US" sz="1800">
                                  <a:latin typeface="Cambria Math"/>
                                </a:rPr>
                                <m:t>0</m:t>
                              </m:r>
                              <m:r>
                                <a:rPr lang="en-US" sz="1800" i="1">
                                  <a:latin typeface="Cambria Math"/>
                                </a:rPr>
                                <m:t>𝑤</m:t>
                              </m:r>
                            </m:sub>
                            <m:sup>
                              <m:r>
                                <a:rPr lang="en-US" sz="1800" i="1">
                                  <a:latin typeface="Cambria Math"/>
                                </a:rPr>
                                <m:t>𝜐</m:t>
                              </m:r>
                            </m:sup>
                          </m:sSubSup>
                        </m:e>
                      </m:nary>
                      <m:r>
                        <a:rPr lang="en-US" sz="1800">
                          <a:latin typeface="Cambria Math"/>
                        </a:rPr>
                        <m:t>=0</m:t>
                      </m:r>
                      <m:r>
                        <m:rPr>
                          <m:nor/>
                        </m:rPr>
                        <a:rPr lang="en-US" sz="1800" i="1"/>
                        <m:t>   ,   </m:t>
                      </m:r>
                      <m:r>
                        <a:rPr lang="en-US" sz="1800" i="1">
                          <a:latin typeface="Cambria Math"/>
                        </a:rPr>
                        <m:t>𝜐</m:t>
                      </m:r>
                      <m:r>
                        <a:rPr lang="en-US" sz="1800">
                          <a:latin typeface="Cambria Math"/>
                        </a:rPr>
                        <m:t>∈</m:t>
                      </m:r>
                      <m:r>
                        <a:rPr lang="en-US" sz="1800" b="1">
                          <a:latin typeface="Cambria Math"/>
                        </a:rPr>
                        <m:t>𝐕</m:t>
                      </m:r>
                      <m:r>
                        <m:rPr>
                          <m:nor/>
                        </m:rPr>
                        <a:rPr lang="en-US" sz="1800" b="1" i="1"/>
                        <m:t> </m:t>
                      </m:r>
                    </m:oMath>
                  </m:oMathPara>
                </a14:m>
                <a:endParaRPr lang="en-US" sz="1800" b="1" i="1" dirty="0">
                  <a:latin typeface="Cambria Math"/>
                </a:endParaRPr>
              </a:p>
              <a:p>
                <a:pPr marL="0" indent="0">
                  <a:buFont typeface="Arial" pitchFamily="34" charset="0"/>
                  <a:buNone/>
                </a:pPr>
                <a14:m>
                  <m:oMathPara xmlns:m="http://schemas.openxmlformats.org/officeDocument/2006/math">
                    <m:oMathParaPr>
                      <m:jc m:val="left"/>
                    </m:oMathParaPr>
                    <m:oMath xmlns:m="http://schemas.openxmlformats.org/officeDocument/2006/math">
                      <m:nary>
                        <m:naryPr>
                          <m:chr m:val="∑"/>
                          <m:limLoc m:val="undOvr"/>
                          <m:grow m:val="on"/>
                          <m:supHide m:val="on"/>
                          <m:ctrlPr>
                            <a:rPr lang="en-US" sz="1800" b="1" i="1">
                              <a:latin typeface="Cambria Math" panose="02040503050406030204" pitchFamily="18" charset="0"/>
                            </a:rPr>
                          </m:ctrlPr>
                        </m:naryPr>
                        <m:sub>
                          <m:r>
                            <a:rPr lang="en-US" sz="1800" i="1">
                              <a:latin typeface="Cambria Math"/>
                            </a:rPr>
                            <m:t>𝑤</m:t>
                          </m:r>
                          <m:r>
                            <a:rPr lang="en-US" sz="1800">
                              <a:latin typeface="Cambria Math"/>
                            </a:rPr>
                            <m:t>∈</m:t>
                          </m:r>
                          <m:r>
                            <a:rPr lang="en-US" sz="1800" b="1">
                              <a:latin typeface="Cambria Math"/>
                            </a:rPr>
                            <m:t>𝐍</m:t>
                          </m:r>
                        </m:sub>
                        <m:sup/>
                        <m:e>
                          <m:sSubSup>
                            <m:sSubSupPr>
                              <m:ctrlPr>
                                <a:rPr lang="en-US" sz="1800" b="1" i="1">
                                  <a:latin typeface="Cambria Math" panose="02040503050406030204" pitchFamily="18" charset="0"/>
                                </a:rPr>
                              </m:ctrlPr>
                            </m:sSubSupPr>
                            <m:e>
                              <m:r>
                                <a:rPr lang="en-US" sz="1800" i="1">
                                  <a:latin typeface="Cambria Math"/>
                                </a:rPr>
                                <m:t>𝑋</m:t>
                              </m:r>
                            </m:e>
                            <m:sub>
                              <m:r>
                                <a:rPr lang="en-US" sz="1800" i="1">
                                  <a:latin typeface="Cambria Math"/>
                                </a:rPr>
                                <m:t>𝑤𝑢</m:t>
                              </m:r>
                            </m:sub>
                            <m:sup>
                              <m:r>
                                <a:rPr lang="en-US" sz="1800" i="1">
                                  <a:latin typeface="Cambria Math"/>
                                </a:rPr>
                                <m:t>𝜐</m:t>
                              </m:r>
                            </m:sup>
                          </m:sSubSup>
                        </m:e>
                      </m:nary>
                      <m:r>
                        <a:rPr lang="en-US" sz="1800">
                          <a:latin typeface="Cambria Math"/>
                        </a:rPr>
                        <m:t>−</m:t>
                      </m:r>
                      <m:nary>
                        <m:naryPr>
                          <m:chr m:val="∑"/>
                          <m:limLoc m:val="undOvr"/>
                          <m:grow m:val="on"/>
                          <m:supHide m:val="on"/>
                          <m:ctrlPr>
                            <a:rPr lang="en-US" sz="1800" i="1">
                              <a:latin typeface="Cambria Math" panose="02040503050406030204" pitchFamily="18" charset="0"/>
                            </a:rPr>
                          </m:ctrlPr>
                        </m:naryPr>
                        <m:sub>
                          <m:r>
                            <a:rPr lang="en-US" sz="1800" i="1">
                              <a:latin typeface="Cambria Math"/>
                            </a:rPr>
                            <m:t>𝑤</m:t>
                          </m:r>
                          <m:r>
                            <a:rPr lang="en-US" sz="1800">
                              <a:latin typeface="Cambria Math"/>
                            </a:rPr>
                            <m:t>∈</m:t>
                          </m:r>
                          <m:r>
                            <a:rPr lang="en-US" sz="1800" b="1">
                              <a:latin typeface="Cambria Math"/>
                            </a:rPr>
                            <m:t>𝐍</m:t>
                          </m:r>
                        </m:sub>
                        <m:sup/>
                        <m:e>
                          <m:sSubSup>
                            <m:sSubSupPr>
                              <m:ctrlPr>
                                <a:rPr lang="en-US" sz="1800" b="1" i="1">
                                  <a:latin typeface="Cambria Math" panose="02040503050406030204" pitchFamily="18" charset="0"/>
                                </a:rPr>
                              </m:ctrlPr>
                            </m:sSubSupPr>
                            <m:e>
                              <m:r>
                                <a:rPr lang="en-US" sz="1800" i="1">
                                  <a:latin typeface="Cambria Math"/>
                                </a:rPr>
                                <m:t>𝑋</m:t>
                              </m:r>
                            </m:e>
                            <m:sub>
                              <m:r>
                                <a:rPr lang="en-US" sz="1800" i="1">
                                  <a:latin typeface="Cambria Math"/>
                                </a:rPr>
                                <m:t>𝑤</m:t>
                              </m:r>
                              <m:r>
                                <a:rPr lang="en-US" sz="1800">
                                  <a:latin typeface="Cambria Math"/>
                                </a:rPr>
                                <m:t>,</m:t>
                              </m:r>
                              <m:r>
                                <a:rPr lang="en-US" sz="1800" i="1">
                                  <a:latin typeface="Cambria Math"/>
                                </a:rPr>
                                <m:t>𝑛</m:t>
                              </m:r>
                              <m:r>
                                <a:rPr lang="en-US" sz="1800">
                                  <a:latin typeface="Cambria Math"/>
                                </a:rPr>
                                <m:t>+</m:t>
                              </m:r>
                              <m:r>
                                <a:rPr lang="en-US" sz="1800" i="1">
                                  <a:latin typeface="Cambria Math"/>
                                </a:rPr>
                                <m:t>𝑢</m:t>
                              </m:r>
                            </m:sub>
                            <m:sup>
                              <m:r>
                                <a:rPr lang="en-US" sz="1800" i="1">
                                  <a:latin typeface="Cambria Math"/>
                                </a:rPr>
                                <m:t>𝜐</m:t>
                              </m:r>
                            </m:sup>
                          </m:sSubSup>
                        </m:e>
                      </m:nary>
                      <m:r>
                        <a:rPr lang="en-US" sz="1800">
                          <a:latin typeface="Cambria Math"/>
                        </a:rPr>
                        <m:t>=0</m:t>
                      </m:r>
                      <m:r>
                        <m:rPr>
                          <m:nor/>
                        </m:rPr>
                        <a:rPr lang="en-US" sz="1800" i="1"/>
                        <m:t>   </m:t>
                      </m:r>
                      <m:r>
                        <m:rPr>
                          <m:nor/>
                        </m:rPr>
                        <a:rPr lang="en-US" sz="1800" i="1"/>
                        <m:t>u</m:t>
                      </m:r>
                      <m:r>
                        <a:rPr lang="en-US" sz="1800">
                          <a:latin typeface="Cambria Math"/>
                        </a:rPr>
                        <m:t>∈</m:t>
                      </m:r>
                      <m:sSup>
                        <m:sSupPr>
                          <m:ctrlPr>
                            <a:rPr lang="en-US" sz="1800" i="1">
                              <a:latin typeface="Cambria Math" panose="02040503050406030204" pitchFamily="18" charset="0"/>
                            </a:rPr>
                          </m:ctrlPr>
                        </m:sSupPr>
                        <m:e>
                          <m:r>
                            <a:rPr lang="en-US" sz="1800" b="1">
                              <a:latin typeface="Cambria Math"/>
                            </a:rPr>
                            <m:t>𝐏</m:t>
                          </m:r>
                        </m:e>
                        <m:sup>
                          <m:r>
                            <m:rPr>
                              <m:nor/>
                            </m:rPr>
                            <a:rPr lang="en-US" sz="1800" b="1" i="1"/>
                            <m:t>+</m:t>
                          </m:r>
                        </m:sup>
                      </m:sSup>
                      <m:r>
                        <m:rPr>
                          <m:nor/>
                        </m:rPr>
                        <a:rPr lang="en-US" sz="1800" i="1"/>
                        <m:t>, </m:t>
                      </m:r>
                      <m:r>
                        <a:rPr lang="en-US" sz="1800" i="1">
                          <a:latin typeface="Cambria Math"/>
                        </a:rPr>
                        <m:t>𝜐</m:t>
                      </m:r>
                      <m:r>
                        <a:rPr lang="en-US" sz="1800">
                          <a:latin typeface="Cambria Math"/>
                        </a:rPr>
                        <m:t>∈</m:t>
                      </m:r>
                      <m:r>
                        <a:rPr lang="en-US" sz="1800" b="1">
                          <a:latin typeface="Cambria Math"/>
                        </a:rPr>
                        <m:t>𝐕</m:t>
                      </m:r>
                      <m:r>
                        <m:rPr>
                          <m:nor/>
                        </m:rPr>
                        <a:rPr lang="en-US" sz="1800" b="1" i="1"/>
                        <m:t> </m:t>
                      </m:r>
                    </m:oMath>
                  </m:oMathPara>
                </a14:m>
                <a:endParaRPr lang="en-US" sz="1800" dirty="0"/>
              </a:p>
            </p:txBody>
          </p:sp>
        </mc:Choice>
        <mc:Fallback xmlns="">
          <p:sp>
            <p:nvSpPr>
              <p:cNvPr id="14" name="Content Placeholder 3"/>
              <p:cNvSpPr txBox="1">
                <a:spLocks noRot="1" noChangeAspect="1" noMove="1" noResize="1" noEditPoints="1" noAdjustHandles="1" noChangeArrowheads="1" noChangeShapeType="1" noTextEdit="1"/>
              </p:cNvSpPr>
              <p:nvPr/>
            </p:nvSpPr>
            <p:spPr>
              <a:xfrm>
                <a:off x="708129" y="2158943"/>
                <a:ext cx="4348819" cy="3467359"/>
              </a:xfrm>
              <a:prstGeom prst="rect">
                <a:avLst/>
              </a:prstGeom>
              <a:blipFill rotWithShape="0">
                <a:blip r:embed="rId5"/>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A297E8B3-6CB8-4D8F-AB04-9CBA8BF370F6}" type="slidenum">
              <a:rPr lang="en-US" smtClean="0"/>
              <a:t>11</a:t>
            </a:fld>
            <a:endParaRPr lang="en-US"/>
          </a:p>
        </p:txBody>
      </p:sp>
    </p:spTree>
    <p:extLst>
      <p:ext uri="{BB962C8B-B14F-4D97-AF65-F5344CB8AC3E}">
        <p14:creationId xmlns:p14="http://schemas.microsoft.com/office/powerpoint/2010/main" val="26785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45923"/>
            <a:ext cx="7772400" cy="1330614"/>
          </a:xfrm>
        </p:spPr>
        <p:txBody>
          <a:bodyPr>
            <a:normAutofit/>
          </a:bodyPr>
          <a:lstStyle/>
          <a:p>
            <a:pPr>
              <a:buFont typeface="Wingdings" panose="05000000000000000000" pitchFamily="2" charset="2"/>
              <a:buChar char="§"/>
            </a:pPr>
            <a:r>
              <a:rPr lang="en-US" sz="2400" dirty="0" err="1" smtClean="0"/>
              <a:t>Supernetwork</a:t>
            </a:r>
            <a:r>
              <a:rPr lang="en-US" sz="2400" dirty="0" smtClean="0"/>
              <a:t> </a:t>
            </a:r>
            <a:r>
              <a:rPr lang="en-US" sz="2400" dirty="0"/>
              <a:t>approach</a:t>
            </a:r>
          </a:p>
          <a:p>
            <a:pPr lvl="1">
              <a:buFont typeface="Wingdings" panose="05000000000000000000" pitchFamily="2" charset="2"/>
              <a:buChar char="§"/>
            </a:pPr>
            <a:r>
              <a:rPr lang="en-US" sz="2400" dirty="0"/>
              <a:t>Infrastructure network</a:t>
            </a:r>
          </a:p>
          <a:p>
            <a:pPr lvl="1">
              <a:buFont typeface="Wingdings" panose="05000000000000000000" pitchFamily="2" charset="2"/>
              <a:buChar char="§"/>
            </a:pPr>
            <a:r>
              <a:rPr lang="en-US" sz="2400" dirty="0"/>
              <a:t>Activity network</a:t>
            </a:r>
          </a:p>
        </p:txBody>
      </p:sp>
      <p:pic>
        <p:nvPicPr>
          <p:cNvPr id="5" name="Picture 4"/>
          <p:cNvPicPr>
            <a:picLocks noChangeAspect="1"/>
          </p:cNvPicPr>
          <p:nvPr/>
        </p:nvPicPr>
        <p:blipFill>
          <a:blip r:embed="rId3"/>
          <a:stretch>
            <a:fillRect/>
          </a:stretch>
        </p:blipFill>
        <p:spPr>
          <a:xfrm>
            <a:off x="685800" y="2913169"/>
            <a:ext cx="4676775" cy="2895600"/>
          </a:xfrm>
          <a:prstGeom prst="rect">
            <a:avLst/>
          </a:prstGeom>
        </p:spPr>
      </p:pic>
      <p:grpSp>
        <p:nvGrpSpPr>
          <p:cNvPr id="8" name="Group 7"/>
          <p:cNvGrpSpPr/>
          <p:nvPr/>
        </p:nvGrpSpPr>
        <p:grpSpPr>
          <a:xfrm>
            <a:off x="762000" y="4647234"/>
            <a:ext cx="6763211" cy="1161536"/>
            <a:chOff x="609600" y="3460219"/>
            <a:chExt cx="6763211" cy="1161536"/>
          </a:xfrm>
        </p:grpSpPr>
        <p:sp>
          <p:nvSpPr>
            <p:cNvPr id="6" name="Rounded Rectangle 5"/>
            <p:cNvSpPr/>
            <p:nvPr/>
          </p:nvSpPr>
          <p:spPr>
            <a:xfrm>
              <a:off x="609600" y="3460219"/>
              <a:ext cx="5016843" cy="1161536"/>
            </a:xfrm>
            <a:prstGeom prst="roundRect">
              <a:avLst/>
            </a:prstGeom>
            <a:noFill/>
            <a:ln w="254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5667578" y="4015946"/>
              <a:ext cx="1705233" cy="369332"/>
            </a:xfrm>
            <a:prstGeom prst="rect">
              <a:avLst/>
            </a:prstGeom>
            <a:noFill/>
          </p:spPr>
          <p:txBody>
            <a:bodyPr wrap="square" rtlCol="0">
              <a:spAutoFit/>
            </a:bodyPr>
            <a:lstStyle/>
            <a:p>
              <a:r>
                <a:rPr lang="en-US" b="1" dirty="0" err="1" smtClean="0">
                  <a:solidFill>
                    <a:srgbClr val="002060"/>
                  </a:solidFill>
                </a:rPr>
                <a:t>dHAPP</a:t>
              </a:r>
              <a:endParaRPr lang="en-US" b="1" dirty="0">
                <a:solidFill>
                  <a:srgbClr val="002060"/>
                </a:solidFill>
              </a:endParaRPr>
            </a:p>
          </p:txBody>
        </p:sp>
      </p:grpSp>
      <p:grpSp>
        <p:nvGrpSpPr>
          <p:cNvPr id="9" name="Group 8"/>
          <p:cNvGrpSpPr/>
          <p:nvPr/>
        </p:nvGrpSpPr>
        <p:grpSpPr>
          <a:xfrm>
            <a:off x="762000" y="2913169"/>
            <a:ext cx="6763212" cy="1301579"/>
            <a:chOff x="609600" y="3352800"/>
            <a:chExt cx="6763212" cy="1301579"/>
          </a:xfrm>
        </p:grpSpPr>
        <p:sp>
          <p:nvSpPr>
            <p:cNvPr id="10" name="Rounded Rectangle 9"/>
            <p:cNvSpPr/>
            <p:nvPr/>
          </p:nvSpPr>
          <p:spPr>
            <a:xfrm>
              <a:off x="609600" y="3352800"/>
              <a:ext cx="5016843" cy="1124465"/>
            </a:xfrm>
            <a:prstGeom prst="roundRect">
              <a:avLst/>
            </a:prstGeom>
            <a:noFill/>
            <a:ln w="254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5667579" y="4008048"/>
              <a:ext cx="1705233" cy="646331"/>
            </a:xfrm>
            <a:prstGeom prst="rect">
              <a:avLst/>
            </a:prstGeom>
            <a:noFill/>
          </p:spPr>
          <p:txBody>
            <a:bodyPr wrap="square" rtlCol="0">
              <a:spAutoFit/>
            </a:bodyPr>
            <a:lstStyle/>
            <a:p>
              <a:r>
                <a:rPr lang="en-US" b="1" dirty="0" err="1" smtClean="0">
                  <a:solidFill>
                    <a:srgbClr val="002060"/>
                  </a:solidFill>
                </a:rPr>
                <a:t>dNDP</a:t>
              </a:r>
              <a:endParaRPr lang="en-US" b="1" dirty="0" smtClean="0">
                <a:solidFill>
                  <a:srgbClr val="002060"/>
                </a:solidFill>
              </a:endParaRPr>
            </a:p>
            <a:p>
              <a:endParaRPr lang="en-US" b="1" dirty="0">
                <a:solidFill>
                  <a:srgbClr val="002060"/>
                </a:solidFill>
              </a:endParaRPr>
            </a:p>
          </p:txBody>
        </p:sp>
      </p:grpSp>
      <p:grpSp>
        <p:nvGrpSpPr>
          <p:cNvPr id="13" name="Group 12"/>
          <p:cNvGrpSpPr/>
          <p:nvPr/>
        </p:nvGrpSpPr>
        <p:grpSpPr>
          <a:xfrm>
            <a:off x="3111156" y="2970616"/>
            <a:ext cx="2604616" cy="722154"/>
            <a:chOff x="609600" y="2817993"/>
            <a:chExt cx="21344011" cy="4659373"/>
          </a:xfrm>
        </p:grpSpPr>
        <p:sp>
          <p:nvSpPr>
            <p:cNvPr id="14" name="Rounded Rectangle 13"/>
            <p:cNvSpPr/>
            <p:nvPr/>
          </p:nvSpPr>
          <p:spPr>
            <a:xfrm>
              <a:off x="609600" y="3352803"/>
              <a:ext cx="5016844" cy="1831814"/>
            </a:xfrm>
            <a:prstGeom prst="roundRect">
              <a:avLst/>
            </a:prstGeom>
            <a:noFill/>
            <a:ln w="222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sp>
          <p:nvSpPr>
            <p:cNvPr id="15" name="TextBox 14"/>
            <p:cNvSpPr txBox="1"/>
            <p:nvPr/>
          </p:nvSpPr>
          <p:spPr>
            <a:xfrm>
              <a:off x="5785806" y="2817993"/>
              <a:ext cx="16167805" cy="4659373"/>
            </a:xfrm>
            <a:prstGeom prst="rect">
              <a:avLst/>
            </a:prstGeom>
            <a:noFill/>
          </p:spPr>
          <p:txBody>
            <a:bodyPr wrap="square" rtlCol="0">
              <a:spAutoFit/>
            </a:bodyPr>
            <a:lstStyle/>
            <a:p>
              <a:r>
                <a:rPr lang="en-US" dirty="0" smtClean="0">
                  <a:solidFill>
                    <a:srgbClr val="FF0000"/>
                  </a:solidFill>
                </a:rPr>
                <a:t>Network design decisions</a:t>
              </a:r>
            </a:p>
            <a:p>
              <a:r>
                <a:rPr lang="en-US" dirty="0" smtClean="0">
                  <a:solidFill>
                    <a:srgbClr val="FF0000"/>
                  </a:solidFill>
                </a:rPr>
                <a:t>Flow assignment</a:t>
              </a:r>
            </a:p>
            <a:p>
              <a:endParaRPr lang="en-US" b="1" dirty="0">
                <a:solidFill>
                  <a:srgbClr val="002060"/>
                </a:solidFill>
              </a:endParaRPr>
            </a:p>
          </p:txBody>
        </p:sp>
      </p:grpSp>
      <p:grpSp>
        <p:nvGrpSpPr>
          <p:cNvPr id="21" name="Group 20"/>
          <p:cNvGrpSpPr/>
          <p:nvPr/>
        </p:nvGrpSpPr>
        <p:grpSpPr>
          <a:xfrm>
            <a:off x="4770935" y="4033854"/>
            <a:ext cx="3302145" cy="613380"/>
            <a:chOff x="4770935" y="4625885"/>
            <a:chExt cx="3302145" cy="613380"/>
          </a:xfrm>
        </p:grpSpPr>
        <p:cxnSp>
          <p:nvCxnSpPr>
            <p:cNvPr id="19" name="Straight Arrow Connector 18"/>
            <p:cNvCxnSpPr/>
            <p:nvPr/>
          </p:nvCxnSpPr>
          <p:spPr>
            <a:xfrm flipH="1">
              <a:off x="4770935" y="4625885"/>
              <a:ext cx="8238" cy="6133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79759" y="4771786"/>
              <a:ext cx="3193321" cy="369332"/>
            </a:xfrm>
            <a:prstGeom prst="rect">
              <a:avLst/>
            </a:prstGeom>
            <a:noFill/>
          </p:spPr>
          <p:txBody>
            <a:bodyPr wrap="square" rtlCol="0">
              <a:spAutoFit/>
            </a:bodyPr>
            <a:lstStyle/>
            <a:p>
              <a:r>
                <a:rPr lang="en-US" dirty="0" smtClean="0">
                  <a:solidFill>
                    <a:srgbClr val="FF0000"/>
                  </a:solidFill>
                </a:rPr>
                <a:t>Network Level of Service</a:t>
              </a:r>
              <a:endParaRPr lang="en-US" b="1" dirty="0">
                <a:solidFill>
                  <a:srgbClr val="002060"/>
                </a:solidFill>
              </a:endParaRPr>
            </a:p>
          </p:txBody>
        </p:sp>
      </p:grpSp>
      <p:grpSp>
        <p:nvGrpSpPr>
          <p:cNvPr id="42" name="Group 41"/>
          <p:cNvGrpSpPr/>
          <p:nvPr/>
        </p:nvGrpSpPr>
        <p:grpSpPr>
          <a:xfrm>
            <a:off x="3893278" y="4729119"/>
            <a:ext cx="1972962" cy="1255051"/>
            <a:chOff x="3893278" y="5321150"/>
            <a:chExt cx="1972962" cy="1255051"/>
          </a:xfrm>
        </p:grpSpPr>
        <p:sp>
          <p:nvSpPr>
            <p:cNvPr id="22" name="TextBox 21"/>
            <p:cNvSpPr txBox="1"/>
            <p:nvPr/>
          </p:nvSpPr>
          <p:spPr>
            <a:xfrm>
              <a:off x="3893278" y="5652871"/>
              <a:ext cx="1972962" cy="923330"/>
            </a:xfrm>
            <a:prstGeom prst="rect">
              <a:avLst/>
            </a:prstGeom>
            <a:noFill/>
          </p:spPr>
          <p:txBody>
            <a:bodyPr wrap="square" rtlCol="0">
              <a:spAutoFit/>
            </a:bodyPr>
            <a:lstStyle/>
            <a:p>
              <a:r>
                <a:rPr lang="en-US" dirty="0" smtClean="0">
                  <a:solidFill>
                    <a:srgbClr val="FF0000"/>
                  </a:solidFill>
                </a:rPr>
                <a:t>Individual HH travel decisions</a:t>
              </a:r>
            </a:p>
            <a:p>
              <a:endParaRPr lang="en-US" b="1" dirty="0">
                <a:solidFill>
                  <a:srgbClr val="002060"/>
                </a:solidFill>
              </a:endParaRPr>
            </a:p>
          </p:txBody>
        </p:sp>
        <p:sp>
          <p:nvSpPr>
            <p:cNvPr id="23" name="Rounded Rectangle 22"/>
            <p:cNvSpPr/>
            <p:nvPr/>
          </p:nvSpPr>
          <p:spPr>
            <a:xfrm>
              <a:off x="4473070" y="5321150"/>
              <a:ext cx="612207" cy="283912"/>
            </a:xfrm>
            <a:prstGeom prst="roundRect">
              <a:avLst/>
            </a:prstGeom>
            <a:noFill/>
            <a:ln w="222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0000"/>
                </a:solidFill>
              </a:endParaRPr>
            </a:p>
          </p:txBody>
        </p:sp>
      </p:grpSp>
      <p:grpSp>
        <p:nvGrpSpPr>
          <p:cNvPr id="38" name="Group 37"/>
          <p:cNvGrpSpPr/>
          <p:nvPr/>
        </p:nvGrpSpPr>
        <p:grpSpPr>
          <a:xfrm>
            <a:off x="1937398" y="4024583"/>
            <a:ext cx="1658139" cy="618185"/>
            <a:chOff x="5690147" y="4654031"/>
            <a:chExt cx="1658139" cy="618185"/>
          </a:xfrm>
        </p:grpSpPr>
        <p:cxnSp>
          <p:nvCxnSpPr>
            <p:cNvPr id="39" name="Straight Arrow Connector 38"/>
            <p:cNvCxnSpPr/>
            <p:nvPr/>
          </p:nvCxnSpPr>
          <p:spPr>
            <a:xfrm flipH="1" flipV="1">
              <a:off x="7085767" y="4654031"/>
              <a:ext cx="8238" cy="6181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690147" y="4778457"/>
              <a:ext cx="1658139" cy="369332"/>
            </a:xfrm>
            <a:prstGeom prst="rect">
              <a:avLst/>
            </a:prstGeom>
            <a:noFill/>
          </p:spPr>
          <p:txBody>
            <a:bodyPr wrap="square" rtlCol="0">
              <a:spAutoFit/>
            </a:bodyPr>
            <a:lstStyle/>
            <a:p>
              <a:r>
                <a:rPr lang="en-US" dirty="0" smtClean="0">
                  <a:solidFill>
                    <a:srgbClr val="FF0000"/>
                  </a:solidFill>
                </a:rPr>
                <a:t>OD Flow</a:t>
              </a:r>
              <a:endParaRPr lang="en-US" b="1" dirty="0">
                <a:solidFill>
                  <a:srgbClr val="002060"/>
                </a:solidFill>
              </a:endParaRPr>
            </a:p>
          </p:txBody>
        </p:sp>
      </p:gr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9173" y="560208"/>
            <a:ext cx="3887161" cy="4325232"/>
          </a:xfrm>
          <a:prstGeom prst="rect">
            <a:avLst/>
          </a:prstGeom>
          <a:solidFill>
            <a:schemeClr val="bg1"/>
          </a:solidFill>
          <a:ln>
            <a:noFill/>
          </a:ln>
        </p:spPr>
      </p:pic>
      <p:sp>
        <p:nvSpPr>
          <p:cNvPr id="2" name="Title 1"/>
          <p:cNvSpPr>
            <a:spLocks noGrp="1"/>
          </p:cNvSpPr>
          <p:nvPr>
            <p:ph type="title"/>
          </p:nvPr>
        </p:nvSpPr>
        <p:spPr/>
        <p:txBody>
          <a:bodyPr/>
          <a:lstStyle/>
          <a:p>
            <a:r>
              <a:rPr lang="en-US" dirty="0" smtClean="0"/>
              <a:t>NDP-HAPP Model </a:t>
            </a:r>
            <a:endParaRPr lang="en-US" dirty="0"/>
          </a:p>
        </p:txBody>
      </p:sp>
      <p:sp>
        <p:nvSpPr>
          <p:cNvPr id="12" name="Slide Number Placeholder 11"/>
          <p:cNvSpPr>
            <a:spLocks noGrp="1"/>
          </p:cNvSpPr>
          <p:nvPr>
            <p:ph type="sldNum" sz="quarter" idx="12"/>
          </p:nvPr>
        </p:nvSpPr>
        <p:spPr/>
        <p:txBody>
          <a:bodyPr/>
          <a:lstStyle/>
          <a:p>
            <a:fld id="{A297E8B3-6CB8-4D8F-AB04-9CBA8BF370F6}" type="slidenum">
              <a:rPr lang="en-US" smtClean="0"/>
              <a:t>12</a:t>
            </a:fld>
            <a:endParaRPr lang="en-US"/>
          </a:p>
        </p:txBody>
      </p:sp>
    </p:spTree>
    <p:extLst>
      <p:ext uri="{BB962C8B-B14F-4D97-AF65-F5344CB8AC3E}">
        <p14:creationId xmlns:p14="http://schemas.microsoft.com/office/powerpoint/2010/main" val="18392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NDP-HAPP: </a:t>
            </a:r>
            <a:r>
              <a:rPr lang="en-US" dirty="0" err="1" smtClean="0"/>
              <a:t>dNDP</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49704684"/>
              </p:ext>
            </p:extLst>
          </p:nvPr>
        </p:nvGraphicFramePr>
        <p:xfrm>
          <a:off x="685800" y="1946757"/>
          <a:ext cx="5256606" cy="4128752"/>
        </p:xfrm>
        <a:graphic>
          <a:graphicData uri="http://schemas.openxmlformats.org/presentationml/2006/ole">
            <mc:AlternateContent xmlns:mc="http://schemas.openxmlformats.org/markup-compatibility/2006">
              <mc:Choice xmlns:v="urn:schemas-microsoft-com:vml" Requires="v">
                <p:oleObj spid="_x0000_s3762" name="Equation" r:id="rId4" imgW="3314520" imgH="2603160" progId="Equation.DSMT4">
                  <p:embed/>
                </p:oleObj>
              </mc:Choice>
              <mc:Fallback>
                <p:oleObj name="Equation" r:id="rId4" imgW="3314520" imgH="2603160" progId="Equation.DSMT4">
                  <p:embed/>
                  <p:pic>
                    <p:nvPicPr>
                      <p:cNvPr id="0" name=""/>
                      <p:cNvPicPr/>
                      <p:nvPr/>
                    </p:nvPicPr>
                    <p:blipFill>
                      <a:blip r:embed="rId5"/>
                      <a:stretch>
                        <a:fillRect/>
                      </a:stretch>
                    </p:blipFill>
                    <p:spPr>
                      <a:xfrm>
                        <a:off x="685800" y="1946757"/>
                        <a:ext cx="5256606" cy="4128752"/>
                      </a:xfrm>
                      <a:prstGeom prst="rect">
                        <a:avLst/>
                      </a:prstGeom>
                    </p:spPr>
                  </p:pic>
                </p:oleObj>
              </mc:Fallback>
            </mc:AlternateContent>
          </a:graphicData>
        </a:graphic>
      </p:graphicFrame>
      <p:sp>
        <p:nvSpPr>
          <p:cNvPr id="6" name="TextBox 5"/>
          <p:cNvSpPr txBox="1"/>
          <p:nvPr/>
        </p:nvSpPr>
        <p:spPr>
          <a:xfrm>
            <a:off x="5765579" y="1668636"/>
            <a:ext cx="3180714" cy="923330"/>
          </a:xfrm>
          <a:prstGeom prst="rect">
            <a:avLst/>
          </a:prstGeom>
          <a:noFill/>
        </p:spPr>
        <p:txBody>
          <a:bodyPr wrap="square" rtlCol="0">
            <a:spAutoFit/>
          </a:bodyPr>
          <a:lstStyle/>
          <a:p>
            <a:r>
              <a:rPr lang="en-US" b="1" dirty="0" smtClean="0">
                <a:solidFill>
                  <a:srgbClr val="FF0000"/>
                </a:solidFill>
              </a:rPr>
              <a:t>Modified from Unconstrained </a:t>
            </a:r>
            <a:r>
              <a:rPr lang="en-US" b="1" dirty="0" err="1" smtClean="0">
                <a:solidFill>
                  <a:srgbClr val="FF0000"/>
                </a:solidFill>
              </a:rPr>
              <a:t>Multicommodity</a:t>
            </a:r>
            <a:r>
              <a:rPr lang="en-US" b="1" dirty="0" smtClean="0">
                <a:solidFill>
                  <a:srgbClr val="FF0000"/>
                </a:solidFill>
              </a:rPr>
              <a:t> Formulation</a:t>
            </a:r>
          </a:p>
          <a:p>
            <a:r>
              <a:rPr lang="en-US" b="1" dirty="0" smtClean="0">
                <a:solidFill>
                  <a:srgbClr val="FF0000"/>
                </a:solidFill>
              </a:rPr>
              <a:t>(</a:t>
            </a:r>
            <a:r>
              <a:rPr lang="en-US" b="1" dirty="0" err="1" smtClean="0">
                <a:solidFill>
                  <a:srgbClr val="FF0000"/>
                </a:solidFill>
              </a:rPr>
              <a:t>Magnanti</a:t>
            </a:r>
            <a:r>
              <a:rPr lang="en-US" b="1" dirty="0" smtClean="0">
                <a:solidFill>
                  <a:srgbClr val="FF0000"/>
                </a:solidFill>
              </a:rPr>
              <a:t> and Wong, 1984)</a:t>
            </a:r>
          </a:p>
        </p:txBody>
      </p:sp>
      <p:grpSp>
        <p:nvGrpSpPr>
          <p:cNvPr id="7" name="Group 6"/>
          <p:cNvGrpSpPr/>
          <p:nvPr/>
        </p:nvGrpSpPr>
        <p:grpSpPr>
          <a:xfrm>
            <a:off x="608092" y="5003512"/>
            <a:ext cx="6274681" cy="1200329"/>
            <a:chOff x="609601" y="3224466"/>
            <a:chExt cx="6274681" cy="1200329"/>
          </a:xfrm>
        </p:grpSpPr>
        <p:sp>
          <p:nvSpPr>
            <p:cNvPr id="8" name="Rounded Rectangle 7"/>
            <p:cNvSpPr/>
            <p:nvPr/>
          </p:nvSpPr>
          <p:spPr>
            <a:xfrm>
              <a:off x="609601" y="3352800"/>
              <a:ext cx="4491740" cy="943663"/>
            </a:xfrm>
            <a:prstGeom prst="roundRect">
              <a:avLst/>
            </a:prstGeom>
            <a:noFill/>
            <a:ln w="254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5179049" y="3224466"/>
              <a:ext cx="1705233" cy="1200329"/>
            </a:xfrm>
            <a:prstGeom prst="rect">
              <a:avLst/>
            </a:prstGeom>
            <a:noFill/>
          </p:spPr>
          <p:txBody>
            <a:bodyPr wrap="square" rtlCol="0">
              <a:spAutoFit/>
            </a:bodyPr>
            <a:lstStyle/>
            <a:p>
              <a:r>
                <a:rPr lang="en-US" dirty="0" smtClean="0">
                  <a:solidFill>
                    <a:srgbClr val="002060"/>
                  </a:solidFill>
                </a:rPr>
                <a:t>Aggregate individual HH itinerary into OD flow</a:t>
              </a:r>
              <a:endParaRPr lang="en-US" dirty="0">
                <a:solidFill>
                  <a:srgbClr val="002060"/>
                </a:solidFill>
              </a:endParaRPr>
            </a:p>
          </p:txBody>
        </p:sp>
      </p:grpSp>
      <p:grpSp>
        <p:nvGrpSpPr>
          <p:cNvPr id="10" name="Group 9"/>
          <p:cNvGrpSpPr/>
          <p:nvPr/>
        </p:nvGrpSpPr>
        <p:grpSpPr>
          <a:xfrm>
            <a:off x="2616453" y="2568075"/>
            <a:ext cx="5383515" cy="1006365"/>
            <a:chOff x="636762" y="3379960"/>
            <a:chExt cx="5383515" cy="1006365"/>
          </a:xfrm>
        </p:grpSpPr>
        <p:sp>
          <p:nvSpPr>
            <p:cNvPr id="11" name="Rounded Rectangle 10"/>
            <p:cNvSpPr/>
            <p:nvPr/>
          </p:nvSpPr>
          <p:spPr>
            <a:xfrm>
              <a:off x="636762" y="3379960"/>
              <a:ext cx="334977" cy="166071"/>
            </a:xfrm>
            <a:prstGeom prst="roundRect">
              <a:avLst/>
            </a:prstGeom>
            <a:noFill/>
            <a:ln w="254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3785887" y="3462995"/>
              <a:ext cx="2234390" cy="923330"/>
            </a:xfrm>
            <a:prstGeom prst="rect">
              <a:avLst/>
            </a:prstGeom>
            <a:noFill/>
          </p:spPr>
          <p:txBody>
            <a:bodyPr wrap="square" rtlCol="0">
              <a:spAutoFit/>
            </a:bodyPr>
            <a:lstStyle/>
            <a:p>
              <a:r>
                <a:rPr lang="en-US" dirty="0" smtClean="0">
                  <a:solidFill>
                    <a:srgbClr val="002060"/>
                  </a:solidFill>
                </a:rPr>
                <a:t>Each OD pair is treated as one commodity type</a:t>
              </a:r>
              <a:endParaRPr lang="en-US" dirty="0">
                <a:solidFill>
                  <a:srgbClr val="002060"/>
                </a:solidFill>
              </a:endParaRPr>
            </a:p>
          </p:txBody>
        </p:sp>
      </p:grpSp>
      <p:sp>
        <p:nvSpPr>
          <p:cNvPr id="3" name="Slide Number Placeholder 2"/>
          <p:cNvSpPr>
            <a:spLocks noGrp="1"/>
          </p:cNvSpPr>
          <p:nvPr>
            <p:ph type="sldNum" sz="quarter" idx="12"/>
          </p:nvPr>
        </p:nvSpPr>
        <p:spPr/>
        <p:txBody>
          <a:bodyPr/>
          <a:lstStyle/>
          <a:p>
            <a:fld id="{A297E8B3-6CB8-4D8F-AB04-9CBA8BF370F6}" type="slidenum">
              <a:rPr lang="en-US" smtClean="0"/>
              <a:t>13</a:t>
            </a:fld>
            <a:endParaRPr lang="en-US"/>
          </a:p>
        </p:txBody>
      </p:sp>
    </p:spTree>
    <p:extLst>
      <p:ext uri="{BB962C8B-B14F-4D97-AF65-F5344CB8AC3E}">
        <p14:creationId xmlns:p14="http://schemas.microsoft.com/office/powerpoint/2010/main" val="62555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NDP-HAPP: </a:t>
            </a:r>
            <a:r>
              <a:rPr lang="en-US" dirty="0" err="1" smtClean="0"/>
              <a:t>dHAPP</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25315117"/>
              </p:ext>
            </p:extLst>
          </p:nvPr>
        </p:nvGraphicFramePr>
        <p:xfrm>
          <a:off x="597246" y="1750243"/>
          <a:ext cx="7370763" cy="4611688"/>
        </p:xfrm>
        <a:graphic>
          <a:graphicData uri="http://schemas.openxmlformats.org/presentationml/2006/ole">
            <mc:AlternateContent xmlns:mc="http://schemas.openxmlformats.org/markup-compatibility/2006">
              <mc:Choice xmlns:v="urn:schemas-microsoft-com:vml" Requires="v">
                <p:oleObj spid="_x0000_s4767" name="Equation" r:id="rId4" imgW="4647960" imgH="2908080" progId="Equation.DSMT4">
                  <p:embed/>
                </p:oleObj>
              </mc:Choice>
              <mc:Fallback>
                <p:oleObj name="Equation" r:id="rId4" imgW="4647960" imgH="2908080" progId="Equation.DSMT4">
                  <p:embed/>
                  <p:pic>
                    <p:nvPicPr>
                      <p:cNvPr id="0" name=""/>
                      <p:cNvPicPr/>
                      <p:nvPr/>
                    </p:nvPicPr>
                    <p:blipFill>
                      <a:blip r:embed="rId5"/>
                      <a:stretch>
                        <a:fillRect/>
                      </a:stretch>
                    </p:blipFill>
                    <p:spPr>
                      <a:xfrm>
                        <a:off x="597246" y="1750243"/>
                        <a:ext cx="7370763" cy="4611688"/>
                      </a:xfrm>
                      <a:prstGeom prst="rect">
                        <a:avLst/>
                      </a:prstGeom>
                    </p:spPr>
                  </p:pic>
                </p:oleObj>
              </mc:Fallback>
            </mc:AlternateContent>
          </a:graphicData>
        </a:graphic>
      </p:graphicFrame>
      <p:grpSp>
        <p:nvGrpSpPr>
          <p:cNvPr id="7" name="Group 6"/>
          <p:cNvGrpSpPr/>
          <p:nvPr/>
        </p:nvGrpSpPr>
        <p:grpSpPr>
          <a:xfrm>
            <a:off x="425513" y="4345662"/>
            <a:ext cx="8334226" cy="2127565"/>
            <a:chOff x="427022" y="2566616"/>
            <a:chExt cx="8334226" cy="2127565"/>
          </a:xfrm>
        </p:grpSpPr>
        <p:sp>
          <p:nvSpPr>
            <p:cNvPr id="8" name="Rounded Rectangle 7"/>
            <p:cNvSpPr/>
            <p:nvPr/>
          </p:nvSpPr>
          <p:spPr>
            <a:xfrm>
              <a:off x="427022" y="2566616"/>
              <a:ext cx="6457260" cy="2127565"/>
            </a:xfrm>
            <a:prstGeom prst="roundRect">
              <a:avLst/>
            </a:prstGeom>
            <a:noFill/>
            <a:ln w="254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7056015" y="2645045"/>
              <a:ext cx="1705233" cy="646331"/>
            </a:xfrm>
            <a:prstGeom prst="rect">
              <a:avLst/>
            </a:prstGeom>
            <a:noFill/>
          </p:spPr>
          <p:txBody>
            <a:bodyPr wrap="square" rtlCol="0">
              <a:spAutoFit/>
            </a:bodyPr>
            <a:lstStyle/>
            <a:p>
              <a:r>
                <a:rPr lang="en-US" dirty="0" smtClean="0">
                  <a:solidFill>
                    <a:srgbClr val="002060"/>
                  </a:solidFill>
                </a:rPr>
                <a:t>Update </a:t>
              </a:r>
              <a:r>
                <a:rPr lang="en-US" smtClean="0">
                  <a:solidFill>
                    <a:srgbClr val="002060"/>
                  </a:solidFill>
                </a:rPr>
                <a:t>Network LOS</a:t>
              </a:r>
              <a:endParaRPr lang="en-US" dirty="0">
                <a:solidFill>
                  <a:srgbClr val="002060"/>
                </a:solidFill>
              </a:endParaRPr>
            </a:p>
          </p:txBody>
        </p:sp>
      </p:grpSp>
      <p:sp>
        <p:nvSpPr>
          <p:cNvPr id="3" name="Slide Number Placeholder 2"/>
          <p:cNvSpPr>
            <a:spLocks noGrp="1"/>
          </p:cNvSpPr>
          <p:nvPr>
            <p:ph type="sldNum" sz="quarter" idx="12"/>
          </p:nvPr>
        </p:nvSpPr>
        <p:spPr/>
        <p:txBody>
          <a:bodyPr/>
          <a:lstStyle/>
          <a:p>
            <a:fld id="{A297E8B3-6CB8-4D8F-AB04-9CBA8BF370F6}" type="slidenum">
              <a:rPr lang="en-US" smtClean="0"/>
              <a:t>14</a:t>
            </a:fld>
            <a:endParaRPr lang="en-US"/>
          </a:p>
        </p:txBody>
      </p:sp>
    </p:spTree>
    <p:extLst>
      <p:ext uri="{BB962C8B-B14F-4D97-AF65-F5344CB8AC3E}">
        <p14:creationId xmlns:p14="http://schemas.microsoft.com/office/powerpoint/2010/main" val="28655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178" y="291499"/>
            <a:ext cx="7772400" cy="1609725"/>
          </a:xfrm>
        </p:spPr>
        <p:txBody>
          <a:bodyPr/>
          <a:lstStyle/>
          <a:p>
            <a:r>
              <a:rPr lang="en-US" dirty="0" smtClean="0"/>
              <a:t>NDP-HAPP</a:t>
            </a:r>
            <a:br>
              <a:rPr lang="en-US" dirty="0" smtClean="0"/>
            </a:br>
            <a:r>
              <a:rPr lang="en-US" dirty="0" smtClean="0"/>
              <a:t>Solution Algorithm</a:t>
            </a:r>
            <a:endParaRPr lang="en-US" dirty="0"/>
          </a:p>
        </p:txBody>
      </p:sp>
      <p:sp>
        <p:nvSpPr>
          <p:cNvPr id="3" name="Content Placeholder 2"/>
          <p:cNvSpPr>
            <a:spLocks noGrp="1"/>
          </p:cNvSpPr>
          <p:nvPr>
            <p:ph idx="4294967295"/>
          </p:nvPr>
        </p:nvSpPr>
        <p:spPr>
          <a:xfrm>
            <a:off x="444843" y="2122788"/>
            <a:ext cx="3189288" cy="4838700"/>
          </a:xfrm>
        </p:spPr>
        <p:txBody>
          <a:bodyPr>
            <a:normAutofit/>
          </a:bodyPr>
          <a:lstStyle/>
          <a:p>
            <a:pPr>
              <a:buFont typeface="Wingdings" panose="05000000000000000000" pitchFamily="2" charset="2"/>
              <a:buChar char="§"/>
            </a:pPr>
            <a:r>
              <a:rPr lang="en-US" sz="2400" dirty="0" smtClean="0"/>
              <a:t>Decomposition </a:t>
            </a:r>
          </a:p>
          <a:p>
            <a:pPr lvl="1">
              <a:buFont typeface="Wingdings" panose="05000000000000000000" pitchFamily="2" charset="2"/>
              <a:buChar char="§"/>
            </a:pPr>
            <a:r>
              <a:rPr lang="en-US" sz="2400" dirty="0" smtClean="0"/>
              <a:t>Blocks of decision making rationale</a:t>
            </a:r>
          </a:p>
          <a:p>
            <a:pPr lvl="1">
              <a:buFont typeface="Wingdings" panose="05000000000000000000" pitchFamily="2" charset="2"/>
              <a:buChar char="§"/>
            </a:pPr>
            <a:r>
              <a:rPr lang="en-US" sz="2400" dirty="0" smtClean="0"/>
              <a:t>Location Routing Problems (Perl and </a:t>
            </a:r>
            <a:r>
              <a:rPr lang="en-US" sz="2400" dirty="0" err="1" smtClean="0"/>
              <a:t>Daskin</a:t>
            </a:r>
            <a:r>
              <a:rPr lang="en-US" sz="2400" dirty="0" smtClean="0"/>
              <a:t>, 1985)</a:t>
            </a:r>
          </a:p>
          <a:p>
            <a:pPr lvl="1">
              <a:buFont typeface="Wingdings" panose="05000000000000000000" pitchFamily="2" charset="2"/>
              <a:buChar char="§"/>
            </a:pPr>
            <a:r>
              <a:rPr lang="en-US" sz="2400" dirty="0" smtClean="0"/>
              <a:t>Iterative Optimization Assignment (</a:t>
            </a:r>
            <a:r>
              <a:rPr lang="en-US" sz="2400" dirty="0" err="1" smtClean="0"/>
              <a:t>Friesz</a:t>
            </a:r>
            <a:r>
              <a:rPr lang="en-US" sz="2400" dirty="0" smtClean="0"/>
              <a:t> and </a:t>
            </a:r>
            <a:r>
              <a:rPr lang="en-US" sz="2400" dirty="0" err="1" smtClean="0"/>
              <a:t>Harker</a:t>
            </a:r>
            <a:r>
              <a:rPr lang="en-US" sz="2400" dirty="0" smtClean="0"/>
              <a:t>, 1985)</a:t>
            </a:r>
            <a:endParaRPr lang="en-US" sz="2400" dirty="0"/>
          </a:p>
        </p:txBody>
      </p:sp>
      <p:pic>
        <p:nvPicPr>
          <p:cNvPr id="4" name="Picture 3"/>
          <p:cNvPicPr>
            <a:picLocks noChangeAspect="1"/>
          </p:cNvPicPr>
          <p:nvPr/>
        </p:nvPicPr>
        <p:blipFill>
          <a:blip r:embed="rId3"/>
          <a:stretch>
            <a:fillRect/>
          </a:stretch>
        </p:blipFill>
        <p:spPr>
          <a:xfrm>
            <a:off x="3880202" y="228352"/>
            <a:ext cx="5910370" cy="6070762"/>
          </a:xfrm>
          <a:prstGeom prst="rect">
            <a:avLst/>
          </a:prstGeom>
          <a:noFill/>
        </p:spPr>
      </p:pic>
      <p:sp>
        <p:nvSpPr>
          <p:cNvPr id="5" name="Slide Number Placeholder 4"/>
          <p:cNvSpPr>
            <a:spLocks noGrp="1"/>
          </p:cNvSpPr>
          <p:nvPr>
            <p:ph type="sldNum" sz="quarter" idx="12"/>
          </p:nvPr>
        </p:nvSpPr>
        <p:spPr/>
        <p:txBody>
          <a:bodyPr/>
          <a:lstStyle/>
          <a:p>
            <a:fld id="{A297E8B3-6CB8-4D8F-AB04-9CBA8BF370F6}" type="slidenum">
              <a:rPr lang="en-US" smtClean="0"/>
              <a:t>15</a:t>
            </a:fld>
            <a:endParaRPr lang="en-US"/>
          </a:p>
        </p:txBody>
      </p:sp>
    </p:spTree>
    <p:extLst>
      <p:ext uri="{BB962C8B-B14F-4D97-AF65-F5344CB8AC3E}">
        <p14:creationId xmlns:p14="http://schemas.microsoft.com/office/powerpoint/2010/main" val="1447787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Illustrative Example</a:t>
            </a:r>
            <a:br>
              <a:rPr lang="en-US" dirty="0" smtClean="0"/>
            </a:br>
            <a:r>
              <a:rPr lang="en-US" dirty="0" smtClean="0"/>
              <a:t>NDP-GHAPP</a:t>
            </a:r>
            <a:endParaRPr lang="en-US"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5311098" y="2727596"/>
            <a:ext cx="2139950" cy="2146300"/>
          </a:xfrm>
          <a:prstGeom prst="rect">
            <a:avLst/>
          </a:prstGeom>
          <a:noFill/>
          <a:ln>
            <a:noFill/>
          </a:ln>
        </p:spPr>
      </p:pic>
      <p:sp>
        <p:nvSpPr>
          <p:cNvPr id="5" name="Pentagon 4"/>
          <p:cNvSpPr/>
          <p:nvPr/>
        </p:nvSpPr>
        <p:spPr>
          <a:xfrm>
            <a:off x="5142308" y="2273661"/>
            <a:ext cx="562232" cy="389237"/>
          </a:xfrm>
          <a:prstGeom prst="homePlate">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b="1" dirty="0" smtClean="0"/>
              <a:t>H1</a:t>
            </a:r>
            <a:endParaRPr lang="en-US" sz="1350" b="1" dirty="0"/>
          </a:p>
        </p:txBody>
      </p:sp>
      <p:sp>
        <p:nvSpPr>
          <p:cNvPr id="6" name="Rounded Rectangular Callout 5"/>
          <p:cNvSpPr/>
          <p:nvPr/>
        </p:nvSpPr>
        <p:spPr>
          <a:xfrm>
            <a:off x="6826430" y="1753487"/>
            <a:ext cx="1915297" cy="766830"/>
          </a:xfrm>
          <a:prstGeom prst="wedgeRoundRectCallout">
            <a:avLst>
              <a:gd name="adj1" fmla="val -24219"/>
              <a:gd name="adj2" fmla="val 73094"/>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Work:</a:t>
            </a:r>
          </a:p>
          <a:p>
            <a:pPr algn="ctr"/>
            <a:r>
              <a:rPr lang="en-US" sz="1350" dirty="0"/>
              <a:t>Start </a:t>
            </a:r>
            <a:r>
              <a:rPr lang="en-US" sz="1350" dirty="0" smtClean="0"/>
              <a:t>[9, 9.5]</a:t>
            </a:r>
            <a:endParaRPr lang="en-US" sz="1350" dirty="0"/>
          </a:p>
          <a:p>
            <a:pPr algn="ctr"/>
            <a:r>
              <a:rPr lang="en-US" sz="1350" dirty="0"/>
              <a:t>For 8 </a:t>
            </a:r>
            <a:r>
              <a:rPr lang="en-US" sz="1350" dirty="0" err="1" smtClean="0"/>
              <a:t>hr</a:t>
            </a:r>
            <a:endParaRPr lang="en-US" sz="1350" dirty="0"/>
          </a:p>
          <a:p>
            <a:pPr algn="ctr"/>
            <a:r>
              <a:rPr lang="en-US" sz="1350" dirty="0"/>
              <a:t>Return before 22</a:t>
            </a:r>
          </a:p>
        </p:txBody>
      </p:sp>
      <p:sp>
        <p:nvSpPr>
          <p:cNvPr id="7" name="Rounded Rectangular Callout 6"/>
          <p:cNvSpPr/>
          <p:nvPr/>
        </p:nvSpPr>
        <p:spPr>
          <a:xfrm>
            <a:off x="4353450" y="5196261"/>
            <a:ext cx="1915297" cy="766830"/>
          </a:xfrm>
          <a:prstGeom prst="wedgeRoundRectCallout">
            <a:avLst>
              <a:gd name="adj1" fmla="val 6589"/>
              <a:gd name="adj2" fmla="val -944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Work:</a:t>
            </a:r>
            <a:endParaRPr lang="en-US" sz="1350" dirty="0"/>
          </a:p>
          <a:p>
            <a:pPr algn="ctr"/>
            <a:r>
              <a:rPr lang="en-US" sz="1350" dirty="0"/>
              <a:t>Start </a:t>
            </a:r>
            <a:r>
              <a:rPr lang="en-US" sz="1350" dirty="0" smtClean="0"/>
              <a:t>[8.5,9]</a:t>
            </a:r>
            <a:endParaRPr lang="en-US" sz="1350" dirty="0"/>
          </a:p>
          <a:p>
            <a:pPr algn="ctr"/>
            <a:r>
              <a:rPr lang="en-US" sz="1350" dirty="0"/>
              <a:t>For </a:t>
            </a:r>
            <a:r>
              <a:rPr lang="en-US" sz="1350" dirty="0" smtClean="0"/>
              <a:t>8 </a:t>
            </a:r>
            <a:r>
              <a:rPr lang="en-US" sz="1350" dirty="0" err="1" smtClean="0"/>
              <a:t>hr</a:t>
            </a:r>
            <a:endParaRPr lang="en-US" sz="1350" dirty="0"/>
          </a:p>
          <a:p>
            <a:pPr algn="ctr"/>
            <a:r>
              <a:rPr lang="en-US" sz="1350" dirty="0"/>
              <a:t>Return before 22</a:t>
            </a:r>
          </a:p>
        </p:txBody>
      </p:sp>
      <p:sp>
        <p:nvSpPr>
          <p:cNvPr id="8" name="Rounded Rectangle 7"/>
          <p:cNvSpPr/>
          <p:nvPr/>
        </p:nvSpPr>
        <p:spPr>
          <a:xfrm>
            <a:off x="5423424" y="429192"/>
            <a:ext cx="1915297" cy="11934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Grocery Shopping </a:t>
            </a:r>
          </a:p>
          <a:p>
            <a:pPr algn="ctr"/>
            <a:r>
              <a:rPr lang="en-US" sz="1350" dirty="0" smtClean="0"/>
              <a:t>Start [5,20]</a:t>
            </a:r>
          </a:p>
          <a:p>
            <a:pPr algn="ctr"/>
            <a:r>
              <a:rPr lang="en-US" sz="1350" dirty="0" smtClean="0"/>
              <a:t>For 1 </a:t>
            </a:r>
            <a:r>
              <a:rPr lang="en-US" sz="1350" dirty="0" err="1" smtClean="0"/>
              <a:t>hr</a:t>
            </a:r>
            <a:endParaRPr lang="en-US" sz="1350" dirty="0" smtClean="0"/>
          </a:p>
          <a:p>
            <a:pPr algn="ctr"/>
            <a:r>
              <a:rPr lang="en-US" sz="1350" dirty="0" smtClean="0"/>
              <a:t>Return before 22</a:t>
            </a:r>
          </a:p>
          <a:p>
            <a:pPr algn="ctr"/>
            <a:r>
              <a:rPr lang="en-US" sz="1350" dirty="0" smtClean="0"/>
              <a:t>Node 1, Node 5</a:t>
            </a:r>
            <a:endParaRPr lang="en-US" sz="1350" dirty="0"/>
          </a:p>
        </p:txBody>
      </p:sp>
      <p:sp>
        <p:nvSpPr>
          <p:cNvPr id="9" name="Pentagon 8"/>
          <p:cNvSpPr/>
          <p:nvPr/>
        </p:nvSpPr>
        <p:spPr>
          <a:xfrm>
            <a:off x="7502963" y="3554654"/>
            <a:ext cx="562232" cy="389237"/>
          </a:xfrm>
          <a:prstGeom prst="homePlate">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b="1" dirty="0" smtClean="0"/>
              <a:t>H2</a:t>
            </a:r>
            <a:endParaRPr lang="en-US" sz="1350" b="1" dirty="0"/>
          </a:p>
        </p:txBody>
      </p:sp>
      <p:sp>
        <p:nvSpPr>
          <p:cNvPr id="11" name="Rounded Rectangle 10"/>
          <p:cNvSpPr/>
          <p:nvPr/>
        </p:nvSpPr>
        <p:spPr>
          <a:xfrm>
            <a:off x="6631812" y="5016385"/>
            <a:ext cx="1915297" cy="119343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General Shopping </a:t>
            </a:r>
          </a:p>
          <a:p>
            <a:pPr algn="ctr"/>
            <a:r>
              <a:rPr lang="en-US" sz="1350" dirty="0" smtClean="0"/>
              <a:t>Start [5,21]</a:t>
            </a:r>
          </a:p>
          <a:p>
            <a:pPr algn="ctr"/>
            <a:r>
              <a:rPr lang="en-US" sz="1350" dirty="0" smtClean="0"/>
              <a:t>For 1 </a:t>
            </a:r>
            <a:r>
              <a:rPr lang="en-US" sz="1350" dirty="0" err="1" smtClean="0"/>
              <a:t>hr</a:t>
            </a:r>
            <a:endParaRPr lang="en-US" sz="1350" dirty="0" smtClean="0"/>
          </a:p>
          <a:p>
            <a:pPr algn="ctr"/>
            <a:r>
              <a:rPr lang="en-US" sz="1350" dirty="0" smtClean="0"/>
              <a:t>Return before 22</a:t>
            </a:r>
          </a:p>
          <a:p>
            <a:pPr algn="ctr"/>
            <a:r>
              <a:rPr lang="en-US" sz="1350" dirty="0" smtClean="0"/>
              <a:t>Node 3, Node 8</a:t>
            </a:r>
            <a:endParaRPr lang="en-US" sz="1350" dirty="0"/>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017531381"/>
              </p:ext>
            </p:extLst>
          </p:nvPr>
        </p:nvGraphicFramePr>
        <p:xfrm>
          <a:off x="839415" y="2776629"/>
          <a:ext cx="3388846" cy="467863"/>
        </p:xfrm>
        <a:graphic>
          <a:graphicData uri="http://schemas.openxmlformats.org/presentationml/2006/ole">
            <mc:AlternateContent xmlns:mc="http://schemas.openxmlformats.org/markup-compatibility/2006">
              <mc:Choice xmlns:v="urn:schemas-microsoft-com:vml" Requires="v">
                <p:oleObj spid="_x0000_s10124" name="Equation" r:id="rId5" imgW="2552700" imgH="355600" progId="Equation.DSMT4">
                  <p:embed/>
                </p:oleObj>
              </mc:Choice>
              <mc:Fallback>
                <p:oleObj name="Equation" r:id="rId5" imgW="25527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415" y="2776629"/>
                        <a:ext cx="3388846" cy="467863"/>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462993683"/>
              </p:ext>
            </p:extLst>
          </p:nvPr>
        </p:nvGraphicFramePr>
        <p:xfrm>
          <a:off x="1149568" y="4203609"/>
          <a:ext cx="2626923" cy="421605"/>
        </p:xfrm>
        <a:graphic>
          <a:graphicData uri="http://schemas.openxmlformats.org/presentationml/2006/ole">
            <mc:AlternateContent xmlns:mc="http://schemas.openxmlformats.org/markup-compatibility/2006">
              <mc:Choice xmlns:v="urn:schemas-microsoft-com:vml" Requires="v">
                <p:oleObj spid="_x0000_s10125" name="Equation" r:id="rId7" imgW="2324100" imgH="368300" progId="Equation.DSMT4">
                  <p:embed/>
                </p:oleObj>
              </mc:Choice>
              <mc:Fallback>
                <p:oleObj name="Equation" r:id="rId7" imgW="2324100" imgH="368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9568" y="4203609"/>
                        <a:ext cx="2626923" cy="421605"/>
                      </a:xfrm>
                      <a:prstGeom prst="rect">
                        <a:avLst/>
                      </a:prstGeom>
                      <a:noFill/>
                    </p:spPr>
                  </p:pic>
                </p:oleObj>
              </mc:Fallback>
            </mc:AlternateContent>
          </a:graphicData>
        </a:graphic>
      </p:graphicFrame>
      <p:sp>
        <p:nvSpPr>
          <p:cNvPr id="16" name="Content Placeholder 2"/>
          <p:cNvSpPr txBox="1">
            <a:spLocks/>
          </p:cNvSpPr>
          <p:nvPr/>
        </p:nvSpPr>
        <p:spPr>
          <a:xfrm>
            <a:off x="685800" y="2121408"/>
            <a:ext cx="3696077"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smtClean="0"/>
              <a:t>Network</a:t>
            </a:r>
          </a:p>
          <a:p>
            <a:pPr lvl="1"/>
            <a:r>
              <a:rPr lang="en-US" dirty="0" smtClean="0"/>
              <a:t>Objective:  </a:t>
            </a:r>
          </a:p>
          <a:p>
            <a:endParaRPr lang="en-US" dirty="0" smtClean="0"/>
          </a:p>
          <a:p>
            <a:r>
              <a:rPr lang="en-US" dirty="0" smtClean="0"/>
              <a:t>2 HHs: 1 HH member with 1 vehicle</a:t>
            </a:r>
          </a:p>
          <a:p>
            <a:pPr lvl="1"/>
            <a:r>
              <a:rPr lang="en-US" dirty="0" smtClean="0"/>
              <a:t>Objective:</a:t>
            </a:r>
          </a:p>
          <a:p>
            <a:pPr marL="274320" lvl="1" indent="0">
              <a:buFont typeface="Wingdings" pitchFamily="2" charset="2"/>
              <a:buNone/>
            </a:pPr>
            <a:r>
              <a:rPr lang="en-US" dirty="0" smtClean="0"/>
              <a:t> </a:t>
            </a:r>
          </a:p>
          <a:p>
            <a:pPr lvl="1"/>
            <a:r>
              <a:rPr lang="en-US" dirty="0" smtClean="0"/>
              <a:t>A(HH1) = </a:t>
            </a:r>
          </a:p>
          <a:p>
            <a:pPr marL="274320" lvl="1" indent="0">
              <a:buNone/>
            </a:pPr>
            <a:r>
              <a:rPr lang="en-US" dirty="0" smtClean="0"/>
              <a:t>{work, grocery shopping}</a:t>
            </a:r>
          </a:p>
          <a:p>
            <a:pPr lvl="1"/>
            <a:r>
              <a:rPr lang="en-US" dirty="0" smtClean="0"/>
              <a:t>A(HH2) = </a:t>
            </a:r>
          </a:p>
          <a:p>
            <a:pPr marL="274320" lvl="1" indent="0">
              <a:buNone/>
            </a:pPr>
            <a:r>
              <a:rPr lang="en-US" dirty="0" smtClean="0"/>
              <a:t>{work, general shopping}</a:t>
            </a:r>
          </a:p>
          <a:p>
            <a:pPr lvl="1"/>
            <a:endParaRPr lang="en-US" dirty="0" smtClean="0"/>
          </a:p>
        </p:txBody>
      </p:sp>
      <p:sp>
        <p:nvSpPr>
          <p:cNvPr id="3" name="Slide Number Placeholder 2"/>
          <p:cNvSpPr>
            <a:spLocks noGrp="1"/>
          </p:cNvSpPr>
          <p:nvPr>
            <p:ph type="sldNum" sz="quarter" idx="12"/>
          </p:nvPr>
        </p:nvSpPr>
        <p:spPr/>
        <p:txBody>
          <a:bodyPr/>
          <a:lstStyle/>
          <a:p>
            <a:fld id="{A297E8B3-6CB8-4D8F-AB04-9CBA8BF370F6}" type="slidenum">
              <a:rPr lang="en-US" smtClean="0"/>
              <a:t>16</a:t>
            </a:fld>
            <a:endParaRPr lang="en-US"/>
          </a:p>
        </p:txBody>
      </p:sp>
    </p:spTree>
    <p:extLst>
      <p:ext uri="{BB962C8B-B14F-4D97-AF65-F5344CB8AC3E}">
        <p14:creationId xmlns:p14="http://schemas.microsoft.com/office/powerpoint/2010/main" val="5749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1484" y="860078"/>
          <a:ext cx="8845235" cy="5265937"/>
        </p:xfrm>
        <a:graphic>
          <a:graphicData uri="http://schemas.openxmlformats.org/drawingml/2006/table">
            <a:tbl>
              <a:tblPr firstRow="1" firstCol="1" bandRow="1">
                <a:tableStyleId>{5C22544A-7EE6-4342-B048-85BDC9FD1C3A}</a:tableStyleId>
              </a:tblPr>
              <a:tblGrid>
                <a:gridCol w="895488"/>
                <a:gridCol w="2037694"/>
                <a:gridCol w="2065106"/>
                <a:gridCol w="2077900"/>
                <a:gridCol w="1769047"/>
              </a:tblGrid>
              <a:tr h="169724">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gn="ctr">
                        <a:lnSpc>
                          <a:spcPct val="115000"/>
                        </a:lnSpc>
                        <a:spcBef>
                          <a:spcPts val="0"/>
                        </a:spcBef>
                        <a:spcAft>
                          <a:spcPts val="0"/>
                        </a:spcAft>
                      </a:pPr>
                      <a:r>
                        <a:rPr lang="en-US" sz="1200" dirty="0">
                          <a:effectLst/>
                        </a:rPr>
                        <a:t>Iteration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gn="ctr">
                        <a:lnSpc>
                          <a:spcPct val="115000"/>
                        </a:lnSpc>
                        <a:spcBef>
                          <a:spcPts val="0"/>
                        </a:spcBef>
                        <a:spcAft>
                          <a:spcPts val="0"/>
                        </a:spcAft>
                      </a:pPr>
                      <a:r>
                        <a:rPr lang="en-US" sz="1200" dirty="0">
                          <a:effectLst/>
                        </a:rPr>
                        <a:t>Iteration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gn="ctr">
                        <a:lnSpc>
                          <a:spcPct val="115000"/>
                        </a:lnSpc>
                        <a:spcBef>
                          <a:spcPts val="0"/>
                        </a:spcBef>
                        <a:spcAft>
                          <a:spcPts val="0"/>
                        </a:spcAft>
                      </a:pPr>
                      <a:r>
                        <a:rPr lang="en-US" sz="1200">
                          <a:effectLst/>
                        </a:rPr>
                        <a:t>Iteration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gn="ctr">
                        <a:lnSpc>
                          <a:spcPct val="115000"/>
                        </a:lnSpc>
                        <a:spcBef>
                          <a:spcPts val="0"/>
                        </a:spcBef>
                        <a:spcAft>
                          <a:spcPts val="0"/>
                        </a:spcAft>
                      </a:pPr>
                      <a:r>
                        <a:rPr lang="en-US" sz="1200">
                          <a:effectLst/>
                        </a:rPr>
                        <a:t>Iteration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r>
              <a:tr h="678895">
                <a:tc>
                  <a:txBody>
                    <a:bodyPr/>
                    <a:lstStyle/>
                    <a:p>
                      <a:pPr marL="0" marR="0" algn="ctr">
                        <a:lnSpc>
                          <a:spcPct val="115000"/>
                        </a:lnSpc>
                        <a:spcBef>
                          <a:spcPts val="0"/>
                        </a:spcBef>
                        <a:spcAft>
                          <a:spcPts val="0"/>
                        </a:spcAft>
                      </a:pPr>
                      <a:r>
                        <a:rPr lang="en-US" sz="1200">
                          <a:effectLst/>
                        </a:rPr>
                        <a:t>dHAPP1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smtClean="0">
                          <a:effectLst/>
                        </a:rPr>
                        <a:t>Home </a:t>
                      </a:r>
                      <a:r>
                        <a:rPr lang="en-US" sz="1200" dirty="0">
                          <a:effectLst/>
                        </a:rPr>
                        <a:t>(0) → grocery shopping (1) → work (2) → home (0)</a:t>
                      </a:r>
                    </a:p>
                    <a:p>
                      <a:pPr marL="0" marR="0">
                        <a:lnSpc>
                          <a:spcPct val="115000"/>
                        </a:lnSpc>
                        <a:spcBef>
                          <a:spcPts val="0"/>
                        </a:spcBef>
                        <a:spcAft>
                          <a:spcPts val="0"/>
                        </a:spcAft>
                      </a:pPr>
                      <a:r>
                        <a:rPr lang="en-US" sz="1200" dirty="0">
                          <a:effectLst/>
                        </a:rPr>
                        <a:t>Objective Value: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smtClean="0">
                          <a:effectLst/>
                        </a:rPr>
                        <a:t>Home </a:t>
                      </a:r>
                      <a:r>
                        <a:rPr lang="en-US" sz="1200" dirty="0">
                          <a:effectLst/>
                        </a:rPr>
                        <a:t>(0) → work (2) → grocery shopping (1) → home (0)</a:t>
                      </a:r>
                    </a:p>
                    <a:p>
                      <a:pPr marL="0" marR="0">
                        <a:lnSpc>
                          <a:spcPct val="115000"/>
                        </a:lnSpc>
                        <a:spcBef>
                          <a:spcPts val="0"/>
                        </a:spcBef>
                        <a:spcAft>
                          <a:spcPts val="0"/>
                        </a:spcAft>
                      </a:pPr>
                      <a:r>
                        <a:rPr lang="en-US" sz="1200" dirty="0">
                          <a:effectLst/>
                        </a:rPr>
                        <a:t>Objective Value: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smtClean="0">
                          <a:effectLst/>
                        </a:rPr>
                        <a:t>Home </a:t>
                      </a:r>
                      <a:r>
                        <a:rPr lang="en-US" sz="1200" dirty="0">
                          <a:effectLst/>
                        </a:rPr>
                        <a:t>(0) → grocery shopping (5)  → work (2) → home (0)</a:t>
                      </a:r>
                    </a:p>
                    <a:p>
                      <a:pPr marL="0" marR="0">
                        <a:lnSpc>
                          <a:spcPct val="115000"/>
                        </a:lnSpc>
                        <a:spcBef>
                          <a:spcPts val="0"/>
                        </a:spcBef>
                        <a:spcAft>
                          <a:spcPts val="0"/>
                        </a:spcAft>
                      </a:pPr>
                      <a:r>
                        <a:rPr lang="en-US" sz="1200" dirty="0">
                          <a:effectLst/>
                        </a:rPr>
                        <a:t>Objective Value: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smtClean="0">
                          <a:effectLst/>
                        </a:rPr>
                        <a:t>Home </a:t>
                      </a:r>
                      <a:r>
                        <a:rPr lang="en-US" sz="1200" dirty="0">
                          <a:effectLst/>
                        </a:rPr>
                        <a:t>(0) → grocery shopping (5)  → work (2) → home (0)</a:t>
                      </a:r>
                    </a:p>
                    <a:p>
                      <a:pPr marL="0" marR="0">
                        <a:lnSpc>
                          <a:spcPct val="115000"/>
                        </a:lnSpc>
                        <a:spcBef>
                          <a:spcPts val="0"/>
                        </a:spcBef>
                        <a:spcAft>
                          <a:spcPts val="0"/>
                        </a:spcAft>
                      </a:pPr>
                      <a:r>
                        <a:rPr lang="en-US" sz="1200" dirty="0">
                          <a:effectLst/>
                        </a:rPr>
                        <a:t>Objective Value: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r>
              <a:tr h="678895">
                <a:tc>
                  <a:txBody>
                    <a:bodyPr/>
                    <a:lstStyle/>
                    <a:p>
                      <a:pPr marL="0" marR="0" algn="ctr">
                        <a:lnSpc>
                          <a:spcPct val="115000"/>
                        </a:lnSpc>
                        <a:spcBef>
                          <a:spcPts val="0"/>
                        </a:spcBef>
                        <a:spcAft>
                          <a:spcPts val="0"/>
                        </a:spcAft>
                      </a:pPr>
                      <a:r>
                        <a:rPr lang="en-US" sz="1200">
                          <a:effectLst/>
                        </a:rPr>
                        <a:t>dHAPP2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smtClean="0">
                          <a:effectLst/>
                        </a:rPr>
                        <a:t>Home </a:t>
                      </a:r>
                      <a:r>
                        <a:rPr lang="en-US" sz="1200" dirty="0">
                          <a:effectLst/>
                        </a:rPr>
                        <a:t>(5) → work (6) → general shopping  (8) → home (5)</a:t>
                      </a:r>
                    </a:p>
                    <a:p>
                      <a:pPr marL="0" marR="0">
                        <a:lnSpc>
                          <a:spcPct val="115000"/>
                        </a:lnSpc>
                        <a:spcBef>
                          <a:spcPts val="0"/>
                        </a:spcBef>
                        <a:spcAft>
                          <a:spcPts val="0"/>
                        </a:spcAft>
                      </a:pPr>
                      <a:r>
                        <a:rPr lang="en-US" sz="1200" dirty="0">
                          <a:effectLst/>
                        </a:rPr>
                        <a:t>Objective Value: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smtClean="0">
                          <a:effectLst/>
                        </a:rPr>
                        <a:t>Home </a:t>
                      </a:r>
                      <a:r>
                        <a:rPr lang="en-US" sz="1200" dirty="0">
                          <a:effectLst/>
                        </a:rPr>
                        <a:t>(5) → work (6) → general shopping  (8) → home (5)</a:t>
                      </a:r>
                    </a:p>
                    <a:p>
                      <a:pPr marL="0" marR="0">
                        <a:lnSpc>
                          <a:spcPct val="115000"/>
                        </a:lnSpc>
                        <a:spcBef>
                          <a:spcPts val="0"/>
                        </a:spcBef>
                        <a:spcAft>
                          <a:spcPts val="0"/>
                        </a:spcAft>
                      </a:pPr>
                      <a:r>
                        <a:rPr lang="en-US" sz="1200" dirty="0">
                          <a:effectLst/>
                        </a:rPr>
                        <a:t>Objective Value: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smtClean="0">
                          <a:effectLst/>
                        </a:rPr>
                        <a:t>Home </a:t>
                      </a:r>
                      <a:r>
                        <a:rPr lang="en-US" sz="1200" dirty="0">
                          <a:effectLst/>
                        </a:rPr>
                        <a:t>(5) → work (6) → general shopping  (3) → home (5)</a:t>
                      </a:r>
                    </a:p>
                    <a:p>
                      <a:pPr marL="0" marR="0">
                        <a:lnSpc>
                          <a:spcPct val="115000"/>
                        </a:lnSpc>
                        <a:spcBef>
                          <a:spcPts val="0"/>
                        </a:spcBef>
                        <a:spcAft>
                          <a:spcPts val="0"/>
                        </a:spcAft>
                      </a:pPr>
                      <a:r>
                        <a:rPr lang="en-US" sz="1200" dirty="0">
                          <a:effectLst/>
                        </a:rPr>
                        <a:t>Objective Value: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smtClean="0">
                          <a:effectLst/>
                        </a:rPr>
                        <a:t>Home </a:t>
                      </a:r>
                      <a:r>
                        <a:rPr lang="en-US" sz="1200" dirty="0">
                          <a:effectLst/>
                        </a:rPr>
                        <a:t>(5) → work (6) → general shopping  (3) → home (5)</a:t>
                      </a:r>
                    </a:p>
                    <a:p>
                      <a:pPr marL="0" marR="0">
                        <a:lnSpc>
                          <a:spcPct val="115000"/>
                        </a:lnSpc>
                        <a:spcBef>
                          <a:spcPts val="0"/>
                        </a:spcBef>
                        <a:spcAft>
                          <a:spcPts val="0"/>
                        </a:spcAft>
                      </a:pPr>
                      <a:r>
                        <a:rPr lang="en-US" sz="1200" dirty="0">
                          <a:effectLst/>
                        </a:rPr>
                        <a:t>Objective Value: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r>
              <a:tr h="3162817">
                <a:tc>
                  <a:txBody>
                    <a:bodyPr/>
                    <a:lstStyle/>
                    <a:p>
                      <a:pPr marL="0" marR="0" algn="ctr">
                        <a:lnSpc>
                          <a:spcPct val="115000"/>
                        </a:lnSpc>
                        <a:spcBef>
                          <a:spcPts val="0"/>
                        </a:spcBef>
                        <a:spcAft>
                          <a:spcPts val="0"/>
                        </a:spcAft>
                      </a:pPr>
                      <a:r>
                        <a:rPr lang="en-US" sz="1200">
                          <a:effectLst/>
                        </a:rPr>
                        <a:t>dNDP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a:effectLst/>
                        </a:rPr>
                        <a:t>Network Design Decisions</a:t>
                      </a:r>
                      <a:r>
                        <a:rPr lang="en-US" sz="1200" dirty="0" smtClean="0">
                          <a:effectLst/>
                        </a:rPr>
                        <a:t>: </a:t>
                      </a:r>
                      <a:r>
                        <a:rPr lang="en-US" sz="1200" dirty="0">
                          <a:effectLst/>
                        </a:rPr>
                        <a:t>Z01, Z10, Z12, Z21, Z58, Z67, Z76, Z78, Z85, Z87</a:t>
                      </a:r>
                    </a:p>
                    <a:p>
                      <a:pPr marL="0" marR="0">
                        <a:lnSpc>
                          <a:spcPct val="115000"/>
                        </a:lnSpc>
                        <a:spcBef>
                          <a:spcPts val="0"/>
                        </a:spcBef>
                        <a:spcAft>
                          <a:spcPts val="0"/>
                        </a:spcAft>
                      </a:pPr>
                      <a:r>
                        <a:rPr lang="en-US" sz="1200" dirty="0" err="1">
                          <a:effectLst/>
                        </a:rPr>
                        <a:t>dNDP</a:t>
                      </a:r>
                      <a:r>
                        <a:rPr lang="en-US" sz="1200" dirty="0">
                          <a:effectLst/>
                        </a:rPr>
                        <a:t> objective value: 35</a:t>
                      </a:r>
                    </a:p>
                    <a:p>
                      <a:pPr marL="274320" marR="0" indent="-27432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HH1 Paths link Flows: </a:t>
                      </a:r>
                    </a:p>
                    <a:p>
                      <a:pPr marL="0" marR="0" lvl="0" indent="0">
                        <a:lnSpc>
                          <a:spcPct val="115000"/>
                        </a:lnSpc>
                        <a:spcBef>
                          <a:spcPts val="0"/>
                        </a:spcBef>
                        <a:spcAft>
                          <a:spcPts val="0"/>
                        </a:spcAft>
                        <a:buFont typeface="Symbol" panose="05050102010706020507" pitchFamily="18" charset="2"/>
                        <a:buNone/>
                      </a:pPr>
                      <a:r>
                        <a:rPr lang="en-US" sz="1200" dirty="0" smtClean="0">
                          <a:effectLst/>
                        </a:rPr>
                        <a:t>(0</a:t>
                      </a:r>
                      <a:r>
                        <a:rPr lang="en-US" sz="1200" dirty="0">
                          <a:effectLst/>
                        </a:rPr>
                        <a:t>) → </a:t>
                      </a:r>
                      <a:r>
                        <a:rPr lang="en-US" sz="1200" dirty="0" smtClean="0">
                          <a:effectLst/>
                        </a:rPr>
                        <a:t>(1) →</a:t>
                      </a:r>
                      <a:r>
                        <a:rPr lang="en-US" sz="1200" baseline="0" dirty="0" smtClean="0">
                          <a:effectLst/>
                        </a:rPr>
                        <a:t> </a:t>
                      </a:r>
                      <a:r>
                        <a:rPr lang="en-US" sz="1200" dirty="0" smtClean="0">
                          <a:effectLst/>
                        </a:rPr>
                        <a:t>(2) → </a:t>
                      </a:r>
                      <a:r>
                        <a:rPr lang="en-US" sz="1200" dirty="0">
                          <a:effectLst/>
                        </a:rPr>
                        <a:t>(1) → </a:t>
                      </a:r>
                      <a:r>
                        <a:rPr lang="en-US" sz="1200" dirty="0" smtClean="0">
                          <a:effectLst/>
                        </a:rPr>
                        <a:t>(</a:t>
                      </a:r>
                      <a:r>
                        <a:rPr lang="en-US" sz="1200" dirty="0">
                          <a:effectLst/>
                        </a:rPr>
                        <a:t>0) </a:t>
                      </a:r>
                    </a:p>
                    <a:p>
                      <a:pPr marL="0" marR="0">
                        <a:lnSpc>
                          <a:spcPct val="115000"/>
                        </a:lnSpc>
                        <a:spcBef>
                          <a:spcPts val="0"/>
                        </a:spcBef>
                        <a:spcAft>
                          <a:spcPts val="0"/>
                        </a:spcAft>
                      </a:pPr>
                      <a:r>
                        <a:rPr lang="en-US" sz="1200" dirty="0">
                          <a:effectLst/>
                        </a:rPr>
                        <a:t>HH2 Paths link Flows: </a:t>
                      </a:r>
                    </a:p>
                    <a:p>
                      <a:pPr marL="0" marR="0" lvl="0" indent="0">
                        <a:lnSpc>
                          <a:spcPct val="115000"/>
                        </a:lnSpc>
                        <a:spcBef>
                          <a:spcPts val="0"/>
                        </a:spcBef>
                        <a:spcAft>
                          <a:spcPts val="0"/>
                        </a:spcAft>
                        <a:buFont typeface="Symbol" panose="05050102010706020507" pitchFamily="18" charset="2"/>
                        <a:buNone/>
                      </a:pPr>
                      <a:r>
                        <a:rPr lang="en-US" sz="1200" dirty="0" smtClean="0">
                          <a:effectLst/>
                        </a:rPr>
                        <a:t>(5</a:t>
                      </a:r>
                      <a:r>
                        <a:rPr lang="en-US" sz="1200" dirty="0">
                          <a:effectLst/>
                        </a:rPr>
                        <a:t>) → (8) → (7) → </a:t>
                      </a:r>
                      <a:r>
                        <a:rPr lang="en-US" sz="1200" dirty="0" smtClean="0">
                          <a:effectLst/>
                        </a:rPr>
                        <a:t>(</a:t>
                      </a:r>
                      <a:r>
                        <a:rPr lang="en-US" sz="1200" dirty="0">
                          <a:effectLst/>
                        </a:rPr>
                        <a:t>6) → (7) → </a:t>
                      </a:r>
                      <a:r>
                        <a:rPr lang="en-US" sz="1200" dirty="0" smtClean="0">
                          <a:effectLst/>
                        </a:rPr>
                        <a:t>(8</a:t>
                      </a:r>
                      <a:r>
                        <a:rPr lang="en-US" sz="1200" dirty="0">
                          <a:effectLst/>
                        </a:rPr>
                        <a:t>) </a:t>
                      </a:r>
                      <a:r>
                        <a:rPr lang="en-US" sz="1200" dirty="0" smtClean="0">
                          <a:effectLst/>
                        </a:rPr>
                        <a:t>→</a:t>
                      </a:r>
                      <a:r>
                        <a:rPr lang="en-US" sz="1200" baseline="0" dirty="0" smtClean="0">
                          <a:effectLst/>
                        </a:rPr>
                        <a:t> </a:t>
                      </a:r>
                      <a:r>
                        <a:rPr lang="en-US" sz="1200" dirty="0" smtClean="0">
                          <a:effectLst/>
                        </a:rPr>
                        <a:t>(5</a:t>
                      </a:r>
                      <a:r>
                        <a:rPr lang="en-US" sz="1200" dirty="0">
                          <a:effectLst/>
                        </a:rPr>
                        <a:t>)</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Update each </a:t>
                      </a:r>
                      <a:r>
                        <a:rPr lang="en-US" sz="1200" dirty="0" err="1">
                          <a:effectLst/>
                        </a:rPr>
                        <a:t>dHAPP</a:t>
                      </a:r>
                      <a:r>
                        <a:rPr lang="en-US" sz="1200" dirty="0">
                          <a:effectLst/>
                        </a:rPr>
                        <a:t> objective values</a:t>
                      </a:r>
                      <a:r>
                        <a:rPr lang="en-US" sz="1200" dirty="0" smtClean="0">
                          <a:effectLst/>
                        </a:rPr>
                        <a:t>: </a:t>
                      </a:r>
                    </a:p>
                    <a:p>
                      <a:pPr marL="0" marR="0">
                        <a:lnSpc>
                          <a:spcPct val="115000"/>
                        </a:lnSpc>
                        <a:spcBef>
                          <a:spcPts val="0"/>
                        </a:spcBef>
                        <a:spcAft>
                          <a:spcPts val="0"/>
                        </a:spcAft>
                      </a:pPr>
                      <a:r>
                        <a:rPr lang="en-US" sz="1200" dirty="0" smtClean="0">
                          <a:effectLst/>
                        </a:rPr>
                        <a:t>HH1</a:t>
                      </a:r>
                      <a:r>
                        <a:rPr lang="en-US" sz="1200" dirty="0">
                          <a:effectLst/>
                        </a:rPr>
                        <a:t>: </a:t>
                      </a:r>
                      <a:r>
                        <a:rPr lang="en-US" sz="1200" dirty="0" smtClean="0">
                          <a:effectLst/>
                        </a:rPr>
                        <a:t>2, HH2</a:t>
                      </a:r>
                      <a:r>
                        <a:rPr lang="en-US" sz="1200" dirty="0">
                          <a:effectLst/>
                        </a:rPr>
                        <a:t>: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rPr>
                        <a:t>Network Design Decisions</a:t>
                      </a:r>
                      <a:r>
                        <a:rPr lang="en-US" sz="1200" dirty="0" smtClean="0">
                          <a:effectLst/>
                        </a:rPr>
                        <a:t>: Z03</a:t>
                      </a:r>
                      <a:r>
                        <a:rPr lang="en-US" sz="1200" dirty="0">
                          <a:effectLst/>
                        </a:rPr>
                        <a:t>, Z10, Z21, Z36, Z52, Z67, Z78, </a:t>
                      </a:r>
                      <a:r>
                        <a:rPr lang="en-US" sz="1200" dirty="0" smtClean="0">
                          <a:effectLst/>
                        </a:rPr>
                        <a:t>Z85</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err="1" smtClean="0">
                          <a:effectLst/>
                        </a:rPr>
                        <a:t>dNDP</a:t>
                      </a:r>
                      <a:r>
                        <a:rPr lang="en-US" sz="1200" dirty="0" smtClean="0">
                          <a:effectLst/>
                        </a:rPr>
                        <a:t> objective value: 32 </a:t>
                      </a:r>
                    </a:p>
                    <a:p>
                      <a:pPr marL="10287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HH1 Paths link Flows: </a:t>
                      </a:r>
                    </a:p>
                    <a:p>
                      <a:pPr marL="0" marR="0" lvl="0" indent="0">
                        <a:lnSpc>
                          <a:spcPct val="115000"/>
                        </a:lnSpc>
                        <a:spcBef>
                          <a:spcPts val="0"/>
                        </a:spcBef>
                        <a:spcAft>
                          <a:spcPts val="0"/>
                        </a:spcAft>
                        <a:buFont typeface="Symbol" panose="05050102010706020507" pitchFamily="18" charset="2"/>
                        <a:buNone/>
                      </a:pPr>
                      <a:r>
                        <a:rPr lang="en-US" sz="1200" dirty="0" smtClean="0">
                          <a:effectLst/>
                        </a:rPr>
                        <a:t>(</a:t>
                      </a:r>
                      <a:r>
                        <a:rPr lang="en-US" sz="1200" dirty="0">
                          <a:effectLst/>
                        </a:rPr>
                        <a:t>0) → (3) → (6) → (7) → (8) → (5) →  </a:t>
                      </a:r>
                      <a:r>
                        <a:rPr lang="en-US" sz="1200" dirty="0" smtClean="0">
                          <a:effectLst/>
                        </a:rPr>
                        <a:t>(</a:t>
                      </a:r>
                      <a:r>
                        <a:rPr lang="en-US" sz="1200" dirty="0">
                          <a:effectLst/>
                        </a:rPr>
                        <a:t>2) </a:t>
                      </a:r>
                      <a:r>
                        <a:rPr lang="en-US" sz="1200" dirty="0" smtClean="0">
                          <a:effectLst/>
                        </a:rPr>
                        <a:t>→ (</a:t>
                      </a:r>
                      <a:r>
                        <a:rPr lang="en-US" sz="1200" dirty="0">
                          <a:effectLst/>
                        </a:rPr>
                        <a:t>1) → </a:t>
                      </a:r>
                      <a:r>
                        <a:rPr lang="en-US" sz="1200" dirty="0" smtClean="0">
                          <a:effectLst/>
                        </a:rPr>
                        <a:t>(</a:t>
                      </a:r>
                      <a:r>
                        <a:rPr lang="en-US" sz="1200" dirty="0">
                          <a:effectLst/>
                        </a:rPr>
                        <a:t>0) </a:t>
                      </a:r>
                      <a:endParaRPr lang="en-US" sz="1200" dirty="0" smtClean="0">
                        <a:effectLst/>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200" dirty="0" smtClean="0">
                          <a:effectLst/>
                        </a:rPr>
                        <a:t>HH2 Paths link Flows: </a:t>
                      </a:r>
                      <a:endParaRPr lang="en-US" sz="1200" dirty="0">
                        <a:effectLst/>
                      </a:endParaRPr>
                    </a:p>
                    <a:p>
                      <a:pPr marL="0" marR="0" lvl="0" indent="0">
                        <a:lnSpc>
                          <a:spcPct val="115000"/>
                        </a:lnSpc>
                        <a:spcBef>
                          <a:spcPts val="0"/>
                        </a:spcBef>
                        <a:spcAft>
                          <a:spcPts val="0"/>
                        </a:spcAft>
                        <a:buFont typeface="Symbol" panose="05050102010706020507" pitchFamily="18" charset="2"/>
                        <a:buNone/>
                      </a:pPr>
                      <a:r>
                        <a:rPr lang="en-US" sz="1200" dirty="0" smtClean="0">
                          <a:effectLst/>
                        </a:rPr>
                        <a:t>(</a:t>
                      </a:r>
                      <a:r>
                        <a:rPr lang="en-US" sz="1200" dirty="0">
                          <a:effectLst/>
                        </a:rPr>
                        <a:t>5) → (2) → (1) → (0) → (3) </a:t>
                      </a:r>
                      <a:r>
                        <a:rPr lang="en-US" sz="1200" dirty="0" smtClean="0">
                          <a:effectLst/>
                        </a:rPr>
                        <a:t>→ </a:t>
                      </a:r>
                      <a:r>
                        <a:rPr lang="en-US" sz="1200" dirty="0">
                          <a:effectLst/>
                        </a:rPr>
                        <a:t>(7</a:t>
                      </a:r>
                      <a:r>
                        <a:rPr lang="en-US" sz="1200" dirty="0" smtClean="0">
                          <a:effectLst/>
                        </a:rPr>
                        <a:t>) → </a:t>
                      </a:r>
                      <a:r>
                        <a:rPr lang="en-US" sz="1200" dirty="0">
                          <a:effectLst/>
                        </a:rPr>
                        <a:t>(8) → </a:t>
                      </a:r>
                      <a:r>
                        <a:rPr lang="en-US" sz="1200" dirty="0" smtClean="0">
                          <a:effectLst/>
                        </a:rPr>
                        <a:t>(</a:t>
                      </a:r>
                      <a:r>
                        <a:rPr lang="en-US" sz="1200" dirty="0">
                          <a:effectLst/>
                        </a:rPr>
                        <a:t>5)</a:t>
                      </a:r>
                    </a:p>
                    <a:p>
                      <a:pPr marL="0" marR="0">
                        <a:lnSpc>
                          <a:spcPct val="115000"/>
                        </a:lnSpc>
                        <a:spcBef>
                          <a:spcPts val="0"/>
                        </a:spcBef>
                        <a:spcAft>
                          <a:spcPts val="0"/>
                        </a:spcAft>
                      </a:pPr>
                      <a:endParaRPr lang="en-US" sz="1200" dirty="0" smtClean="0">
                        <a:effectLst/>
                      </a:endParaRPr>
                    </a:p>
                    <a:p>
                      <a:pPr marL="0" marR="0">
                        <a:lnSpc>
                          <a:spcPct val="115000"/>
                        </a:lnSpc>
                        <a:spcBef>
                          <a:spcPts val="0"/>
                        </a:spcBef>
                        <a:spcAft>
                          <a:spcPts val="0"/>
                        </a:spcAft>
                      </a:pPr>
                      <a:r>
                        <a:rPr lang="en-US" sz="1200" dirty="0" smtClean="0">
                          <a:effectLst/>
                        </a:rPr>
                        <a:t>Update </a:t>
                      </a:r>
                      <a:r>
                        <a:rPr lang="en-US" sz="1200" dirty="0">
                          <a:effectLst/>
                        </a:rPr>
                        <a:t>each </a:t>
                      </a:r>
                      <a:r>
                        <a:rPr lang="en-US" sz="1200" dirty="0" err="1">
                          <a:effectLst/>
                        </a:rPr>
                        <a:t>dHAPP</a:t>
                      </a:r>
                      <a:r>
                        <a:rPr lang="en-US" sz="1200" dirty="0">
                          <a:effectLst/>
                        </a:rPr>
                        <a:t> objective values</a:t>
                      </a:r>
                      <a:r>
                        <a:rPr lang="en-US" sz="1200" dirty="0" smtClean="0">
                          <a:effectLst/>
                        </a:rPr>
                        <a:t>: </a:t>
                      </a:r>
                    </a:p>
                    <a:p>
                      <a:pPr marL="0" marR="0">
                        <a:lnSpc>
                          <a:spcPct val="115000"/>
                        </a:lnSpc>
                        <a:spcBef>
                          <a:spcPts val="0"/>
                        </a:spcBef>
                        <a:spcAft>
                          <a:spcPts val="0"/>
                        </a:spcAft>
                      </a:pPr>
                      <a:r>
                        <a:rPr lang="en-US" sz="1200" dirty="0" smtClean="0">
                          <a:effectLst/>
                        </a:rPr>
                        <a:t>HH1</a:t>
                      </a:r>
                      <a:r>
                        <a:rPr lang="en-US" sz="1200" dirty="0">
                          <a:effectLst/>
                        </a:rPr>
                        <a:t>: </a:t>
                      </a:r>
                      <a:r>
                        <a:rPr lang="en-US" sz="1200" dirty="0" smtClean="0">
                          <a:effectLst/>
                        </a:rPr>
                        <a:t>4, HH2</a:t>
                      </a:r>
                      <a:r>
                        <a:rPr lang="en-US" sz="1200" dirty="0">
                          <a:effectLst/>
                        </a:rPr>
                        <a:t>: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nSpc>
                          <a:spcPct val="115000"/>
                        </a:lnSpc>
                        <a:spcBef>
                          <a:spcPts val="0"/>
                        </a:spcBef>
                        <a:spcAft>
                          <a:spcPts val="0"/>
                        </a:spcAft>
                      </a:pPr>
                      <a:r>
                        <a:rPr lang="en-US" sz="1200" dirty="0">
                          <a:effectLst/>
                        </a:rPr>
                        <a:t>Network Design Decisions</a:t>
                      </a:r>
                      <a:r>
                        <a:rPr lang="en-US" sz="1200" dirty="0" smtClean="0">
                          <a:effectLst/>
                        </a:rPr>
                        <a:t>: Z03</a:t>
                      </a:r>
                      <a:r>
                        <a:rPr lang="en-US" sz="1200" dirty="0">
                          <a:effectLst/>
                        </a:rPr>
                        <a:t>, Z10, Z21, Z34, Z36, Z45, Z52, Z63</a:t>
                      </a:r>
                    </a:p>
                    <a:p>
                      <a:pPr marL="0" marR="0">
                        <a:lnSpc>
                          <a:spcPct val="115000"/>
                        </a:lnSpc>
                        <a:spcBef>
                          <a:spcPts val="0"/>
                        </a:spcBef>
                        <a:spcAft>
                          <a:spcPts val="0"/>
                        </a:spcAft>
                      </a:pPr>
                      <a:r>
                        <a:rPr lang="en-US" sz="1200" dirty="0" err="1">
                          <a:effectLst/>
                        </a:rPr>
                        <a:t>dNDP</a:t>
                      </a:r>
                      <a:r>
                        <a:rPr lang="en-US" sz="1200" dirty="0">
                          <a:effectLst/>
                        </a:rPr>
                        <a:t> objective value: </a:t>
                      </a:r>
                      <a:r>
                        <a:rPr lang="en-US" sz="1200" dirty="0" smtClean="0">
                          <a:effectLst/>
                        </a:rPr>
                        <a:t>31</a:t>
                      </a:r>
                      <a:endParaRPr lang="en-US" sz="1200" dirty="0">
                        <a:effectLst/>
                      </a:endParaRPr>
                    </a:p>
                    <a:p>
                      <a:pPr marL="10287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HH1 Paths link Flows: </a:t>
                      </a:r>
                    </a:p>
                    <a:p>
                      <a:pPr marL="0" marR="0" lvl="0" indent="0">
                        <a:lnSpc>
                          <a:spcPct val="115000"/>
                        </a:lnSpc>
                        <a:spcBef>
                          <a:spcPts val="0"/>
                        </a:spcBef>
                        <a:spcAft>
                          <a:spcPts val="0"/>
                        </a:spcAft>
                        <a:buFont typeface="Symbol" panose="05050102010706020507" pitchFamily="18" charset="2"/>
                        <a:buNone/>
                      </a:pPr>
                      <a:r>
                        <a:rPr lang="en-US" sz="1200" dirty="0" smtClean="0">
                          <a:effectLst/>
                        </a:rPr>
                        <a:t>(</a:t>
                      </a:r>
                      <a:r>
                        <a:rPr lang="en-US" sz="1200" dirty="0">
                          <a:effectLst/>
                        </a:rPr>
                        <a:t>0) → (3) → (4) → </a:t>
                      </a:r>
                      <a:r>
                        <a:rPr lang="en-US" sz="1200" dirty="0" smtClean="0">
                          <a:effectLst/>
                        </a:rPr>
                        <a:t>(</a:t>
                      </a:r>
                      <a:r>
                        <a:rPr lang="en-US" sz="1200" dirty="0">
                          <a:effectLst/>
                        </a:rPr>
                        <a:t>5) </a:t>
                      </a:r>
                    </a:p>
                    <a:p>
                      <a:pPr marL="0" marR="0" lvl="0" indent="0">
                        <a:lnSpc>
                          <a:spcPct val="115000"/>
                        </a:lnSpc>
                        <a:spcBef>
                          <a:spcPts val="0"/>
                        </a:spcBef>
                        <a:spcAft>
                          <a:spcPts val="0"/>
                        </a:spcAft>
                        <a:buFont typeface="Symbol" panose="05050102010706020507" pitchFamily="18" charset="2"/>
                        <a:buNone/>
                      </a:pPr>
                      <a:r>
                        <a:rPr lang="en-US" sz="1200" dirty="0" smtClean="0">
                          <a:effectLst/>
                        </a:rPr>
                        <a:t>→ (2</a:t>
                      </a:r>
                      <a:r>
                        <a:rPr lang="en-US" sz="1200" dirty="0">
                          <a:effectLst/>
                        </a:rPr>
                        <a:t>) </a:t>
                      </a:r>
                      <a:r>
                        <a:rPr lang="en-US" sz="1200" dirty="0" smtClean="0">
                          <a:effectLst/>
                        </a:rPr>
                        <a:t>→ </a:t>
                      </a:r>
                      <a:r>
                        <a:rPr lang="en-US" sz="1200" dirty="0">
                          <a:effectLst/>
                        </a:rPr>
                        <a:t>(1) → </a:t>
                      </a:r>
                      <a:r>
                        <a:rPr lang="en-US" sz="1200" dirty="0" smtClean="0">
                          <a:effectLst/>
                        </a:rPr>
                        <a:t>(</a:t>
                      </a:r>
                      <a:r>
                        <a:rPr lang="en-US" sz="1200" dirty="0">
                          <a:effectLst/>
                        </a:rPr>
                        <a:t>0) </a:t>
                      </a:r>
                    </a:p>
                    <a:p>
                      <a:pPr marL="0" marR="0">
                        <a:lnSpc>
                          <a:spcPct val="115000"/>
                        </a:lnSpc>
                        <a:spcBef>
                          <a:spcPts val="0"/>
                        </a:spcBef>
                        <a:spcAft>
                          <a:spcPts val="0"/>
                        </a:spcAft>
                      </a:pPr>
                      <a:r>
                        <a:rPr lang="en-US" sz="1200" dirty="0">
                          <a:effectLst/>
                        </a:rPr>
                        <a:t>HH2 Paths link Flows: </a:t>
                      </a:r>
                    </a:p>
                    <a:p>
                      <a:pPr marL="0" marR="0" lvl="0" indent="0">
                        <a:lnSpc>
                          <a:spcPct val="115000"/>
                        </a:lnSpc>
                        <a:spcBef>
                          <a:spcPts val="0"/>
                        </a:spcBef>
                        <a:spcAft>
                          <a:spcPts val="0"/>
                        </a:spcAft>
                        <a:buFont typeface="Symbol" panose="05050102010706020507" pitchFamily="18" charset="2"/>
                        <a:buNone/>
                      </a:pPr>
                      <a:r>
                        <a:rPr lang="en-US" sz="1200" dirty="0" smtClean="0">
                          <a:effectLst/>
                        </a:rPr>
                        <a:t>(</a:t>
                      </a:r>
                      <a:r>
                        <a:rPr lang="en-US" sz="1200" dirty="0">
                          <a:effectLst/>
                        </a:rPr>
                        <a:t>5) → (2) → (1) → (0) → (3) → </a:t>
                      </a:r>
                      <a:r>
                        <a:rPr lang="en-US" sz="1200" dirty="0" smtClean="0">
                          <a:effectLst/>
                        </a:rPr>
                        <a:t>(</a:t>
                      </a:r>
                      <a:r>
                        <a:rPr lang="en-US" sz="1200" dirty="0">
                          <a:effectLst/>
                        </a:rPr>
                        <a:t>6) </a:t>
                      </a:r>
                      <a:r>
                        <a:rPr lang="en-US" sz="1200" dirty="0" smtClean="0">
                          <a:effectLst/>
                        </a:rPr>
                        <a:t>→ (</a:t>
                      </a:r>
                      <a:r>
                        <a:rPr lang="en-US" sz="1200" dirty="0">
                          <a:effectLst/>
                        </a:rPr>
                        <a:t>3) → (4) → </a:t>
                      </a:r>
                      <a:r>
                        <a:rPr lang="en-US" sz="1200" dirty="0" smtClean="0">
                          <a:effectLst/>
                        </a:rPr>
                        <a:t>(</a:t>
                      </a:r>
                      <a:r>
                        <a:rPr lang="en-US" sz="1200" dirty="0">
                          <a:effectLst/>
                        </a:rPr>
                        <a:t>5)</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Update each </a:t>
                      </a:r>
                      <a:r>
                        <a:rPr lang="en-US" sz="1200" dirty="0" err="1">
                          <a:effectLst/>
                        </a:rPr>
                        <a:t>dHAPP</a:t>
                      </a:r>
                      <a:r>
                        <a:rPr lang="en-US" sz="1200" dirty="0">
                          <a:effectLst/>
                        </a:rPr>
                        <a:t> objective values</a:t>
                      </a:r>
                      <a:r>
                        <a:rPr lang="en-US" sz="1200" dirty="0" smtClean="0">
                          <a:effectLst/>
                        </a:rPr>
                        <a:t>: </a:t>
                      </a:r>
                    </a:p>
                    <a:p>
                      <a:pPr marL="0" marR="0">
                        <a:lnSpc>
                          <a:spcPct val="115000"/>
                        </a:lnSpc>
                        <a:spcBef>
                          <a:spcPts val="0"/>
                        </a:spcBef>
                        <a:spcAft>
                          <a:spcPts val="0"/>
                        </a:spcAft>
                      </a:pPr>
                      <a:r>
                        <a:rPr lang="en-US" sz="1200" dirty="0" smtClean="0">
                          <a:effectLst/>
                        </a:rPr>
                        <a:t>HH1</a:t>
                      </a:r>
                      <a:r>
                        <a:rPr lang="en-US" sz="1200" dirty="0">
                          <a:effectLst/>
                        </a:rPr>
                        <a:t>: </a:t>
                      </a:r>
                      <a:r>
                        <a:rPr lang="en-US" sz="1200" dirty="0" smtClean="0">
                          <a:effectLst/>
                        </a:rPr>
                        <a:t>3, HH2</a:t>
                      </a:r>
                      <a:r>
                        <a:rPr lang="en-US" sz="1200" dirty="0">
                          <a:effectLst/>
                        </a:rPr>
                        <a:t>: 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tc>
                <a:tc>
                  <a:txBody>
                    <a:bodyPr/>
                    <a:lstStyle/>
                    <a:p>
                      <a:pPr marL="0" marR="0" algn="ctr">
                        <a:lnSpc>
                          <a:spcPct val="115000"/>
                        </a:lnSpc>
                        <a:spcBef>
                          <a:spcPts val="0"/>
                        </a:spcBef>
                        <a:spcAft>
                          <a:spcPts val="0"/>
                        </a:spcAft>
                      </a:pPr>
                      <a:r>
                        <a:rPr lang="en-US" sz="1200" dirty="0">
                          <a:effectLst/>
                        </a:rPr>
                        <a:t>NA</a:t>
                      </a:r>
                      <a:r>
                        <a:rPr lang="en-US" sz="1200" baseline="300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r>
              <a:tr h="169724">
                <a:tc>
                  <a:txBody>
                    <a:bodyPr/>
                    <a:lstStyle/>
                    <a:p>
                      <a:pPr marL="0" marR="0" algn="ctr">
                        <a:lnSpc>
                          <a:spcPct val="115000"/>
                        </a:lnSpc>
                        <a:spcBef>
                          <a:spcPts val="0"/>
                        </a:spcBef>
                        <a:spcAft>
                          <a:spcPts val="0"/>
                        </a:spcAft>
                      </a:pPr>
                      <a:r>
                        <a:rPr lang="en-US" sz="1200" dirty="0" smtClean="0">
                          <a:effectLst/>
                        </a:rPr>
                        <a:t>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tc>
                <a:tc>
                  <a:txBody>
                    <a:bodyPr/>
                    <a:lstStyle/>
                    <a:p>
                      <a:pPr marL="0" marR="0" algn="ctr">
                        <a:lnSpc>
                          <a:spcPct val="115000"/>
                        </a:lnSpc>
                        <a:spcBef>
                          <a:spcPts val="0"/>
                        </a:spcBef>
                        <a:spcAft>
                          <a:spcPts val="0"/>
                        </a:spcAft>
                      </a:pPr>
                      <a:r>
                        <a:rPr lang="en-US" sz="12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gn="ctr">
                        <a:lnSpc>
                          <a:spcPct val="115000"/>
                        </a:lnSpc>
                        <a:spcBef>
                          <a:spcPts val="0"/>
                        </a:spcBef>
                        <a:spcAft>
                          <a:spcPts val="0"/>
                        </a:spcAft>
                      </a:pPr>
                      <a:r>
                        <a:rPr lang="en-US" sz="12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gn="ctr">
                        <a:lnSpc>
                          <a:spcPct val="115000"/>
                        </a:lnSpc>
                        <a:spcBef>
                          <a:spcPts val="0"/>
                        </a:spcBef>
                        <a:spcAft>
                          <a:spcPts val="0"/>
                        </a:spcAft>
                      </a:pPr>
                      <a:r>
                        <a:rPr lang="en-US" sz="1200">
                          <a:effectLst/>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c>
                  <a:txBody>
                    <a:bodyPr/>
                    <a:lstStyle/>
                    <a:p>
                      <a:pPr marL="0" marR="0" algn="ctr">
                        <a:lnSpc>
                          <a:spcPct val="115000"/>
                        </a:lnSpc>
                        <a:spcBef>
                          <a:spcPts val="0"/>
                        </a:spcBef>
                        <a:spcAft>
                          <a:spcPts val="0"/>
                        </a:spcAft>
                      </a:pPr>
                      <a:r>
                        <a:rPr lang="en-US" sz="1200" dirty="0">
                          <a:effectLst/>
                        </a:rPr>
                        <a:t>38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29" marR="35229" marT="0" marB="0" anchor="ctr"/>
                </a:tc>
              </a:tr>
            </a:tbl>
          </a:graphicData>
        </a:graphic>
      </p:graphicFrame>
      <p:grpSp>
        <p:nvGrpSpPr>
          <p:cNvPr id="7" name="Group 6"/>
          <p:cNvGrpSpPr/>
          <p:nvPr/>
        </p:nvGrpSpPr>
        <p:grpSpPr>
          <a:xfrm>
            <a:off x="760491" y="463987"/>
            <a:ext cx="8157173" cy="2306374"/>
            <a:chOff x="345541" y="3242563"/>
            <a:chExt cx="8157173" cy="1451618"/>
          </a:xfrm>
        </p:grpSpPr>
        <p:sp>
          <p:nvSpPr>
            <p:cNvPr id="8" name="Rounded Rectangle 7"/>
            <p:cNvSpPr/>
            <p:nvPr/>
          </p:nvSpPr>
          <p:spPr>
            <a:xfrm>
              <a:off x="508504" y="3602853"/>
              <a:ext cx="7994210" cy="1091328"/>
            </a:xfrm>
            <a:prstGeom prst="roundRect">
              <a:avLst/>
            </a:prstGeom>
            <a:noFill/>
            <a:ln w="34925">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345541" y="3242563"/>
              <a:ext cx="8157173" cy="232455"/>
            </a:xfrm>
            <a:prstGeom prst="rect">
              <a:avLst/>
            </a:prstGeom>
            <a:noFill/>
          </p:spPr>
          <p:txBody>
            <a:bodyPr wrap="square" rtlCol="0">
              <a:spAutoFit/>
            </a:bodyPr>
            <a:lstStyle/>
            <a:p>
              <a:r>
                <a:rPr lang="en-US" b="1" dirty="0" smtClean="0">
                  <a:solidFill>
                    <a:srgbClr val="002060"/>
                  </a:solidFill>
                </a:rPr>
                <a:t>Changes in activity sequences, destination choice, departure times</a:t>
              </a:r>
              <a:endParaRPr lang="en-US" b="1" dirty="0">
                <a:solidFill>
                  <a:srgbClr val="002060"/>
                </a:solidFill>
              </a:endParaRPr>
            </a:p>
          </p:txBody>
        </p:sp>
      </p:grpSp>
      <p:grpSp>
        <p:nvGrpSpPr>
          <p:cNvPr id="10" name="Group 9"/>
          <p:cNvGrpSpPr/>
          <p:nvPr/>
        </p:nvGrpSpPr>
        <p:grpSpPr>
          <a:xfrm>
            <a:off x="923454" y="2737793"/>
            <a:ext cx="8247707" cy="1066698"/>
            <a:chOff x="508504" y="3602853"/>
            <a:chExt cx="8247707" cy="1104372"/>
          </a:xfrm>
        </p:grpSpPr>
        <p:sp>
          <p:nvSpPr>
            <p:cNvPr id="11" name="Rounded Rectangle 10"/>
            <p:cNvSpPr/>
            <p:nvPr/>
          </p:nvSpPr>
          <p:spPr>
            <a:xfrm>
              <a:off x="508504" y="3602853"/>
              <a:ext cx="7994210" cy="1091328"/>
            </a:xfrm>
            <a:prstGeom prst="roundRect">
              <a:avLst/>
            </a:prstGeom>
            <a:noFill/>
            <a:ln w="34925">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2454998" y="4324849"/>
              <a:ext cx="6301213" cy="382376"/>
            </a:xfrm>
            <a:prstGeom prst="rect">
              <a:avLst/>
            </a:prstGeom>
            <a:noFill/>
          </p:spPr>
          <p:txBody>
            <a:bodyPr wrap="square" rtlCol="0">
              <a:spAutoFit/>
            </a:bodyPr>
            <a:lstStyle/>
            <a:p>
              <a:r>
                <a:rPr lang="en-US" b="1" dirty="0" smtClean="0">
                  <a:solidFill>
                    <a:srgbClr val="002060"/>
                  </a:solidFill>
                </a:rPr>
                <a:t>Changes in network investment decisions</a:t>
              </a:r>
              <a:endParaRPr lang="en-US" b="1" dirty="0">
                <a:solidFill>
                  <a:srgbClr val="002060"/>
                </a:solidFill>
              </a:endParaRPr>
            </a:p>
          </p:txBody>
        </p:sp>
      </p:grpSp>
      <p:grpSp>
        <p:nvGrpSpPr>
          <p:cNvPr id="13" name="Group 12"/>
          <p:cNvGrpSpPr/>
          <p:nvPr/>
        </p:nvGrpSpPr>
        <p:grpSpPr>
          <a:xfrm>
            <a:off x="923454" y="3828779"/>
            <a:ext cx="11398313" cy="1430446"/>
            <a:chOff x="508504" y="3602853"/>
            <a:chExt cx="11398313" cy="1120215"/>
          </a:xfrm>
        </p:grpSpPr>
        <p:sp>
          <p:nvSpPr>
            <p:cNvPr id="14" name="Rounded Rectangle 13"/>
            <p:cNvSpPr/>
            <p:nvPr/>
          </p:nvSpPr>
          <p:spPr>
            <a:xfrm>
              <a:off x="508504" y="3602853"/>
              <a:ext cx="7994210" cy="1091328"/>
            </a:xfrm>
            <a:prstGeom prst="roundRect">
              <a:avLst/>
            </a:prstGeom>
            <a:noFill/>
            <a:ln w="34925">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4437708" y="4433836"/>
              <a:ext cx="7469109" cy="289232"/>
            </a:xfrm>
            <a:prstGeom prst="rect">
              <a:avLst/>
            </a:prstGeom>
            <a:noFill/>
          </p:spPr>
          <p:txBody>
            <a:bodyPr wrap="square" rtlCol="0">
              <a:spAutoFit/>
            </a:bodyPr>
            <a:lstStyle/>
            <a:p>
              <a:r>
                <a:rPr lang="en-US" b="1" dirty="0" smtClean="0">
                  <a:solidFill>
                    <a:srgbClr val="002060"/>
                  </a:solidFill>
                </a:rPr>
                <a:t>Shortest path, Link flow changes</a:t>
              </a:r>
              <a:endParaRPr lang="en-US" b="1" dirty="0">
                <a:solidFill>
                  <a:srgbClr val="002060"/>
                </a:solidFill>
              </a:endParaRPr>
            </a:p>
          </p:txBody>
        </p:sp>
      </p:grpSp>
      <p:sp>
        <p:nvSpPr>
          <p:cNvPr id="2" name="Slide Number Placeholder 1"/>
          <p:cNvSpPr>
            <a:spLocks noGrp="1"/>
          </p:cNvSpPr>
          <p:nvPr>
            <p:ph type="sldNum" sz="quarter" idx="12"/>
          </p:nvPr>
        </p:nvSpPr>
        <p:spPr/>
        <p:txBody>
          <a:bodyPr/>
          <a:lstStyle/>
          <a:p>
            <a:fld id="{A297E8B3-6CB8-4D8F-AB04-9CBA8BF370F6}" type="slidenum">
              <a:rPr lang="en-US" smtClean="0"/>
              <a:t>17</a:t>
            </a:fld>
            <a:endParaRPr lang="en-US"/>
          </a:p>
        </p:txBody>
      </p:sp>
    </p:spTree>
    <p:extLst>
      <p:ext uri="{BB962C8B-B14F-4D97-AF65-F5344CB8AC3E}">
        <p14:creationId xmlns:p14="http://schemas.microsoft.com/office/powerpoint/2010/main" val="130724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903" y="229674"/>
            <a:ext cx="7543800" cy="1449387"/>
          </a:xfrm>
        </p:spPr>
        <p:txBody>
          <a:bodyPr>
            <a:normAutofit/>
          </a:bodyPr>
          <a:lstStyle/>
          <a:p>
            <a:r>
              <a:rPr lang="en-US" dirty="0"/>
              <a:t>Illustrative Example</a:t>
            </a:r>
            <a:br>
              <a:rPr lang="en-US" dirty="0"/>
            </a:br>
            <a:r>
              <a:rPr lang="en-US" dirty="0"/>
              <a:t>NDP-GHAPP</a:t>
            </a:r>
          </a:p>
        </p:txBody>
      </p:sp>
      <p:sp>
        <p:nvSpPr>
          <p:cNvPr id="3" name="Content Placeholder 2"/>
          <p:cNvSpPr>
            <a:spLocks noGrp="1"/>
          </p:cNvSpPr>
          <p:nvPr>
            <p:ph idx="4294967295"/>
          </p:nvPr>
        </p:nvSpPr>
        <p:spPr>
          <a:xfrm>
            <a:off x="544618" y="1835879"/>
            <a:ext cx="2425387" cy="3998849"/>
          </a:xfrm>
        </p:spPr>
        <p:txBody>
          <a:bodyPr>
            <a:normAutofit/>
          </a:bodyPr>
          <a:lstStyle/>
          <a:p>
            <a:pPr>
              <a:buFont typeface="Wingdings" panose="05000000000000000000" pitchFamily="2" charset="2"/>
              <a:buChar char="§"/>
            </a:pPr>
            <a:r>
              <a:rPr lang="en-US" sz="2600" dirty="0" smtClean="0"/>
              <a:t>NDP-GHAPP</a:t>
            </a:r>
          </a:p>
          <a:p>
            <a:pPr lvl="1">
              <a:buFont typeface="Wingdings" panose="05000000000000000000" pitchFamily="2" charset="2"/>
              <a:buChar char="§"/>
            </a:pPr>
            <a:r>
              <a:rPr lang="en-US" sz="2400" dirty="0" smtClean="0"/>
              <a:t>Optimal </a:t>
            </a:r>
          </a:p>
          <a:p>
            <a:pPr>
              <a:buFont typeface="Wingdings" panose="05000000000000000000" pitchFamily="2" charset="2"/>
              <a:buChar char="§"/>
            </a:pPr>
            <a:r>
              <a:rPr lang="en-US" sz="2800" dirty="0" smtClean="0"/>
              <a:t>NDP-HAPP</a:t>
            </a:r>
            <a:endParaRPr lang="en-US" sz="2800" dirty="0"/>
          </a:p>
          <a:p>
            <a:pPr lvl="1">
              <a:buFont typeface="Wingdings" panose="05000000000000000000" pitchFamily="2" charset="2"/>
              <a:buChar char="§"/>
            </a:pPr>
            <a:r>
              <a:rPr lang="en-US" sz="2200" dirty="0" smtClean="0"/>
              <a:t>5</a:t>
            </a:r>
            <a:r>
              <a:rPr lang="en-US" sz="2200" dirty="0"/>
              <a:t>% Optimality </a:t>
            </a:r>
            <a:r>
              <a:rPr lang="en-US" sz="2200" dirty="0" smtClean="0"/>
              <a:t>gap</a:t>
            </a:r>
          </a:p>
          <a:p>
            <a:pPr>
              <a:buFont typeface="Wingdings" panose="05000000000000000000" pitchFamily="2" charset="2"/>
              <a:buChar char="§"/>
            </a:pPr>
            <a:r>
              <a:rPr lang="en-US" sz="2400" dirty="0" smtClean="0"/>
              <a:t>Flexibility in </a:t>
            </a:r>
            <a:r>
              <a:rPr lang="en-US" sz="2400" dirty="0" err="1" smtClean="0"/>
              <a:t>dHAPP</a:t>
            </a:r>
            <a:r>
              <a:rPr lang="en-US" sz="2400" dirty="0" smtClean="0"/>
              <a:t> allows more options to be searched</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1006" y="3452873"/>
            <a:ext cx="3469050" cy="3488572"/>
          </a:xfrm>
          <a:prstGeom prst="rect">
            <a:avLst/>
          </a:prstGeom>
          <a:noFill/>
          <a:ln>
            <a:noFill/>
          </a:ln>
          <a:scene3d>
            <a:camera prst="isometricBottomDown"/>
            <a:lightRig rig="threePt" dir="t"/>
          </a:scene3d>
        </p:spPr>
      </p:pic>
      <p:cxnSp>
        <p:nvCxnSpPr>
          <p:cNvPr id="7" name="Straight Connector 6"/>
          <p:cNvCxnSpPr/>
          <p:nvPr/>
        </p:nvCxnSpPr>
        <p:spPr>
          <a:xfrm flipV="1">
            <a:off x="5887130" y="3296164"/>
            <a:ext cx="961137" cy="250469"/>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883998" y="3543433"/>
            <a:ext cx="0" cy="38100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882088" y="377050"/>
            <a:ext cx="2100685" cy="3495453"/>
            <a:chOff x="4712315" y="269958"/>
            <a:chExt cx="2100685" cy="3495453"/>
          </a:xfrm>
        </p:grpSpPr>
        <p:cxnSp>
          <p:nvCxnSpPr>
            <p:cNvPr id="10" name="Straight Connector 9"/>
            <p:cNvCxnSpPr/>
            <p:nvPr/>
          </p:nvCxnSpPr>
          <p:spPr>
            <a:xfrm>
              <a:off x="4714225" y="457200"/>
              <a:ext cx="1222" cy="330821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712315" y="778629"/>
              <a:ext cx="2100685" cy="452707"/>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12315" y="269958"/>
              <a:ext cx="3132" cy="508671"/>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6694554" y="4975014"/>
            <a:ext cx="2805" cy="859714"/>
          </a:xfrm>
          <a:prstGeom prst="line">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7108955" y="2963279"/>
            <a:ext cx="1650091" cy="1086993"/>
          </a:xfrm>
          <a:prstGeom prst="wedgeRoundRectCallout">
            <a:avLst>
              <a:gd name="adj1" fmla="val -57846"/>
              <a:gd name="adj2" fmla="val -33668"/>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Grocery shopping</a:t>
            </a:r>
          </a:p>
          <a:p>
            <a:pPr algn="ctr"/>
            <a:r>
              <a:rPr lang="en-US" dirty="0" smtClean="0">
                <a:solidFill>
                  <a:schemeClr val="tx1"/>
                </a:solidFill>
              </a:rPr>
              <a:t>@ Node 5</a:t>
            </a:r>
            <a:endParaRPr lang="en-US" dirty="0">
              <a:solidFill>
                <a:schemeClr val="tx1"/>
              </a:solidFill>
            </a:endParaRPr>
          </a:p>
        </p:txBody>
      </p:sp>
      <p:sp>
        <p:nvSpPr>
          <p:cNvPr id="15" name="TextBox 14"/>
          <p:cNvSpPr txBox="1"/>
          <p:nvPr/>
        </p:nvSpPr>
        <p:spPr>
          <a:xfrm>
            <a:off x="5945953" y="3564141"/>
            <a:ext cx="609600" cy="369332"/>
          </a:xfrm>
          <a:prstGeom prst="rect">
            <a:avLst/>
          </a:prstGeom>
          <a:noFill/>
        </p:spPr>
        <p:txBody>
          <a:bodyPr wrap="square" rtlCol="0">
            <a:spAutoFit/>
          </a:bodyPr>
          <a:lstStyle/>
          <a:p>
            <a:r>
              <a:rPr lang="en-US" b="1" dirty="0" smtClean="0">
                <a:solidFill>
                  <a:schemeClr val="accent2"/>
                </a:solidFill>
              </a:rPr>
              <a:t>H1</a:t>
            </a:r>
            <a:endParaRPr lang="en-US" b="1" dirty="0">
              <a:solidFill>
                <a:schemeClr val="accent2"/>
              </a:solidFill>
            </a:endParaRPr>
          </a:p>
        </p:txBody>
      </p:sp>
      <p:sp>
        <p:nvSpPr>
          <p:cNvPr id="16" name="TextBox 15"/>
          <p:cNvSpPr txBox="1"/>
          <p:nvPr/>
        </p:nvSpPr>
        <p:spPr>
          <a:xfrm>
            <a:off x="6200539" y="5696060"/>
            <a:ext cx="609600" cy="369332"/>
          </a:xfrm>
          <a:prstGeom prst="rect">
            <a:avLst/>
          </a:prstGeom>
          <a:noFill/>
        </p:spPr>
        <p:txBody>
          <a:bodyPr wrap="square" rtlCol="0">
            <a:spAutoFit/>
          </a:bodyPr>
          <a:lstStyle/>
          <a:p>
            <a:r>
              <a:rPr lang="en-US" b="1" dirty="0" smtClean="0">
                <a:solidFill>
                  <a:srgbClr val="002060"/>
                </a:solidFill>
              </a:rPr>
              <a:t>H2</a:t>
            </a:r>
            <a:endParaRPr lang="en-US" b="1" dirty="0">
              <a:solidFill>
                <a:srgbClr val="002060"/>
              </a:solidFill>
            </a:endParaRPr>
          </a:p>
        </p:txBody>
      </p:sp>
      <p:grpSp>
        <p:nvGrpSpPr>
          <p:cNvPr id="17" name="Group 16"/>
          <p:cNvGrpSpPr/>
          <p:nvPr/>
        </p:nvGrpSpPr>
        <p:grpSpPr>
          <a:xfrm>
            <a:off x="2900310" y="1769151"/>
            <a:ext cx="2917663" cy="2800450"/>
            <a:chOff x="1730537" y="1662059"/>
            <a:chExt cx="2917663" cy="2800450"/>
          </a:xfrm>
        </p:grpSpPr>
        <p:cxnSp>
          <p:nvCxnSpPr>
            <p:cNvPr id="18" name="Straight Connector 17"/>
            <p:cNvCxnSpPr/>
            <p:nvPr/>
          </p:nvCxnSpPr>
          <p:spPr>
            <a:xfrm>
              <a:off x="3505201" y="2495550"/>
              <a:ext cx="0" cy="196695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05199" y="2514600"/>
              <a:ext cx="1" cy="304800"/>
            </a:xfrm>
            <a:prstGeom prst="line">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1730537" y="1662059"/>
              <a:ext cx="1227060" cy="961948"/>
            </a:xfrm>
            <a:prstGeom prst="wedgeRoundRectCallout">
              <a:avLst>
                <a:gd name="adj1" fmla="val 85243"/>
                <a:gd name="adj2" fmla="val 48924"/>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General shopping</a:t>
              </a:r>
            </a:p>
            <a:p>
              <a:pPr algn="ctr"/>
              <a:r>
                <a:rPr lang="en-US" dirty="0" smtClean="0">
                  <a:solidFill>
                    <a:schemeClr val="tx1"/>
                  </a:solidFill>
                </a:rPr>
                <a:t>@ Node 3</a:t>
              </a:r>
              <a:endParaRPr lang="en-US" dirty="0">
                <a:solidFill>
                  <a:schemeClr val="tx1"/>
                </a:solidFill>
              </a:endParaRPr>
            </a:p>
          </p:txBody>
        </p:sp>
        <p:sp>
          <p:nvSpPr>
            <p:cNvPr id="21" name="TextBox 20"/>
            <p:cNvSpPr txBox="1"/>
            <p:nvPr/>
          </p:nvSpPr>
          <p:spPr>
            <a:xfrm>
              <a:off x="3505201" y="2576890"/>
              <a:ext cx="1142999" cy="369332"/>
            </a:xfrm>
            <a:prstGeom prst="rect">
              <a:avLst/>
            </a:prstGeom>
            <a:noFill/>
          </p:spPr>
          <p:txBody>
            <a:bodyPr wrap="square" rtlCol="0">
              <a:spAutoFit/>
            </a:bodyPr>
            <a:lstStyle/>
            <a:p>
              <a:r>
                <a:rPr lang="en-US" dirty="0" smtClean="0"/>
                <a:t>17:00</a:t>
              </a:r>
              <a:endParaRPr lang="en-US" dirty="0"/>
            </a:p>
          </p:txBody>
        </p:sp>
      </p:grpSp>
      <p:sp>
        <p:nvSpPr>
          <p:cNvPr id="22" name="TextBox 21"/>
          <p:cNvSpPr txBox="1"/>
          <p:nvPr/>
        </p:nvSpPr>
        <p:spPr>
          <a:xfrm>
            <a:off x="5296788" y="3339343"/>
            <a:ext cx="1142999" cy="369332"/>
          </a:xfrm>
          <a:prstGeom prst="rect">
            <a:avLst/>
          </a:prstGeom>
          <a:noFill/>
        </p:spPr>
        <p:txBody>
          <a:bodyPr wrap="square" rtlCol="0">
            <a:spAutoFit/>
          </a:bodyPr>
          <a:lstStyle/>
          <a:p>
            <a:r>
              <a:rPr lang="en-US" dirty="0" smtClean="0"/>
              <a:t>6:00</a:t>
            </a:r>
            <a:endParaRPr lang="en-US" dirty="0"/>
          </a:p>
        </p:txBody>
      </p:sp>
      <p:grpSp>
        <p:nvGrpSpPr>
          <p:cNvPr id="23" name="Group 22"/>
          <p:cNvGrpSpPr/>
          <p:nvPr/>
        </p:nvGrpSpPr>
        <p:grpSpPr>
          <a:xfrm>
            <a:off x="6865028" y="2466011"/>
            <a:ext cx="2400367" cy="467502"/>
            <a:chOff x="5695255" y="2358919"/>
            <a:chExt cx="2400367" cy="467502"/>
          </a:xfrm>
        </p:grpSpPr>
        <p:cxnSp>
          <p:nvCxnSpPr>
            <p:cNvPr id="24" name="Straight Connector 23"/>
            <p:cNvCxnSpPr/>
            <p:nvPr/>
          </p:nvCxnSpPr>
          <p:spPr>
            <a:xfrm flipH="1">
              <a:off x="5695255" y="2600008"/>
              <a:ext cx="1102469" cy="226413"/>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52623" y="2358919"/>
              <a:ext cx="1142999" cy="369332"/>
            </a:xfrm>
            <a:prstGeom prst="rect">
              <a:avLst/>
            </a:prstGeom>
            <a:noFill/>
          </p:spPr>
          <p:txBody>
            <a:bodyPr wrap="square" rtlCol="0">
              <a:spAutoFit/>
            </a:bodyPr>
            <a:lstStyle/>
            <a:p>
              <a:r>
                <a:rPr lang="en-US" dirty="0" smtClean="0"/>
                <a:t>9:00</a:t>
              </a:r>
              <a:endParaRPr lang="en-US" dirty="0"/>
            </a:p>
          </p:txBody>
        </p:sp>
      </p:grpSp>
      <p:grpSp>
        <p:nvGrpSpPr>
          <p:cNvPr id="26" name="Group 25"/>
          <p:cNvGrpSpPr/>
          <p:nvPr/>
        </p:nvGrpSpPr>
        <p:grpSpPr>
          <a:xfrm>
            <a:off x="6231120" y="2774092"/>
            <a:ext cx="697615" cy="2987178"/>
            <a:chOff x="5078177" y="2658500"/>
            <a:chExt cx="697615" cy="2987178"/>
          </a:xfrm>
        </p:grpSpPr>
        <p:cxnSp>
          <p:nvCxnSpPr>
            <p:cNvPr id="27" name="Straight Connector 26"/>
            <p:cNvCxnSpPr/>
            <p:nvPr/>
          </p:nvCxnSpPr>
          <p:spPr>
            <a:xfrm flipH="1">
              <a:off x="5699079" y="2806677"/>
              <a:ext cx="14279" cy="283900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706218" y="2809081"/>
              <a:ext cx="0" cy="371582"/>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78177" y="2658500"/>
              <a:ext cx="697615" cy="369332"/>
            </a:xfrm>
            <a:prstGeom prst="rect">
              <a:avLst/>
            </a:prstGeom>
            <a:noFill/>
          </p:spPr>
          <p:txBody>
            <a:bodyPr wrap="square" rtlCol="0">
              <a:spAutoFit/>
            </a:bodyPr>
            <a:lstStyle/>
            <a:p>
              <a:r>
                <a:rPr lang="en-US" dirty="0" smtClean="0"/>
                <a:t>8:30</a:t>
              </a:r>
              <a:endParaRPr lang="en-US" dirty="0"/>
            </a:p>
          </p:txBody>
        </p:sp>
      </p:grpSp>
      <p:sp>
        <p:nvSpPr>
          <p:cNvPr id="30" name="TextBox 29"/>
          <p:cNvSpPr txBox="1"/>
          <p:nvPr/>
        </p:nvSpPr>
        <p:spPr>
          <a:xfrm>
            <a:off x="6074278" y="3051795"/>
            <a:ext cx="1142999" cy="369332"/>
          </a:xfrm>
          <a:prstGeom prst="rect">
            <a:avLst/>
          </a:prstGeom>
          <a:noFill/>
        </p:spPr>
        <p:txBody>
          <a:bodyPr wrap="square" rtlCol="0">
            <a:spAutoFit/>
          </a:bodyPr>
          <a:lstStyle/>
          <a:p>
            <a:r>
              <a:rPr lang="en-US" dirty="0" smtClean="0"/>
              <a:t>7:30</a:t>
            </a:r>
            <a:endParaRPr lang="en-US" dirty="0"/>
          </a:p>
        </p:txBody>
      </p:sp>
      <p:sp>
        <p:nvSpPr>
          <p:cNvPr id="31" name="Freeform 30"/>
          <p:cNvSpPr/>
          <p:nvPr/>
        </p:nvSpPr>
        <p:spPr>
          <a:xfrm>
            <a:off x="4909870" y="3982818"/>
            <a:ext cx="1889772" cy="1547694"/>
          </a:xfrm>
          <a:custGeom>
            <a:avLst/>
            <a:gdLst>
              <a:gd name="connsiteX0" fmla="*/ 1022613 w 2080947"/>
              <a:gd name="connsiteY0" fmla="*/ 0 h 1786466"/>
              <a:gd name="connsiteX1" fmla="*/ 32013 w 2080947"/>
              <a:gd name="connsiteY1" fmla="*/ 558800 h 1786466"/>
              <a:gd name="connsiteX2" fmla="*/ 2080947 w 2080947"/>
              <a:gd name="connsiteY2" fmla="*/ 1786466 h 1786466"/>
              <a:gd name="connsiteX3" fmla="*/ 2080947 w 2080947"/>
              <a:gd name="connsiteY3" fmla="*/ 1786466 h 1786466"/>
            </a:gdLst>
            <a:ahLst/>
            <a:cxnLst>
              <a:cxn ang="0">
                <a:pos x="connsiteX0" y="connsiteY0"/>
              </a:cxn>
              <a:cxn ang="0">
                <a:pos x="connsiteX1" y="connsiteY1"/>
              </a:cxn>
              <a:cxn ang="0">
                <a:pos x="connsiteX2" y="connsiteY2"/>
              </a:cxn>
              <a:cxn ang="0">
                <a:pos x="connsiteX3" y="connsiteY3"/>
              </a:cxn>
            </a:cxnLst>
            <a:rect l="l" t="t" r="r" b="b"/>
            <a:pathLst>
              <a:path w="2080947" h="1786466">
                <a:moveTo>
                  <a:pt x="1022613" y="0"/>
                </a:moveTo>
                <a:cubicBezTo>
                  <a:pt x="439118" y="130528"/>
                  <a:pt x="-144376" y="261056"/>
                  <a:pt x="32013" y="558800"/>
                </a:cubicBezTo>
                <a:cubicBezTo>
                  <a:pt x="208402" y="856544"/>
                  <a:pt x="2080947" y="1786466"/>
                  <a:pt x="2080947" y="1786466"/>
                </a:cubicBezTo>
                <a:lnTo>
                  <a:pt x="2080947" y="1786466"/>
                </a:lnTo>
              </a:path>
            </a:pathLst>
          </a:custGeom>
          <a:noFill/>
          <a:ln w="3175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875991" y="5207392"/>
            <a:ext cx="946501" cy="545378"/>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146794" y="724481"/>
            <a:ext cx="1142999" cy="369332"/>
          </a:xfrm>
          <a:prstGeom prst="rect">
            <a:avLst/>
          </a:prstGeom>
          <a:noFill/>
        </p:spPr>
        <p:txBody>
          <a:bodyPr wrap="square" rtlCol="0">
            <a:spAutoFit/>
          </a:bodyPr>
          <a:lstStyle/>
          <a:p>
            <a:r>
              <a:rPr lang="en-US" dirty="0" smtClean="0"/>
              <a:t>18:00</a:t>
            </a:r>
            <a:endParaRPr lang="en-US" dirty="0"/>
          </a:p>
        </p:txBody>
      </p:sp>
      <p:grpSp>
        <p:nvGrpSpPr>
          <p:cNvPr id="34" name="Group 33"/>
          <p:cNvGrpSpPr/>
          <p:nvPr/>
        </p:nvGrpSpPr>
        <p:grpSpPr>
          <a:xfrm>
            <a:off x="7967497" y="1208563"/>
            <a:ext cx="1450298" cy="3998829"/>
            <a:chOff x="6797724" y="1101471"/>
            <a:chExt cx="1450298" cy="3998829"/>
          </a:xfrm>
        </p:grpSpPr>
        <p:cxnSp>
          <p:nvCxnSpPr>
            <p:cNvPr id="35" name="Straight Connector 34"/>
            <p:cNvCxnSpPr/>
            <p:nvPr/>
          </p:nvCxnSpPr>
          <p:spPr>
            <a:xfrm flipH="1">
              <a:off x="6797724" y="2576890"/>
              <a:ext cx="9894" cy="252341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07618" y="1236618"/>
              <a:ext cx="0" cy="136339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7" name="Rounded Rectangular Callout 36"/>
            <p:cNvSpPr/>
            <p:nvPr/>
          </p:nvSpPr>
          <p:spPr>
            <a:xfrm>
              <a:off x="7032336" y="1512607"/>
              <a:ext cx="761999" cy="521563"/>
            </a:xfrm>
            <a:prstGeom prst="wedgeRoundRectCallout">
              <a:avLst>
                <a:gd name="adj1" fmla="val -60777"/>
                <a:gd name="adj2" fmla="val -15798"/>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a:t>
              </a:r>
              <a:endParaRPr lang="en-US" dirty="0">
                <a:solidFill>
                  <a:schemeClr val="tx1"/>
                </a:solidFill>
              </a:endParaRPr>
            </a:p>
          </p:txBody>
        </p:sp>
        <p:sp>
          <p:nvSpPr>
            <p:cNvPr id="38" name="TextBox 37"/>
            <p:cNvSpPr txBox="1"/>
            <p:nvPr/>
          </p:nvSpPr>
          <p:spPr>
            <a:xfrm>
              <a:off x="7105023" y="1101471"/>
              <a:ext cx="1142999" cy="369332"/>
            </a:xfrm>
            <a:prstGeom prst="rect">
              <a:avLst/>
            </a:prstGeom>
            <a:noFill/>
          </p:spPr>
          <p:txBody>
            <a:bodyPr wrap="square" rtlCol="0">
              <a:spAutoFit/>
            </a:bodyPr>
            <a:lstStyle/>
            <a:p>
              <a:r>
                <a:rPr lang="en-US" dirty="0" smtClean="0"/>
                <a:t>17:00</a:t>
              </a:r>
              <a:endParaRPr lang="en-US" dirty="0"/>
            </a:p>
          </p:txBody>
        </p:sp>
      </p:grpSp>
      <p:sp>
        <p:nvSpPr>
          <p:cNvPr id="39" name="Freeform 38"/>
          <p:cNvSpPr/>
          <p:nvPr/>
        </p:nvSpPr>
        <p:spPr>
          <a:xfrm rot="13565673">
            <a:off x="5845339" y="4288805"/>
            <a:ext cx="2105734" cy="545378"/>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596282" y="4881162"/>
            <a:ext cx="2959271" cy="1053412"/>
          </a:xfrm>
          <a:custGeom>
            <a:avLst/>
            <a:gdLst>
              <a:gd name="connsiteX0" fmla="*/ 3335866 w 3335866"/>
              <a:gd name="connsiteY0" fmla="*/ 1275034 h 1275034"/>
              <a:gd name="connsiteX1" fmla="*/ 1363133 w 3335866"/>
              <a:gd name="connsiteY1" fmla="*/ 21967 h 1275034"/>
              <a:gd name="connsiteX2" fmla="*/ 0 w 3335866"/>
              <a:gd name="connsiteY2" fmla="*/ 479167 h 1275034"/>
            </a:gdLst>
            <a:ahLst/>
            <a:cxnLst>
              <a:cxn ang="0">
                <a:pos x="connsiteX0" y="connsiteY0"/>
              </a:cxn>
              <a:cxn ang="0">
                <a:pos x="connsiteX1" y="connsiteY1"/>
              </a:cxn>
              <a:cxn ang="0">
                <a:pos x="connsiteX2" y="connsiteY2"/>
              </a:cxn>
            </a:cxnLst>
            <a:rect l="l" t="t" r="r" b="b"/>
            <a:pathLst>
              <a:path w="3335866" h="1275034">
                <a:moveTo>
                  <a:pt x="3335866" y="1275034"/>
                </a:moveTo>
                <a:cubicBezTo>
                  <a:pt x="2627488" y="714822"/>
                  <a:pt x="1919111" y="154611"/>
                  <a:pt x="1363133" y="21967"/>
                </a:cubicBezTo>
                <a:cubicBezTo>
                  <a:pt x="807155" y="-110678"/>
                  <a:pt x="218722" y="397323"/>
                  <a:pt x="0" y="479167"/>
                </a:cubicBezTo>
              </a:path>
            </a:pathLst>
          </a:custGeom>
          <a:noFill/>
          <a:ln w="3175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3737800" y="4607310"/>
            <a:ext cx="3465352" cy="380219"/>
            <a:chOff x="2562831" y="4501533"/>
            <a:chExt cx="3465352" cy="380219"/>
          </a:xfrm>
        </p:grpSpPr>
        <p:sp>
          <p:nvSpPr>
            <p:cNvPr id="42" name="TextBox 41"/>
            <p:cNvSpPr txBox="1"/>
            <p:nvPr/>
          </p:nvSpPr>
          <p:spPr>
            <a:xfrm>
              <a:off x="4885184" y="4501533"/>
              <a:ext cx="1142999" cy="369332"/>
            </a:xfrm>
            <a:prstGeom prst="rect">
              <a:avLst/>
            </a:prstGeom>
            <a:noFill/>
          </p:spPr>
          <p:txBody>
            <a:bodyPr wrap="square" rtlCol="0">
              <a:spAutoFit/>
            </a:bodyPr>
            <a:lstStyle/>
            <a:p>
              <a:r>
                <a:rPr lang="en-US" dirty="0" smtClean="0"/>
                <a:t>7:00</a:t>
              </a:r>
              <a:endParaRPr lang="en-US" dirty="0"/>
            </a:p>
          </p:txBody>
        </p:sp>
        <p:cxnSp>
          <p:nvCxnSpPr>
            <p:cNvPr id="43" name="Straight Connector 42"/>
            <p:cNvCxnSpPr/>
            <p:nvPr/>
          </p:nvCxnSpPr>
          <p:spPr>
            <a:xfrm>
              <a:off x="2562831" y="4699347"/>
              <a:ext cx="2964755" cy="182405"/>
            </a:xfrm>
            <a:prstGeom prst="line">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2700557" y="3188867"/>
            <a:ext cx="2172776" cy="1976724"/>
            <a:chOff x="1530784" y="3081775"/>
            <a:chExt cx="2172776" cy="1976724"/>
          </a:xfrm>
        </p:grpSpPr>
        <p:cxnSp>
          <p:nvCxnSpPr>
            <p:cNvPr id="45" name="Straight Connector 44"/>
            <p:cNvCxnSpPr/>
            <p:nvPr/>
          </p:nvCxnSpPr>
          <p:spPr>
            <a:xfrm>
              <a:off x="2565510" y="3081775"/>
              <a:ext cx="17415" cy="197672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6" name="Rounded Rectangular Callout 45"/>
            <p:cNvSpPr/>
            <p:nvPr/>
          </p:nvSpPr>
          <p:spPr>
            <a:xfrm>
              <a:off x="1530784" y="3981397"/>
              <a:ext cx="770877" cy="521563"/>
            </a:xfrm>
            <a:prstGeom prst="wedgeRoundRectCallout">
              <a:avLst>
                <a:gd name="adj1" fmla="val 57142"/>
                <a:gd name="adj2" fmla="val -17500"/>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a:t>
              </a:r>
              <a:endParaRPr lang="en-US" dirty="0">
                <a:solidFill>
                  <a:schemeClr val="tx1"/>
                </a:solidFill>
              </a:endParaRPr>
            </a:p>
          </p:txBody>
        </p:sp>
        <p:sp>
          <p:nvSpPr>
            <p:cNvPr id="47" name="TextBox 46"/>
            <p:cNvSpPr txBox="1"/>
            <p:nvPr/>
          </p:nvSpPr>
          <p:spPr>
            <a:xfrm>
              <a:off x="2560561" y="4227787"/>
              <a:ext cx="1142999" cy="369332"/>
            </a:xfrm>
            <a:prstGeom prst="rect">
              <a:avLst/>
            </a:prstGeom>
            <a:noFill/>
          </p:spPr>
          <p:txBody>
            <a:bodyPr wrap="square" rtlCol="0">
              <a:spAutoFit/>
            </a:bodyPr>
            <a:lstStyle/>
            <a:p>
              <a:r>
                <a:rPr lang="en-US" dirty="0" smtClean="0"/>
                <a:t>8:30</a:t>
              </a:r>
              <a:endParaRPr lang="en-US" dirty="0"/>
            </a:p>
          </p:txBody>
        </p:sp>
        <p:cxnSp>
          <p:nvCxnSpPr>
            <p:cNvPr id="48" name="Straight Connector 47"/>
            <p:cNvCxnSpPr/>
            <p:nvPr/>
          </p:nvCxnSpPr>
          <p:spPr>
            <a:xfrm>
              <a:off x="2555521" y="3081775"/>
              <a:ext cx="17220" cy="1617572"/>
            </a:xfrm>
            <a:prstGeom prst="line">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952918" y="2926492"/>
            <a:ext cx="1722054" cy="456030"/>
            <a:chOff x="1783145" y="2819400"/>
            <a:chExt cx="1722054" cy="456030"/>
          </a:xfrm>
        </p:grpSpPr>
        <p:cxnSp>
          <p:nvCxnSpPr>
            <p:cNvPr id="50" name="Straight Connector 49"/>
            <p:cNvCxnSpPr/>
            <p:nvPr/>
          </p:nvCxnSpPr>
          <p:spPr>
            <a:xfrm flipH="1">
              <a:off x="2553611" y="2819400"/>
              <a:ext cx="951588" cy="248219"/>
            </a:xfrm>
            <a:prstGeom prst="line">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783145" y="2906098"/>
              <a:ext cx="1142999" cy="369332"/>
            </a:xfrm>
            <a:prstGeom prst="rect">
              <a:avLst/>
            </a:prstGeom>
            <a:noFill/>
          </p:spPr>
          <p:txBody>
            <a:bodyPr wrap="square" rtlCol="0">
              <a:spAutoFit/>
            </a:bodyPr>
            <a:lstStyle/>
            <a:p>
              <a:r>
                <a:rPr lang="en-US" dirty="0" smtClean="0"/>
                <a:t>16:30</a:t>
              </a:r>
              <a:endParaRPr lang="en-US" dirty="0"/>
            </a:p>
          </p:txBody>
        </p:sp>
      </p:grpSp>
      <p:sp>
        <p:nvSpPr>
          <p:cNvPr id="52" name="Freeform 51"/>
          <p:cNvSpPr/>
          <p:nvPr/>
        </p:nvSpPr>
        <p:spPr>
          <a:xfrm>
            <a:off x="3542197" y="4500101"/>
            <a:ext cx="1214550" cy="662991"/>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4332690" y="2118827"/>
            <a:ext cx="2362681" cy="3322878"/>
            <a:chOff x="3162917" y="2011735"/>
            <a:chExt cx="2362681" cy="3322878"/>
          </a:xfrm>
        </p:grpSpPr>
        <p:cxnSp>
          <p:nvCxnSpPr>
            <p:cNvPr id="54" name="Straight Connector 53"/>
            <p:cNvCxnSpPr/>
            <p:nvPr/>
          </p:nvCxnSpPr>
          <p:spPr>
            <a:xfrm flipH="1">
              <a:off x="3505202" y="2122797"/>
              <a:ext cx="2001117" cy="391803"/>
            </a:xfrm>
            <a:prstGeom prst="line">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rot="2651965">
              <a:off x="3542087" y="4825497"/>
              <a:ext cx="1983511" cy="509116"/>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162917" y="2011735"/>
              <a:ext cx="1142999" cy="369332"/>
            </a:xfrm>
            <a:prstGeom prst="rect">
              <a:avLst/>
            </a:prstGeom>
            <a:noFill/>
          </p:spPr>
          <p:txBody>
            <a:bodyPr wrap="square" rtlCol="0">
              <a:spAutoFit/>
            </a:bodyPr>
            <a:lstStyle/>
            <a:p>
              <a:r>
                <a:rPr lang="en-US" dirty="0" smtClean="0"/>
                <a:t>18:00</a:t>
              </a:r>
              <a:endParaRPr lang="en-US" dirty="0"/>
            </a:p>
          </p:txBody>
        </p:sp>
      </p:grpSp>
      <p:grpSp>
        <p:nvGrpSpPr>
          <p:cNvPr id="57" name="Group 56"/>
          <p:cNvGrpSpPr/>
          <p:nvPr/>
        </p:nvGrpSpPr>
        <p:grpSpPr>
          <a:xfrm>
            <a:off x="5882088" y="522391"/>
            <a:ext cx="1142999" cy="5162382"/>
            <a:chOff x="4712315" y="415299"/>
            <a:chExt cx="1142999" cy="5162382"/>
          </a:xfrm>
        </p:grpSpPr>
        <p:cxnSp>
          <p:nvCxnSpPr>
            <p:cNvPr id="58" name="Straight Connector 57"/>
            <p:cNvCxnSpPr/>
            <p:nvPr/>
          </p:nvCxnSpPr>
          <p:spPr>
            <a:xfrm flipH="1">
              <a:off x="5501140" y="415299"/>
              <a:ext cx="5179" cy="1722407"/>
            </a:xfrm>
            <a:prstGeom prst="line">
              <a:avLst/>
            </a:prstGeom>
            <a:ln w="25400">
              <a:solidFill>
                <a:srgbClr val="00206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97857" y="1953141"/>
              <a:ext cx="21977" cy="36245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712315" y="1786610"/>
              <a:ext cx="1142999" cy="369332"/>
            </a:xfrm>
            <a:prstGeom prst="rect">
              <a:avLst/>
            </a:prstGeom>
            <a:noFill/>
          </p:spPr>
          <p:txBody>
            <a:bodyPr wrap="square" rtlCol="0">
              <a:spAutoFit/>
            </a:bodyPr>
            <a:lstStyle/>
            <a:p>
              <a:r>
                <a:rPr lang="en-US" dirty="0" smtClean="0"/>
                <a:t>19:00</a:t>
              </a:r>
              <a:endParaRPr lang="en-US" dirty="0"/>
            </a:p>
          </p:txBody>
        </p:sp>
      </p:grpSp>
      <p:sp>
        <p:nvSpPr>
          <p:cNvPr id="4" name="Slide Number Placeholder 3"/>
          <p:cNvSpPr>
            <a:spLocks noGrp="1"/>
          </p:cNvSpPr>
          <p:nvPr>
            <p:ph type="sldNum" sz="quarter" idx="12"/>
          </p:nvPr>
        </p:nvSpPr>
        <p:spPr/>
        <p:txBody>
          <a:bodyPr/>
          <a:lstStyle/>
          <a:p>
            <a:fld id="{A297E8B3-6CB8-4D8F-AB04-9CBA8BF370F6}" type="slidenum">
              <a:rPr lang="en-US" smtClean="0"/>
              <a:t>18</a:t>
            </a:fld>
            <a:endParaRPr lang="en-US"/>
          </a:p>
        </p:txBody>
      </p:sp>
    </p:spTree>
    <p:extLst>
      <p:ext uri="{BB962C8B-B14F-4D97-AF65-F5344CB8AC3E}">
        <p14:creationId xmlns:p14="http://schemas.microsoft.com/office/powerpoint/2010/main" val="136737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2" end="2"/>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22" grpId="0"/>
      <p:bldP spid="30" grpId="0"/>
      <p:bldP spid="31" grpId="0" animBg="1"/>
      <p:bldP spid="32" grpId="0" animBg="1"/>
      <p:bldP spid="33" grpId="0"/>
      <p:bldP spid="39" grpId="0" animBg="1"/>
      <p:bldP spid="40"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scale case study</a:t>
            </a:r>
            <a:endParaRPr lang="en-US" dirty="0"/>
          </a:p>
        </p:txBody>
      </p:sp>
      <p:sp>
        <p:nvSpPr>
          <p:cNvPr id="3" name="Content Placeholder 2"/>
          <p:cNvSpPr>
            <a:spLocks noGrp="1"/>
          </p:cNvSpPr>
          <p:nvPr>
            <p:ph idx="1"/>
          </p:nvPr>
        </p:nvSpPr>
        <p:spPr>
          <a:xfrm>
            <a:off x="371192" y="1998900"/>
            <a:ext cx="3103264" cy="4349556"/>
          </a:xfrm>
        </p:spPr>
        <p:txBody>
          <a:bodyPr>
            <a:normAutofit/>
          </a:bodyPr>
          <a:lstStyle/>
          <a:p>
            <a:pPr>
              <a:buFont typeface="Wingdings" panose="05000000000000000000" pitchFamily="2" charset="2"/>
              <a:buChar char="§"/>
            </a:pPr>
            <a:r>
              <a:rPr lang="en-US" sz="2400" dirty="0" smtClean="0"/>
              <a:t>Link improvement decision</a:t>
            </a:r>
          </a:p>
          <a:p>
            <a:pPr lvl="1">
              <a:buFont typeface="Wingdings" panose="05000000000000000000" pitchFamily="2" charset="2"/>
              <a:buChar char="§"/>
            </a:pPr>
            <a:r>
              <a:rPr lang="en-US" sz="2400" dirty="0" smtClean="0"/>
              <a:t>SR39, SR68, SR55, SR55, SR22, SR261, SR 241</a:t>
            </a:r>
          </a:p>
          <a:p>
            <a:pPr>
              <a:buFont typeface="Wingdings" panose="05000000000000000000" pitchFamily="2" charset="2"/>
              <a:buChar char="§"/>
            </a:pPr>
            <a:r>
              <a:rPr lang="en-US" sz="2400" dirty="0" err="1" smtClean="0"/>
              <a:t>dNDP</a:t>
            </a:r>
            <a:r>
              <a:rPr lang="en-US" sz="2400" dirty="0" smtClean="0"/>
              <a:t>:</a:t>
            </a: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8259" y="1516165"/>
            <a:ext cx="4757082" cy="5093830"/>
          </a:xfrm>
          <a:prstGeom prst="rect">
            <a:avLst/>
          </a:prstGeom>
          <a:noFill/>
          <a:ln>
            <a:no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59182008"/>
              </p:ext>
            </p:extLst>
          </p:nvPr>
        </p:nvGraphicFramePr>
        <p:xfrm>
          <a:off x="283427" y="4226073"/>
          <a:ext cx="3484832" cy="689512"/>
        </p:xfrm>
        <a:graphic>
          <a:graphicData uri="http://schemas.openxmlformats.org/presentationml/2006/ole">
            <mc:AlternateContent xmlns:mc="http://schemas.openxmlformats.org/markup-compatibility/2006">
              <mc:Choice xmlns:v="urn:schemas-microsoft-com:vml" Requires="v">
                <p:oleObj spid="_x0000_s16595" name="Equation" r:id="rId5" imgW="1777229" imgH="355446" progId="Equation.DSMT4">
                  <p:embed/>
                </p:oleObj>
              </mc:Choice>
              <mc:Fallback>
                <p:oleObj name="Equation" r:id="rId5" imgW="1777229" imgH="355446"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27" y="4226073"/>
                        <a:ext cx="3484832" cy="68951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38733265"/>
              </p:ext>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16596"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6146800" y="3352800"/>
                        <a:ext cx="914400" cy="19843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fld id="{A297E8B3-6CB8-4D8F-AB04-9CBA8BF370F6}" type="slidenum">
              <a:rPr lang="en-US" smtClean="0"/>
              <a:t>19</a:t>
            </a:fld>
            <a:endParaRPr lang="en-US"/>
          </a:p>
        </p:txBody>
      </p:sp>
    </p:spTree>
    <p:extLst>
      <p:ext uri="{BB962C8B-B14F-4D97-AF65-F5344CB8AC3E}">
        <p14:creationId xmlns:p14="http://schemas.microsoft.com/office/powerpoint/2010/main" val="222402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740239" y="4134374"/>
            <a:ext cx="7543801" cy="1015161"/>
          </a:xfrm>
        </p:spPr>
        <p:txBody>
          <a:bodyPr>
            <a:normAutofit/>
          </a:bodyPr>
          <a:lstStyle/>
          <a:p>
            <a:pPr marL="0" indent="0">
              <a:buNone/>
            </a:pPr>
            <a:r>
              <a:rPr lang="en-US" sz="2800" b="1" dirty="0" smtClean="0"/>
              <a:t>Network Design Problem has been negligent of travel demand dynamics.  </a:t>
            </a:r>
            <a:endParaRPr lang="en-US" sz="2800" b="1" dirty="0"/>
          </a:p>
        </p:txBody>
      </p:sp>
      <p:sp>
        <p:nvSpPr>
          <p:cNvPr id="8" name="Content Placeholder 2"/>
          <p:cNvSpPr txBox="1">
            <a:spLocks/>
          </p:cNvSpPr>
          <p:nvPr/>
        </p:nvSpPr>
        <p:spPr>
          <a:xfrm>
            <a:off x="683810" y="1999697"/>
            <a:ext cx="7543801" cy="8875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smtClean="0"/>
              <a:t>Transportation Planning in general had been negligent of travel demand dynamics.  </a:t>
            </a:r>
          </a:p>
          <a:p>
            <a:pPr marL="0" indent="0">
              <a:buFont typeface="Calibri" panose="020F0502020204030204" pitchFamily="34" charset="0"/>
              <a:buNone/>
            </a:pPr>
            <a:endParaRPr lang="en-US" sz="2800" b="1" dirty="0"/>
          </a:p>
        </p:txBody>
      </p:sp>
      <p:sp>
        <p:nvSpPr>
          <p:cNvPr id="9" name="Content Placeholder 2"/>
          <p:cNvSpPr txBox="1">
            <a:spLocks/>
          </p:cNvSpPr>
          <p:nvPr/>
        </p:nvSpPr>
        <p:spPr>
          <a:xfrm>
            <a:off x="683810" y="3327195"/>
            <a:ext cx="8191833" cy="66207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smtClean="0"/>
              <a:t>Activity-Based Travel Demand Models are maturing</a:t>
            </a:r>
            <a:endParaRPr lang="en-US" sz="2800" b="1" dirty="0"/>
          </a:p>
        </p:txBody>
      </p:sp>
      <p:sp>
        <p:nvSpPr>
          <p:cNvPr id="4" name="Slide Number Placeholder 3"/>
          <p:cNvSpPr>
            <a:spLocks noGrp="1"/>
          </p:cNvSpPr>
          <p:nvPr>
            <p:ph type="sldNum" sz="quarter" idx="12"/>
          </p:nvPr>
        </p:nvSpPr>
        <p:spPr/>
        <p:txBody>
          <a:bodyPr/>
          <a:lstStyle/>
          <a:p>
            <a:fld id="{A297E8B3-6CB8-4D8F-AB04-9CBA8BF370F6}" type="slidenum">
              <a:rPr lang="en-US" smtClean="0"/>
              <a:t>2</a:t>
            </a:fld>
            <a:endParaRPr lang="en-US"/>
          </a:p>
        </p:txBody>
      </p:sp>
    </p:spTree>
    <p:extLst>
      <p:ext uri="{BB962C8B-B14F-4D97-AF65-F5344CB8AC3E}">
        <p14:creationId xmlns:p14="http://schemas.microsoft.com/office/powerpoint/2010/main" val="3009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2121408"/>
            <a:ext cx="7807412" cy="4050792"/>
          </a:xfrm>
        </p:spPr>
        <p:txBody>
          <a:bodyPr>
            <a:normAutofit/>
          </a:bodyPr>
          <a:lstStyle/>
          <a:p>
            <a:pPr>
              <a:buFont typeface="Wingdings" panose="05000000000000000000" pitchFamily="2" charset="2"/>
              <a:buChar char="§"/>
            </a:pPr>
            <a:r>
              <a:rPr lang="en-US" sz="2200" dirty="0"/>
              <a:t>California Statewide Household Travel Survey</a:t>
            </a:r>
          </a:p>
          <a:p>
            <a:pPr lvl="1">
              <a:buFont typeface="Wingdings" panose="05000000000000000000" pitchFamily="2" charset="2"/>
              <a:buChar char="§"/>
            </a:pPr>
            <a:r>
              <a:rPr lang="en-US" sz="2200" dirty="0" err="1"/>
              <a:t>CalTrans</a:t>
            </a:r>
            <a:r>
              <a:rPr lang="en-US" sz="2200" dirty="0"/>
              <a:t>, 2001</a:t>
            </a:r>
          </a:p>
          <a:p>
            <a:pPr lvl="1">
              <a:buFont typeface="Wingdings" panose="05000000000000000000" pitchFamily="2" charset="2"/>
              <a:buChar char="§"/>
            </a:pPr>
            <a:r>
              <a:rPr lang="en-US" sz="2200" dirty="0"/>
              <a:t>Departure and arrival times, trip/activity durations, geo-coded locations</a:t>
            </a:r>
          </a:p>
          <a:p>
            <a:pPr lvl="1">
              <a:buFont typeface="Wingdings" panose="05000000000000000000" pitchFamily="2" charset="2"/>
              <a:buChar char="§"/>
            </a:pPr>
            <a:r>
              <a:rPr lang="en-US" sz="2200" dirty="0" smtClean="0"/>
              <a:t>60HHs</a:t>
            </a:r>
          </a:p>
          <a:p>
            <a:pPr lvl="1">
              <a:buFont typeface="Wingdings" panose="05000000000000000000" pitchFamily="2" charset="2"/>
              <a:buChar char="§"/>
            </a:pPr>
            <a:r>
              <a:rPr lang="en-US" sz="2200" dirty="0" smtClean="0"/>
              <a:t>HAPP </a:t>
            </a:r>
            <a:r>
              <a:rPr lang="en-US" sz="2200" dirty="0"/>
              <a:t>case1: no interaction between HH members </a:t>
            </a:r>
            <a:endParaRPr lang="en-US" sz="2200" dirty="0" smtClean="0"/>
          </a:p>
          <a:p>
            <a:pPr lvl="1">
              <a:buFont typeface="Wingdings" panose="05000000000000000000" pitchFamily="2" charset="2"/>
              <a:buChar char="§"/>
            </a:pPr>
            <a:r>
              <a:rPr lang="en-US" sz="2200" dirty="0"/>
              <a:t>Time Windows generated similar to </a:t>
            </a:r>
            <a:r>
              <a:rPr lang="en-US" sz="2200" dirty="0" err="1"/>
              <a:t>Recker</a:t>
            </a:r>
            <a:r>
              <a:rPr lang="en-US" sz="2200" dirty="0"/>
              <a:t> and </a:t>
            </a:r>
            <a:r>
              <a:rPr lang="en-US" sz="2200" dirty="0" err="1"/>
              <a:t>Parimi</a:t>
            </a:r>
            <a:r>
              <a:rPr lang="en-US" sz="2200" dirty="0"/>
              <a:t> (1999</a:t>
            </a:r>
            <a:r>
              <a:rPr lang="en-US" sz="2200" dirty="0" smtClean="0"/>
              <a:t>)</a:t>
            </a:r>
            <a:endParaRPr lang="en-US" sz="2200" dirty="0"/>
          </a:p>
          <a:p>
            <a:pPr lvl="1">
              <a:buFont typeface="Wingdings" panose="05000000000000000000" pitchFamily="2" charset="2"/>
              <a:buChar char="§"/>
            </a:pPr>
            <a:r>
              <a:rPr lang="en-US" sz="2200" dirty="0" smtClean="0"/>
              <a:t>Individually </a:t>
            </a:r>
            <a:r>
              <a:rPr lang="en-US" sz="2200" dirty="0"/>
              <a:t>estimated objective </a:t>
            </a:r>
            <a:r>
              <a:rPr lang="en-US" sz="2200" dirty="0" smtClean="0"/>
              <a:t>weights (Chow and </a:t>
            </a:r>
            <a:r>
              <a:rPr lang="en-US" sz="2200" dirty="0" err="1" smtClean="0"/>
              <a:t>Recker</a:t>
            </a:r>
            <a:r>
              <a:rPr lang="en-US" sz="2200" dirty="0" smtClean="0"/>
              <a:t>, 2012)</a:t>
            </a:r>
            <a:endParaRPr lang="en-US" sz="2200" dirty="0"/>
          </a:p>
          <a:p>
            <a:pPr lvl="1">
              <a:buFont typeface="Wingdings" panose="05000000000000000000" pitchFamily="2" charset="2"/>
              <a:buChar char="§"/>
            </a:pPr>
            <a:r>
              <a:rPr lang="en-US" sz="2200" dirty="0" err="1"/>
              <a:t>dHAPP</a:t>
            </a:r>
            <a:r>
              <a:rPr lang="en-US" sz="2200" dirty="0"/>
              <a:t>:  </a:t>
            </a:r>
          </a:p>
          <a:p>
            <a:pPr lvl="1">
              <a:buFont typeface="Wingdings" panose="05000000000000000000" pitchFamily="2" charset="2"/>
              <a:buChar char="§"/>
            </a:pPr>
            <a:endParaRPr lang="en-US" sz="2200" dirty="0"/>
          </a:p>
          <a:p>
            <a:endParaRPr lang="en-US" sz="2200" dirty="0"/>
          </a:p>
        </p:txBody>
      </p:sp>
      <p:pic>
        <p:nvPicPr>
          <p:cNvPr id="6" name="Picture 5"/>
          <p:cNvPicPr>
            <a:picLocks noChangeAspect="1"/>
          </p:cNvPicPr>
          <p:nvPr/>
        </p:nvPicPr>
        <p:blipFill>
          <a:blip r:embed="rId3"/>
          <a:stretch>
            <a:fillRect/>
          </a:stretch>
        </p:blipFill>
        <p:spPr>
          <a:xfrm>
            <a:off x="2037522" y="5046113"/>
            <a:ext cx="4733522" cy="1210901"/>
          </a:xfrm>
          <a:prstGeom prst="rect">
            <a:avLst/>
          </a:prstGeom>
        </p:spPr>
      </p:pic>
      <p:pic>
        <p:nvPicPr>
          <p:cNvPr id="5" name="Picture 4"/>
          <p:cNvPicPr>
            <a:picLocks noChangeAspect="1"/>
          </p:cNvPicPr>
          <p:nvPr/>
        </p:nvPicPr>
        <p:blipFill>
          <a:blip r:embed="rId4"/>
          <a:stretch>
            <a:fillRect/>
          </a:stretch>
        </p:blipFill>
        <p:spPr>
          <a:xfrm>
            <a:off x="1127889" y="1829876"/>
            <a:ext cx="6355080" cy="4474845"/>
          </a:xfrm>
          <a:prstGeom prst="rect">
            <a:avLst/>
          </a:prstGeom>
        </p:spPr>
      </p:pic>
      <p:sp>
        <p:nvSpPr>
          <p:cNvPr id="7" name="Title 1"/>
          <p:cNvSpPr>
            <a:spLocks noGrp="1"/>
          </p:cNvSpPr>
          <p:nvPr>
            <p:ph type="title"/>
          </p:nvPr>
        </p:nvSpPr>
        <p:spPr>
          <a:xfrm>
            <a:off x="822960" y="286604"/>
            <a:ext cx="7543800" cy="1450757"/>
          </a:xfrm>
        </p:spPr>
        <p:txBody>
          <a:bodyPr/>
          <a:lstStyle/>
          <a:p>
            <a:r>
              <a:rPr lang="en-US" dirty="0" smtClean="0"/>
              <a:t>Large scale case study</a:t>
            </a:r>
            <a:endParaRPr lang="en-US" dirty="0"/>
          </a:p>
        </p:txBody>
      </p:sp>
      <p:sp>
        <p:nvSpPr>
          <p:cNvPr id="2" name="Slide Number Placeholder 1"/>
          <p:cNvSpPr>
            <a:spLocks noGrp="1"/>
          </p:cNvSpPr>
          <p:nvPr>
            <p:ph type="sldNum" sz="quarter" idx="12"/>
          </p:nvPr>
        </p:nvSpPr>
        <p:spPr/>
        <p:txBody>
          <a:bodyPr/>
          <a:lstStyle/>
          <a:p>
            <a:fld id="{A297E8B3-6CB8-4D8F-AB04-9CBA8BF370F6}" type="slidenum">
              <a:rPr lang="en-US" smtClean="0"/>
              <a:t>20</a:t>
            </a:fld>
            <a:endParaRPr lang="en-US"/>
          </a:p>
        </p:txBody>
      </p:sp>
    </p:spTree>
    <p:extLst>
      <p:ext uri="{BB962C8B-B14F-4D97-AF65-F5344CB8AC3E}">
        <p14:creationId xmlns:p14="http://schemas.microsoft.com/office/powerpoint/2010/main" val="322580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34670845"/>
              </p:ext>
            </p:extLst>
          </p:nvPr>
        </p:nvGraphicFramePr>
        <p:xfrm>
          <a:off x="117694" y="217283"/>
          <a:ext cx="8908612" cy="6531507"/>
        </p:xfrm>
        <a:graphic>
          <a:graphicData uri="http://schemas.openxmlformats.org/drawingml/2006/table">
            <a:tbl>
              <a:tblPr firstRow="1" firstCol="1" bandRow="1">
                <a:tableStyleId>{5C22544A-7EE6-4342-B048-85BDC9FD1C3A}</a:tableStyleId>
              </a:tblPr>
              <a:tblGrid>
                <a:gridCol w="813301"/>
                <a:gridCol w="399864"/>
                <a:gridCol w="1665838"/>
                <a:gridCol w="570368"/>
                <a:gridCol w="733331"/>
                <a:gridCol w="805758"/>
                <a:gridCol w="787652"/>
                <a:gridCol w="887240"/>
                <a:gridCol w="1682562"/>
                <a:gridCol w="562698"/>
              </a:tblGrid>
              <a:tr h="169021">
                <a:tc rowSpan="2">
                  <a:txBody>
                    <a:bodyPr/>
                    <a:lstStyle/>
                    <a:p>
                      <a:pPr marL="0" marR="0" algn="ctr">
                        <a:lnSpc>
                          <a:spcPct val="115000"/>
                        </a:lnSpc>
                        <a:spcBef>
                          <a:spcPts val="0"/>
                        </a:spcBef>
                        <a:spcAft>
                          <a:spcPts val="0"/>
                        </a:spcAft>
                      </a:pPr>
                      <a:r>
                        <a:rPr lang="en-US" sz="1400" b="1" dirty="0">
                          <a:effectLst/>
                        </a:rPr>
                        <a:t>Budget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gridSpan="7">
                  <a:txBody>
                    <a:bodyPr/>
                    <a:lstStyle/>
                    <a:p>
                      <a:pPr marL="0" marR="0" algn="ctr">
                        <a:lnSpc>
                          <a:spcPct val="115000"/>
                        </a:lnSpc>
                        <a:spcBef>
                          <a:spcPts val="0"/>
                        </a:spcBef>
                        <a:spcAft>
                          <a:spcPts val="0"/>
                        </a:spcAft>
                      </a:pPr>
                      <a:r>
                        <a:rPr lang="en-US" sz="1400" b="1" dirty="0">
                          <a:effectLst/>
                        </a:rPr>
                        <a:t>NDP-HAPP</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effectLst/>
                        </a:rPr>
                        <a:t>Conventional NDP</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hMerge="1">
                  <a:txBody>
                    <a:bodyPr/>
                    <a:lstStyle/>
                    <a:p>
                      <a:endParaRPr lang="en-US"/>
                    </a:p>
                  </a:txBody>
                  <a:tcPr/>
                </a:tc>
              </a:tr>
              <a:tr h="529947">
                <a:tc vMerge="1">
                  <a:txBody>
                    <a:bodyPr/>
                    <a:lstStyle/>
                    <a:p>
                      <a:endParaRPr lang="en-US"/>
                    </a:p>
                  </a:txBody>
                  <a:tcPr/>
                </a:tc>
                <a:tc>
                  <a:txBody>
                    <a:bodyPr/>
                    <a:lstStyle/>
                    <a:p>
                      <a:pPr marL="0" marR="0" algn="ctr">
                        <a:lnSpc>
                          <a:spcPct val="115000"/>
                        </a:lnSpc>
                        <a:spcBef>
                          <a:spcPts val="0"/>
                        </a:spcBef>
                        <a:spcAft>
                          <a:spcPts val="0"/>
                        </a:spcAft>
                      </a:pPr>
                      <a:r>
                        <a:rPr lang="en-US" sz="1400" b="0" dirty="0">
                          <a:effectLst/>
                        </a:rPr>
                        <a:t># </a:t>
                      </a:r>
                      <a:r>
                        <a:rPr lang="en-US" sz="1400" b="0" dirty="0" err="1" smtClean="0">
                          <a:effectLst/>
                        </a:rPr>
                        <a:t>iter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Link Construction Decision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err="1">
                          <a:effectLst/>
                        </a:rPr>
                        <a:t>dNDP</a:t>
                      </a:r>
                      <a:r>
                        <a:rPr lang="en-US" sz="1400" b="0" dirty="0">
                          <a:effectLst/>
                        </a:rPr>
                        <a:t> </a:t>
                      </a:r>
                      <a:r>
                        <a:rPr lang="en-US" sz="1400" b="0" dirty="0" err="1" smtClean="0">
                          <a:effectLst/>
                        </a:rPr>
                        <a:t>obj</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err="1">
                          <a:effectLst/>
                        </a:rPr>
                        <a:t>dHAPP</a:t>
                      </a:r>
                      <a:r>
                        <a:rPr lang="en-US" sz="1400" b="0" dirty="0">
                          <a:effectLst/>
                        </a:rPr>
                        <a:t> </a:t>
                      </a:r>
                      <a:r>
                        <a:rPr lang="en-US" sz="1400" b="0" dirty="0" err="1" smtClean="0">
                          <a:effectLst/>
                        </a:rPr>
                        <a:t>obj</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 </a:t>
                      </a:r>
                      <a:r>
                        <a:rPr lang="en-US" sz="1400" b="0" dirty="0" smtClean="0">
                          <a:effectLst/>
                        </a:rPr>
                        <a:t>trips</a:t>
                      </a:r>
                      <a:endParaRPr lang="en-US" sz="1400" b="0" dirty="0">
                        <a:effectLst/>
                      </a:endParaRPr>
                    </a:p>
                    <a:p>
                      <a:pPr marL="0" marR="0" algn="ctr">
                        <a:lnSpc>
                          <a:spcPct val="115000"/>
                        </a:lnSpc>
                        <a:spcBef>
                          <a:spcPts val="0"/>
                        </a:spcBef>
                        <a:spcAft>
                          <a:spcPts val="0"/>
                        </a:spcAft>
                      </a:pPr>
                      <a:r>
                        <a:rPr lang="en-US" sz="1400" b="0" dirty="0">
                          <a:effectLst/>
                        </a:rPr>
                        <a:t>(# </a:t>
                      </a:r>
                      <a:r>
                        <a:rPr lang="en-US" sz="1400" b="0" dirty="0" smtClean="0">
                          <a:effectLst/>
                        </a:rPr>
                        <a:t>intra)</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smtClean="0">
                          <a:effectLst/>
                        </a:rPr>
                        <a:t># HHs </a:t>
                      </a:r>
                      <a:r>
                        <a:rPr lang="en-US" sz="1400" b="0" dirty="0">
                          <a:effectLst/>
                        </a:rPr>
                        <a:t>affected</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smtClean="0">
                          <a:effectLst/>
                        </a:rPr>
                        <a:t>Time (sec)</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Link Construction Decision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NDP </a:t>
                      </a:r>
                      <a:r>
                        <a:rPr lang="en-US" sz="1400" b="0" dirty="0" err="1" smtClean="0">
                          <a:effectLst/>
                        </a:rPr>
                        <a:t>obj</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r>
              <a:tr h="529947">
                <a:tc>
                  <a:txBody>
                    <a:bodyPr/>
                    <a:lstStyle/>
                    <a:p>
                      <a:pPr marL="0" marR="0" algn="ctr">
                        <a:lnSpc>
                          <a:spcPct val="115000"/>
                        </a:lnSpc>
                        <a:spcBef>
                          <a:spcPts val="0"/>
                        </a:spcBef>
                        <a:spcAft>
                          <a:spcPts val="0"/>
                        </a:spcAft>
                      </a:pPr>
                      <a:r>
                        <a:rPr lang="en-US" sz="1400" b="1" dirty="0" smtClean="0">
                          <a:effectLst/>
                        </a:rPr>
                        <a:t>Before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NA</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NA</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27.02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616.49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199</a:t>
                      </a:r>
                    </a:p>
                    <a:p>
                      <a:pPr marL="0" marR="0" algn="ctr">
                        <a:lnSpc>
                          <a:spcPct val="115000"/>
                        </a:lnSpc>
                        <a:spcBef>
                          <a:spcPts val="0"/>
                        </a:spcBef>
                        <a:spcAft>
                          <a:spcPts val="0"/>
                        </a:spcAft>
                      </a:pPr>
                      <a:r>
                        <a:rPr lang="en-US" sz="1400" b="0" dirty="0">
                          <a:effectLst/>
                        </a:rPr>
                        <a:t>(76)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NA</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NA</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NA</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27.02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r>
              <a:tr h="349484">
                <a:tc>
                  <a:txBody>
                    <a:bodyPr/>
                    <a:lstStyle/>
                    <a:p>
                      <a:pPr marL="0" marR="0" algn="ctr">
                        <a:lnSpc>
                          <a:spcPct val="115000"/>
                        </a:lnSpc>
                        <a:spcBef>
                          <a:spcPts val="0"/>
                        </a:spcBef>
                        <a:spcAft>
                          <a:spcPts val="0"/>
                        </a:spcAft>
                      </a:pPr>
                      <a:r>
                        <a:rPr lang="en-US" sz="1400" b="1" dirty="0">
                          <a:effectLst/>
                        </a:rPr>
                        <a:t>1000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8988, 7875, 7578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25.99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609.58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199</a:t>
                      </a:r>
                    </a:p>
                    <a:p>
                      <a:pPr marL="0" marR="0" algn="ctr">
                        <a:lnSpc>
                          <a:spcPct val="115000"/>
                        </a:lnSpc>
                        <a:spcBef>
                          <a:spcPts val="0"/>
                        </a:spcBef>
                        <a:spcAft>
                          <a:spcPts val="0"/>
                        </a:spcAft>
                      </a:pPr>
                      <a:r>
                        <a:rPr lang="en-US" sz="1400" b="0">
                          <a:effectLst/>
                        </a:rPr>
                        <a:t>(76)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5/60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306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8988, 7875, 7578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25.99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r>
              <a:tr h="645040">
                <a:tc>
                  <a:txBody>
                    <a:bodyPr/>
                    <a:lstStyle/>
                    <a:p>
                      <a:pPr marL="0" marR="0" algn="ctr">
                        <a:lnSpc>
                          <a:spcPct val="115000"/>
                        </a:lnSpc>
                        <a:spcBef>
                          <a:spcPts val="0"/>
                        </a:spcBef>
                        <a:spcAft>
                          <a:spcPts val="0"/>
                        </a:spcAft>
                      </a:pPr>
                      <a:r>
                        <a:rPr lang="en-US" sz="1400" b="1" dirty="0">
                          <a:effectLst/>
                        </a:rPr>
                        <a:t>2000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8988, 7875, 7578, 7937, 8660, 6786, 8887</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25.30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606.51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199</a:t>
                      </a:r>
                    </a:p>
                    <a:p>
                      <a:pPr marL="0" marR="0" algn="ctr">
                        <a:lnSpc>
                          <a:spcPct val="115000"/>
                        </a:lnSpc>
                        <a:spcBef>
                          <a:spcPts val="0"/>
                        </a:spcBef>
                        <a:spcAft>
                          <a:spcPts val="0"/>
                        </a:spcAft>
                      </a:pPr>
                      <a:r>
                        <a:rPr lang="en-US" sz="1400" b="0">
                          <a:effectLst/>
                        </a:rPr>
                        <a:t>(76)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13/60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294</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8988, 7875, 7578, 7937, 8660, 6786, 8887</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25.30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r>
              <a:tr h="808886">
                <a:tc>
                  <a:txBody>
                    <a:bodyPr/>
                    <a:lstStyle/>
                    <a:p>
                      <a:pPr marL="0" marR="0" algn="ctr">
                        <a:lnSpc>
                          <a:spcPct val="115000"/>
                        </a:lnSpc>
                        <a:spcBef>
                          <a:spcPts val="0"/>
                        </a:spcBef>
                        <a:spcAft>
                          <a:spcPts val="0"/>
                        </a:spcAft>
                      </a:pPr>
                      <a:r>
                        <a:rPr lang="en-US" sz="1400" b="1" dirty="0">
                          <a:effectLst/>
                        </a:rPr>
                        <a:t>3000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8988, 7875, 7578, 7937, 8660, 6786, 8887, 6086, 8667, 8889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24.88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604.49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199</a:t>
                      </a:r>
                    </a:p>
                    <a:p>
                      <a:pPr marL="0" marR="0" algn="ctr">
                        <a:lnSpc>
                          <a:spcPct val="115000"/>
                        </a:lnSpc>
                        <a:spcBef>
                          <a:spcPts val="0"/>
                        </a:spcBef>
                        <a:spcAft>
                          <a:spcPts val="0"/>
                        </a:spcAft>
                      </a:pPr>
                      <a:r>
                        <a:rPr lang="en-US" sz="1400" b="0">
                          <a:effectLst/>
                        </a:rPr>
                        <a:t>(76)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14/60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326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8988, 7875, 7578, 7937, 8660, 6786, 8887, 6086, 8667, 8889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24.88</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r>
              <a:tr h="1136579">
                <a:tc>
                  <a:txBody>
                    <a:bodyPr/>
                    <a:lstStyle/>
                    <a:p>
                      <a:pPr marL="0" marR="0" algn="ctr">
                        <a:lnSpc>
                          <a:spcPct val="115000"/>
                        </a:lnSpc>
                        <a:spcBef>
                          <a:spcPts val="0"/>
                        </a:spcBef>
                        <a:spcAft>
                          <a:spcPts val="0"/>
                        </a:spcAft>
                      </a:pPr>
                      <a:r>
                        <a:rPr lang="en-US" sz="1400" b="1" dirty="0">
                          <a:effectLst/>
                        </a:rPr>
                        <a:t>4000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8988, 7875, 7578, 7937, 8660, 6786, 8887, 6086, 8667, 8889, 6162, 6589, 8765, 8788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24.79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604.12</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199</a:t>
                      </a:r>
                    </a:p>
                    <a:p>
                      <a:pPr marL="0" marR="0" algn="ctr">
                        <a:lnSpc>
                          <a:spcPct val="115000"/>
                        </a:lnSpc>
                        <a:spcBef>
                          <a:spcPts val="0"/>
                        </a:spcBef>
                        <a:spcAft>
                          <a:spcPts val="0"/>
                        </a:spcAft>
                      </a:pPr>
                      <a:r>
                        <a:rPr lang="en-US" sz="1400" b="0" dirty="0">
                          <a:effectLst/>
                        </a:rPr>
                        <a:t>(76)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17/60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196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8988, 7875, 7578, 7937, 8660, 6786, 8887, 6086, 8667, 8889, 6162, 6589, 8765, 8788</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24.79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r>
              <a:tr h="1300425">
                <a:tc>
                  <a:txBody>
                    <a:bodyPr/>
                    <a:lstStyle/>
                    <a:p>
                      <a:pPr marL="0" marR="0" algn="ctr">
                        <a:lnSpc>
                          <a:spcPct val="115000"/>
                        </a:lnSpc>
                        <a:spcBef>
                          <a:spcPts val="0"/>
                        </a:spcBef>
                        <a:spcAft>
                          <a:spcPts val="0"/>
                        </a:spcAft>
                      </a:pPr>
                      <a:r>
                        <a:rPr lang="en-US" sz="1400" b="1" dirty="0">
                          <a:effectLst/>
                        </a:rPr>
                        <a:t>5000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8988, 7875, 7578, 7937, 8660, 6786, 8887, 6086, 8667, 8889, 6162, 6589, 8765, 8788, 6261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24.79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604.11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199</a:t>
                      </a:r>
                    </a:p>
                    <a:p>
                      <a:pPr marL="0" marR="0" algn="ctr">
                        <a:lnSpc>
                          <a:spcPct val="115000"/>
                        </a:lnSpc>
                        <a:spcBef>
                          <a:spcPts val="0"/>
                        </a:spcBef>
                        <a:spcAft>
                          <a:spcPts val="0"/>
                        </a:spcAft>
                      </a:pPr>
                      <a:r>
                        <a:rPr lang="en-US" sz="1400" b="0">
                          <a:effectLst/>
                        </a:rPr>
                        <a:t>(76)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17/60</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191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8988, 7875, 7578, 7937, 8660, 6786, 8887, 6086, 8667, 8889, 6162, 6589, 8765, 8788, 6261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24.79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r>
              <a:tr h="349484">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No limit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All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24.79</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604.11</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199</a:t>
                      </a:r>
                    </a:p>
                    <a:p>
                      <a:pPr marL="0" marR="0" algn="ctr">
                        <a:lnSpc>
                          <a:spcPct val="115000"/>
                        </a:lnSpc>
                        <a:spcBef>
                          <a:spcPts val="0"/>
                        </a:spcBef>
                        <a:spcAft>
                          <a:spcPts val="0"/>
                        </a:spcAft>
                      </a:pPr>
                      <a:r>
                        <a:rPr lang="en-US" sz="1400" b="0">
                          <a:effectLst/>
                        </a:rPr>
                        <a:t>(76)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17/60</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215</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a:effectLst/>
                        </a:rPr>
                        <a:t>All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c>
                  <a:txBody>
                    <a:bodyPr/>
                    <a:lstStyle/>
                    <a:p>
                      <a:pPr marL="0" marR="0" algn="ctr">
                        <a:lnSpc>
                          <a:spcPct val="115000"/>
                        </a:lnSpc>
                        <a:spcBef>
                          <a:spcPts val="0"/>
                        </a:spcBef>
                        <a:spcAft>
                          <a:spcPts val="0"/>
                        </a:spcAft>
                      </a:pPr>
                      <a:r>
                        <a:rPr lang="en-US" sz="1400" b="0" dirty="0">
                          <a:effectLst/>
                        </a:rPr>
                        <a:t>24.79</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182" marR="45182" marT="0" marB="0" anchor="ctr"/>
                </a:tc>
              </a:tr>
            </a:tbl>
          </a:graphicData>
        </a:graphic>
      </p:graphicFrame>
      <p:sp>
        <p:nvSpPr>
          <p:cNvPr id="10" name="Rectangle 4"/>
          <p:cNvSpPr>
            <a:spLocks noChangeArrowheads="1"/>
          </p:cNvSpPr>
          <p:nvPr/>
        </p:nvSpPr>
        <p:spPr bwMode="auto">
          <a:xfrm>
            <a:off x="781066" y="19910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anose="020B0604020202020204" pitchFamily="34" charset="0"/>
              </a:rPr>
              <a:t/>
            </a:r>
            <a:br>
              <a:rPr kumimoji="0" lang="en-US" sz="1800" b="0" i="0" u="none" strike="noStrike" cap="none" normalizeH="0" baseline="0" smtClean="0">
                <a:ln>
                  <a:noFill/>
                </a:ln>
                <a:solidFill>
                  <a:schemeClr val="tx1"/>
                </a:solidFill>
                <a:effectLst/>
                <a:latin typeface="Arial" panose="020B0604020202020204" pitchFamily="34" charset="0"/>
              </a:rPr>
            </a:b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 name="Rounded Rectangle 6"/>
          <p:cNvSpPr/>
          <p:nvPr/>
        </p:nvSpPr>
        <p:spPr>
          <a:xfrm>
            <a:off x="3576120" y="945890"/>
            <a:ext cx="742384" cy="5681246"/>
          </a:xfrm>
          <a:prstGeom prst="roundRect">
            <a:avLst/>
          </a:prstGeom>
          <a:noFill/>
          <a:ln w="34925">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5149914" y="945890"/>
            <a:ext cx="742384" cy="5681246"/>
          </a:xfrm>
          <a:prstGeom prst="roundRect">
            <a:avLst/>
          </a:prstGeom>
          <a:noFill/>
          <a:ln w="34925">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04" y="321670"/>
            <a:ext cx="8642303" cy="6042916"/>
          </a:xfrm>
          <a:prstGeom prst="rect">
            <a:avLst/>
          </a:prstGeom>
          <a:noFill/>
          <a:ln>
            <a:noFill/>
          </a:ln>
        </p:spPr>
      </p:pic>
      <p:sp>
        <p:nvSpPr>
          <p:cNvPr id="3" name="Slide Number Placeholder 2"/>
          <p:cNvSpPr>
            <a:spLocks noGrp="1"/>
          </p:cNvSpPr>
          <p:nvPr>
            <p:ph type="sldNum" sz="quarter" idx="12"/>
          </p:nvPr>
        </p:nvSpPr>
        <p:spPr/>
        <p:txBody>
          <a:bodyPr/>
          <a:lstStyle/>
          <a:p>
            <a:fld id="{A297E8B3-6CB8-4D8F-AB04-9CBA8BF370F6}" type="slidenum">
              <a:rPr lang="en-US" smtClean="0"/>
              <a:t>21</a:t>
            </a:fld>
            <a:endParaRPr lang="en-US"/>
          </a:p>
        </p:txBody>
      </p:sp>
    </p:spTree>
    <p:extLst>
      <p:ext uri="{BB962C8B-B14F-4D97-AF65-F5344CB8AC3E}">
        <p14:creationId xmlns:p14="http://schemas.microsoft.com/office/powerpoint/2010/main" val="418397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NDP-HAPP Summary</a:t>
            </a:r>
            <a:endParaRPr lang="en-US" dirty="0"/>
          </a:p>
        </p:txBody>
      </p:sp>
      <p:sp>
        <p:nvSpPr>
          <p:cNvPr id="3" name="Content Placeholder 2"/>
          <p:cNvSpPr>
            <a:spLocks noGrp="1"/>
          </p:cNvSpPr>
          <p:nvPr>
            <p:ph idx="1"/>
          </p:nvPr>
        </p:nvSpPr>
        <p:spPr>
          <a:xfrm>
            <a:off x="488887" y="1702051"/>
            <a:ext cx="7969313" cy="4789284"/>
          </a:xfrm>
        </p:spPr>
        <p:txBody>
          <a:bodyPr>
            <a:normAutofit/>
          </a:bodyPr>
          <a:lstStyle/>
          <a:p>
            <a:pPr>
              <a:buFont typeface="Wingdings" panose="05000000000000000000" pitchFamily="2" charset="2"/>
              <a:buChar char="§"/>
            </a:pPr>
            <a:r>
              <a:rPr lang="en-US" sz="2400" dirty="0" smtClean="0"/>
              <a:t>OD is not </a:t>
            </a:r>
            <a:r>
              <a:rPr lang="en-US" sz="2400" i="1" dirty="0" smtClean="0"/>
              <a:t>a priori, </a:t>
            </a:r>
            <a:r>
              <a:rPr lang="en-US" sz="2200" dirty="0" smtClean="0"/>
              <a:t>subject of responses of individual HH decisions</a:t>
            </a:r>
          </a:p>
          <a:p>
            <a:pPr>
              <a:buFont typeface="Wingdings" panose="05000000000000000000" pitchFamily="2" charset="2"/>
              <a:buChar char="§"/>
            </a:pPr>
            <a:r>
              <a:rPr lang="en-US" sz="2400" dirty="0" smtClean="0"/>
              <a:t>Bi-level formulation</a:t>
            </a:r>
          </a:p>
          <a:p>
            <a:pPr lvl="1">
              <a:buFont typeface="Wingdings" panose="05000000000000000000" pitchFamily="2" charset="2"/>
              <a:buChar char="§"/>
            </a:pPr>
            <a:r>
              <a:rPr lang="en-US" sz="2200" dirty="0" smtClean="0"/>
              <a:t>Upper level: NDP</a:t>
            </a:r>
          </a:p>
          <a:p>
            <a:pPr lvl="1">
              <a:buFont typeface="Wingdings" panose="05000000000000000000" pitchFamily="2" charset="2"/>
              <a:buChar char="§"/>
            </a:pPr>
            <a:r>
              <a:rPr lang="en-US" sz="2200" dirty="0" smtClean="0"/>
              <a:t>Lower Level: HAPP</a:t>
            </a:r>
          </a:p>
          <a:p>
            <a:pPr lvl="1">
              <a:buFont typeface="Wingdings" panose="05000000000000000000" pitchFamily="2" charset="2"/>
              <a:buChar char="§"/>
            </a:pPr>
            <a:r>
              <a:rPr lang="en-US" sz="2200" dirty="0" smtClean="0"/>
              <a:t>Decomposition algorithm</a:t>
            </a:r>
          </a:p>
          <a:p>
            <a:pPr lvl="2">
              <a:buFont typeface="Wingdings" panose="05000000000000000000" pitchFamily="2" charset="2"/>
              <a:buChar char="§"/>
            </a:pPr>
            <a:r>
              <a:rPr lang="en-US" sz="2000" dirty="0" smtClean="0"/>
              <a:t>Reasonable in accuracy, running time</a:t>
            </a:r>
          </a:p>
          <a:p>
            <a:pPr>
              <a:buFont typeface="Wingdings" panose="05000000000000000000" pitchFamily="2" charset="2"/>
              <a:buChar char="§"/>
            </a:pPr>
            <a:r>
              <a:rPr lang="en-US" sz="2400" dirty="0" smtClean="0"/>
              <a:t>Incorporated OD changes, TOD </a:t>
            </a:r>
            <a:r>
              <a:rPr lang="en-US" sz="2400" dirty="0" smtClean="0"/>
              <a:t>changes</a:t>
            </a:r>
            <a:endParaRPr lang="en-US" sz="2400" dirty="0" smtClean="0"/>
          </a:p>
          <a:p>
            <a:pPr>
              <a:buFont typeface="Wingdings" panose="05000000000000000000" pitchFamily="2" charset="2"/>
              <a:buChar char="§"/>
            </a:pPr>
            <a:r>
              <a:rPr lang="en-US" sz="2400" dirty="0" smtClean="0"/>
              <a:t>Future Research</a:t>
            </a:r>
          </a:p>
          <a:p>
            <a:pPr lvl="1">
              <a:buFont typeface="Wingdings" panose="05000000000000000000" pitchFamily="2" charset="2"/>
              <a:buChar char="§"/>
            </a:pPr>
            <a:r>
              <a:rPr lang="en-US" sz="2200" dirty="0" smtClean="0"/>
              <a:t>More sophisticated </a:t>
            </a:r>
            <a:r>
              <a:rPr lang="en-US" sz="2200" smtClean="0"/>
              <a:t>network strategies</a:t>
            </a:r>
          </a:p>
          <a:p>
            <a:pPr lvl="1">
              <a:buFont typeface="Wingdings" panose="05000000000000000000" pitchFamily="2" charset="2"/>
              <a:buChar char="§"/>
            </a:pPr>
            <a:r>
              <a:rPr lang="en-US" sz="2200" dirty="0" smtClean="0"/>
              <a:t>Integration </a:t>
            </a:r>
            <a:r>
              <a:rPr lang="en-US" sz="2200" dirty="0" smtClean="0"/>
              <a:t>of congestion effect: Infrastructure </a:t>
            </a:r>
            <a:r>
              <a:rPr lang="en-US" sz="2200" dirty="0" smtClean="0"/>
              <a:t>layer</a:t>
            </a:r>
          </a:p>
          <a:p>
            <a:pPr lvl="1">
              <a:buFont typeface="Wingdings" panose="05000000000000000000" pitchFamily="2" charset="2"/>
              <a:buChar char="§"/>
            </a:pPr>
            <a:r>
              <a:rPr lang="en-US" sz="2200" dirty="0" smtClean="0"/>
              <a:t>Demand </a:t>
            </a:r>
            <a:r>
              <a:rPr lang="en-US" sz="2200" dirty="0" smtClean="0"/>
              <a:t>Capacity: Activity layer</a:t>
            </a:r>
          </a:p>
          <a:p>
            <a:pPr lvl="1"/>
            <a:endParaRPr lang="en-US" sz="2200" dirty="0"/>
          </a:p>
        </p:txBody>
      </p:sp>
      <p:sp>
        <p:nvSpPr>
          <p:cNvPr id="4" name="Slide Number Placeholder 3"/>
          <p:cNvSpPr>
            <a:spLocks noGrp="1"/>
          </p:cNvSpPr>
          <p:nvPr>
            <p:ph type="sldNum" sz="quarter" idx="12"/>
          </p:nvPr>
        </p:nvSpPr>
        <p:spPr/>
        <p:txBody>
          <a:bodyPr/>
          <a:lstStyle/>
          <a:p>
            <a:fld id="{A297E8B3-6CB8-4D8F-AB04-9CBA8BF370F6}" type="slidenum">
              <a:rPr lang="en-US" smtClean="0"/>
              <a:t>22</a:t>
            </a:fld>
            <a:endParaRPr lang="en-US"/>
          </a:p>
        </p:txBody>
      </p:sp>
    </p:spTree>
    <p:extLst>
      <p:ext uri="{BB962C8B-B14F-4D97-AF65-F5344CB8AC3E}">
        <p14:creationId xmlns:p14="http://schemas.microsoft.com/office/powerpoint/2010/main" val="3160950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63" y="1813881"/>
            <a:ext cx="7772400" cy="3242212"/>
          </a:xfrm>
        </p:spPr>
        <p:txBody>
          <a:bodyPr>
            <a:normAutofit/>
          </a:bodyPr>
          <a:lstStyle/>
          <a:p>
            <a:pPr algn="ctr"/>
            <a:r>
              <a:rPr lang="en-US" dirty="0" smtClean="0"/>
              <a:t>Thank you</a:t>
            </a:r>
            <a:br>
              <a:rPr lang="en-US" dirty="0" smtClean="0"/>
            </a:br>
            <a:r>
              <a:rPr lang="en-US" dirty="0" smtClean="0"/>
              <a:t/>
            </a:r>
            <a:br>
              <a:rPr lang="en-US" dirty="0" smtClean="0"/>
            </a:br>
            <a:r>
              <a:rPr lang="en-US" dirty="0" smtClean="0"/>
              <a:t>Questions or comments</a:t>
            </a:r>
            <a:r>
              <a:rPr lang="en-US" dirty="0" smtClean="0"/>
              <a:t>?</a:t>
            </a:r>
            <a:br>
              <a:rPr lang="en-US" dirty="0" smtClean="0"/>
            </a:br>
            <a:r>
              <a:rPr lang="en-US" dirty="0" smtClean="0"/>
              <a:t/>
            </a:r>
            <a:br>
              <a:rPr lang="en-US" dirty="0" smtClean="0"/>
            </a:br>
            <a:r>
              <a:rPr lang="en-US" dirty="0" smtClean="0"/>
              <a:t>jekang@uci.edu</a:t>
            </a:r>
            <a:endParaRPr lang="en-US" dirty="0"/>
          </a:p>
        </p:txBody>
      </p:sp>
      <p:sp>
        <p:nvSpPr>
          <p:cNvPr id="3" name="Slide Number Placeholder 2"/>
          <p:cNvSpPr>
            <a:spLocks noGrp="1"/>
          </p:cNvSpPr>
          <p:nvPr>
            <p:ph type="sldNum" sz="quarter" idx="12"/>
          </p:nvPr>
        </p:nvSpPr>
        <p:spPr/>
        <p:txBody>
          <a:bodyPr/>
          <a:lstStyle/>
          <a:p>
            <a:fld id="{A297E8B3-6CB8-4D8F-AB04-9CBA8BF370F6}" type="slidenum">
              <a:rPr lang="en-US" smtClean="0"/>
              <a:t>23</a:t>
            </a:fld>
            <a:endParaRPr lang="en-US"/>
          </a:p>
        </p:txBody>
      </p:sp>
    </p:spTree>
    <p:extLst>
      <p:ext uri="{BB962C8B-B14F-4D97-AF65-F5344CB8AC3E}">
        <p14:creationId xmlns:p14="http://schemas.microsoft.com/office/powerpoint/2010/main" val="4187210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Illustrative example</a:t>
            </a:r>
            <a:br>
              <a:rPr lang="en-US" dirty="0" smtClean="0"/>
            </a:br>
            <a:r>
              <a:rPr lang="en-US" dirty="0" smtClean="0"/>
              <a:t>NDP-HAPP</a:t>
            </a:r>
            <a:endParaRPr lang="en-US" dirty="0"/>
          </a:p>
        </p:txBody>
      </p:sp>
      <p:sp>
        <p:nvSpPr>
          <p:cNvPr id="3" name="Content Placeholder 2"/>
          <p:cNvSpPr>
            <a:spLocks noGrp="1"/>
          </p:cNvSpPr>
          <p:nvPr>
            <p:ph idx="1"/>
          </p:nvPr>
        </p:nvSpPr>
        <p:spPr>
          <a:xfrm>
            <a:off x="685800" y="2121408"/>
            <a:ext cx="3696077" cy="4050792"/>
          </a:xfrm>
        </p:spPr>
        <p:txBody>
          <a:bodyPr>
            <a:normAutofit/>
          </a:bodyPr>
          <a:lstStyle/>
          <a:p>
            <a:r>
              <a:rPr lang="en-US" dirty="0" smtClean="0"/>
              <a:t>Network</a:t>
            </a:r>
          </a:p>
          <a:p>
            <a:pPr lvl="1"/>
            <a:r>
              <a:rPr lang="en-US" dirty="0" smtClean="0"/>
              <a:t>Objective:  </a:t>
            </a:r>
          </a:p>
          <a:p>
            <a:endParaRPr lang="en-US" dirty="0" smtClean="0"/>
          </a:p>
          <a:p>
            <a:r>
              <a:rPr lang="en-US" dirty="0" smtClean="0"/>
              <a:t>2 HHs: 1 HH member with 1 vehicle</a:t>
            </a:r>
          </a:p>
          <a:p>
            <a:pPr lvl="1"/>
            <a:r>
              <a:rPr lang="en-US" dirty="0" smtClean="0"/>
              <a:t>Objective:</a:t>
            </a:r>
          </a:p>
          <a:p>
            <a:pPr marL="274320" lvl="1" indent="0">
              <a:buNone/>
            </a:pPr>
            <a:r>
              <a:rPr lang="en-US" dirty="0" smtClean="0"/>
              <a:t> </a:t>
            </a:r>
          </a:p>
          <a:p>
            <a:pPr lvl="1"/>
            <a:r>
              <a:rPr lang="en-US" dirty="0" smtClean="0"/>
              <a:t>A(HH1) = </a:t>
            </a:r>
          </a:p>
          <a:p>
            <a:pPr marL="274320" lvl="1" indent="0">
              <a:buNone/>
            </a:pPr>
            <a:r>
              <a:rPr lang="en-US" dirty="0" smtClean="0"/>
              <a:t>{work, grocery shopping}</a:t>
            </a:r>
          </a:p>
          <a:p>
            <a:pPr lvl="1"/>
            <a:r>
              <a:rPr lang="en-US" dirty="0" smtClean="0"/>
              <a:t>A(HH2) =</a:t>
            </a:r>
          </a:p>
          <a:p>
            <a:pPr marL="274320" lvl="1" indent="0">
              <a:buNone/>
            </a:pPr>
            <a:r>
              <a:rPr lang="en-US" dirty="0" smtClean="0"/>
              <a:t>{work, general shopping}</a:t>
            </a:r>
          </a:p>
          <a:p>
            <a:pPr lvl="1"/>
            <a:endParaRPr lang="en-US" dirty="0" smtClean="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963427" y="2768583"/>
            <a:ext cx="2139950" cy="2146300"/>
          </a:xfrm>
          <a:prstGeom prst="rect">
            <a:avLst/>
          </a:prstGeom>
          <a:noFill/>
          <a:ln>
            <a:noFill/>
          </a:ln>
        </p:spPr>
      </p:pic>
      <p:sp>
        <p:nvSpPr>
          <p:cNvPr id="5" name="Pentagon 4"/>
          <p:cNvSpPr/>
          <p:nvPr/>
        </p:nvSpPr>
        <p:spPr>
          <a:xfrm rot="16200000">
            <a:off x="4682311" y="2259389"/>
            <a:ext cx="562232" cy="389237"/>
          </a:xfrm>
          <a:prstGeom prst="homePlate">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b="1" dirty="0" smtClean="0"/>
              <a:t>H1</a:t>
            </a:r>
            <a:endParaRPr lang="en-US" sz="1350" b="1" dirty="0"/>
          </a:p>
        </p:txBody>
      </p:sp>
      <p:sp>
        <p:nvSpPr>
          <p:cNvPr id="6" name="Rounded Rectangular Callout 5"/>
          <p:cNvSpPr/>
          <p:nvPr/>
        </p:nvSpPr>
        <p:spPr>
          <a:xfrm>
            <a:off x="5466740" y="1265971"/>
            <a:ext cx="1915297" cy="766830"/>
          </a:xfrm>
          <a:prstGeom prst="wedgeRoundRectCallout">
            <a:avLst>
              <a:gd name="adj1" fmla="val 24942"/>
              <a:gd name="adj2" fmla="val 132125"/>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Work:</a:t>
            </a:r>
          </a:p>
          <a:p>
            <a:pPr algn="ctr"/>
            <a:r>
              <a:rPr lang="en-US" sz="1350" dirty="0"/>
              <a:t>Start </a:t>
            </a:r>
            <a:r>
              <a:rPr lang="en-US" sz="1350" dirty="0" smtClean="0"/>
              <a:t>[9, 9.5]</a:t>
            </a:r>
            <a:endParaRPr lang="en-US" sz="1350" dirty="0"/>
          </a:p>
          <a:p>
            <a:pPr algn="ctr"/>
            <a:r>
              <a:rPr lang="en-US" sz="1350" dirty="0"/>
              <a:t>For 8 </a:t>
            </a:r>
            <a:r>
              <a:rPr lang="en-US" sz="1350" dirty="0" err="1" smtClean="0"/>
              <a:t>hr</a:t>
            </a:r>
            <a:endParaRPr lang="en-US" sz="1350" dirty="0"/>
          </a:p>
          <a:p>
            <a:pPr algn="ctr"/>
            <a:r>
              <a:rPr lang="en-US" sz="1350" dirty="0"/>
              <a:t>Return before 22</a:t>
            </a:r>
          </a:p>
        </p:txBody>
      </p:sp>
      <p:sp>
        <p:nvSpPr>
          <p:cNvPr id="7" name="Rounded Rectangular Callout 6"/>
          <p:cNvSpPr/>
          <p:nvPr/>
        </p:nvSpPr>
        <p:spPr>
          <a:xfrm>
            <a:off x="4348774" y="5334102"/>
            <a:ext cx="1915297" cy="766830"/>
          </a:xfrm>
          <a:prstGeom prst="wedgeRoundRectCallout">
            <a:avLst>
              <a:gd name="adj1" fmla="val -7593"/>
              <a:gd name="adj2" fmla="val -1062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t>Work:</a:t>
            </a:r>
            <a:endParaRPr lang="en-US" sz="1350" dirty="0"/>
          </a:p>
          <a:p>
            <a:pPr algn="ctr"/>
            <a:r>
              <a:rPr lang="en-US" sz="1350" dirty="0"/>
              <a:t>Start </a:t>
            </a:r>
            <a:r>
              <a:rPr lang="en-US" sz="1350" dirty="0" smtClean="0"/>
              <a:t>[8.5,9]</a:t>
            </a:r>
            <a:endParaRPr lang="en-US" sz="1350" dirty="0"/>
          </a:p>
          <a:p>
            <a:pPr algn="ctr"/>
            <a:r>
              <a:rPr lang="en-US" sz="1350" dirty="0"/>
              <a:t>For </a:t>
            </a:r>
            <a:r>
              <a:rPr lang="en-US" sz="1350" dirty="0" smtClean="0"/>
              <a:t>8 </a:t>
            </a:r>
            <a:r>
              <a:rPr lang="en-US" sz="1350" dirty="0" err="1" smtClean="0"/>
              <a:t>hr</a:t>
            </a:r>
            <a:endParaRPr lang="en-US" sz="1350" dirty="0"/>
          </a:p>
          <a:p>
            <a:pPr algn="ctr"/>
            <a:r>
              <a:rPr lang="en-US" sz="1350" dirty="0"/>
              <a:t>Return before 22</a:t>
            </a:r>
          </a:p>
        </p:txBody>
      </p:sp>
      <p:sp>
        <p:nvSpPr>
          <p:cNvPr id="9" name="Pentagon 8"/>
          <p:cNvSpPr/>
          <p:nvPr/>
        </p:nvSpPr>
        <p:spPr>
          <a:xfrm rot="16200000">
            <a:off x="7038389" y="3748614"/>
            <a:ext cx="562232" cy="389237"/>
          </a:xfrm>
          <a:prstGeom prst="homePlate">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b="1" dirty="0" smtClean="0"/>
              <a:t>H2</a:t>
            </a:r>
            <a:endParaRPr lang="en-US" sz="1350" b="1" dirty="0"/>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nvPr>
        </p:nvGraphicFramePr>
        <p:xfrm>
          <a:off x="959928" y="2841752"/>
          <a:ext cx="3388846" cy="467863"/>
        </p:xfrm>
        <a:graphic>
          <a:graphicData uri="http://schemas.openxmlformats.org/presentationml/2006/ole">
            <mc:AlternateContent xmlns:mc="http://schemas.openxmlformats.org/markup-compatibility/2006">
              <mc:Choice xmlns:v="urn:schemas-microsoft-com:vml" Requires="v">
                <p:oleObj spid="_x0000_s24600" name="Equation" r:id="rId5" imgW="2552700" imgH="355600" progId="Equation.DSMT4">
                  <p:embed/>
                </p:oleObj>
              </mc:Choice>
              <mc:Fallback>
                <p:oleObj name="Equation" r:id="rId5" imgW="25527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928" y="2841752"/>
                        <a:ext cx="3388846" cy="467863"/>
                      </a:xfrm>
                      <a:prstGeom prst="rect">
                        <a:avLst/>
                      </a:prstGeom>
                      <a:noFill/>
                    </p:spPr>
                  </p:pic>
                </p:oleObj>
              </mc:Fallback>
            </mc:AlternateContent>
          </a:graphicData>
        </a:graphic>
      </p:graphicFrame>
      <p:sp>
        <p:nvSpPr>
          <p:cNvPr id="14" name="Rectangle 5"/>
          <p:cNvSpPr>
            <a:spLocks noChangeArrowheads="1"/>
          </p:cNvSpPr>
          <p:nvPr/>
        </p:nvSpPr>
        <p:spPr bwMode="auto">
          <a:xfrm flipV="1">
            <a:off x="2480648" y="3263896"/>
            <a:ext cx="95854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nvPr>
        </p:nvGraphicFramePr>
        <p:xfrm>
          <a:off x="1178221" y="4193949"/>
          <a:ext cx="2626923" cy="421605"/>
        </p:xfrm>
        <a:graphic>
          <a:graphicData uri="http://schemas.openxmlformats.org/presentationml/2006/ole">
            <mc:AlternateContent xmlns:mc="http://schemas.openxmlformats.org/markup-compatibility/2006">
              <mc:Choice xmlns:v="urn:schemas-microsoft-com:vml" Requires="v">
                <p:oleObj spid="_x0000_s24601" name="Equation" r:id="rId7" imgW="2324100" imgH="368300" progId="Equation.DSMT4">
                  <p:embed/>
                </p:oleObj>
              </mc:Choice>
              <mc:Fallback>
                <p:oleObj name="Equation" r:id="rId7" imgW="2324100" imgH="368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8221" y="4193949"/>
                        <a:ext cx="2626923" cy="421605"/>
                      </a:xfrm>
                      <a:prstGeom prst="rect">
                        <a:avLst/>
                      </a:prstGeom>
                      <a:noFill/>
                    </p:spPr>
                  </p:pic>
                </p:oleObj>
              </mc:Fallback>
            </mc:AlternateContent>
          </a:graphicData>
        </a:graphic>
      </p:graphicFrame>
      <p:sp>
        <p:nvSpPr>
          <p:cNvPr id="16" name="Rounded Rectangular Callout 15"/>
          <p:cNvSpPr/>
          <p:nvPr/>
        </p:nvSpPr>
        <p:spPr>
          <a:xfrm>
            <a:off x="7124886" y="2349162"/>
            <a:ext cx="1915297" cy="1039937"/>
          </a:xfrm>
          <a:prstGeom prst="wedgeRoundRectCallout">
            <a:avLst>
              <a:gd name="adj1" fmla="val -52580"/>
              <a:gd name="adj2" fmla="val 81322"/>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Grocery Shopping </a:t>
            </a:r>
          </a:p>
          <a:p>
            <a:pPr algn="ctr"/>
            <a:r>
              <a:rPr lang="en-US" sz="1350" dirty="0"/>
              <a:t>Start [5,20]</a:t>
            </a:r>
          </a:p>
          <a:p>
            <a:pPr algn="ctr"/>
            <a:r>
              <a:rPr lang="en-US" sz="1350" dirty="0"/>
              <a:t>For 1 </a:t>
            </a:r>
            <a:r>
              <a:rPr lang="en-US" sz="1350" dirty="0" err="1" smtClean="0"/>
              <a:t>hr</a:t>
            </a:r>
            <a:endParaRPr lang="en-US" sz="1350" dirty="0"/>
          </a:p>
          <a:p>
            <a:pPr algn="ctr"/>
            <a:r>
              <a:rPr lang="en-US" sz="1350" dirty="0"/>
              <a:t>Return before </a:t>
            </a:r>
            <a:r>
              <a:rPr lang="en-US" sz="1350" dirty="0" smtClean="0"/>
              <a:t>22</a:t>
            </a:r>
            <a:endParaRPr lang="en-US" sz="1350" dirty="0"/>
          </a:p>
        </p:txBody>
      </p:sp>
      <p:sp>
        <p:nvSpPr>
          <p:cNvPr id="17" name="Rounded Rectangular Callout 16"/>
          <p:cNvSpPr/>
          <p:nvPr/>
        </p:nvSpPr>
        <p:spPr>
          <a:xfrm>
            <a:off x="6404728" y="5376138"/>
            <a:ext cx="1915297" cy="766830"/>
          </a:xfrm>
          <a:prstGeom prst="wedgeRoundRectCallout">
            <a:avLst>
              <a:gd name="adj1" fmla="val -20355"/>
              <a:gd name="adj2" fmla="val -1145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General Shopping </a:t>
            </a:r>
          </a:p>
          <a:p>
            <a:pPr algn="ctr"/>
            <a:r>
              <a:rPr lang="en-US" sz="1350" dirty="0"/>
              <a:t>Start [5,21]</a:t>
            </a:r>
          </a:p>
          <a:p>
            <a:pPr algn="ctr"/>
            <a:r>
              <a:rPr lang="en-US" sz="1350" dirty="0"/>
              <a:t>For 1 </a:t>
            </a:r>
            <a:r>
              <a:rPr lang="en-US" sz="1350" dirty="0" err="1" smtClean="0"/>
              <a:t>hr</a:t>
            </a:r>
            <a:endParaRPr lang="en-US" sz="1350" dirty="0"/>
          </a:p>
          <a:p>
            <a:pPr algn="ctr"/>
            <a:r>
              <a:rPr lang="en-US" sz="1350" dirty="0"/>
              <a:t>Return before </a:t>
            </a:r>
            <a:r>
              <a:rPr lang="en-US" sz="1350" dirty="0" smtClean="0"/>
              <a:t>22</a:t>
            </a:r>
            <a:endParaRPr lang="en-US" sz="1350" dirty="0"/>
          </a:p>
        </p:txBody>
      </p:sp>
      <p:sp>
        <p:nvSpPr>
          <p:cNvPr id="8" name="Slide Number Placeholder 7"/>
          <p:cNvSpPr>
            <a:spLocks noGrp="1"/>
          </p:cNvSpPr>
          <p:nvPr>
            <p:ph type="sldNum" sz="quarter" idx="12"/>
          </p:nvPr>
        </p:nvSpPr>
        <p:spPr/>
        <p:txBody>
          <a:bodyPr/>
          <a:lstStyle/>
          <a:p>
            <a:fld id="{A297E8B3-6CB8-4D8F-AB04-9CBA8BF370F6}" type="slidenum">
              <a:rPr lang="en-US" smtClean="0"/>
              <a:t>24</a:t>
            </a:fld>
            <a:endParaRPr lang="en-US"/>
          </a:p>
        </p:txBody>
      </p:sp>
    </p:spTree>
    <p:extLst>
      <p:ext uri="{BB962C8B-B14F-4D97-AF65-F5344CB8AC3E}">
        <p14:creationId xmlns:p14="http://schemas.microsoft.com/office/powerpoint/2010/main" val="18267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dirty="0" smtClean="0"/>
              <a:t>Illustrative example</a:t>
            </a:r>
            <a:br>
              <a:rPr lang="en-US" dirty="0" smtClean="0"/>
            </a:br>
            <a:r>
              <a:rPr lang="en-US" dirty="0" smtClean="0"/>
              <a:t>NDP-HAPP</a:t>
            </a:r>
            <a:endParaRPr lang="en-US" dirty="0"/>
          </a:p>
        </p:txBody>
      </p:sp>
      <p:graphicFrame>
        <p:nvGraphicFramePr>
          <p:cNvPr id="4" name="Content Placeholder 3"/>
          <p:cNvGraphicFramePr>
            <a:graphicFrameLocks noGrp="1"/>
          </p:cNvGraphicFramePr>
          <p:nvPr>
            <p:ph idx="1"/>
            <p:extLst/>
          </p:nvPr>
        </p:nvGraphicFramePr>
        <p:xfrm>
          <a:off x="262553" y="1673087"/>
          <a:ext cx="8383507" cy="4787345"/>
        </p:xfrm>
        <a:graphic>
          <a:graphicData uri="http://schemas.openxmlformats.org/drawingml/2006/table">
            <a:tbl>
              <a:tblPr firstRow="1" firstCol="1" bandRow="1">
                <a:tableStyleId>{5C22544A-7EE6-4342-B048-85BDC9FD1C3A}</a:tableStyleId>
              </a:tblPr>
              <a:tblGrid>
                <a:gridCol w="1463052"/>
                <a:gridCol w="4159148"/>
                <a:gridCol w="2761307"/>
              </a:tblGrid>
              <a:tr h="370793">
                <a:tc>
                  <a:txBody>
                    <a:bodyPr/>
                    <a:lstStyle/>
                    <a:p>
                      <a:pPr marL="0" marR="0" algn="ctr"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 </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kern="1200" dirty="0">
                          <a:solidFill>
                            <a:schemeClr val="bg1"/>
                          </a:solidFill>
                          <a:effectLst/>
                          <a:latin typeface="+mn-lt"/>
                          <a:ea typeface="+mn-ea"/>
                          <a:cs typeface="+mn-cs"/>
                        </a:rPr>
                        <a:t>Iteration 1</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kern="1200" dirty="0">
                          <a:solidFill>
                            <a:schemeClr val="bg1"/>
                          </a:solidFill>
                          <a:effectLst/>
                          <a:latin typeface="+mn-lt"/>
                          <a:ea typeface="+mn-ea"/>
                          <a:cs typeface="+mn-cs"/>
                        </a:rPr>
                        <a:t>Iteration 2</a:t>
                      </a:r>
                    </a:p>
                  </a:txBody>
                  <a:tcPr marL="68580" marR="68580" marT="0" marB="0" anchor="ctr"/>
                </a:tc>
              </a:tr>
              <a:tr h="678895">
                <a:tc>
                  <a:txBody>
                    <a:bodyPr/>
                    <a:lstStyle/>
                    <a:p>
                      <a:pPr marL="0" marR="0" algn="ctr" defTabSz="914400" rtl="0" eaLnBrk="1" latinLnBrk="0" hangingPunct="1">
                        <a:lnSpc>
                          <a:spcPct val="115000"/>
                        </a:lnSpc>
                        <a:spcBef>
                          <a:spcPts val="0"/>
                        </a:spcBef>
                        <a:spcAft>
                          <a:spcPts val="0"/>
                        </a:spcAft>
                      </a:pPr>
                      <a:r>
                        <a:rPr lang="en-US" sz="1400" kern="1200" dirty="0">
                          <a:solidFill>
                            <a:schemeClr val="bg1"/>
                          </a:solidFill>
                          <a:effectLst/>
                          <a:latin typeface="+mn-lt"/>
                          <a:ea typeface="+mn-ea"/>
                          <a:cs typeface="+mn-cs"/>
                        </a:rPr>
                        <a:t>dHAPP1</a:t>
                      </a: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Home </a:t>
                      </a:r>
                      <a:r>
                        <a:rPr lang="en-US" sz="1400" kern="1200" dirty="0">
                          <a:solidFill>
                            <a:schemeClr val="dk1"/>
                          </a:solidFill>
                          <a:effectLst/>
                          <a:latin typeface="+mn-lt"/>
                          <a:ea typeface="+mn-ea"/>
                          <a:cs typeface="+mn-cs"/>
                        </a:rPr>
                        <a:t>(0) → work (2) → grocery shopping (5) → home (0)</a:t>
                      </a:r>
                    </a:p>
                    <a:p>
                      <a:pPr marL="0" marR="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Objective Value: 3</a:t>
                      </a: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Home </a:t>
                      </a:r>
                      <a:r>
                        <a:rPr lang="en-US" sz="1400" kern="1200" dirty="0">
                          <a:solidFill>
                            <a:schemeClr val="dk1"/>
                          </a:solidFill>
                          <a:effectLst/>
                          <a:latin typeface="+mn-lt"/>
                          <a:ea typeface="+mn-ea"/>
                          <a:cs typeface="+mn-cs"/>
                        </a:rPr>
                        <a:t>(0) → work (2) → grocery shopping (5) → home (0)</a:t>
                      </a:r>
                    </a:p>
                    <a:p>
                      <a:pPr marL="0" marR="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Objective Value: 3</a:t>
                      </a:r>
                    </a:p>
                  </a:txBody>
                  <a:tcPr marL="68580" marR="68580" marT="0" marB="0" anchor="ctr"/>
                </a:tc>
              </a:tr>
              <a:tr h="678895">
                <a:tc>
                  <a:txBody>
                    <a:bodyPr/>
                    <a:lstStyle/>
                    <a:p>
                      <a:pPr marL="0" marR="0" algn="ctr" defTabSz="914400" rtl="0" eaLnBrk="1" latinLnBrk="0" hangingPunct="1">
                        <a:lnSpc>
                          <a:spcPct val="115000"/>
                        </a:lnSpc>
                        <a:spcBef>
                          <a:spcPts val="0"/>
                        </a:spcBef>
                        <a:spcAft>
                          <a:spcPts val="0"/>
                        </a:spcAft>
                      </a:pPr>
                      <a:r>
                        <a:rPr lang="en-US" sz="1400" kern="1200" dirty="0">
                          <a:solidFill>
                            <a:schemeClr val="bg1"/>
                          </a:solidFill>
                          <a:effectLst/>
                          <a:latin typeface="+mn-lt"/>
                          <a:ea typeface="+mn-ea"/>
                          <a:cs typeface="+mn-cs"/>
                        </a:rPr>
                        <a:t>dHAPP2</a:t>
                      </a: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Home </a:t>
                      </a:r>
                      <a:r>
                        <a:rPr lang="en-US" sz="1400" kern="1200" dirty="0">
                          <a:solidFill>
                            <a:schemeClr val="dk1"/>
                          </a:solidFill>
                          <a:effectLst/>
                          <a:latin typeface="+mn-lt"/>
                          <a:ea typeface="+mn-ea"/>
                          <a:cs typeface="+mn-cs"/>
                        </a:rPr>
                        <a:t>(5) → work (6) → general shopping  (8) → home (5)</a:t>
                      </a:r>
                    </a:p>
                    <a:p>
                      <a:pPr marL="0" marR="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Objective Value: 3</a:t>
                      </a:r>
                    </a:p>
                  </a:txBody>
                  <a:tcPr marL="68580" marR="68580" marT="0" marB="0" anchor="ctr"/>
                </a:tc>
                <a:tc>
                  <a:txBody>
                    <a:bodyPr/>
                    <a:lstStyle/>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Home </a:t>
                      </a:r>
                      <a:r>
                        <a:rPr lang="en-US" sz="1400" kern="1200" dirty="0">
                          <a:solidFill>
                            <a:schemeClr val="dk1"/>
                          </a:solidFill>
                          <a:effectLst/>
                          <a:latin typeface="+mn-lt"/>
                          <a:ea typeface="+mn-ea"/>
                          <a:cs typeface="+mn-cs"/>
                        </a:rPr>
                        <a:t>(5) → work (6) → general shopping  (8) → home (5)</a:t>
                      </a:r>
                    </a:p>
                    <a:p>
                      <a:pPr marL="0" marR="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Objective Value: 3</a:t>
                      </a:r>
                    </a:p>
                  </a:txBody>
                  <a:tcPr marL="68580" marR="68580" marT="0" marB="0" anchor="ctr"/>
                </a:tc>
              </a:tr>
              <a:tr h="2487451">
                <a:tc>
                  <a:txBody>
                    <a:bodyPr/>
                    <a:lstStyle/>
                    <a:p>
                      <a:pPr marL="0" marR="0" algn="ctr" defTabSz="914400" rtl="0" eaLnBrk="1" latinLnBrk="0" hangingPunct="1">
                        <a:lnSpc>
                          <a:spcPct val="115000"/>
                        </a:lnSpc>
                        <a:spcBef>
                          <a:spcPts val="0"/>
                        </a:spcBef>
                        <a:spcAft>
                          <a:spcPts val="0"/>
                        </a:spcAft>
                      </a:pPr>
                      <a:r>
                        <a:rPr lang="en-US" sz="1400" kern="1200" dirty="0" err="1">
                          <a:solidFill>
                            <a:schemeClr val="bg1"/>
                          </a:solidFill>
                          <a:effectLst/>
                          <a:latin typeface="+mn-lt"/>
                          <a:ea typeface="+mn-ea"/>
                          <a:cs typeface="+mn-cs"/>
                        </a:rPr>
                        <a:t>dNDP</a:t>
                      </a:r>
                      <a:endParaRPr lang="en-US" sz="1400" kern="1200" dirty="0">
                        <a:solidFill>
                          <a:schemeClr val="bg1"/>
                        </a:solidFill>
                        <a:effectLst/>
                        <a:latin typeface="+mn-lt"/>
                        <a:ea typeface="+mn-ea"/>
                        <a:cs typeface="+mn-cs"/>
                      </a:endParaRPr>
                    </a:p>
                  </a:txBody>
                  <a:tcPr marL="68580" marR="68580" marT="0" marB="0" anchor="ctr"/>
                </a:tc>
                <a:tc>
                  <a:txBody>
                    <a:bodyPr/>
                    <a:lstStyle/>
                    <a:p>
                      <a:pPr marL="0" marR="0" indent="-27432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Network Design Decisions: </a:t>
                      </a:r>
                      <a:endParaRPr lang="en-US" sz="1400" kern="1200" dirty="0" smtClean="0">
                        <a:solidFill>
                          <a:schemeClr val="dk1"/>
                        </a:solidFill>
                        <a:effectLst/>
                        <a:latin typeface="+mn-lt"/>
                        <a:ea typeface="+mn-ea"/>
                        <a:cs typeface="+mn-cs"/>
                      </a:endParaRPr>
                    </a:p>
                    <a:p>
                      <a:pPr marL="0" marR="0" indent="-27432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Z01</a:t>
                      </a:r>
                      <a:r>
                        <a:rPr lang="en-US" sz="1400" kern="1200" dirty="0">
                          <a:solidFill>
                            <a:schemeClr val="dk1"/>
                          </a:solidFill>
                          <a:effectLst/>
                          <a:latin typeface="+mn-lt"/>
                          <a:ea typeface="+mn-ea"/>
                          <a:cs typeface="+mn-cs"/>
                        </a:rPr>
                        <a:t>, Z12, Z25, Z30, Z36, Z43, Z54, Z36, Z78, Z85</a:t>
                      </a:r>
                    </a:p>
                    <a:p>
                      <a:pPr marL="0" marR="0" algn="l" defTabSz="914400" rtl="0" eaLnBrk="1" latinLnBrk="0" hangingPunct="1">
                        <a:lnSpc>
                          <a:spcPct val="115000"/>
                        </a:lnSpc>
                        <a:spcBef>
                          <a:spcPts val="0"/>
                        </a:spcBef>
                        <a:spcAft>
                          <a:spcPts val="0"/>
                        </a:spcAft>
                      </a:pPr>
                      <a:r>
                        <a:rPr lang="en-US" sz="1400" kern="1200" dirty="0" err="1">
                          <a:solidFill>
                            <a:schemeClr val="dk1"/>
                          </a:solidFill>
                          <a:effectLst/>
                          <a:latin typeface="+mn-lt"/>
                          <a:ea typeface="+mn-ea"/>
                          <a:cs typeface="+mn-cs"/>
                        </a:rPr>
                        <a:t>dNDP</a:t>
                      </a:r>
                      <a:r>
                        <a:rPr lang="en-US" sz="1400" kern="1200" dirty="0">
                          <a:solidFill>
                            <a:schemeClr val="dk1"/>
                          </a:solidFill>
                          <a:effectLst/>
                          <a:latin typeface="+mn-lt"/>
                          <a:ea typeface="+mn-ea"/>
                          <a:cs typeface="+mn-cs"/>
                        </a:rPr>
                        <a:t> objective value: 36</a:t>
                      </a:r>
                    </a:p>
                    <a:p>
                      <a:pPr marL="0" marR="0" indent="-27432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 </a:t>
                      </a:r>
                    </a:p>
                    <a:p>
                      <a:pPr marL="0" marR="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HH1 Paths link Flows: </a:t>
                      </a:r>
                      <a:r>
                        <a:rPr lang="en-US" sz="1400" kern="1200" dirty="0" smtClean="0">
                          <a:solidFill>
                            <a:schemeClr val="dk1"/>
                          </a:solidFill>
                          <a:effectLst/>
                          <a:latin typeface="+mn-lt"/>
                          <a:ea typeface="+mn-ea"/>
                          <a:cs typeface="+mn-cs"/>
                        </a:rPr>
                        <a:t>Home </a:t>
                      </a:r>
                      <a:r>
                        <a:rPr lang="en-US" sz="1400" kern="1200" dirty="0">
                          <a:solidFill>
                            <a:schemeClr val="dk1"/>
                          </a:solidFill>
                          <a:effectLst/>
                          <a:latin typeface="+mn-lt"/>
                          <a:ea typeface="+mn-ea"/>
                          <a:cs typeface="+mn-cs"/>
                        </a:rPr>
                        <a:t>(0</a:t>
                      </a:r>
                      <a:r>
                        <a:rPr lang="en-US" sz="1400" kern="1200" dirty="0" smtClean="0">
                          <a:solidFill>
                            <a:schemeClr val="dk1"/>
                          </a:solidFill>
                          <a:effectLst/>
                          <a:latin typeface="+mn-lt"/>
                          <a:ea typeface="+mn-ea"/>
                          <a:cs typeface="+mn-cs"/>
                        </a:rPr>
                        <a:t>) </a:t>
                      </a:r>
                      <a:r>
                        <a:rPr lang="en-US" sz="1400" kern="1200" dirty="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a:t>
                      </a:r>
                      <a:r>
                        <a:rPr lang="en-US" sz="1400" kern="1200" dirty="0">
                          <a:solidFill>
                            <a:schemeClr val="dk1"/>
                          </a:solidFill>
                          <a:effectLst/>
                          <a:latin typeface="+mn-lt"/>
                          <a:ea typeface="+mn-ea"/>
                          <a:cs typeface="+mn-cs"/>
                        </a:rPr>
                        <a:t>2</a:t>
                      </a:r>
                      <a:r>
                        <a:rPr lang="en-US" sz="1400" kern="1200" dirty="0" smtClean="0">
                          <a:solidFill>
                            <a:schemeClr val="dk1"/>
                          </a:solidFill>
                          <a:effectLst/>
                          <a:latin typeface="+mn-lt"/>
                          <a:ea typeface="+mn-ea"/>
                          <a:cs typeface="+mn-cs"/>
                        </a:rPr>
                        <a:t>)</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 (</a:t>
                      </a:r>
                      <a:r>
                        <a:rPr lang="en-US" sz="1400" kern="1200" dirty="0">
                          <a:solidFill>
                            <a:schemeClr val="dk1"/>
                          </a:solidFill>
                          <a:effectLst/>
                          <a:latin typeface="+mn-lt"/>
                          <a:ea typeface="+mn-ea"/>
                          <a:cs typeface="+mn-cs"/>
                        </a:rPr>
                        <a:t>5) </a:t>
                      </a:r>
                      <a:r>
                        <a:rPr lang="en-US" sz="1400" kern="1200" dirty="0" smtClean="0">
                          <a:solidFill>
                            <a:schemeClr val="dk1"/>
                          </a:solidFill>
                          <a:effectLst/>
                          <a:latin typeface="+mn-lt"/>
                          <a:ea typeface="+mn-ea"/>
                          <a:cs typeface="+mn-cs"/>
                        </a:rPr>
                        <a:t>→ </a:t>
                      </a:r>
                      <a:r>
                        <a:rPr lang="en-US" sz="1400" kern="1200" dirty="0">
                          <a:solidFill>
                            <a:schemeClr val="dk1"/>
                          </a:solidFill>
                          <a:effectLst/>
                          <a:latin typeface="+mn-lt"/>
                          <a:ea typeface="+mn-ea"/>
                          <a:cs typeface="+mn-cs"/>
                        </a:rPr>
                        <a:t>(4) → (3) → </a:t>
                      </a:r>
                      <a:r>
                        <a:rPr lang="en-US" sz="1400" kern="1200" dirty="0" smtClean="0">
                          <a:solidFill>
                            <a:schemeClr val="dk1"/>
                          </a:solidFill>
                          <a:effectLst/>
                          <a:latin typeface="+mn-lt"/>
                          <a:ea typeface="+mn-ea"/>
                          <a:cs typeface="+mn-cs"/>
                        </a:rPr>
                        <a:t>(</a:t>
                      </a:r>
                      <a:r>
                        <a:rPr lang="en-US" sz="1400" kern="1200" dirty="0">
                          <a:solidFill>
                            <a:schemeClr val="dk1"/>
                          </a:solidFill>
                          <a:effectLst/>
                          <a:latin typeface="+mn-lt"/>
                          <a:ea typeface="+mn-ea"/>
                          <a:cs typeface="+mn-cs"/>
                        </a:rPr>
                        <a:t>0) </a:t>
                      </a:r>
                    </a:p>
                    <a:p>
                      <a:pPr marL="0" marR="0" algn="l"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HH2 </a:t>
                      </a:r>
                      <a:r>
                        <a:rPr lang="en-US" sz="1400" kern="1200" dirty="0">
                          <a:solidFill>
                            <a:schemeClr val="dk1"/>
                          </a:solidFill>
                          <a:effectLst/>
                          <a:latin typeface="+mn-lt"/>
                          <a:ea typeface="+mn-ea"/>
                          <a:cs typeface="+mn-cs"/>
                        </a:rPr>
                        <a:t>Paths link Flows: </a:t>
                      </a:r>
                    </a:p>
                    <a:p>
                      <a:pPr marL="0" marR="0" lvl="0" indent="0" algn="l" defTabSz="914400" rtl="0" eaLnBrk="1" latinLnBrk="0" hangingPunct="1">
                        <a:lnSpc>
                          <a:spcPct val="115000"/>
                        </a:lnSpc>
                        <a:spcBef>
                          <a:spcPts val="0"/>
                        </a:spcBef>
                        <a:spcAft>
                          <a:spcPts val="0"/>
                        </a:spcAft>
                        <a:buFont typeface="Symbol" panose="05050102010706020507" pitchFamily="18" charset="2"/>
                        <a:buNone/>
                      </a:pPr>
                      <a:r>
                        <a:rPr lang="en-US" sz="1400" kern="1200" dirty="0" smtClean="0">
                          <a:solidFill>
                            <a:schemeClr val="dk1"/>
                          </a:solidFill>
                          <a:effectLst/>
                          <a:latin typeface="+mn-lt"/>
                          <a:ea typeface="+mn-ea"/>
                          <a:cs typeface="+mn-cs"/>
                        </a:rPr>
                        <a:t>(</a:t>
                      </a:r>
                      <a:r>
                        <a:rPr lang="en-US" sz="1400" kern="1200" dirty="0">
                          <a:solidFill>
                            <a:schemeClr val="dk1"/>
                          </a:solidFill>
                          <a:effectLst/>
                          <a:latin typeface="+mn-lt"/>
                          <a:ea typeface="+mn-ea"/>
                          <a:cs typeface="+mn-cs"/>
                        </a:rPr>
                        <a:t>5) → (4) → (3) → </a:t>
                      </a:r>
                      <a:r>
                        <a:rPr lang="en-US" sz="1400" kern="1200" dirty="0" smtClean="0">
                          <a:solidFill>
                            <a:schemeClr val="dk1"/>
                          </a:solidFill>
                          <a:effectLst/>
                          <a:latin typeface="+mn-lt"/>
                          <a:ea typeface="+mn-ea"/>
                          <a:cs typeface="+mn-cs"/>
                        </a:rPr>
                        <a:t>(</a:t>
                      </a:r>
                      <a:r>
                        <a:rPr lang="en-US" sz="1400" kern="1200" dirty="0">
                          <a:solidFill>
                            <a:schemeClr val="dk1"/>
                          </a:solidFill>
                          <a:effectLst/>
                          <a:latin typeface="+mn-lt"/>
                          <a:ea typeface="+mn-ea"/>
                          <a:cs typeface="+mn-cs"/>
                        </a:rPr>
                        <a:t>6) </a:t>
                      </a:r>
                      <a:r>
                        <a:rPr lang="en-US" sz="1400" kern="1200" dirty="0" smtClean="0">
                          <a:solidFill>
                            <a:schemeClr val="dk1"/>
                          </a:solidFill>
                          <a:effectLst/>
                          <a:latin typeface="+mn-lt"/>
                          <a:ea typeface="+mn-ea"/>
                          <a:cs typeface="+mn-cs"/>
                        </a:rPr>
                        <a:t>→ </a:t>
                      </a:r>
                      <a:r>
                        <a:rPr lang="en-US" sz="1400" kern="1200" dirty="0">
                          <a:solidFill>
                            <a:schemeClr val="dk1"/>
                          </a:solidFill>
                          <a:effectLst/>
                          <a:latin typeface="+mn-lt"/>
                          <a:ea typeface="+mn-ea"/>
                          <a:cs typeface="+mn-cs"/>
                        </a:rPr>
                        <a:t>(7) → </a:t>
                      </a:r>
                      <a:r>
                        <a:rPr lang="en-US" sz="1400" kern="1200" dirty="0" smtClean="0">
                          <a:solidFill>
                            <a:schemeClr val="dk1"/>
                          </a:solidFill>
                          <a:effectLst/>
                          <a:latin typeface="+mn-lt"/>
                          <a:ea typeface="+mn-ea"/>
                          <a:cs typeface="+mn-cs"/>
                        </a:rPr>
                        <a:t>(</a:t>
                      </a:r>
                      <a:r>
                        <a:rPr lang="en-US" sz="1400" kern="1200" dirty="0">
                          <a:solidFill>
                            <a:schemeClr val="dk1"/>
                          </a:solidFill>
                          <a:effectLst/>
                          <a:latin typeface="+mn-lt"/>
                          <a:ea typeface="+mn-ea"/>
                          <a:cs typeface="+mn-cs"/>
                        </a:rPr>
                        <a:t>8) </a:t>
                      </a:r>
                      <a:r>
                        <a:rPr lang="en-US" sz="1400" kern="1200" dirty="0" smtClean="0">
                          <a:solidFill>
                            <a:schemeClr val="dk1"/>
                          </a:solidFill>
                          <a:effectLst/>
                          <a:latin typeface="+mn-lt"/>
                          <a:ea typeface="+mn-ea"/>
                          <a:cs typeface="+mn-cs"/>
                        </a:rPr>
                        <a:t>→ (</a:t>
                      </a:r>
                      <a:r>
                        <a:rPr lang="en-US" sz="1400" kern="1200" dirty="0">
                          <a:solidFill>
                            <a:schemeClr val="dk1"/>
                          </a:solidFill>
                          <a:effectLst/>
                          <a:latin typeface="+mn-lt"/>
                          <a:ea typeface="+mn-ea"/>
                          <a:cs typeface="+mn-cs"/>
                        </a:rPr>
                        <a:t>5)</a:t>
                      </a:r>
                    </a:p>
                    <a:p>
                      <a:pPr marL="0" marR="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  </a:t>
                      </a:r>
                    </a:p>
                    <a:p>
                      <a:pPr marL="0" marR="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Update each </a:t>
                      </a:r>
                      <a:r>
                        <a:rPr lang="en-US" sz="1400" kern="1200" dirty="0" err="1">
                          <a:solidFill>
                            <a:schemeClr val="dk1"/>
                          </a:solidFill>
                          <a:effectLst/>
                          <a:latin typeface="+mn-lt"/>
                          <a:ea typeface="+mn-ea"/>
                          <a:cs typeface="+mn-cs"/>
                        </a:rPr>
                        <a:t>dHAPP</a:t>
                      </a:r>
                      <a:r>
                        <a:rPr lang="en-US" sz="1400" kern="1200" dirty="0">
                          <a:solidFill>
                            <a:schemeClr val="dk1"/>
                          </a:solidFill>
                          <a:effectLst/>
                          <a:latin typeface="+mn-lt"/>
                          <a:ea typeface="+mn-ea"/>
                          <a:cs typeface="+mn-cs"/>
                        </a:rPr>
                        <a:t> objective values:</a:t>
                      </a:r>
                    </a:p>
                    <a:p>
                      <a:pPr marL="0" marR="0" algn="l"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HH1: </a:t>
                      </a:r>
                      <a:r>
                        <a:rPr lang="en-US" sz="1400" kern="1200" dirty="0" smtClean="0">
                          <a:solidFill>
                            <a:schemeClr val="dk1"/>
                          </a:solidFill>
                          <a:effectLst/>
                          <a:latin typeface="+mn-lt"/>
                          <a:ea typeface="+mn-ea"/>
                          <a:cs typeface="+mn-cs"/>
                        </a:rPr>
                        <a:t>3, HH2</a:t>
                      </a:r>
                      <a:r>
                        <a:rPr lang="en-US" sz="1400" kern="1200" dirty="0">
                          <a:solidFill>
                            <a:schemeClr val="dk1"/>
                          </a:solidFill>
                          <a:effectLst/>
                          <a:latin typeface="+mn-lt"/>
                          <a:ea typeface="+mn-ea"/>
                          <a:cs typeface="+mn-cs"/>
                        </a:rPr>
                        <a:t>: 3</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kern="1200" dirty="0" smtClean="0">
                          <a:solidFill>
                            <a:schemeClr val="dk1"/>
                          </a:solidFill>
                          <a:effectLst/>
                          <a:latin typeface="+mn-lt"/>
                          <a:ea typeface="+mn-ea"/>
                          <a:cs typeface="+mn-cs"/>
                        </a:rPr>
                        <a:t>NA</a:t>
                      </a:r>
                      <a:endParaRPr lang="en-US" sz="1400" kern="1200" dirty="0">
                        <a:solidFill>
                          <a:schemeClr val="dk1"/>
                        </a:solidFill>
                        <a:effectLst/>
                        <a:latin typeface="+mn-lt"/>
                        <a:ea typeface="+mn-ea"/>
                        <a:cs typeface="+mn-cs"/>
                      </a:endParaRPr>
                    </a:p>
                  </a:txBody>
                  <a:tcPr marL="68580" marR="68580" marT="0" marB="0" anchor="ctr"/>
                </a:tc>
              </a:tr>
              <a:tr h="169724">
                <a:tc>
                  <a:txBody>
                    <a:bodyPr/>
                    <a:lstStyle/>
                    <a:p>
                      <a:pPr marL="0" marR="0" algn="ctr" defTabSz="914400" rtl="0" eaLnBrk="1" latinLnBrk="0" hangingPunct="1">
                        <a:lnSpc>
                          <a:spcPct val="115000"/>
                        </a:lnSpc>
                        <a:spcBef>
                          <a:spcPts val="0"/>
                        </a:spcBef>
                        <a:spcAft>
                          <a:spcPts val="0"/>
                        </a:spcAft>
                      </a:pPr>
                      <a:r>
                        <a:rPr lang="en-US" sz="1400" kern="1200" dirty="0">
                          <a:solidFill>
                            <a:schemeClr val="bg1"/>
                          </a:solidFill>
                          <a:effectLst/>
                          <a:latin typeface="+mn-lt"/>
                          <a:ea typeface="+mn-ea"/>
                          <a:cs typeface="+mn-cs"/>
                        </a:rPr>
                        <a:t>Final Objective</a:t>
                      </a: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42</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400" kern="1200" dirty="0">
                          <a:solidFill>
                            <a:schemeClr val="dk1"/>
                          </a:solidFill>
                          <a:effectLst/>
                          <a:latin typeface="+mn-lt"/>
                          <a:ea typeface="+mn-ea"/>
                          <a:cs typeface="+mn-cs"/>
                        </a:rPr>
                        <a:t>42</a:t>
                      </a:r>
                    </a:p>
                  </a:txBody>
                  <a:tcPr marL="68580" marR="68580" marT="0" marB="0" anchor="ctr"/>
                </a:tc>
              </a:tr>
            </a:tbl>
          </a:graphicData>
        </a:graphic>
      </p:graphicFrame>
      <p:sp>
        <p:nvSpPr>
          <p:cNvPr id="2" name="Slide Number Placeholder 1"/>
          <p:cNvSpPr>
            <a:spLocks noGrp="1"/>
          </p:cNvSpPr>
          <p:nvPr>
            <p:ph type="sldNum" sz="quarter" idx="12"/>
          </p:nvPr>
        </p:nvSpPr>
        <p:spPr/>
        <p:txBody>
          <a:bodyPr/>
          <a:lstStyle/>
          <a:p>
            <a:fld id="{A297E8B3-6CB8-4D8F-AB04-9CBA8BF370F6}" type="slidenum">
              <a:rPr lang="en-US" smtClean="0"/>
              <a:t>25</a:t>
            </a:fld>
            <a:endParaRPr lang="en-US"/>
          </a:p>
        </p:txBody>
      </p:sp>
    </p:spTree>
    <p:extLst>
      <p:ext uri="{BB962C8B-B14F-4D97-AF65-F5344CB8AC3E}">
        <p14:creationId xmlns:p14="http://schemas.microsoft.com/office/powerpoint/2010/main" val="2753885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Illustrative example</a:t>
            </a:r>
            <a:br>
              <a:rPr lang="en-US" dirty="0"/>
            </a:br>
            <a:r>
              <a:rPr lang="en-US" dirty="0" smtClean="0"/>
              <a:t>NDP-HAPP</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650" y="2204333"/>
            <a:ext cx="2523490" cy="2541270"/>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5643" y="1491467"/>
            <a:ext cx="4180134" cy="4813816"/>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227" y="2204333"/>
            <a:ext cx="2428335" cy="2442000"/>
          </a:xfrm>
          <a:prstGeom prst="rect">
            <a:avLst/>
          </a:prstGeom>
          <a:noFill/>
          <a:ln>
            <a:no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5643" y="1491467"/>
            <a:ext cx="4180134" cy="4813816"/>
          </a:xfrm>
          <a:prstGeom prst="rect">
            <a:avLst/>
          </a:prstGeom>
          <a:noFill/>
          <a:ln>
            <a:noFill/>
          </a:ln>
        </p:spPr>
      </p:pic>
      <p:sp>
        <p:nvSpPr>
          <p:cNvPr id="11" name="Rectangle 10"/>
          <p:cNvSpPr/>
          <p:nvPr/>
        </p:nvSpPr>
        <p:spPr>
          <a:xfrm>
            <a:off x="792179" y="5089323"/>
            <a:ext cx="4572000" cy="966418"/>
          </a:xfrm>
          <a:prstGeom prst="rect">
            <a:avLst/>
          </a:prstGeom>
        </p:spPr>
        <p:txBody>
          <a:bodyPr>
            <a:spAutoFit/>
          </a:bodyPr>
          <a:lstStyle/>
          <a:p>
            <a:pPr marL="182880" indent="-182880">
              <a:lnSpc>
                <a:spcPct val="90000"/>
              </a:lnSpc>
              <a:spcBef>
                <a:spcPts val="1200"/>
              </a:spcBef>
              <a:buClr>
                <a:schemeClr val="accent1">
                  <a:lumMod val="75000"/>
                </a:schemeClr>
              </a:buClr>
              <a:buSzPct val="85000"/>
              <a:buFont typeface="Wingdings" pitchFamily="2" charset="2"/>
              <a:buChar char="§"/>
            </a:pPr>
            <a:r>
              <a:rPr lang="en-US" sz="2600" dirty="0"/>
              <a:t>NDP-HAPP</a:t>
            </a:r>
          </a:p>
          <a:p>
            <a:pPr marL="640080" lvl="2" indent="-182880">
              <a:lnSpc>
                <a:spcPct val="90000"/>
              </a:lnSpc>
              <a:spcBef>
                <a:spcPts val="1200"/>
              </a:spcBef>
              <a:buClr>
                <a:schemeClr val="accent1">
                  <a:lumMod val="75000"/>
                </a:schemeClr>
              </a:buClr>
              <a:buSzPct val="85000"/>
              <a:buFont typeface="Wingdings" pitchFamily="2" charset="2"/>
              <a:buChar char="§"/>
            </a:pPr>
            <a:r>
              <a:rPr lang="en-US" sz="2400" dirty="0"/>
              <a:t>5% Optimality gap</a:t>
            </a:r>
          </a:p>
        </p:txBody>
      </p:sp>
      <p:sp>
        <p:nvSpPr>
          <p:cNvPr id="3" name="Slide Number Placeholder 2"/>
          <p:cNvSpPr>
            <a:spLocks noGrp="1"/>
          </p:cNvSpPr>
          <p:nvPr>
            <p:ph type="sldNum" sz="quarter" idx="12"/>
          </p:nvPr>
        </p:nvSpPr>
        <p:spPr/>
        <p:txBody>
          <a:bodyPr/>
          <a:lstStyle/>
          <a:p>
            <a:fld id="{A297E8B3-6CB8-4D8F-AB04-9CBA8BF370F6}" type="slidenum">
              <a:rPr lang="en-US" smtClean="0"/>
              <a:t>26</a:t>
            </a:fld>
            <a:endParaRPr lang="en-US"/>
          </a:p>
        </p:txBody>
      </p:sp>
    </p:spTree>
    <p:extLst>
      <p:ext uri="{BB962C8B-B14F-4D97-AF65-F5344CB8AC3E}">
        <p14:creationId xmlns:p14="http://schemas.microsoft.com/office/powerpoint/2010/main" val="12404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5" name="Content Placeholder 2"/>
          <p:cNvSpPr txBox="1">
            <a:spLocks/>
          </p:cNvSpPr>
          <p:nvPr/>
        </p:nvSpPr>
        <p:spPr>
          <a:xfrm>
            <a:off x="685800" y="1858857"/>
            <a:ext cx="5509980" cy="405079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200" dirty="0" smtClean="0"/>
              <a:t>“dinner” activity following “work”</a:t>
            </a:r>
          </a:p>
          <a:p>
            <a:pPr lvl="1"/>
            <a:r>
              <a:rPr lang="en-US" sz="2200" dirty="0" smtClean="0"/>
              <a:t>Departure time adjustment</a:t>
            </a:r>
          </a:p>
          <a:p>
            <a:pPr lvl="1"/>
            <a:r>
              <a:rPr lang="en-US" sz="2200" dirty="0" smtClean="0"/>
              <a:t>Mode choice</a:t>
            </a:r>
          </a:p>
          <a:p>
            <a:pPr lvl="1"/>
            <a:r>
              <a:rPr lang="en-US" sz="2200" dirty="0" smtClean="0"/>
              <a:t>Destination choice</a:t>
            </a:r>
          </a:p>
          <a:p>
            <a:pPr lvl="1"/>
            <a:r>
              <a:rPr lang="en-US" sz="2200" dirty="0" smtClean="0"/>
              <a:t>Activity participation</a:t>
            </a:r>
          </a:p>
          <a:p>
            <a:pPr lvl="1"/>
            <a:r>
              <a:rPr lang="en-US" sz="2200" dirty="0" smtClean="0"/>
              <a:t>Sequence of activities</a:t>
            </a:r>
          </a:p>
          <a:p>
            <a:r>
              <a:rPr lang="en-US" sz="2200" dirty="0" smtClean="0"/>
              <a:t>Aggregate </a:t>
            </a:r>
            <a:r>
              <a:rPr lang="en-US" sz="2200" dirty="0"/>
              <a:t>time-dependent activity-based traffic assignment (Lam and Yin, 2001</a:t>
            </a:r>
            <a:r>
              <a:rPr lang="en-US" sz="2200" dirty="0" smtClean="0"/>
              <a:t>)</a:t>
            </a:r>
          </a:p>
          <a:p>
            <a:r>
              <a:rPr lang="en-US" sz="2200" dirty="0"/>
              <a:t>No NDP with individual traveler’s </a:t>
            </a:r>
            <a:r>
              <a:rPr lang="en-US" sz="2200" dirty="0" smtClean="0"/>
              <a:t>travel demand dynamics</a:t>
            </a:r>
            <a:endParaRPr lang="en-US" sz="2200" dirty="0"/>
          </a:p>
          <a:p>
            <a:endParaRPr lang="en-US" sz="2200" dirty="0"/>
          </a:p>
          <a:p>
            <a:endParaRPr lang="en-US" sz="2200" dirty="0" smtClean="0"/>
          </a:p>
          <a:p>
            <a:pPr lvl="1"/>
            <a:endParaRPr lang="en-US" sz="2200" dirty="0"/>
          </a:p>
        </p:txBody>
      </p:sp>
      <p:grpSp>
        <p:nvGrpSpPr>
          <p:cNvPr id="14" name="Group 13"/>
          <p:cNvGrpSpPr/>
          <p:nvPr/>
        </p:nvGrpSpPr>
        <p:grpSpPr>
          <a:xfrm>
            <a:off x="4175252" y="2091456"/>
            <a:ext cx="2186639" cy="3687573"/>
            <a:chOff x="4175252" y="2091456"/>
            <a:chExt cx="2186639" cy="3687573"/>
          </a:xfrm>
        </p:grpSpPr>
        <p:grpSp>
          <p:nvGrpSpPr>
            <p:cNvPr id="6" name="Group 5"/>
            <p:cNvGrpSpPr/>
            <p:nvPr/>
          </p:nvGrpSpPr>
          <p:grpSpPr>
            <a:xfrm>
              <a:off x="4407530" y="2091456"/>
              <a:ext cx="1954361" cy="3687573"/>
              <a:chOff x="3764734" y="2819764"/>
              <a:chExt cx="1954361" cy="3687573"/>
            </a:xfrm>
          </p:grpSpPr>
          <p:sp>
            <p:nvSpPr>
              <p:cNvPr id="7" name="TextBox 6"/>
              <p:cNvSpPr txBox="1"/>
              <p:nvPr/>
            </p:nvSpPr>
            <p:spPr>
              <a:xfrm>
                <a:off x="3764734" y="6138005"/>
                <a:ext cx="1711105" cy="369332"/>
              </a:xfrm>
              <a:prstGeom prst="rect">
                <a:avLst/>
              </a:prstGeom>
              <a:noFill/>
            </p:spPr>
            <p:txBody>
              <a:bodyPr wrap="square" rtlCol="0">
                <a:spAutoFit/>
              </a:bodyPr>
              <a:lstStyle/>
              <a:p>
                <a:r>
                  <a:rPr lang="en-US" b="1" dirty="0" smtClean="0">
                    <a:solidFill>
                      <a:srgbClr val="FF0000"/>
                    </a:solidFill>
                  </a:rPr>
                  <a:t>Work ends 6pm</a:t>
                </a:r>
                <a:endParaRPr lang="en-US" b="1" dirty="0">
                  <a:solidFill>
                    <a:srgbClr val="FF0000"/>
                  </a:solidFill>
                </a:endParaRPr>
              </a:p>
            </p:txBody>
          </p:sp>
          <p:sp>
            <p:nvSpPr>
              <p:cNvPr id="8" name="TextBox 7"/>
              <p:cNvSpPr txBox="1"/>
              <p:nvPr/>
            </p:nvSpPr>
            <p:spPr>
              <a:xfrm>
                <a:off x="4007990" y="2819764"/>
                <a:ext cx="1711105" cy="369332"/>
              </a:xfrm>
              <a:prstGeom prst="rect">
                <a:avLst/>
              </a:prstGeom>
              <a:noFill/>
            </p:spPr>
            <p:txBody>
              <a:bodyPr wrap="square" rtlCol="0">
                <a:spAutoFit/>
              </a:bodyPr>
              <a:lstStyle/>
              <a:p>
                <a:r>
                  <a:rPr lang="en-US" b="1" dirty="0" smtClean="0">
                    <a:solidFill>
                      <a:srgbClr val="FF0000"/>
                    </a:solidFill>
                  </a:rPr>
                  <a:t>Dinner at 7 pm</a:t>
                </a:r>
                <a:endParaRPr lang="en-US" b="1" dirty="0">
                  <a:solidFill>
                    <a:srgbClr val="FF0000"/>
                  </a:solidFill>
                </a:endParaRPr>
              </a:p>
            </p:txBody>
          </p:sp>
          <p:cxnSp>
            <p:nvCxnSpPr>
              <p:cNvPr id="9" name="Straight Arrow Connector 8"/>
              <p:cNvCxnSpPr/>
              <p:nvPr/>
            </p:nvCxnSpPr>
            <p:spPr>
              <a:xfrm flipV="1">
                <a:off x="4925086" y="3196714"/>
                <a:ext cx="9053" cy="28200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175252" y="2582055"/>
              <a:ext cx="1711105" cy="923330"/>
            </a:xfrm>
            <a:prstGeom prst="rect">
              <a:avLst/>
            </a:prstGeom>
            <a:noFill/>
          </p:spPr>
          <p:txBody>
            <a:bodyPr wrap="square" rtlCol="0">
              <a:spAutoFit/>
            </a:bodyPr>
            <a:lstStyle/>
            <a:p>
              <a:r>
                <a:rPr lang="en-US" b="1" dirty="0" smtClean="0">
                  <a:solidFill>
                    <a:srgbClr val="FF0000"/>
                  </a:solidFill>
                </a:rPr>
                <a:t>Free Flow Travel Time:</a:t>
              </a:r>
            </a:p>
            <a:p>
              <a:r>
                <a:rPr lang="en-US" b="1" dirty="0" smtClean="0">
                  <a:solidFill>
                    <a:srgbClr val="FF0000"/>
                  </a:solidFill>
                </a:rPr>
                <a:t> 30 minutes</a:t>
              </a:r>
              <a:endParaRPr lang="en-US" b="1" dirty="0">
                <a:solidFill>
                  <a:srgbClr val="FF0000"/>
                </a:solidFill>
              </a:endParaRPr>
            </a:p>
          </p:txBody>
        </p:sp>
      </p:grpSp>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9643" y="1852768"/>
            <a:ext cx="2603244" cy="4051300"/>
          </a:xfrm>
          <a:prstGeom prst="rect">
            <a:avLst/>
          </a:prstGeom>
        </p:spPr>
      </p:pic>
      <p:sp>
        <p:nvSpPr>
          <p:cNvPr id="3" name="Slide Number Placeholder 2"/>
          <p:cNvSpPr>
            <a:spLocks noGrp="1"/>
          </p:cNvSpPr>
          <p:nvPr>
            <p:ph type="sldNum" sz="quarter" idx="12"/>
          </p:nvPr>
        </p:nvSpPr>
        <p:spPr/>
        <p:txBody>
          <a:bodyPr/>
          <a:lstStyle/>
          <a:p>
            <a:fld id="{A297E8B3-6CB8-4D8F-AB04-9CBA8BF370F6}" type="slidenum">
              <a:rPr lang="en-US" smtClean="0"/>
              <a:t>3</a:t>
            </a:fld>
            <a:endParaRPr lang="en-US"/>
          </a:p>
        </p:txBody>
      </p:sp>
    </p:spTree>
    <p:extLst>
      <p:ext uri="{BB962C8B-B14F-4D97-AF65-F5344CB8AC3E}">
        <p14:creationId xmlns:p14="http://schemas.microsoft.com/office/powerpoint/2010/main" val="411605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799" y="1773238"/>
            <a:ext cx="4729164" cy="4506912"/>
          </a:xfrm>
        </p:spPr>
        <p:txBody>
          <a:bodyPr>
            <a:normAutofit/>
          </a:bodyPr>
          <a:lstStyle/>
          <a:p>
            <a:pPr>
              <a:buFont typeface="Wingdings" panose="05000000000000000000" pitchFamily="2" charset="2"/>
              <a:buChar char="§"/>
            </a:pPr>
            <a:r>
              <a:rPr lang="en-US" sz="2400" dirty="0"/>
              <a:t>Network LOS</a:t>
            </a:r>
          </a:p>
          <a:p>
            <a:pPr lvl="1">
              <a:buFont typeface="Wingdings" panose="05000000000000000000" pitchFamily="2" charset="2"/>
              <a:buChar char="§"/>
            </a:pPr>
            <a:r>
              <a:rPr lang="en-US" sz="2400" dirty="0"/>
              <a:t>Influences HHs on daily itinerary </a:t>
            </a:r>
          </a:p>
          <a:p>
            <a:pPr lvl="2">
              <a:buFont typeface="Wingdings" panose="05000000000000000000" pitchFamily="2" charset="2"/>
              <a:buChar char="§"/>
            </a:pPr>
            <a:r>
              <a:rPr lang="en-US" sz="2400" dirty="0"/>
              <a:t>Departure time adjustment</a:t>
            </a:r>
          </a:p>
          <a:p>
            <a:pPr lvl="2">
              <a:buFont typeface="Wingdings" panose="05000000000000000000" pitchFamily="2" charset="2"/>
              <a:buChar char="§"/>
            </a:pPr>
            <a:r>
              <a:rPr lang="en-US" sz="2400" dirty="0"/>
              <a:t>Activity sequence adjustment</a:t>
            </a:r>
          </a:p>
          <a:p>
            <a:pPr marL="0" indent="0">
              <a:buNone/>
            </a:pPr>
            <a:endParaRPr lang="en-US" sz="2400" dirty="0"/>
          </a:p>
        </p:txBody>
      </p:sp>
      <p:sp>
        <p:nvSpPr>
          <p:cNvPr id="2" name="Title 1"/>
          <p:cNvSpPr>
            <a:spLocks noGrp="1"/>
          </p:cNvSpPr>
          <p:nvPr>
            <p:ph type="title" idx="4294967295"/>
          </p:nvPr>
        </p:nvSpPr>
        <p:spPr>
          <a:xfrm>
            <a:off x="628347" y="271056"/>
            <a:ext cx="7543800" cy="1449387"/>
          </a:xfrm>
        </p:spPr>
        <p:txBody>
          <a:bodyPr/>
          <a:lstStyle/>
          <a:p>
            <a:r>
              <a:rPr lang="en-US" dirty="0" smtClean="0"/>
              <a:t>Motivating </a:t>
            </a:r>
            <a:br>
              <a:rPr lang="en-US" dirty="0" smtClean="0"/>
            </a:br>
            <a:r>
              <a:rPr lang="en-US" dirty="0" smtClean="0"/>
              <a:t>Examples</a:t>
            </a:r>
            <a:endParaRPr lang="en-US" dirty="0"/>
          </a:p>
        </p:txBody>
      </p:sp>
      <p:pic>
        <p:nvPicPr>
          <p:cNvPr id="4" name="Picture 3"/>
          <p:cNvPicPr>
            <a:picLocks noChangeAspect="1"/>
          </p:cNvPicPr>
          <p:nvPr/>
        </p:nvPicPr>
        <p:blipFill>
          <a:blip r:embed="rId4"/>
          <a:stretch>
            <a:fillRect/>
          </a:stretch>
        </p:blipFill>
        <p:spPr>
          <a:xfrm>
            <a:off x="685799" y="4335440"/>
            <a:ext cx="1711411" cy="1444810"/>
          </a:xfrm>
          <a:prstGeom prst="rect">
            <a:avLst/>
          </a:prstGeom>
        </p:spPr>
      </p:pic>
      <p:grpSp>
        <p:nvGrpSpPr>
          <p:cNvPr id="12" name="Group 11"/>
          <p:cNvGrpSpPr/>
          <p:nvPr/>
        </p:nvGrpSpPr>
        <p:grpSpPr>
          <a:xfrm>
            <a:off x="829005" y="3906473"/>
            <a:ext cx="3641051" cy="2082074"/>
            <a:chOff x="957044" y="3869481"/>
            <a:chExt cx="4854734" cy="2776099"/>
          </a:xfrm>
        </p:grpSpPr>
        <p:sp>
          <p:nvSpPr>
            <p:cNvPr id="5" name="Pentagon 4"/>
            <p:cNvSpPr/>
            <p:nvPr/>
          </p:nvSpPr>
          <p:spPr>
            <a:xfrm>
              <a:off x="957044" y="3869481"/>
              <a:ext cx="749643" cy="518983"/>
            </a:xfrm>
            <a:prstGeom prst="homePlate">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b="1" dirty="0"/>
                <a:t>H</a:t>
              </a:r>
            </a:p>
          </p:txBody>
        </p:sp>
        <p:sp>
          <p:nvSpPr>
            <p:cNvPr id="8" name="Rounded Rectangular Callout 7"/>
            <p:cNvSpPr/>
            <p:nvPr/>
          </p:nvSpPr>
          <p:spPr>
            <a:xfrm>
              <a:off x="3258049" y="5623140"/>
              <a:ext cx="2553729" cy="1022440"/>
            </a:xfrm>
            <a:prstGeom prst="wedgeRoundRectCallout">
              <a:avLst>
                <a:gd name="adj1" fmla="val -62983"/>
                <a:gd name="adj2" fmla="val -19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Work:</a:t>
              </a:r>
            </a:p>
            <a:p>
              <a:pPr algn="ctr"/>
              <a:r>
                <a:rPr lang="en-US" sz="1350" dirty="0"/>
                <a:t>Start at 9</a:t>
              </a:r>
            </a:p>
            <a:p>
              <a:pPr algn="ctr"/>
              <a:r>
                <a:rPr lang="en-US" sz="1350" dirty="0"/>
                <a:t>For 8 </a:t>
              </a:r>
              <a:r>
                <a:rPr lang="en-US" sz="1350" dirty="0" err="1" smtClean="0"/>
                <a:t>hr</a:t>
              </a:r>
              <a:endParaRPr lang="en-US" sz="1350" dirty="0"/>
            </a:p>
            <a:p>
              <a:pPr algn="ctr"/>
              <a:r>
                <a:rPr lang="en-US" sz="1350" dirty="0"/>
                <a:t>Return before 22</a:t>
              </a:r>
            </a:p>
          </p:txBody>
        </p:sp>
        <p:sp>
          <p:nvSpPr>
            <p:cNvPr id="9" name="Rounded Rectangular Callout 8"/>
            <p:cNvSpPr/>
            <p:nvPr/>
          </p:nvSpPr>
          <p:spPr>
            <a:xfrm>
              <a:off x="3164970" y="3907969"/>
              <a:ext cx="2553729" cy="1022440"/>
            </a:xfrm>
            <a:prstGeom prst="wedgeRoundRectCallout">
              <a:avLst>
                <a:gd name="adj1" fmla="val -59588"/>
                <a:gd name="adj2" fmla="val 318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Grocery Shopping:</a:t>
              </a:r>
            </a:p>
            <a:p>
              <a:pPr algn="ctr"/>
              <a:r>
                <a:rPr lang="en-US" sz="1350" dirty="0"/>
                <a:t>Start [5,20]</a:t>
              </a:r>
            </a:p>
            <a:p>
              <a:pPr algn="ctr"/>
              <a:r>
                <a:rPr lang="en-US" sz="1350" dirty="0"/>
                <a:t>For 1 </a:t>
              </a:r>
              <a:r>
                <a:rPr lang="en-US" sz="1350" dirty="0" err="1" smtClean="0"/>
                <a:t>hr</a:t>
              </a:r>
              <a:endParaRPr lang="en-US" sz="1350" dirty="0"/>
            </a:p>
            <a:p>
              <a:pPr algn="ctr"/>
              <a:r>
                <a:rPr lang="en-US" sz="1350" dirty="0"/>
                <a:t>Return before 22</a:t>
              </a:r>
            </a:p>
          </p:txBody>
        </p:sp>
      </p:grpSp>
      <p:sp>
        <p:nvSpPr>
          <p:cNvPr id="15" name="Rectangle 4"/>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16" name="Object 15"/>
          <p:cNvGraphicFramePr>
            <a:graphicFrameLocks noChangeAspect="1"/>
          </p:cNvGraphicFramePr>
          <p:nvPr>
            <p:extLst/>
          </p:nvPr>
        </p:nvGraphicFramePr>
        <p:xfrm>
          <a:off x="1333025" y="3354447"/>
          <a:ext cx="2443467" cy="598400"/>
        </p:xfrm>
        <a:graphic>
          <a:graphicData uri="http://schemas.openxmlformats.org/presentationml/2006/ole">
            <mc:AlternateContent xmlns:mc="http://schemas.openxmlformats.org/markup-compatibility/2006">
              <mc:Choice xmlns:v="urn:schemas-microsoft-com:vml" Requires="v">
                <p:oleObj spid="_x0000_s22541" name="Equation" r:id="rId5" imgW="1409088" imgH="342751" progId="Equation.DSMT4">
                  <p:embed/>
                </p:oleObj>
              </mc:Choice>
              <mc:Fallback>
                <p:oleObj name="Equation" r:id="rId5" imgW="1409088" imgH="34275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3025" y="3354447"/>
                        <a:ext cx="2443467" cy="598400"/>
                      </a:xfrm>
                      <a:prstGeom prst="rect">
                        <a:avLst/>
                      </a:prstGeom>
                      <a:noFill/>
                    </p:spPr>
                  </p:pic>
                </p:oleObj>
              </mc:Fallback>
            </mc:AlternateContent>
          </a:graphicData>
        </a:graphic>
      </p:graphicFrame>
      <p:grpSp>
        <p:nvGrpSpPr>
          <p:cNvPr id="134" name="Group 133"/>
          <p:cNvGrpSpPr/>
          <p:nvPr/>
        </p:nvGrpSpPr>
        <p:grpSpPr>
          <a:xfrm>
            <a:off x="5846734" y="663236"/>
            <a:ext cx="1142999" cy="3863633"/>
            <a:chOff x="2908745" y="395739"/>
            <a:chExt cx="1142999" cy="3863633"/>
          </a:xfrm>
        </p:grpSpPr>
        <p:cxnSp>
          <p:nvCxnSpPr>
            <p:cNvPr id="135" name="Straight Connector 134"/>
            <p:cNvCxnSpPr/>
            <p:nvPr/>
          </p:nvCxnSpPr>
          <p:spPr>
            <a:xfrm>
              <a:off x="3955194" y="790467"/>
              <a:ext cx="26792" cy="346890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946753" y="395739"/>
              <a:ext cx="0" cy="49604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2908745" y="675580"/>
              <a:ext cx="1142999" cy="369332"/>
            </a:xfrm>
            <a:prstGeom prst="rect">
              <a:avLst/>
            </a:prstGeom>
            <a:noFill/>
          </p:spPr>
          <p:txBody>
            <a:bodyPr wrap="square" rtlCol="0">
              <a:spAutoFit/>
            </a:bodyPr>
            <a:lstStyle/>
            <a:p>
              <a:r>
                <a:rPr lang="en-US" dirty="0" smtClean="0"/>
                <a:t>19:00</a:t>
              </a:r>
              <a:endParaRPr lang="en-US" dirty="0"/>
            </a:p>
          </p:txBody>
        </p:sp>
      </p:grpSp>
      <p:grpSp>
        <p:nvGrpSpPr>
          <p:cNvPr id="138" name="Group 137"/>
          <p:cNvGrpSpPr/>
          <p:nvPr/>
        </p:nvGrpSpPr>
        <p:grpSpPr>
          <a:xfrm>
            <a:off x="5700775" y="4012736"/>
            <a:ext cx="2438400" cy="2470275"/>
            <a:chOff x="2762786" y="3745239"/>
            <a:chExt cx="2438400" cy="2470275"/>
          </a:xfrm>
        </p:grpSpPr>
        <p:pic>
          <p:nvPicPr>
            <p:cNvPr id="13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2786" y="3745239"/>
              <a:ext cx="2438400" cy="2470275"/>
            </a:xfrm>
            <a:prstGeom prst="rect">
              <a:avLst/>
            </a:prstGeom>
            <a:noFill/>
            <a:ln>
              <a:noFill/>
            </a:ln>
            <a:effectLst/>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0" name="Straight Connector 139"/>
            <p:cNvCxnSpPr/>
            <p:nvPr/>
          </p:nvCxnSpPr>
          <p:spPr>
            <a:xfrm flipV="1">
              <a:off x="3985606" y="3853748"/>
              <a:ext cx="3" cy="405623"/>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6117612" y="4017168"/>
            <a:ext cx="804173" cy="394686"/>
            <a:chOff x="3181436" y="3761051"/>
            <a:chExt cx="804173" cy="394686"/>
          </a:xfrm>
        </p:grpSpPr>
        <p:cxnSp>
          <p:nvCxnSpPr>
            <p:cNvPr id="142" name="Straight Connector 141"/>
            <p:cNvCxnSpPr/>
            <p:nvPr/>
          </p:nvCxnSpPr>
          <p:spPr>
            <a:xfrm>
              <a:off x="3829586" y="3761051"/>
              <a:ext cx="156023" cy="92697"/>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3181436" y="3786405"/>
              <a:ext cx="683956" cy="369332"/>
            </a:xfrm>
            <a:prstGeom prst="rect">
              <a:avLst/>
            </a:prstGeom>
            <a:noFill/>
          </p:spPr>
          <p:txBody>
            <a:bodyPr wrap="square" rtlCol="0">
              <a:spAutoFit/>
            </a:bodyPr>
            <a:lstStyle/>
            <a:p>
              <a:r>
                <a:rPr lang="en-US" dirty="0" smtClean="0"/>
                <a:t>8:00</a:t>
              </a:r>
              <a:endParaRPr lang="en-US" dirty="0"/>
            </a:p>
          </p:txBody>
        </p:sp>
      </p:grpSp>
      <p:grpSp>
        <p:nvGrpSpPr>
          <p:cNvPr id="144" name="Group 143"/>
          <p:cNvGrpSpPr/>
          <p:nvPr/>
        </p:nvGrpSpPr>
        <p:grpSpPr>
          <a:xfrm>
            <a:off x="5359305" y="2450679"/>
            <a:ext cx="1906461" cy="3643396"/>
            <a:chOff x="2421316" y="2183182"/>
            <a:chExt cx="1906461" cy="3643396"/>
          </a:xfrm>
        </p:grpSpPr>
        <p:cxnSp>
          <p:nvCxnSpPr>
            <p:cNvPr id="145" name="Straight Connector 144"/>
            <p:cNvCxnSpPr/>
            <p:nvPr/>
          </p:nvCxnSpPr>
          <p:spPr>
            <a:xfrm>
              <a:off x="3827773" y="3745239"/>
              <a:ext cx="804" cy="20813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146" name="Group 145"/>
            <p:cNvGrpSpPr/>
            <p:nvPr/>
          </p:nvGrpSpPr>
          <p:grpSpPr>
            <a:xfrm>
              <a:off x="2421316" y="2183182"/>
              <a:ext cx="1906461" cy="1601752"/>
              <a:chOff x="2421316" y="2183182"/>
              <a:chExt cx="1906461" cy="1601752"/>
            </a:xfrm>
          </p:grpSpPr>
          <p:cxnSp>
            <p:nvCxnSpPr>
              <p:cNvPr id="147" name="Straight Connector 146"/>
              <p:cNvCxnSpPr/>
              <p:nvPr/>
            </p:nvCxnSpPr>
            <p:spPr>
              <a:xfrm>
                <a:off x="3829586" y="2183182"/>
                <a:ext cx="0" cy="1577869"/>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nvSpPr>
            <p:spPr>
              <a:xfrm>
                <a:off x="2421316" y="2993569"/>
                <a:ext cx="761999" cy="521563"/>
              </a:xfrm>
              <a:prstGeom prst="wedgeRoundRectCallout">
                <a:avLst>
                  <a:gd name="adj1" fmla="val 66213"/>
                  <a:gd name="adj2" fmla="val -20904"/>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a:t>
                </a:r>
                <a:endParaRPr lang="en-US" dirty="0">
                  <a:solidFill>
                    <a:schemeClr val="tx1"/>
                  </a:solidFill>
                </a:endParaRPr>
              </a:p>
            </p:txBody>
          </p:sp>
          <p:sp>
            <p:nvSpPr>
              <p:cNvPr id="149" name="TextBox 148"/>
              <p:cNvSpPr txBox="1"/>
              <p:nvPr/>
            </p:nvSpPr>
            <p:spPr>
              <a:xfrm>
                <a:off x="3184778" y="3415602"/>
                <a:ext cx="1142999" cy="369332"/>
              </a:xfrm>
              <a:prstGeom prst="rect">
                <a:avLst/>
              </a:prstGeom>
              <a:noFill/>
            </p:spPr>
            <p:txBody>
              <a:bodyPr wrap="square" rtlCol="0">
                <a:spAutoFit/>
              </a:bodyPr>
              <a:lstStyle/>
              <a:p>
                <a:r>
                  <a:rPr lang="en-US" dirty="0" smtClean="0"/>
                  <a:t>9:00</a:t>
                </a:r>
                <a:endParaRPr lang="en-US" dirty="0"/>
              </a:p>
            </p:txBody>
          </p:sp>
        </p:grpSp>
      </p:grpSp>
      <p:grpSp>
        <p:nvGrpSpPr>
          <p:cNvPr id="150" name="Group 149"/>
          <p:cNvGrpSpPr/>
          <p:nvPr/>
        </p:nvGrpSpPr>
        <p:grpSpPr>
          <a:xfrm>
            <a:off x="6871588" y="818116"/>
            <a:ext cx="2515760" cy="424556"/>
            <a:chOff x="3933599" y="550619"/>
            <a:chExt cx="2515760" cy="424556"/>
          </a:xfrm>
        </p:grpSpPr>
        <p:cxnSp>
          <p:nvCxnSpPr>
            <p:cNvPr id="151" name="Straight Connector 150"/>
            <p:cNvCxnSpPr/>
            <p:nvPr/>
          </p:nvCxnSpPr>
          <p:spPr>
            <a:xfrm flipH="1" flipV="1">
              <a:off x="3933599" y="880709"/>
              <a:ext cx="1411511" cy="94466"/>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5306360" y="550619"/>
              <a:ext cx="1142999" cy="369332"/>
            </a:xfrm>
            <a:prstGeom prst="rect">
              <a:avLst/>
            </a:prstGeom>
            <a:noFill/>
          </p:spPr>
          <p:txBody>
            <a:bodyPr wrap="square" rtlCol="0">
              <a:spAutoFit/>
            </a:bodyPr>
            <a:lstStyle/>
            <a:p>
              <a:r>
                <a:rPr lang="en-US" dirty="0" smtClean="0"/>
                <a:t>18:30</a:t>
              </a:r>
              <a:endParaRPr lang="en-US" dirty="0"/>
            </a:p>
          </p:txBody>
        </p:sp>
      </p:grpSp>
      <p:grpSp>
        <p:nvGrpSpPr>
          <p:cNvPr id="153" name="Group 152"/>
          <p:cNvGrpSpPr/>
          <p:nvPr/>
        </p:nvGrpSpPr>
        <p:grpSpPr>
          <a:xfrm>
            <a:off x="6912560" y="1242672"/>
            <a:ext cx="2588445" cy="4078882"/>
            <a:chOff x="3974571" y="975175"/>
            <a:chExt cx="2588445" cy="4078882"/>
          </a:xfrm>
        </p:grpSpPr>
        <p:cxnSp>
          <p:nvCxnSpPr>
            <p:cNvPr id="154" name="Straight Connector 153"/>
            <p:cNvCxnSpPr/>
            <p:nvPr/>
          </p:nvCxnSpPr>
          <p:spPr>
            <a:xfrm>
              <a:off x="5334752" y="1475699"/>
              <a:ext cx="10126" cy="35783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5334752" y="975175"/>
              <a:ext cx="10358" cy="630917"/>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6" name="Rounded Rectangular Callout 155"/>
            <p:cNvSpPr/>
            <p:nvPr/>
          </p:nvSpPr>
          <p:spPr>
            <a:xfrm>
              <a:off x="3974571" y="1103945"/>
              <a:ext cx="1151877" cy="521563"/>
            </a:xfrm>
            <a:prstGeom prst="wedgeRoundRectCallout">
              <a:avLst>
                <a:gd name="adj1" fmla="val 62087"/>
                <a:gd name="adj2" fmla="val 237"/>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Grocery Shopping</a:t>
              </a:r>
              <a:endParaRPr lang="en-US" dirty="0">
                <a:solidFill>
                  <a:schemeClr val="tx1"/>
                </a:solidFill>
              </a:endParaRPr>
            </a:p>
          </p:txBody>
        </p:sp>
        <p:sp>
          <p:nvSpPr>
            <p:cNvPr id="157" name="TextBox 156"/>
            <p:cNvSpPr txBox="1"/>
            <p:nvPr/>
          </p:nvSpPr>
          <p:spPr>
            <a:xfrm>
              <a:off x="5420017" y="1484626"/>
              <a:ext cx="1142999" cy="369332"/>
            </a:xfrm>
            <a:prstGeom prst="rect">
              <a:avLst/>
            </a:prstGeom>
            <a:noFill/>
          </p:spPr>
          <p:txBody>
            <a:bodyPr wrap="square" rtlCol="0">
              <a:spAutoFit/>
            </a:bodyPr>
            <a:lstStyle/>
            <a:p>
              <a:r>
                <a:rPr lang="en-US" dirty="0" smtClean="0"/>
                <a:t>17:30</a:t>
              </a:r>
              <a:endParaRPr lang="en-US" dirty="0"/>
            </a:p>
          </p:txBody>
        </p:sp>
      </p:grpSp>
      <p:grpSp>
        <p:nvGrpSpPr>
          <p:cNvPr id="158" name="Group 157"/>
          <p:cNvGrpSpPr/>
          <p:nvPr/>
        </p:nvGrpSpPr>
        <p:grpSpPr>
          <a:xfrm>
            <a:off x="5985280" y="1882437"/>
            <a:ext cx="2297587" cy="710426"/>
            <a:chOff x="3047291" y="1614940"/>
            <a:chExt cx="2297587" cy="710426"/>
          </a:xfrm>
        </p:grpSpPr>
        <p:cxnSp>
          <p:nvCxnSpPr>
            <p:cNvPr id="159" name="Straight Connector 158"/>
            <p:cNvCxnSpPr/>
            <p:nvPr/>
          </p:nvCxnSpPr>
          <p:spPr>
            <a:xfrm flipV="1">
              <a:off x="3829586" y="1614940"/>
              <a:ext cx="1515292" cy="555394"/>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047291" y="1956034"/>
              <a:ext cx="1142999" cy="369332"/>
            </a:xfrm>
            <a:prstGeom prst="rect">
              <a:avLst/>
            </a:prstGeom>
            <a:noFill/>
          </p:spPr>
          <p:txBody>
            <a:bodyPr wrap="square" rtlCol="0">
              <a:spAutoFit/>
            </a:bodyPr>
            <a:lstStyle/>
            <a:p>
              <a:r>
                <a:rPr lang="en-US" dirty="0" smtClean="0"/>
                <a:t>17:00</a:t>
              </a:r>
              <a:endParaRPr lang="en-US" dirty="0"/>
            </a:p>
          </p:txBody>
        </p:sp>
      </p:grpSp>
      <p:sp>
        <p:nvSpPr>
          <p:cNvPr id="161" name="Freeform 160"/>
          <p:cNvSpPr/>
          <p:nvPr/>
        </p:nvSpPr>
        <p:spPr>
          <a:xfrm>
            <a:off x="5648236" y="4526459"/>
            <a:ext cx="1293342" cy="1482811"/>
          </a:xfrm>
          <a:custGeom>
            <a:avLst/>
            <a:gdLst>
              <a:gd name="connsiteX0" fmla="*/ 1293342 w 1293342"/>
              <a:gd name="connsiteY0" fmla="*/ 0 h 1482811"/>
              <a:gd name="connsiteX1" fmla="*/ 2 w 1293342"/>
              <a:gd name="connsiteY1" fmla="*/ 733168 h 1482811"/>
              <a:gd name="connsiteX2" fmla="*/ 1285104 w 1293342"/>
              <a:gd name="connsiteY2" fmla="*/ 1482811 h 1482811"/>
            </a:gdLst>
            <a:ahLst/>
            <a:cxnLst>
              <a:cxn ang="0">
                <a:pos x="connsiteX0" y="connsiteY0"/>
              </a:cxn>
              <a:cxn ang="0">
                <a:pos x="connsiteX1" y="connsiteY1"/>
              </a:cxn>
              <a:cxn ang="0">
                <a:pos x="connsiteX2" y="connsiteY2"/>
              </a:cxn>
            </a:cxnLst>
            <a:rect l="l" t="t" r="r" b="b"/>
            <a:pathLst>
              <a:path w="1293342" h="1482811">
                <a:moveTo>
                  <a:pt x="1293342" y="0"/>
                </a:moveTo>
                <a:cubicBezTo>
                  <a:pt x="647358" y="243016"/>
                  <a:pt x="1375" y="486033"/>
                  <a:pt x="2" y="733168"/>
                </a:cubicBezTo>
                <a:cubicBezTo>
                  <a:pt x="-1371" y="980303"/>
                  <a:pt x="641866" y="1231557"/>
                  <a:pt x="1285104" y="1482811"/>
                </a:cubicBez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161"/>
          <p:cNvSpPr/>
          <p:nvPr/>
        </p:nvSpPr>
        <p:spPr>
          <a:xfrm>
            <a:off x="7001989" y="5288230"/>
            <a:ext cx="1219200" cy="702734"/>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rot="15446230">
            <a:off x="7147499" y="4281908"/>
            <a:ext cx="919320" cy="1053316"/>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5835826" y="663236"/>
            <a:ext cx="1142999" cy="3863633"/>
            <a:chOff x="2897837" y="395739"/>
            <a:chExt cx="1142999" cy="3863633"/>
          </a:xfrm>
        </p:grpSpPr>
        <p:cxnSp>
          <p:nvCxnSpPr>
            <p:cNvPr id="165" name="Straight Connector 164"/>
            <p:cNvCxnSpPr/>
            <p:nvPr/>
          </p:nvCxnSpPr>
          <p:spPr>
            <a:xfrm>
              <a:off x="3955194" y="790467"/>
              <a:ext cx="26792" cy="346890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946753" y="395739"/>
              <a:ext cx="0" cy="49604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2897837" y="687710"/>
              <a:ext cx="1142999" cy="369332"/>
            </a:xfrm>
            <a:prstGeom prst="rect">
              <a:avLst/>
            </a:prstGeom>
            <a:noFill/>
          </p:spPr>
          <p:txBody>
            <a:bodyPr wrap="square" rtlCol="0">
              <a:spAutoFit/>
            </a:bodyPr>
            <a:lstStyle/>
            <a:p>
              <a:r>
                <a:rPr lang="en-US" dirty="0" smtClean="0"/>
                <a:t>19:00</a:t>
              </a:r>
              <a:endParaRPr lang="en-US" dirty="0"/>
            </a:p>
          </p:txBody>
        </p:sp>
      </p:grpSp>
      <p:grpSp>
        <p:nvGrpSpPr>
          <p:cNvPr id="168" name="Group 167"/>
          <p:cNvGrpSpPr/>
          <p:nvPr/>
        </p:nvGrpSpPr>
        <p:grpSpPr>
          <a:xfrm>
            <a:off x="5751260" y="4078478"/>
            <a:ext cx="2433733" cy="2465546"/>
            <a:chOff x="2813271" y="3810981"/>
            <a:chExt cx="2433733" cy="2465546"/>
          </a:xfrm>
        </p:grpSpPr>
        <p:pic>
          <p:nvPicPr>
            <p:cNvPr id="16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3271" y="3810981"/>
              <a:ext cx="2433733" cy="2465546"/>
            </a:xfrm>
            <a:prstGeom prst="rect">
              <a:avLst/>
            </a:prstGeom>
            <a:noFill/>
            <a:ln>
              <a:noFill/>
            </a:ln>
            <a:effectLst/>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0" name="Straight Connector 169"/>
            <p:cNvCxnSpPr/>
            <p:nvPr/>
          </p:nvCxnSpPr>
          <p:spPr>
            <a:xfrm flipV="1">
              <a:off x="3985606" y="3853748"/>
              <a:ext cx="3" cy="405623"/>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6117612" y="4017168"/>
            <a:ext cx="804173" cy="394686"/>
            <a:chOff x="3181436" y="3761051"/>
            <a:chExt cx="804173" cy="394686"/>
          </a:xfrm>
        </p:grpSpPr>
        <p:cxnSp>
          <p:nvCxnSpPr>
            <p:cNvPr id="172" name="Straight Connector 171"/>
            <p:cNvCxnSpPr/>
            <p:nvPr/>
          </p:nvCxnSpPr>
          <p:spPr>
            <a:xfrm>
              <a:off x="3829586" y="3761051"/>
              <a:ext cx="156023" cy="92697"/>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181436" y="3786405"/>
              <a:ext cx="683956" cy="369332"/>
            </a:xfrm>
            <a:prstGeom prst="rect">
              <a:avLst/>
            </a:prstGeom>
            <a:noFill/>
          </p:spPr>
          <p:txBody>
            <a:bodyPr wrap="square" rtlCol="0">
              <a:spAutoFit/>
            </a:bodyPr>
            <a:lstStyle/>
            <a:p>
              <a:r>
                <a:rPr lang="en-US" b="1" dirty="0" smtClean="0"/>
                <a:t>8:18</a:t>
              </a:r>
              <a:endParaRPr lang="en-US" b="1" dirty="0"/>
            </a:p>
          </p:txBody>
        </p:sp>
      </p:grpSp>
      <p:grpSp>
        <p:nvGrpSpPr>
          <p:cNvPr id="174" name="Group 173"/>
          <p:cNvGrpSpPr/>
          <p:nvPr/>
        </p:nvGrpSpPr>
        <p:grpSpPr>
          <a:xfrm>
            <a:off x="5359305" y="2450679"/>
            <a:ext cx="1906461" cy="3643396"/>
            <a:chOff x="2421316" y="2183182"/>
            <a:chExt cx="1906461" cy="3643396"/>
          </a:xfrm>
        </p:grpSpPr>
        <p:cxnSp>
          <p:nvCxnSpPr>
            <p:cNvPr id="175" name="Straight Connector 174"/>
            <p:cNvCxnSpPr/>
            <p:nvPr/>
          </p:nvCxnSpPr>
          <p:spPr>
            <a:xfrm>
              <a:off x="3827773" y="3745239"/>
              <a:ext cx="804" cy="20813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2421316" y="2183182"/>
              <a:ext cx="1906461" cy="1601752"/>
              <a:chOff x="2421316" y="2183182"/>
              <a:chExt cx="1906461" cy="1601752"/>
            </a:xfrm>
          </p:grpSpPr>
          <p:cxnSp>
            <p:nvCxnSpPr>
              <p:cNvPr id="177" name="Straight Connector 176"/>
              <p:cNvCxnSpPr/>
              <p:nvPr/>
            </p:nvCxnSpPr>
            <p:spPr>
              <a:xfrm>
                <a:off x="3829586" y="2183182"/>
                <a:ext cx="0" cy="1577869"/>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8" name="Rounded Rectangular Callout 177"/>
              <p:cNvSpPr/>
              <p:nvPr/>
            </p:nvSpPr>
            <p:spPr>
              <a:xfrm>
                <a:off x="2421316" y="2993569"/>
                <a:ext cx="761999" cy="521563"/>
              </a:xfrm>
              <a:prstGeom prst="wedgeRoundRectCallout">
                <a:avLst>
                  <a:gd name="adj1" fmla="val 66213"/>
                  <a:gd name="adj2" fmla="val -20904"/>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a:t>
                </a:r>
                <a:endParaRPr lang="en-US" dirty="0">
                  <a:solidFill>
                    <a:schemeClr val="tx1"/>
                  </a:solidFill>
                </a:endParaRPr>
              </a:p>
            </p:txBody>
          </p:sp>
          <p:sp>
            <p:nvSpPr>
              <p:cNvPr id="179" name="TextBox 178"/>
              <p:cNvSpPr txBox="1"/>
              <p:nvPr/>
            </p:nvSpPr>
            <p:spPr>
              <a:xfrm>
                <a:off x="3184778" y="3415602"/>
                <a:ext cx="1142999" cy="369332"/>
              </a:xfrm>
              <a:prstGeom prst="rect">
                <a:avLst/>
              </a:prstGeom>
              <a:noFill/>
            </p:spPr>
            <p:txBody>
              <a:bodyPr wrap="square" rtlCol="0">
                <a:spAutoFit/>
              </a:bodyPr>
              <a:lstStyle/>
              <a:p>
                <a:r>
                  <a:rPr lang="en-US" dirty="0" smtClean="0"/>
                  <a:t>9:00</a:t>
                </a:r>
                <a:endParaRPr lang="en-US" dirty="0"/>
              </a:p>
            </p:txBody>
          </p:sp>
        </p:grpSp>
      </p:grpSp>
      <p:grpSp>
        <p:nvGrpSpPr>
          <p:cNvPr id="180" name="Group 179"/>
          <p:cNvGrpSpPr/>
          <p:nvPr/>
        </p:nvGrpSpPr>
        <p:grpSpPr>
          <a:xfrm>
            <a:off x="6871588" y="809911"/>
            <a:ext cx="2508778" cy="432761"/>
            <a:chOff x="3933599" y="542414"/>
            <a:chExt cx="2508778" cy="432761"/>
          </a:xfrm>
        </p:grpSpPr>
        <p:cxnSp>
          <p:nvCxnSpPr>
            <p:cNvPr id="181" name="Straight Connector 180"/>
            <p:cNvCxnSpPr/>
            <p:nvPr/>
          </p:nvCxnSpPr>
          <p:spPr>
            <a:xfrm flipH="1" flipV="1">
              <a:off x="3933599" y="880709"/>
              <a:ext cx="1411511" cy="94466"/>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5299378" y="542414"/>
              <a:ext cx="1142999" cy="369332"/>
            </a:xfrm>
            <a:prstGeom prst="rect">
              <a:avLst/>
            </a:prstGeom>
            <a:noFill/>
          </p:spPr>
          <p:txBody>
            <a:bodyPr wrap="square" rtlCol="0">
              <a:spAutoFit/>
            </a:bodyPr>
            <a:lstStyle/>
            <a:p>
              <a:r>
                <a:rPr lang="en-US" dirty="0" smtClean="0"/>
                <a:t>18:30</a:t>
              </a:r>
              <a:endParaRPr lang="en-US" dirty="0"/>
            </a:p>
          </p:txBody>
        </p:sp>
      </p:grpSp>
      <p:grpSp>
        <p:nvGrpSpPr>
          <p:cNvPr id="183" name="Group 182"/>
          <p:cNvGrpSpPr/>
          <p:nvPr/>
        </p:nvGrpSpPr>
        <p:grpSpPr>
          <a:xfrm>
            <a:off x="6912560" y="1242672"/>
            <a:ext cx="2588445" cy="4078882"/>
            <a:chOff x="3974571" y="975175"/>
            <a:chExt cx="2588445" cy="4078882"/>
          </a:xfrm>
        </p:grpSpPr>
        <p:cxnSp>
          <p:nvCxnSpPr>
            <p:cNvPr id="184" name="Straight Connector 183"/>
            <p:cNvCxnSpPr/>
            <p:nvPr/>
          </p:nvCxnSpPr>
          <p:spPr>
            <a:xfrm>
              <a:off x="5334752" y="1475699"/>
              <a:ext cx="10126" cy="35783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5334752" y="975175"/>
              <a:ext cx="10358" cy="630917"/>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6" name="Rounded Rectangular Callout 185"/>
            <p:cNvSpPr/>
            <p:nvPr/>
          </p:nvSpPr>
          <p:spPr>
            <a:xfrm>
              <a:off x="3974571" y="1096593"/>
              <a:ext cx="1151877" cy="521563"/>
            </a:xfrm>
            <a:prstGeom prst="wedgeRoundRectCallout">
              <a:avLst>
                <a:gd name="adj1" fmla="val 61277"/>
                <a:gd name="adj2" fmla="val 2026"/>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Grocery Shopping</a:t>
              </a:r>
              <a:endParaRPr lang="en-US" dirty="0">
                <a:solidFill>
                  <a:schemeClr val="tx1"/>
                </a:solidFill>
              </a:endParaRPr>
            </a:p>
          </p:txBody>
        </p:sp>
        <p:sp>
          <p:nvSpPr>
            <p:cNvPr id="187" name="TextBox 186"/>
            <p:cNvSpPr txBox="1"/>
            <p:nvPr/>
          </p:nvSpPr>
          <p:spPr>
            <a:xfrm>
              <a:off x="5420017" y="1484626"/>
              <a:ext cx="1142999" cy="369332"/>
            </a:xfrm>
            <a:prstGeom prst="rect">
              <a:avLst/>
            </a:prstGeom>
            <a:noFill/>
          </p:spPr>
          <p:txBody>
            <a:bodyPr wrap="square" rtlCol="0">
              <a:spAutoFit/>
            </a:bodyPr>
            <a:lstStyle/>
            <a:p>
              <a:r>
                <a:rPr lang="en-US" dirty="0" smtClean="0"/>
                <a:t>17:30</a:t>
              </a:r>
              <a:endParaRPr lang="en-US" dirty="0"/>
            </a:p>
          </p:txBody>
        </p:sp>
      </p:grpSp>
      <p:grpSp>
        <p:nvGrpSpPr>
          <p:cNvPr id="188" name="Group 187"/>
          <p:cNvGrpSpPr/>
          <p:nvPr/>
        </p:nvGrpSpPr>
        <p:grpSpPr>
          <a:xfrm>
            <a:off x="5985280" y="1882437"/>
            <a:ext cx="2297587" cy="710426"/>
            <a:chOff x="3047291" y="1614940"/>
            <a:chExt cx="2297587" cy="710426"/>
          </a:xfrm>
        </p:grpSpPr>
        <p:cxnSp>
          <p:nvCxnSpPr>
            <p:cNvPr id="189" name="Straight Connector 188"/>
            <p:cNvCxnSpPr/>
            <p:nvPr/>
          </p:nvCxnSpPr>
          <p:spPr>
            <a:xfrm flipV="1">
              <a:off x="3829586" y="1614940"/>
              <a:ext cx="1515292" cy="555394"/>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3047291" y="1956034"/>
              <a:ext cx="1142999" cy="369332"/>
            </a:xfrm>
            <a:prstGeom prst="rect">
              <a:avLst/>
            </a:prstGeom>
            <a:noFill/>
          </p:spPr>
          <p:txBody>
            <a:bodyPr wrap="square" rtlCol="0">
              <a:spAutoFit/>
            </a:bodyPr>
            <a:lstStyle/>
            <a:p>
              <a:r>
                <a:rPr lang="en-US" dirty="0" smtClean="0"/>
                <a:t>17:00</a:t>
              </a:r>
              <a:endParaRPr lang="en-US" dirty="0"/>
            </a:p>
          </p:txBody>
        </p:sp>
      </p:grpSp>
      <p:sp>
        <p:nvSpPr>
          <p:cNvPr id="191" name="Freeform 190"/>
          <p:cNvSpPr/>
          <p:nvPr/>
        </p:nvSpPr>
        <p:spPr>
          <a:xfrm>
            <a:off x="7001989" y="5288230"/>
            <a:ext cx="1219200" cy="702734"/>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rot="15446230">
            <a:off x="7147499" y="4281908"/>
            <a:ext cx="919320" cy="1053316"/>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rot="7067410">
            <a:off x="6283582" y="4930475"/>
            <a:ext cx="1219200" cy="702734"/>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p:cNvGrpSpPr/>
          <p:nvPr/>
        </p:nvGrpSpPr>
        <p:grpSpPr>
          <a:xfrm>
            <a:off x="5713632" y="4050127"/>
            <a:ext cx="2433733" cy="2475704"/>
            <a:chOff x="5470529" y="4135446"/>
            <a:chExt cx="2433733" cy="2475704"/>
          </a:xfrm>
        </p:grpSpPr>
        <p:pic>
          <p:nvPicPr>
            <p:cNvPr id="19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0529" y="4145604"/>
              <a:ext cx="2433733" cy="2465546"/>
            </a:xfrm>
            <a:prstGeom prst="rect">
              <a:avLst/>
            </a:prstGeom>
            <a:noFill/>
            <a:ln>
              <a:noFill/>
            </a:ln>
            <a:effectLst/>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6" name="Straight Connector 195"/>
            <p:cNvCxnSpPr/>
            <p:nvPr/>
          </p:nvCxnSpPr>
          <p:spPr>
            <a:xfrm flipV="1">
              <a:off x="6634156" y="4135446"/>
              <a:ext cx="3" cy="405623"/>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a:off x="5831327" y="608054"/>
            <a:ext cx="1142999" cy="3863633"/>
            <a:chOff x="2928252" y="395739"/>
            <a:chExt cx="1142999" cy="3863633"/>
          </a:xfrm>
        </p:grpSpPr>
        <p:cxnSp>
          <p:nvCxnSpPr>
            <p:cNvPr id="198" name="Straight Connector 197"/>
            <p:cNvCxnSpPr/>
            <p:nvPr/>
          </p:nvCxnSpPr>
          <p:spPr>
            <a:xfrm>
              <a:off x="3955194" y="790467"/>
              <a:ext cx="26792" cy="346890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946753" y="395739"/>
              <a:ext cx="0" cy="363261"/>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2928252" y="733528"/>
              <a:ext cx="1142999" cy="369332"/>
            </a:xfrm>
            <a:prstGeom prst="rect">
              <a:avLst/>
            </a:prstGeom>
            <a:noFill/>
          </p:spPr>
          <p:txBody>
            <a:bodyPr wrap="square" rtlCol="0">
              <a:spAutoFit/>
            </a:bodyPr>
            <a:lstStyle/>
            <a:p>
              <a:r>
                <a:rPr lang="en-US" dirty="0" smtClean="0"/>
                <a:t>17:42</a:t>
              </a:r>
              <a:endParaRPr lang="en-US" dirty="0"/>
            </a:p>
          </p:txBody>
        </p:sp>
      </p:grpSp>
      <p:grpSp>
        <p:nvGrpSpPr>
          <p:cNvPr id="201" name="Group 200"/>
          <p:cNvGrpSpPr/>
          <p:nvPr/>
        </p:nvGrpSpPr>
        <p:grpSpPr>
          <a:xfrm>
            <a:off x="6215906" y="3869915"/>
            <a:ext cx="2032047" cy="419907"/>
            <a:chOff x="3314644" y="3668980"/>
            <a:chExt cx="2032047" cy="419907"/>
          </a:xfrm>
        </p:grpSpPr>
        <p:cxnSp>
          <p:nvCxnSpPr>
            <p:cNvPr id="202" name="Straight Connector 201"/>
            <p:cNvCxnSpPr/>
            <p:nvPr/>
          </p:nvCxnSpPr>
          <p:spPr>
            <a:xfrm flipH="1">
              <a:off x="3985609" y="3668980"/>
              <a:ext cx="1361082" cy="184768"/>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3314644" y="3719555"/>
              <a:ext cx="683956" cy="369332"/>
            </a:xfrm>
            <a:prstGeom prst="rect">
              <a:avLst/>
            </a:prstGeom>
            <a:noFill/>
          </p:spPr>
          <p:txBody>
            <a:bodyPr wrap="square" rtlCol="0">
              <a:spAutoFit/>
            </a:bodyPr>
            <a:lstStyle/>
            <a:p>
              <a:r>
                <a:rPr lang="en-US" dirty="0" smtClean="0"/>
                <a:t>7:00</a:t>
              </a:r>
              <a:endParaRPr lang="en-US" dirty="0"/>
            </a:p>
          </p:txBody>
        </p:sp>
      </p:grpSp>
      <p:grpSp>
        <p:nvGrpSpPr>
          <p:cNvPr id="204" name="Group 203"/>
          <p:cNvGrpSpPr/>
          <p:nvPr/>
        </p:nvGrpSpPr>
        <p:grpSpPr>
          <a:xfrm>
            <a:off x="7065761" y="3131336"/>
            <a:ext cx="2440886" cy="2081339"/>
            <a:chOff x="4162686" y="2919021"/>
            <a:chExt cx="2440886" cy="2081339"/>
          </a:xfrm>
        </p:grpSpPr>
        <p:cxnSp>
          <p:nvCxnSpPr>
            <p:cNvPr id="205" name="Straight Connector 204"/>
            <p:cNvCxnSpPr/>
            <p:nvPr/>
          </p:nvCxnSpPr>
          <p:spPr>
            <a:xfrm>
              <a:off x="5369094" y="2919021"/>
              <a:ext cx="804" cy="20813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4162686" y="2919021"/>
              <a:ext cx="2440886" cy="918791"/>
              <a:chOff x="4162686" y="2919021"/>
              <a:chExt cx="2440886" cy="918791"/>
            </a:xfrm>
          </p:grpSpPr>
          <p:cxnSp>
            <p:nvCxnSpPr>
              <p:cNvPr id="207" name="Straight Connector 206"/>
              <p:cNvCxnSpPr/>
              <p:nvPr/>
            </p:nvCxnSpPr>
            <p:spPr>
              <a:xfrm flipH="1">
                <a:off x="5364464" y="2919021"/>
                <a:ext cx="4630" cy="738579"/>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8" name="Rounded Rectangular Callout 207"/>
              <p:cNvSpPr/>
              <p:nvPr/>
            </p:nvSpPr>
            <p:spPr>
              <a:xfrm>
                <a:off x="4162686" y="3052597"/>
                <a:ext cx="1125663" cy="521563"/>
              </a:xfrm>
              <a:prstGeom prst="wedgeRoundRectCallout">
                <a:avLst>
                  <a:gd name="adj1" fmla="val 53427"/>
                  <a:gd name="adj2" fmla="val -17657"/>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Grocery Shopping</a:t>
                </a:r>
                <a:endParaRPr lang="en-US" dirty="0">
                  <a:solidFill>
                    <a:schemeClr val="tx1"/>
                  </a:solidFill>
                </a:endParaRPr>
              </a:p>
            </p:txBody>
          </p:sp>
          <p:sp>
            <p:nvSpPr>
              <p:cNvPr id="209" name="TextBox 208"/>
              <p:cNvSpPr txBox="1"/>
              <p:nvPr/>
            </p:nvSpPr>
            <p:spPr>
              <a:xfrm>
                <a:off x="5460573" y="3468480"/>
                <a:ext cx="1142999" cy="369332"/>
              </a:xfrm>
              <a:prstGeom prst="rect">
                <a:avLst/>
              </a:prstGeom>
              <a:noFill/>
            </p:spPr>
            <p:txBody>
              <a:bodyPr wrap="square" rtlCol="0">
                <a:spAutoFit/>
              </a:bodyPr>
              <a:lstStyle/>
              <a:p>
                <a:r>
                  <a:rPr lang="en-US" dirty="0" smtClean="0"/>
                  <a:t>7:30</a:t>
                </a:r>
                <a:endParaRPr lang="en-US" dirty="0"/>
              </a:p>
            </p:txBody>
          </p:sp>
        </p:grpSp>
      </p:grpSp>
      <p:grpSp>
        <p:nvGrpSpPr>
          <p:cNvPr id="210" name="Group 209"/>
          <p:cNvGrpSpPr/>
          <p:nvPr/>
        </p:nvGrpSpPr>
        <p:grpSpPr>
          <a:xfrm>
            <a:off x="6849828" y="953338"/>
            <a:ext cx="1330392" cy="369332"/>
            <a:chOff x="3946753" y="741023"/>
            <a:chExt cx="1330392" cy="369332"/>
          </a:xfrm>
        </p:grpSpPr>
        <p:cxnSp>
          <p:nvCxnSpPr>
            <p:cNvPr id="211" name="Straight Connector 210"/>
            <p:cNvCxnSpPr/>
            <p:nvPr/>
          </p:nvCxnSpPr>
          <p:spPr>
            <a:xfrm flipH="1" flipV="1">
              <a:off x="3946753" y="759000"/>
              <a:ext cx="134323" cy="132779"/>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134146" y="741023"/>
              <a:ext cx="1142999" cy="369332"/>
            </a:xfrm>
            <a:prstGeom prst="rect">
              <a:avLst/>
            </a:prstGeom>
            <a:noFill/>
          </p:spPr>
          <p:txBody>
            <a:bodyPr wrap="square" rtlCol="0">
              <a:spAutoFit/>
            </a:bodyPr>
            <a:lstStyle/>
            <a:p>
              <a:r>
                <a:rPr lang="en-US" dirty="0" smtClean="0"/>
                <a:t>17:30</a:t>
              </a:r>
              <a:endParaRPr lang="en-US" dirty="0"/>
            </a:p>
          </p:txBody>
        </p:sp>
      </p:grpSp>
      <p:grpSp>
        <p:nvGrpSpPr>
          <p:cNvPr id="213" name="Group 212"/>
          <p:cNvGrpSpPr/>
          <p:nvPr/>
        </p:nvGrpSpPr>
        <p:grpSpPr>
          <a:xfrm>
            <a:off x="6984150" y="1104094"/>
            <a:ext cx="1379498" cy="4877539"/>
            <a:chOff x="4081075" y="891779"/>
            <a:chExt cx="1379498" cy="4877539"/>
          </a:xfrm>
        </p:grpSpPr>
        <p:cxnSp>
          <p:nvCxnSpPr>
            <p:cNvPr id="214" name="Straight Connector 213"/>
            <p:cNvCxnSpPr/>
            <p:nvPr/>
          </p:nvCxnSpPr>
          <p:spPr>
            <a:xfrm>
              <a:off x="4081075" y="1358936"/>
              <a:ext cx="5496" cy="441038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H="1" flipV="1">
              <a:off x="4083823" y="891779"/>
              <a:ext cx="7570" cy="1836609"/>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6" name="Rounded Rectangular Callout 215"/>
            <p:cNvSpPr/>
            <p:nvPr/>
          </p:nvSpPr>
          <p:spPr>
            <a:xfrm>
              <a:off x="4308696" y="1748186"/>
              <a:ext cx="1151877" cy="521563"/>
            </a:xfrm>
            <a:prstGeom prst="wedgeRoundRectCallout">
              <a:avLst>
                <a:gd name="adj1" fmla="val -63469"/>
                <a:gd name="adj2" fmla="val 37805"/>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a:t>
              </a:r>
              <a:endParaRPr lang="en-US" dirty="0">
                <a:solidFill>
                  <a:schemeClr val="tx1"/>
                </a:solidFill>
              </a:endParaRPr>
            </a:p>
          </p:txBody>
        </p:sp>
        <p:sp>
          <p:nvSpPr>
            <p:cNvPr id="217" name="TextBox 216"/>
            <p:cNvSpPr txBox="1"/>
            <p:nvPr/>
          </p:nvSpPr>
          <p:spPr>
            <a:xfrm>
              <a:off x="4162450" y="2340253"/>
              <a:ext cx="1142999" cy="369332"/>
            </a:xfrm>
            <a:prstGeom prst="rect">
              <a:avLst/>
            </a:prstGeom>
            <a:noFill/>
          </p:spPr>
          <p:txBody>
            <a:bodyPr wrap="square" rtlCol="0">
              <a:spAutoFit/>
            </a:bodyPr>
            <a:lstStyle/>
            <a:p>
              <a:r>
                <a:rPr lang="en-US" dirty="0" smtClean="0"/>
                <a:t>9:00</a:t>
              </a:r>
              <a:endParaRPr lang="en-US" dirty="0"/>
            </a:p>
          </p:txBody>
        </p:sp>
      </p:grpSp>
      <p:grpSp>
        <p:nvGrpSpPr>
          <p:cNvPr id="218" name="Group 217"/>
          <p:cNvGrpSpPr/>
          <p:nvPr/>
        </p:nvGrpSpPr>
        <p:grpSpPr>
          <a:xfrm>
            <a:off x="6994467" y="2940702"/>
            <a:ext cx="2471624" cy="375300"/>
            <a:chOff x="4091392" y="2728387"/>
            <a:chExt cx="2471624" cy="375300"/>
          </a:xfrm>
        </p:grpSpPr>
        <p:cxnSp>
          <p:nvCxnSpPr>
            <p:cNvPr id="219" name="Straight Connector 218"/>
            <p:cNvCxnSpPr/>
            <p:nvPr/>
          </p:nvCxnSpPr>
          <p:spPr>
            <a:xfrm>
              <a:off x="4091392" y="2728387"/>
              <a:ext cx="1275387" cy="200121"/>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5420017" y="2734355"/>
              <a:ext cx="1142999" cy="369332"/>
            </a:xfrm>
            <a:prstGeom prst="rect">
              <a:avLst/>
            </a:prstGeom>
            <a:noFill/>
          </p:spPr>
          <p:txBody>
            <a:bodyPr wrap="square" rtlCol="0">
              <a:spAutoFit/>
            </a:bodyPr>
            <a:lstStyle/>
            <a:p>
              <a:r>
                <a:rPr lang="en-US" dirty="0" smtClean="0"/>
                <a:t>8:30</a:t>
              </a:r>
              <a:endParaRPr lang="en-US" dirty="0"/>
            </a:p>
          </p:txBody>
        </p:sp>
      </p:grpSp>
      <p:sp>
        <p:nvSpPr>
          <p:cNvPr id="221" name="Freeform 220"/>
          <p:cNvSpPr/>
          <p:nvPr/>
        </p:nvSpPr>
        <p:spPr>
          <a:xfrm flipH="1" flipV="1">
            <a:off x="6831122" y="5276123"/>
            <a:ext cx="1360302" cy="845305"/>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p:cNvSpPr/>
          <p:nvPr/>
        </p:nvSpPr>
        <p:spPr>
          <a:xfrm rot="15446230" flipV="1">
            <a:off x="6067306" y="5170565"/>
            <a:ext cx="1483762" cy="304079"/>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rot="3426940">
            <a:off x="7016999" y="4564171"/>
            <a:ext cx="1211748" cy="611349"/>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297E8B3-6CB8-4D8F-AB04-9CBA8BF370F6}" type="slidenum">
              <a:rPr lang="en-US" smtClean="0"/>
              <a:t>4</a:t>
            </a:fld>
            <a:endParaRPr lang="en-US"/>
          </a:p>
        </p:txBody>
      </p:sp>
    </p:spTree>
    <p:extLst>
      <p:ext uri="{BB962C8B-B14F-4D97-AF65-F5344CB8AC3E}">
        <p14:creationId xmlns:p14="http://schemas.microsoft.com/office/powerpoint/2010/main" val="19163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6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5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6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5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5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6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3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7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8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8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8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9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6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168"/>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71"/>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93"/>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74"/>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188"/>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91"/>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83"/>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180"/>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92"/>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164"/>
                                        </p:tgtEl>
                                        <p:attrNameLst>
                                          <p:attrName>style.visibility</p:attrName>
                                        </p:attrNameLst>
                                      </p:cBhvr>
                                      <p:to>
                                        <p:strVal val="hidden"/>
                                      </p:to>
                                    </p:set>
                                  </p:childTnLst>
                                </p:cTn>
                              </p:par>
                              <p:par>
                                <p:cTn id="127" presetID="1" presetClass="entr" presetSubtype="0" fill="hold" nodeType="withEffect">
                                  <p:stCondLst>
                                    <p:cond delay="0"/>
                                  </p:stCondLst>
                                  <p:childTnLst>
                                    <p:set>
                                      <p:cBhvr>
                                        <p:cTn id="1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9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20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2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0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21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2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21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21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22"/>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9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201"/>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223"/>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204"/>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218"/>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221"/>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213"/>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210"/>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222"/>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197"/>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194"/>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12"/>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16"/>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4"/>
                                        </p:tgtEl>
                                        <p:attrNameLst>
                                          <p:attrName>style.visibility</p:attrName>
                                        </p:attrNameLst>
                                      </p:cBhvr>
                                      <p:to>
                                        <p:strVal val="hidden"/>
                                      </p:to>
                                    </p:set>
                                  </p:childTnLst>
                                </p:cTn>
                              </p:par>
                              <p:par>
                                <p:cTn id="191" presetID="1" presetClass="entr" presetSubtype="0" fill="hold" nodeType="withEffect">
                                  <p:stCondLst>
                                    <p:cond delay="0"/>
                                  </p:stCondLst>
                                  <p:childTnLst>
                                    <p:set>
                                      <p:cBhvr>
                                        <p:cTn id="19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1" grpId="1" animBg="1"/>
      <p:bldP spid="162" grpId="0" animBg="1"/>
      <p:bldP spid="162" grpId="1" animBg="1"/>
      <p:bldP spid="163" grpId="0" animBg="1"/>
      <p:bldP spid="163" grpId="1" animBg="1"/>
      <p:bldP spid="191" grpId="0" animBg="1"/>
      <p:bldP spid="191" grpId="1" animBg="1"/>
      <p:bldP spid="192" grpId="0" animBg="1"/>
      <p:bldP spid="192" grpId="1" animBg="1"/>
      <p:bldP spid="193" grpId="0" animBg="1"/>
      <p:bldP spid="193" grpId="1" animBg="1"/>
      <p:bldP spid="221" grpId="0" animBg="1"/>
      <p:bldP spid="221" grpId="1" animBg="1"/>
      <p:bldP spid="222" grpId="0" animBg="1"/>
      <p:bldP spid="222" grpId="1" animBg="1"/>
      <p:bldP spid="223" grpId="0" animBg="1"/>
      <p:bldP spid="2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332" y="1644336"/>
            <a:ext cx="5227769" cy="3902075"/>
          </a:xfrm>
        </p:spPr>
        <p:txBody>
          <a:bodyPr>
            <a:noAutofit/>
          </a:bodyPr>
          <a:lstStyle/>
          <a:p>
            <a:pPr>
              <a:buFont typeface="Wingdings" panose="05000000000000000000" pitchFamily="2" charset="2"/>
              <a:buChar char="§"/>
            </a:pPr>
            <a:r>
              <a:rPr lang="en-US" sz="2400" dirty="0"/>
              <a:t>Network LOS</a:t>
            </a:r>
          </a:p>
          <a:p>
            <a:pPr lvl="1">
              <a:buFont typeface="Wingdings" panose="05000000000000000000" pitchFamily="2" charset="2"/>
              <a:buChar char="§"/>
            </a:pPr>
            <a:r>
              <a:rPr lang="en-US" sz="2400" dirty="0" smtClean="0"/>
              <a:t>Paradoxical cases</a:t>
            </a:r>
            <a:endParaRPr lang="en-US" sz="2400" dirty="0"/>
          </a:p>
          <a:p>
            <a:pPr lvl="2">
              <a:buFont typeface="Wingdings" panose="05000000000000000000" pitchFamily="2" charset="2"/>
              <a:buChar char="§"/>
            </a:pPr>
            <a:r>
              <a:rPr lang="en-US" sz="2400" dirty="0"/>
              <a:t>link investment that generates traffic without any increase in </a:t>
            </a:r>
            <a:r>
              <a:rPr lang="en-US" sz="2400" dirty="0" smtClean="0"/>
              <a:t>activity participation</a:t>
            </a:r>
            <a:endParaRPr lang="en-US" sz="2400" dirty="0"/>
          </a:p>
          <a:p>
            <a:pPr lvl="2">
              <a:buFont typeface="Wingdings" panose="05000000000000000000" pitchFamily="2" charset="2"/>
              <a:buChar char="§"/>
            </a:pPr>
            <a:r>
              <a:rPr lang="en-US" sz="2400" dirty="0"/>
              <a:t>Improvement result in higher disutility</a:t>
            </a:r>
          </a:p>
          <a:p>
            <a:pPr marL="0" indent="0">
              <a:buNone/>
            </a:pPr>
            <a:endParaRPr lang="en-US" sz="2400" dirty="0"/>
          </a:p>
        </p:txBody>
      </p:sp>
      <p:pic>
        <p:nvPicPr>
          <p:cNvPr id="4" name="Picture 3"/>
          <p:cNvPicPr>
            <a:picLocks noChangeAspect="1"/>
          </p:cNvPicPr>
          <p:nvPr/>
        </p:nvPicPr>
        <p:blipFill>
          <a:blip r:embed="rId4"/>
          <a:stretch>
            <a:fillRect/>
          </a:stretch>
        </p:blipFill>
        <p:spPr>
          <a:xfrm>
            <a:off x="443596" y="4747327"/>
            <a:ext cx="1752044" cy="1479113"/>
          </a:xfrm>
          <a:prstGeom prst="rect">
            <a:avLst/>
          </a:prstGeom>
        </p:spPr>
      </p:pic>
      <p:grpSp>
        <p:nvGrpSpPr>
          <p:cNvPr id="12" name="Group 11"/>
          <p:cNvGrpSpPr/>
          <p:nvPr/>
        </p:nvGrpSpPr>
        <p:grpSpPr>
          <a:xfrm>
            <a:off x="673223" y="4358090"/>
            <a:ext cx="3888333" cy="1857777"/>
            <a:chOff x="987704" y="3843015"/>
            <a:chExt cx="5184444" cy="2477036"/>
          </a:xfrm>
        </p:grpSpPr>
        <p:sp>
          <p:nvSpPr>
            <p:cNvPr id="5" name="Pentagon 4"/>
            <p:cNvSpPr/>
            <p:nvPr/>
          </p:nvSpPr>
          <p:spPr>
            <a:xfrm>
              <a:off x="987704" y="3843015"/>
              <a:ext cx="749643" cy="518983"/>
            </a:xfrm>
            <a:prstGeom prst="homePlate">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b="1" dirty="0"/>
                <a:t>H</a:t>
              </a:r>
            </a:p>
          </p:txBody>
        </p:sp>
        <p:sp>
          <p:nvSpPr>
            <p:cNvPr id="8" name="Rounded Rectangular Callout 7"/>
            <p:cNvSpPr/>
            <p:nvPr/>
          </p:nvSpPr>
          <p:spPr>
            <a:xfrm>
              <a:off x="3543736" y="5297611"/>
              <a:ext cx="2553729" cy="1022440"/>
            </a:xfrm>
            <a:prstGeom prst="wedgeRoundRectCallout">
              <a:avLst>
                <a:gd name="adj1" fmla="val -68109"/>
                <a:gd name="adj2" fmla="val 218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Work:</a:t>
              </a:r>
            </a:p>
            <a:p>
              <a:pPr algn="ctr"/>
              <a:r>
                <a:rPr lang="en-US" sz="1350" dirty="0"/>
                <a:t>Start at 9</a:t>
              </a:r>
            </a:p>
            <a:p>
              <a:pPr algn="ctr"/>
              <a:r>
                <a:rPr lang="en-US" sz="1350" dirty="0"/>
                <a:t>For 8 </a:t>
              </a:r>
              <a:r>
                <a:rPr lang="en-US" sz="1350" dirty="0" err="1" smtClean="0"/>
                <a:t>hr</a:t>
              </a:r>
              <a:endParaRPr lang="en-US" sz="1350" dirty="0"/>
            </a:p>
            <a:p>
              <a:pPr algn="ctr"/>
              <a:r>
                <a:rPr lang="en-US" sz="1350" dirty="0"/>
                <a:t>Return before 22</a:t>
              </a:r>
            </a:p>
          </p:txBody>
        </p:sp>
        <p:sp>
          <p:nvSpPr>
            <p:cNvPr id="9" name="Rounded Rectangular Callout 8"/>
            <p:cNvSpPr/>
            <p:nvPr/>
          </p:nvSpPr>
          <p:spPr>
            <a:xfrm>
              <a:off x="3618419" y="4190752"/>
              <a:ext cx="2553729" cy="1022440"/>
            </a:xfrm>
            <a:prstGeom prst="wedgeRoundRectCallout">
              <a:avLst>
                <a:gd name="adj1" fmla="val -69911"/>
                <a:gd name="adj2" fmla="val -152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Social Activity:</a:t>
              </a:r>
            </a:p>
            <a:p>
              <a:pPr algn="ctr"/>
              <a:r>
                <a:rPr lang="en-US" sz="1350" dirty="0"/>
                <a:t>Start at </a:t>
              </a:r>
              <a:r>
                <a:rPr lang="en-US" sz="1350" dirty="0" smtClean="0"/>
                <a:t>18.25</a:t>
              </a:r>
              <a:endParaRPr lang="en-US" sz="1350" dirty="0"/>
            </a:p>
            <a:p>
              <a:pPr algn="ctr"/>
              <a:r>
                <a:rPr lang="en-US" sz="1350" dirty="0"/>
                <a:t>For 1 </a:t>
              </a:r>
              <a:r>
                <a:rPr lang="en-US" sz="1350" dirty="0" err="1" smtClean="0"/>
                <a:t>hr</a:t>
              </a:r>
              <a:endParaRPr lang="en-US" sz="1350" dirty="0"/>
            </a:p>
            <a:p>
              <a:pPr algn="ctr"/>
              <a:r>
                <a:rPr lang="en-US" sz="1350" dirty="0"/>
                <a:t>Return before 22</a:t>
              </a:r>
            </a:p>
          </p:txBody>
        </p:sp>
      </p:grpSp>
      <p:sp>
        <p:nvSpPr>
          <p:cNvPr id="15" name="Rectangle 4"/>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16" name="Object 15"/>
          <p:cNvGraphicFramePr>
            <a:graphicFrameLocks noChangeAspect="1"/>
          </p:cNvGraphicFramePr>
          <p:nvPr>
            <p:extLst/>
          </p:nvPr>
        </p:nvGraphicFramePr>
        <p:xfrm>
          <a:off x="795181" y="3885841"/>
          <a:ext cx="4163732" cy="472249"/>
        </p:xfrm>
        <a:graphic>
          <a:graphicData uri="http://schemas.openxmlformats.org/presentationml/2006/ole">
            <mc:AlternateContent xmlns:mc="http://schemas.openxmlformats.org/markup-compatibility/2006">
              <mc:Choice xmlns:v="urn:schemas-microsoft-com:vml" Requires="v">
                <p:oleObj spid="_x0000_s23609" name="Equation" r:id="rId5" imgW="3047760" imgH="342720" progId="Equation.DSMT4">
                  <p:embed/>
                </p:oleObj>
              </mc:Choice>
              <mc:Fallback>
                <p:oleObj name="Equation" r:id="rId5" imgW="3047760" imgH="342720" progId="Equation.DSMT4">
                  <p:embed/>
                  <p:pic>
                    <p:nvPicPr>
                      <p:cNvPr id="0" name=""/>
                      <p:cNvPicPr>
                        <a:picLocks noChangeAspect="1" noChangeArrowheads="1"/>
                      </p:cNvPicPr>
                      <p:nvPr/>
                    </p:nvPicPr>
                    <p:blipFill>
                      <a:blip r:embed="rId6"/>
                      <a:srcRect/>
                      <a:stretch>
                        <a:fillRect/>
                      </a:stretch>
                    </p:blipFill>
                    <p:spPr bwMode="auto">
                      <a:xfrm>
                        <a:off x="795181" y="3885841"/>
                        <a:ext cx="4163732" cy="472249"/>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nvPr>
        </p:nvGraphicFramePr>
        <p:xfrm>
          <a:off x="3988971" y="930709"/>
          <a:ext cx="1521739" cy="418102"/>
        </p:xfrm>
        <a:graphic>
          <a:graphicData uri="http://schemas.openxmlformats.org/presentationml/2006/ole">
            <mc:AlternateContent xmlns:mc="http://schemas.openxmlformats.org/markup-compatibility/2006">
              <mc:Choice xmlns:v="urn:schemas-microsoft-com:vml" Requires="v">
                <p:oleObj spid="_x0000_s23610" name="Equation" r:id="rId7" imgW="838080" imgH="228600" progId="Equation.DSMT4">
                  <p:embed/>
                </p:oleObj>
              </mc:Choice>
              <mc:Fallback>
                <p:oleObj name="Equation" r:id="rId7" imgW="838080" imgH="228600" progId="Equation.DSMT4">
                  <p:embed/>
                  <p:pic>
                    <p:nvPicPr>
                      <p:cNvPr id="0" name=""/>
                      <p:cNvPicPr>
                        <a:picLocks noChangeAspect="1" noChangeArrowheads="1"/>
                      </p:cNvPicPr>
                      <p:nvPr/>
                    </p:nvPicPr>
                    <p:blipFill>
                      <a:blip r:embed="rId8"/>
                      <a:srcRect/>
                      <a:stretch>
                        <a:fillRect/>
                      </a:stretch>
                    </p:blipFill>
                    <p:spPr bwMode="auto">
                      <a:xfrm>
                        <a:off x="3988971" y="930709"/>
                        <a:ext cx="1521739" cy="418102"/>
                      </a:xfrm>
                      <a:prstGeom prst="rect">
                        <a:avLst/>
                      </a:prstGeom>
                      <a:noFill/>
                    </p:spPr>
                  </p:pic>
                </p:oleObj>
              </mc:Fallback>
            </mc:AlternateContent>
          </a:graphicData>
        </a:graphic>
      </p:graphicFrame>
      <p:graphicFrame>
        <p:nvGraphicFramePr>
          <p:cNvPr id="17" name="Object 16"/>
          <p:cNvGraphicFramePr>
            <a:graphicFrameLocks noChangeAspect="1"/>
          </p:cNvGraphicFramePr>
          <p:nvPr>
            <p:extLst/>
          </p:nvPr>
        </p:nvGraphicFramePr>
        <p:xfrm>
          <a:off x="3985142" y="908556"/>
          <a:ext cx="1554100" cy="650975"/>
        </p:xfrm>
        <a:graphic>
          <a:graphicData uri="http://schemas.openxmlformats.org/presentationml/2006/ole">
            <mc:AlternateContent xmlns:mc="http://schemas.openxmlformats.org/markup-compatibility/2006">
              <mc:Choice xmlns:v="urn:schemas-microsoft-com:vml" Requires="v">
                <p:oleObj spid="_x0000_s23611" name="Equation" r:id="rId9" imgW="977760" imgH="406080" progId="Equation.DSMT4">
                  <p:embed/>
                </p:oleObj>
              </mc:Choice>
              <mc:Fallback>
                <p:oleObj name="Equation" r:id="rId9" imgW="977760" imgH="406080" progId="Equation.DSMT4">
                  <p:embed/>
                  <p:pic>
                    <p:nvPicPr>
                      <p:cNvPr id="0" name=""/>
                      <p:cNvPicPr>
                        <a:picLocks noChangeAspect="1" noChangeArrowheads="1"/>
                      </p:cNvPicPr>
                      <p:nvPr/>
                    </p:nvPicPr>
                    <p:blipFill>
                      <a:blip r:embed="rId10"/>
                      <a:srcRect/>
                      <a:stretch>
                        <a:fillRect/>
                      </a:stretch>
                    </p:blipFill>
                    <p:spPr bwMode="auto">
                      <a:xfrm>
                        <a:off x="3985142" y="908556"/>
                        <a:ext cx="1554100" cy="650975"/>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nvPr>
        </p:nvGraphicFramePr>
        <p:xfrm>
          <a:off x="4003935" y="997138"/>
          <a:ext cx="1462135" cy="612453"/>
        </p:xfrm>
        <a:graphic>
          <a:graphicData uri="http://schemas.openxmlformats.org/presentationml/2006/ole">
            <mc:AlternateContent xmlns:mc="http://schemas.openxmlformats.org/markup-compatibility/2006">
              <mc:Choice xmlns:v="urn:schemas-microsoft-com:vml" Requires="v">
                <p:oleObj spid="_x0000_s23612" name="Equation" r:id="rId11" imgW="977760" imgH="406080" progId="Equation.DSMT4">
                  <p:embed/>
                </p:oleObj>
              </mc:Choice>
              <mc:Fallback>
                <p:oleObj name="Equation" r:id="rId11" imgW="977760" imgH="406080" progId="Equation.DSMT4">
                  <p:embed/>
                  <p:pic>
                    <p:nvPicPr>
                      <p:cNvPr id="0" name=""/>
                      <p:cNvPicPr>
                        <a:picLocks noChangeAspect="1" noChangeArrowheads="1"/>
                      </p:cNvPicPr>
                      <p:nvPr/>
                    </p:nvPicPr>
                    <p:blipFill>
                      <a:blip r:embed="rId12"/>
                      <a:srcRect/>
                      <a:stretch>
                        <a:fillRect/>
                      </a:stretch>
                    </p:blipFill>
                    <p:spPr bwMode="auto">
                      <a:xfrm>
                        <a:off x="4003935" y="997138"/>
                        <a:ext cx="1462135" cy="612453"/>
                      </a:xfrm>
                      <a:prstGeom prst="rect">
                        <a:avLst/>
                      </a:prstGeom>
                      <a:noFill/>
                    </p:spPr>
                  </p:pic>
                </p:oleObj>
              </mc:Fallback>
            </mc:AlternateContent>
          </a:graphicData>
        </a:graphic>
      </p:graphicFrame>
      <p:graphicFrame>
        <p:nvGraphicFramePr>
          <p:cNvPr id="14" name="Object 13"/>
          <p:cNvGraphicFramePr>
            <a:graphicFrameLocks noChangeAspect="1"/>
          </p:cNvGraphicFramePr>
          <p:nvPr>
            <p:extLst/>
          </p:nvPr>
        </p:nvGraphicFramePr>
        <p:xfrm>
          <a:off x="791851" y="3904821"/>
          <a:ext cx="4692295" cy="461196"/>
        </p:xfrm>
        <a:graphic>
          <a:graphicData uri="http://schemas.openxmlformats.org/presentationml/2006/ole">
            <mc:AlternateContent xmlns:mc="http://schemas.openxmlformats.org/markup-compatibility/2006">
              <mc:Choice xmlns:v="urn:schemas-microsoft-com:vml" Requires="v">
                <p:oleObj spid="_x0000_s23613" name="Equation" r:id="rId13" imgW="3517560" imgH="342720" progId="Equation.DSMT4">
                  <p:embed/>
                </p:oleObj>
              </mc:Choice>
              <mc:Fallback>
                <p:oleObj name="Equation" r:id="rId13" imgW="3517560" imgH="342720" progId="Equation.DSMT4">
                  <p:embed/>
                  <p:pic>
                    <p:nvPicPr>
                      <p:cNvPr id="0" name=""/>
                      <p:cNvPicPr>
                        <a:picLocks noChangeAspect="1" noChangeArrowheads="1"/>
                      </p:cNvPicPr>
                      <p:nvPr/>
                    </p:nvPicPr>
                    <p:blipFill>
                      <a:blip r:embed="rId14"/>
                      <a:srcRect/>
                      <a:stretch>
                        <a:fillRect/>
                      </a:stretch>
                    </p:blipFill>
                    <p:spPr bwMode="auto">
                      <a:xfrm>
                        <a:off x="791851" y="3904821"/>
                        <a:ext cx="4692295" cy="461196"/>
                      </a:xfrm>
                      <a:prstGeom prst="rect">
                        <a:avLst/>
                      </a:prstGeom>
                      <a:noFill/>
                    </p:spPr>
                  </p:pic>
                </p:oleObj>
              </mc:Fallback>
            </mc:AlternateContent>
          </a:graphicData>
        </a:graphic>
      </p:graphicFrame>
      <p:sp>
        <p:nvSpPr>
          <p:cNvPr id="50" name="Title 1"/>
          <p:cNvSpPr txBox="1">
            <a:spLocks/>
          </p:cNvSpPr>
          <p:nvPr/>
        </p:nvSpPr>
        <p:spPr>
          <a:xfrm>
            <a:off x="628347" y="271056"/>
            <a:ext cx="75438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mtClean="0"/>
              <a:t>Motivating </a:t>
            </a:r>
            <a:br>
              <a:rPr lang="en-US" smtClean="0"/>
            </a:br>
            <a:r>
              <a:rPr lang="en-US" smtClean="0"/>
              <a:t>Examples</a:t>
            </a:r>
            <a:endParaRPr lang="en-US" dirty="0"/>
          </a:p>
        </p:txBody>
      </p:sp>
      <p:grpSp>
        <p:nvGrpSpPr>
          <p:cNvPr id="121" name="Group 120"/>
          <p:cNvGrpSpPr/>
          <p:nvPr/>
        </p:nvGrpSpPr>
        <p:grpSpPr>
          <a:xfrm>
            <a:off x="5651662" y="663236"/>
            <a:ext cx="1142999" cy="3863633"/>
            <a:chOff x="3124200" y="395739"/>
            <a:chExt cx="1142999" cy="3863633"/>
          </a:xfrm>
        </p:grpSpPr>
        <p:cxnSp>
          <p:nvCxnSpPr>
            <p:cNvPr id="122" name="Straight Connector 121"/>
            <p:cNvCxnSpPr/>
            <p:nvPr/>
          </p:nvCxnSpPr>
          <p:spPr>
            <a:xfrm>
              <a:off x="3955194" y="790467"/>
              <a:ext cx="26792" cy="346890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946753" y="395739"/>
              <a:ext cx="0" cy="49604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124200" y="685800"/>
              <a:ext cx="1142999" cy="369332"/>
            </a:xfrm>
            <a:prstGeom prst="rect">
              <a:avLst/>
            </a:prstGeom>
            <a:noFill/>
          </p:spPr>
          <p:txBody>
            <a:bodyPr wrap="square" rtlCol="0">
              <a:spAutoFit/>
            </a:bodyPr>
            <a:lstStyle/>
            <a:p>
              <a:r>
                <a:rPr lang="en-US" dirty="0" smtClean="0"/>
                <a:t>19:50</a:t>
              </a:r>
              <a:endParaRPr lang="en-US" dirty="0"/>
            </a:p>
          </p:txBody>
        </p:sp>
      </p:grpSp>
      <p:grpSp>
        <p:nvGrpSpPr>
          <p:cNvPr id="125" name="Group 124"/>
          <p:cNvGrpSpPr/>
          <p:nvPr/>
        </p:nvGrpSpPr>
        <p:grpSpPr>
          <a:xfrm>
            <a:off x="5290248" y="4012736"/>
            <a:ext cx="2438400" cy="2470275"/>
            <a:chOff x="2762786" y="3745239"/>
            <a:chExt cx="2438400" cy="2470275"/>
          </a:xfrm>
        </p:grpSpPr>
        <p:pic>
          <p:nvPicPr>
            <p:cNvPr id="126"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2786" y="3745239"/>
              <a:ext cx="2438400" cy="2470275"/>
            </a:xfrm>
            <a:prstGeom prst="rect">
              <a:avLst/>
            </a:prstGeom>
            <a:noFill/>
            <a:ln>
              <a:noFill/>
            </a:ln>
            <a:effectLst/>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7" name="Straight Connector 126"/>
            <p:cNvCxnSpPr/>
            <p:nvPr/>
          </p:nvCxnSpPr>
          <p:spPr>
            <a:xfrm flipV="1">
              <a:off x="3985606" y="3853748"/>
              <a:ext cx="3" cy="405623"/>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5707085" y="4017168"/>
            <a:ext cx="804173" cy="394686"/>
            <a:chOff x="3181436" y="3761051"/>
            <a:chExt cx="804173" cy="394686"/>
          </a:xfrm>
        </p:grpSpPr>
        <p:cxnSp>
          <p:nvCxnSpPr>
            <p:cNvPr id="129" name="Straight Connector 128"/>
            <p:cNvCxnSpPr/>
            <p:nvPr/>
          </p:nvCxnSpPr>
          <p:spPr>
            <a:xfrm>
              <a:off x="3829586" y="3761051"/>
              <a:ext cx="156023" cy="92697"/>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181436" y="3786405"/>
              <a:ext cx="683956" cy="369332"/>
            </a:xfrm>
            <a:prstGeom prst="rect">
              <a:avLst/>
            </a:prstGeom>
            <a:noFill/>
          </p:spPr>
          <p:txBody>
            <a:bodyPr wrap="square" rtlCol="0">
              <a:spAutoFit/>
            </a:bodyPr>
            <a:lstStyle/>
            <a:p>
              <a:r>
                <a:rPr lang="en-US" dirty="0" smtClean="0"/>
                <a:t>8:00</a:t>
              </a:r>
              <a:endParaRPr lang="en-US" dirty="0"/>
            </a:p>
          </p:txBody>
        </p:sp>
      </p:grpSp>
      <p:grpSp>
        <p:nvGrpSpPr>
          <p:cNvPr id="131" name="Group 130"/>
          <p:cNvGrpSpPr/>
          <p:nvPr/>
        </p:nvGrpSpPr>
        <p:grpSpPr>
          <a:xfrm>
            <a:off x="4948778" y="2450679"/>
            <a:ext cx="1906461" cy="3643396"/>
            <a:chOff x="2421316" y="2183182"/>
            <a:chExt cx="1906461" cy="3643396"/>
          </a:xfrm>
        </p:grpSpPr>
        <p:cxnSp>
          <p:nvCxnSpPr>
            <p:cNvPr id="132" name="Straight Connector 131"/>
            <p:cNvCxnSpPr/>
            <p:nvPr/>
          </p:nvCxnSpPr>
          <p:spPr>
            <a:xfrm>
              <a:off x="3827773" y="3745239"/>
              <a:ext cx="804" cy="20813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2421316" y="2183182"/>
              <a:ext cx="1906461" cy="1601752"/>
              <a:chOff x="2421316" y="2183182"/>
              <a:chExt cx="1906461" cy="1601752"/>
            </a:xfrm>
          </p:grpSpPr>
          <p:cxnSp>
            <p:nvCxnSpPr>
              <p:cNvPr id="134" name="Straight Connector 133"/>
              <p:cNvCxnSpPr/>
              <p:nvPr/>
            </p:nvCxnSpPr>
            <p:spPr>
              <a:xfrm>
                <a:off x="3829586" y="2183182"/>
                <a:ext cx="0" cy="1577869"/>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5" name="Rounded Rectangular Callout 134"/>
              <p:cNvSpPr/>
              <p:nvPr/>
            </p:nvSpPr>
            <p:spPr>
              <a:xfrm>
                <a:off x="2421316" y="2993569"/>
                <a:ext cx="761999" cy="521563"/>
              </a:xfrm>
              <a:prstGeom prst="wedgeRoundRectCallout">
                <a:avLst>
                  <a:gd name="adj1" fmla="val 66213"/>
                  <a:gd name="adj2" fmla="val -20904"/>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a:t>
                </a:r>
                <a:endParaRPr lang="en-US" dirty="0">
                  <a:solidFill>
                    <a:schemeClr val="tx1"/>
                  </a:solidFill>
                </a:endParaRPr>
              </a:p>
            </p:txBody>
          </p:sp>
          <p:sp>
            <p:nvSpPr>
              <p:cNvPr id="136" name="TextBox 135"/>
              <p:cNvSpPr txBox="1"/>
              <p:nvPr/>
            </p:nvSpPr>
            <p:spPr>
              <a:xfrm>
                <a:off x="3184778" y="3415602"/>
                <a:ext cx="1142999" cy="369332"/>
              </a:xfrm>
              <a:prstGeom prst="rect">
                <a:avLst/>
              </a:prstGeom>
              <a:noFill/>
            </p:spPr>
            <p:txBody>
              <a:bodyPr wrap="square" rtlCol="0">
                <a:spAutoFit/>
              </a:bodyPr>
              <a:lstStyle/>
              <a:p>
                <a:r>
                  <a:rPr lang="en-US" dirty="0" smtClean="0"/>
                  <a:t>9:00</a:t>
                </a:r>
                <a:endParaRPr lang="en-US" dirty="0"/>
              </a:p>
            </p:txBody>
          </p:sp>
        </p:grpSp>
      </p:grpSp>
      <p:grpSp>
        <p:nvGrpSpPr>
          <p:cNvPr id="137" name="Group 136"/>
          <p:cNvGrpSpPr/>
          <p:nvPr/>
        </p:nvGrpSpPr>
        <p:grpSpPr>
          <a:xfrm>
            <a:off x="6461061" y="808581"/>
            <a:ext cx="2243630" cy="434091"/>
            <a:chOff x="3933599" y="541084"/>
            <a:chExt cx="2243630" cy="434091"/>
          </a:xfrm>
        </p:grpSpPr>
        <p:cxnSp>
          <p:nvCxnSpPr>
            <p:cNvPr id="138" name="Straight Connector 137"/>
            <p:cNvCxnSpPr/>
            <p:nvPr/>
          </p:nvCxnSpPr>
          <p:spPr>
            <a:xfrm flipH="1" flipV="1">
              <a:off x="3933599" y="880709"/>
              <a:ext cx="1411511" cy="94466"/>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5034230" y="541084"/>
              <a:ext cx="1142999" cy="369332"/>
            </a:xfrm>
            <a:prstGeom prst="rect">
              <a:avLst/>
            </a:prstGeom>
            <a:noFill/>
          </p:spPr>
          <p:txBody>
            <a:bodyPr wrap="square" rtlCol="0">
              <a:spAutoFit/>
            </a:bodyPr>
            <a:lstStyle/>
            <a:p>
              <a:r>
                <a:rPr lang="en-US" dirty="0" smtClean="0"/>
                <a:t>19:25</a:t>
              </a:r>
              <a:endParaRPr lang="en-US" dirty="0"/>
            </a:p>
          </p:txBody>
        </p:sp>
      </p:grpSp>
      <p:grpSp>
        <p:nvGrpSpPr>
          <p:cNvPr id="140" name="Group 139"/>
          <p:cNvGrpSpPr/>
          <p:nvPr/>
        </p:nvGrpSpPr>
        <p:grpSpPr>
          <a:xfrm>
            <a:off x="6554714" y="1242672"/>
            <a:ext cx="2460625" cy="4078882"/>
            <a:chOff x="4027252" y="975175"/>
            <a:chExt cx="2460625" cy="4078882"/>
          </a:xfrm>
        </p:grpSpPr>
        <p:cxnSp>
          <p:nvCxnSpPr>
            <p:cNvPr id="141" name="Straight Connector 140"/>
            <p:cNvCxnSpPr/>
            <p:nvPr/>
          </p:nvCxnSpPr>
          <p:spPr>
            <a:xfrm>
              <a:off x="5334752" y="1475699"/>
              <a:ext cx="10126" cy="35783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5334752" y="975175"/>
              <a:ext cx="10358" cy="630917"/>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3" name="Rounded Rectangular Callout 142"/>
            <p:cNvSpPr/>
            <p:nvPr/>
          </p:nvSpPr>
          <p:spPr>
            <a:xfrm>
              <a:off x="4027252" y="1081313"/>
              <a:ext cx="1151877" cy="521563"/>
            </a:xfrm>
            <a:prstGeom prst="wedgeRoundRectCallout">
              <a:avLst>
                <a:gd name="adj1" fmla="val 58726"/>
                <a:gd name="adj2" fmla="val -18978"/>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Social</a:t>
              </a:r>
              <a:endParaRPr lang="en-US" dirty="0">
                <a:solidFill>
                  <a:schemeClr val="tx1"/>
                </a:solidFill>
              </a:endParaRPr>
            </a:p>
          </p:txBody>
        </p:sp>
        <p:sp>
          <p:nvSpPr>
            <p:cNvPr id="144" name="TextBox 143"/>
            <p:cNvSpPr txBox="1"/>
            <p:nvPr/>
          </p:nvSpPr>
          <p:spPr>
            <a:xfrm>
              <a:off x="5344878" y="1001798"/>
              <a:ext cx="1142999" cy="369332"/>
            </a:xfrm>
            <a:prstGeom prst="rect">
              <a:avLst/>
            </a:prstGeom>
            <a:noFill/>
          </p:spPr>
          <p:txBody>
            <a:bodyPr wrap="square" rtlCol="0">
              <a:spAutoFit/>
            </a:bodyPr>
            <a:lstStyle/>
            <a:p>
              <a:r>
                <a:rPr lang="en-US" dirty="0" smtClean="0"/>
                <a:t>18:25</a:t>
              </a:r>
              <a:endParaRPr lang="en-US" dirty="0"/>
            </a:p>
          </p:txBody>
        </p:sp>
      </p:grpSp>
      <p:grpSp>
        <p:nvGrpSpPr>
          <p:cNvPr id="145" name="Group 144"/>
          <p:cNvGrpSpPr/>
          <p:nvPr/>
        </p:nvGrpSpPr>
        <p:grpSpPr>
          <a:xfrm>
            <a:off x="5574753" y="1882437"/>
            <a:ext cx="2297587" cy="710426"/>
            <a:chOff x="3047291" y="1614940"/>
            <a:chExt cx="2297587" cy="710426"/>
          </a:xfrm>
        </p:grpSpPr>
        <p:cxnSp>
          <p:nvCxnSpPr>
            <p:cNvPr id="146" name="Straight Connector 145"/>
            <p:cNvCxnSpPr/>
            <p:nvPr/>
          </p:nvCxnSpPr>
          <p:spPr>
            <a:xfrm flipV="1">
              <a:off x="3829586" y="1614940"/>
              <a:ext cx="1515292" cy="555394"/>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3047291" y="1956034"/>
              <a:ext cx="1142999" cy="369332"/>
            </a:xfrm>
            <a:prstGeom prst="rect">
              <a:avLst/>
            </a:prstGeom>
            <a:noFill/>
          </p:spPr>
          <p:txBody>
            <a:bodyPr wrap="square" rtlCol="0">
              <a:spAutoFit/>
            </a:bodyPr>
            <a:lstStyle/>
            <a:p>
              <a:r>
                <a:rPr lang="en-US" dirty="0" smtClean="0"/>
                <a:t>17:00</a:t>
              </a:r>
              <a:endParaRPr lang="en-US" dirty="0"/>
            </a:p>
          </p:txBody>
        </p:sp>
      </p:grpSp>
      <p:sp>
        <p:nvSpPr>
          <p:cNvPr id="148" name="Freeform 147"/>
          <p:cNvSpPr/>
          <p:nvPr/>
        </p:nvSpPr>
        <p:spPr>
          <a:xfrm>
            <a:off x="5237709" y="4526459"/>
            <a:ext cx="1293342" cy="1482811"/>
          </a:xfrm>
          <a:custGeom>
            <a:avLst/>
            <a:gdLst>
              <a:gd name="connsiteX0" fmla="*/ 1293342 w 1293342"/>
              <a:gd name="connsiteY0" fmla="*/ 0 h 1482811"/>
              <a:gd name="connsiteX1" fmla="*/ 2 w 1293342"/>
              <a:gd name="connsiteY1" fmla="*/ 733168 h 1482811"/>
              <a:gd name="connsiteX2" fmla="*/ 1285104 w 1293342"/>
              <a:gd name="connsiteY2" fmla="*/ 1482811 h 1482811"/>
            </a:gdLst>
            <a:ahLst/>
            <a:cxnLst>
              <a:cxn ang="0">
                <a:pos x="connsiteX0" y="connsiteY0"/>
              </a:cxn>
              <a:cxn ang="0">
                <a:pos x="connsiteX1" y="connsiteY1"/>
              </a:cxn>
              <a:cxn ang="0">
                <a:pos x="connsiteX2" y="connsiteY2"/>
              </a:cxn>
            </a:cxnLst>
            <a:rect l="l" t="t" r="r" b="b"/>
            <a:pathLst>
              <a:path w="1293342" h="1482811">
                <a:moveTo>
                  <a:pt x="1293342" y="0"/>
                </a:moveTo>
                <a:cubicBezTo>
                  <a:pt x="647358" y="243016"/>
                  <a:pt x="1375" y="486033"/>
                  <a:pt x="2" y="733168"/>
                </a:cubicBezTo>
                <a:cubicBezTo>
                  <a:pt x="-1371" y="980303"/>
                  <a:pt x="641866" y="1231557"/>
                  <a:pt x="1285104" y="1482811"/>
                </a:cubicBez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6591462" y="5288230"/>
            <a:ext cx="1219200" cy="702734"/>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rot="15446230">
            <a:off x="6736972" y="4281908"/>
            <a:ext cx="919320" cy="1053316"/>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7290714" y="1594476"/>
            <a:ext cx="1918154" cy="808092"/>
            <a:chOff x="4972163" y="1116684"/>
            <a:chExt cx="1918154" cy="808092"/>
          </a:xfrm>
        </p:grpSpPr>
        <p:sp>
          <p:nvSpPr>
            <p:cNvPr id="152" name="TextBox 151"/>
            <p:cNvSpPr txBox="1"/>
            <p:nvPr/>
          </p:nvSpPr>
          <p:spPr>
            <a:xfrm>
              <a:off x="4972163" y="1555444"/>
              <a:ext cx="1142999" cy="369332"/>
            </a:xfrm>
            <a:prstGeom prst="rect">
              <a:avLst/>
            </a:prstGeom>
            <a:noFill/>
          </p:spPr>
          <p:txBody>
            <a:bodyPr wrap="square" rtlCol="0">
              <a:spAutoFit/>
            </a:bodyPr>
            <a:lstStyle/>
            <a:p>
              <a:r>
                <a:rPr lang="en-US" dirty="0" smtClean="0"/>
                <a:t>17:30</a:t>
              </a:r>
              <a:endParaRPr lang="en-US" dirty="0"/>
            </a:p>
          </p:txBody>
        </p:sp>
        <p:grpSp>
          <p:nvGrpSpPr>
            <p:cNvPr id="153" name="Group 152"/>
            <p:cNvGrpSpPr/>
            <p:nvPr/>
          </p:nvGrpSpPr>
          <p:grpSpPr>
            <a:xfrm>
              <a:off x="5625112" y="1116684"/>
              <a:ext cx="1265205" cy="695287"/>
              <a:chOff x="4229105" y="1712062"/>
              <a:chExt cx="1265205" cy="646331"/>
            </a:xfrm>
          </p:grpSpPr>
          <p:sp>
            <p:nvSpPr>
              <p:cNvPr id="154" name="Right Brace 153"/>
              <p:cNvSpPr/>
              <p:nvPr/>
            </p:nvSpPr>
            <p:spPr>
              <a:xfrm>
                <a:off x="4229105" y="1726113"/>
                <a:ext cx="152400" cy="41043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55" name="TextBox 154"/>
              <p:cNvSpPr txBox="1"/>
              <p:nvPr/>
            </p:nvSpPr>
            <p:spPr>
              <a:xfrm>
                <a:off x="4418633" y="1712062"/>
                <a:ext cx="1075677" cy="646331"/>
              </a:xfrm>
              <a:prstGeom prst="rect">
                <a:avLst/>
              </a:prstGeom>
              <a:noFill/>
            </p:spPr>
            <p:txBody>
              <a:bodyPr wrap="square" rtlCol="0">
                <a:spAutoFit/>
              </a:bodyPr>
              <a:lstStyle/>
              <a:p>
                <a:r>
                  <a:rPr lang="en-US" dirty="0" smtClean="0"/>
                  <a:t>Waiting time</a:t>
                </a:r>
                <a:endParaRPr lang="en-US" dirty="0"/>
              </a:p>
            </p:txBody>
          </p:sp>
        </p:grpSp>
      </p:grpSp>
      <p:grpSp>
        <p:nvGrpSpPr>
          <p:cNvPr id="156" name="Group 155"/>
          <p:cNvGrpSpPr/>
          <p:nvPr/>
        </p:nvGrpSpPr>
        <p:grpSpPr>
          <a:xfrm>
            <a:off x="5364106" y="4117607"/>
            <a:ext cx="2433733" cy="2475704"/>
            <a:chOff x="5470529" y="4135446"/>
            <a:chExt cx="2433733" cy="2475704"/>
          </a:xfrm>
        </p:grpSpPr>
        <p:pic>
          <p:nvPicPr>
            <p:cNvPr id="15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70529" y="4145604"/>
              <a:ext cx="2433733" cy="2465546"/>
            </a:xfrm>
            <a:prstGeom prst="rect">
              <a:avLst/>
            </a:prstGeom>
            <a:noFill/>
            <a:ln>
              <a:noFill/>
            </a:ln>
            <a:effectLst/>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8" name="Straight Connector 157"/>
            <p:cNvCxnSpPr/>
            <p:nvPr/>
          </p:nvCxnSpPr>
          <p:spPr>
            <a:xfrm flipV="1">
              <a:off x="6634156" y="4135446"/>
              <a:ext cx="3" cy="405623"/>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5669282" y="661046"/>
            <a:ext cx="1142999" cy="3863633"/>
            <a:chOff x="3124200" y="395739"/>
            <a:chExt cx="1142999" cy="3863633"/>
          </a:xfrm>
        </p:grpSpPr>
        <p:cxnSp>
          <p:nvCxnSpPr>
            <p:cNvPr id="160" name="Straight Connector 159"/>
            <p:cNvCxnSpPr/>
            <p:nvPr/>
          </p:nvCxnSpPr>
          <p:spPr>
            <a:xfrm>
              <a:off x="3955194" y="790467"/>
              <a:ext cx="26792" cy="346890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946753" y="395739"/>
              <a:ext cx="0" cy="496040"/>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3124200" y="685800"/>
              <a:ext cx="1142999" cy="369332"/>
            </a:xfrm>
            <a:prstGeom prst="rect">
              <a:avLst/>
            </a:prstGeom>
            <a:noFill/>
          </p:spPr>
          <p:txBody>
            <a:bodyPr wrap="square" rtlCol="0">
              <a:spAutoFit/>
            </a:bodyPr>
            <a:lstStyle/>
            <a:p>
              <a:r>
                <a:rPr lang="en-US" dirty="0" smtClean="0"/>
                <a:t>19:50</a:t>
              </a:r>
              <a:endParaRPr lang="en-US" dirty="0"/>
            </a:p>
          </p:txBody>
        </p:sp>
      </p:grpSp>
      <p:grpSp>
        <p:nvGrpSpPr>
          <p:cNvPr id="163" name="Group 162"/>
          <p:cNvGrpSpPr/>
          <p:nvPr/>
        </p:nvGrpSpPr>
        <p:grpSpPr>
          <a:xfrm>
            <a:off x="5724705" y="4014978"/>
            <a:ext cx="804173" cy="394686"/>
            <a:chOff x="3181436" y="3761051"/>
            <a:chExt cx="804173" cy="394686"/>
          </a:xfrm>
        </p:grpSpPr>
        <p:cxnSp>
          <p:nvCxnSpPr>
            <p:cNvPr id="164" name="Straight Connector 163"/>
            <p:cNvCxnSpPr/>
            <p:nvPr/>
          </p:nvCxnSpPr>
          <p:spPr>
            <a:xfrm>
              <a:off x="3829586" y="3761051"/>
              <a:ext cx="156023" cy="92697"/>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3181436" y="3786405"/>
              <a:ext cx="683956" cy="369332"/>
            </a:xfrm>
            <a:prstGeom prst="rect">
              <a:avLst/>
            </a:prstGeom>
            <a:noFill/>
          </p:spPr>
          <p:txBody>
            <a:bodyPr wrap="square" rtlCol="0">
              <a:spAutoFit/>
            </a:bodyPr>
            <a:lstStyle/>
            <a:p>
              <a:r>
                <a:rPr lang="en-US" dirty="0" smtClean="0"/>
                <a:t>8:00</a:t>
              </a:r>
              <a:endParaRPr lang="en-US" dirty="0"/>
            </a:p>
          </p:txBody>
        </p:sp>
      </p:grpSp>
      <p:grpSp>
        <p:nvGrpSpPr>
          <p:cNvPr id="166" name="Group 165"/>
          <p:cNvGrpSpPr/>
          <p:nvPr/>
        </p:nvGrpSpPr>
        <p:grpSpPr>
          <a:xfrm>
            <a:off x="4966398" y="2448489"/>
            <a:ext cx="1906461" cy="3608018"/>
            <a:chOff x="2421316" y="2183182"/>
            <a:chExt cx="1906461" cy="3608018"/>
          </a:xfrm>
        </p:grpSpPr>
        <p:cxnSp>
          <p:nvCxnSpPr>
            <p:cNvPr id="167" name="Straight Connector 166"/>
            <p:cNvCxnSpPr/>
            <p:nvPr/>
          </p:nvCxnSpPr>
          <p:spPr>
            <a:xfrm>
              <a:off x="3827773" y="3745239"/>
              <a:ext cx="57351" cy="204596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2421316" y="2183182"/>
              <a:ext cx="1906461" cy="1601752"/>
              <a:chOff x="2421316" y="2183182"/>
              <a:chExt cx="1906461" cy="1601752"/>
            </a:xfrm>
          </p:grpSpPr>
          <p:cxnSp>
            <p:nvCxnSpPr>
              <p:cNvPr id="169" name="Straight Connector 168"/>
              <p:cNvCxnSpPr/>
              <p:nvPr/>
            </p:nvCxnSpPr>
            <p:spPr>
              <a:xfrm>
                <a:off x="3829586" y="2183182"/>
                <a:ext cx="0" cy="1577869"/>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0" name="Rounded Rectangular Callout 169"/>
              <p:cNvSpPr/>
              <p:nvPr/>
            </p:nvSpPr>
            <p:spPr>
              <a:xfrm>
                <a:off x="2421316" y="2993569"/>
                <a:ext cx="761999" cy="521563"/>
              </a:xfrm>
              <a:prstGeom prst="wedgeRoundRectCallout">
                <a:avLst>
                  <a:gd name="adj1" fmla="val 66213"/>
                  <a:gd name="adj2" fmla="val -20904"/>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a:t>
                </a:r>
                <a:endParaRPr lang="en-US" dirty="0">
                  <a:solidFill>
                    <a:schemeClr val="tx1"/>
                  </a:solidFill>
                </a:endParaRPr>
              </a:p>
            </p:txBody>
          </p:sp>
          <p:sp>
            <p:nvSpPr>
              <p:cNvPr id="171" name="TextBox 170"/>
              <p:cNvSpPr txBox="1"/>
              <p:nvPr/>
            </p:nvSpPr>
            <p:spPr>
              <a:xfrm>
                <a:off x="3184778" y="3415602"/>
                <a:ext cx="1142999" cy="369332"/>
              </a:xfrm>
              <a:prstGeom prst="rect">
                <a:avLst/>
              </a:prstGeom>
              <a:noFill/>
            </p:spPr>
            <p:txBody>
              <a:bodyPr wrap="square" rtlCol="0">
                <a:spAutoFit/>
              </a:bodyPr>
              <a:lstStyle/>
              <a:p>
                <a:r>
                  <a:rPr lang="en-US" dirty="0" smtClean="0"/>
                  <a:t>9:00</a:t>
                </a:r>
                <a:endParaRPr lang="en-US" dirty="0"/>
              </a:p>
            </p:txBody>
          </p:sp>
        </p:grpSp>
      </p:grpSp>
      <p:grpSp>
        <p:nvGrpSpPr>
          <p:cNvPr id="172" name="Group 171"/>
          <p:cNvGrpSpPr/>
          <p:nvPr/>
        </p:nvGrpSpPr>
        <p:grpSpPr>
          <a:xfrm>
            <a:off x="6478681" y="1055774"/>
            <a:ext cx="2604013" cy="369332"/>
            <a:chOff x="3933599" y="790467"/>
            <a:chExt cx="2604013" cy="369332"/>
          </a:xfrm>
        </p:grpSpPr>
        <p:cxnSp>
          <p:nvCxnSpPr>
            <p:cNvPr id="173" name="Straight Connector 172"/>
            <p:cNvCxnSpPr/>
            <p:nvPr/>
          </p:nvCxnSpPr>
          <p:spPr>
            <a:xfrm flipH="1" flipV="1">
              <a:off x="3933599" y="880709"/>
              <a:ext cx="1411511" cy="94466"/>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5394613" y="790467"/>
              <a:ext cx="1142999" cy="369332"/>
            </a:xfrm>
            <a:prstGeom prst="rect">
              <a:avLst/>
            </a:prstGeom>
            <a:noFill/>
          </p:spPr>
          <p:txBody>
            <a:bodyPr wrap="square" rtlCol="0">
              <a:spAutoFit/>
            </a:bodyPr>
            <a:lstStyle/>
            <a:p>
              <a:r>
                <a:rPr lang="en-US" dirty="0" smtClean="0"/>
                <a:t>19:25</a:t>
              </a:r>
              <a:endParaRPr lang="en-US" dirty="0"/>
            </a:p>
          </p:txBody>
        </p:sp>
      </p:grpSp>
      <p:grpSp>
        <p:nvGrpSpPr>
          <p:cNvPr id="175" name="Group 174"/>
          <p:cNvGrpSpPr/>
          <p:nvPr/>
        </p:nvGrpSpPr>
        <p:grpSpPr>
          <a:xfrm>
            <a:off x="6291765" y="1240483"/>
            <a:ext cx="2747134" cy="4078881"/>
            <a:chOff x="3746683" y="975176"/>
            <a:chExt cx="2747134" cy="4078881"/>
          </a:xfrm>
        </p:grpSpPr>
        <p:cxnSp>
          <p:nvCxnSpPr>
            <p:cNvPr id="176" name="Straight Connector 175"/>
            <p:cNvCxnSpPr/>
            <p:nvPr/>
          </p:nvCxnSpPr>
          <p:spPr>
            <a:xfrm>
              <a:off x="5334752" y="1475699"/>
              <a:ext cx="10126" cy="35783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5334752" y="975176"/>
              <a:ext cx="1810" cy="435764"/>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8" name="Rounded Rectangular Callout 177"/>
            <p:cNvSpPr/>
            <p:nvPr/>
          </p:nvSpPr>
          <p:spPr>
            <a:xfrm>
              <a:off x="3746683" y="985107"/>
              <a:ext cx="1151877" cy="521563"/>
            </a:xfrm>
            <a:prstGeom prst="wedgeRoundRectCallout">
              <a:avLst>
                <a:gd name="adj1" fmla="val 78392"/>
                <a:gd name="adj2" fmla="val 469"/>
                <a:gd name="adj3" fmla="val 16667"/>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Social</a:t>
              </a:r>
              <a:endParaRPr lang="en-US" dirty="0">
                <a:solidFill>
                  <a:schemeClr val="tx1"/>
                </a:solidFill>
              </a:endParaRPr>
            </a:p>
          </p:txBody>
        </p:sp>
        <p:sp>
          <p:nvSpPr>
            <p:cNvPr id="179" name="TextBox 178"/>
            <p:cNvSpPr txBox="1"/>
            <p:nvPr/>
          </p:nvSpPr>
          <p:spPr>
            <a:xfrm>
              <a:off x="5350818" y="1148104"/>
              <a:ext cx="1142999" cy="369332"/>
            </a:xfrm>
            <a:prstGeom prst="rect">
              <a:avLst/>
            </a:prstGeom>
            <a:noFill/>
          </p:spPr>
          <p:txBody>
            <a:bodyPr wrap="square" rtlCol="0">
              <a:spAutoFit/>
            </a:bodyPr>
            <a:lstStyle/>
            <a:p>
              <a:r>
                <a:rPr lang="en-US" dirty="0" smtClean="0"/>
                <a:t>18:25</a:t>
              </a:r>
              <a:endParaRPr lang="en-US" dirty="0"/>
            </a:p>
          </p:txBody>
        </p:sp>
      </p:grpSp>
      <p:grpSp>
        <p:nvGrpSpPr>
          <p:cNvPr id="180" name="Group 179"/>
          <p:cNvGrpSpPr/>
          <p:nvPr/>
        </p:nvGrpSpPr>
        <p:grpSpPr>
          <a:xfrm>
            <a:off x="5610523" y="2330718"/>
            <a:ext cx="1142999" cy="546514"/>
            <a:chOff x="3065441" y="2065411"/>
            <a:chExt cx="1142999" cy="546514"/>
          </a:xfrm>
        </p:grpSpPr>
        <p:cxnSp>
          <p:nvCxnSpPr>
            <p:cNvPr id="181" name="Straight Connector 180"/>
            <p:cNvCxnSpPr/>
            <p:nvPr/>
          </p:nvCxnSpPr>
          <p:spPr>
            <a:xfrm flipV="1">
              <a:off x="3829586" y="2065411"/>
              <a:ext cx="125608" cy="104923"/>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3065441" y="2242593"/>
              <a:ext cx="1142999" cy="369332"/>
            </a:xfrm>
            <a:prstGeom prst="rect">
              <a:avLst/>
            </a:prstGeom>
            <a:noFill/>
          </p:spPr>
          <p:txBody>
            <a:bodyPr wrap="square" rtlCol="0">
              <a:spAutoFit/>
            </a:bodyPr>
            <a:lstStyle/>
            <a:p>
              <a:r>
                <a:rPr lang="en-US" dirty="0" smtClean="0"/>
                <a:t>17:00</a:t>
              </a:r>
              <a:endParaRPr lang="en-US" dirty="0"/>
            </a:p>
          </p:txBody>
        </p:sp>
      </p:grpSp>
      <p:sp>
        <p:nvSpPr>
          <p:cNvPr id="183" name="Freeform 182"/>
          <p:cNvSpPr/>
          <p:nvPr/>
        </p:nvSpPr>
        <p:spPr>
          <a:xfrm>
            <a:off x="5255329" y="4524269"/>
            <a:ext cx="1293342" cy="1482811"/>
          </a:xfrm>
          <a:custGeom>
            <a:avLst/>
            <a:gdLst>
              <a:gd name="connsiteX0" fmla="*/ 1293342 w 1293342"/>
              <a:gd name="connsiteY0" fmla="*/ 0 h 1482811"/>
              <a:gd name="connsiteX1" fmla="*/ 2 w 1293342"/>
              <a:gd name="connsiteY1" fmla="*/ 733168 h 1482811"/>
              <a:gd name="connsiteX2" fmla="*/ 1285104 w 1293342"/>
              <a:gd name="connsiteY2" fmla="*/ 1482811 h 1482811"/>
            </a:gdLst>
            <a:ahLst/>
            <a:cxnLst>
              <a:cxn ang="0">
                <a:pos x="connsiteX0" y="connsiteY0"/>
              </a:cxn>
              <a:cxn ang="0">
                <a:pos x="connsiteX1" y="connsiteY1"/>
              </a:cxn>
              <a:cxn ang="0">
                <a:pos x="connsiteX2" y="connsiteY2"/>
              </a:cxn>
            </a:cxnLst>
            <a:rect l="l" t="t" r="r" b="b"/>
            <a:pathLst>
              <a:path w="1293342" h="1482811">
                <a:moveTo>
                  <a:pt x="1293342" y="0"/>
                </a:moveTo>
                <a:cubicBezTo>
                  <a:pt x="647358" y="243016"/>
                  <a:pt x="1375" y="486033"/>
                  <a:pt x="2" y="733168"/>
                </a:cubicBezTo>
                <a:cubicBezTo>
                  <a:pt x="-1371" y="980303"/>
                  <a:pt x="641866" y="1231557"/>
                  <a:pt x="1285104" y="1482811"/>
                </a:cubicBez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flipH="1">
            <a:off x="6563363" y="4523230"/>
            <a:ext cx="45719" cy="1465544"/>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rot="15446230" flipH="1" flipV="1">
            <a:off x="6796277" y="4480491"/>
            <a:ext cx="992468" cy="1071655"/>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85"/>
          <p:cNvGrpSpPr/>
          <p:nvPr/>
        </p:nvGrpSpPr>
        <p:grpSpPr>
          <a:xfrm>
            <a:off x="5638097" y="1992105"/>
            <a:ext cx="2257803" cy="623897"/>
            <a:chOff x="3093015" y="1726798"/>
            <a:chExt cx="2257803" cy="623897"/>
          </a:xfrm>
        </p:grpSpPr>
        <p:sp>
          <p:nvSpPr>
            <p:cNvPr id="187" name="TextBox 186"/>
            <p:cNvSpPr txBox="1"/>
            <p:nvPr/>
          </p:nvSpPr>
          <p:spPr>
            <a:xfrm>
              <a:off x="3093015" y="1981363"/>
              <a:ext cx="1142999" cy="369332"/>
            </a:xfrm>
            <a:prstGeom prst="rect">
              <a:avLst/>
            </a:prstGeom>
            <a:noFill/>
          </p:spPr>
          <p:txBody>
            <a:bodyPr wrap="square" rtlCol="0">
              <a:spAutoFit/>
            </a:bodyPr>
            <a:lstStyle/>
            <a:p>
              <a:r>
                <a:rPr lang="en-US" dirty="0" smtClean="0"/>
                <a:t>17:42</a:t>
              </a:r>
              <a:endParaRPr lang="en-US" dirty="0"/>
            </a:p>
          </p:txBody>
        </p:sp>
        <p:grpSp>
          <p:nvGrpSpPr>
            <p:cNvPr id="188" name="Group 187"/>
            <p:cNvGrpSpPr/>
            <p:nvPr/>
          </p:nvGrpSpPr>
          <p:grpSpPr>
            <a:xfrm>
              <a:off x="4107593" y="1726798"/>
              <a:ext cx="1243225" cy="369332"/>
              <a:chOff x="2711586" y="2279219"/>
              <a:chExt cx="1243225" cy="343327"/>
            </a:xfrm>
          </p:grpSpPr>
          <p:sp>
            <p:nvSpPr>
              <p:cNvPr id="189" name="Right Brace 188"/>
              <p:cNvSpPr/>
              <p:nvPr/>
            </p:nvSpPr>
            <p:spPr>
              <a:xfrm>
                <a:off x="2711586" y="2367479"/>
                <a:ext cx="155996" cy="21610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90" name="TextBox 189"/>
              <p:cNvSpPr txBox="1"/>
              <p:nvPr/>
            </p:nvSpPr>
            <p:spPr>
              <a:xfrm>
                <a:off x="2879134" y="2279219"/>
                <a:ext cx="1075677" cy="343327"/>
              </a:xfrm>
              <a:prstGeom prst="rect">
                <a:avLst/>
              </a:prstGeom>
              <a:noFill/>
            </p:spPr>
            <p:txBody>
              <a:bodyPr wrap="square" rtlCol="0">
                <a:spAutoFit/>
              </a:bodyPr>
              <a:lstStyle/>
              <a:p>
                <a:r>
                  <a:rPr lang="en-US" dirty="0" smtClean="0"/>
                  <a:t>Home</a:t>
                </a:r>
                <a:endParaRPr lang="en-US" dirty="0"/>
              </a:p>
            </p:txBody>
          </p:sp>
        </p:grpSp>
      </p:grpSp>
      <p:cxnSp>
        <p:nvCxnSpPr>
          <p:cNvPr id="191" name="Straight Connector 190"/>
          <p:cNvCxnSpPr/>
          <p:nvPr/>
        </p:nvCxnSpPr>
        <p:spPr>
          <a:xfrm flipH="1" flipV="1">
            <a:off x="6498466" y="2031874"/>
            <a:ext cx="5179" cy="288777"/>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6498466" y="1691613"/>
            <a:ext cx="1381368" cy="340262"/>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5724705" y="1847913"/>
            <a:ext cx="1142999" cy="369332"/>
          </a:xfrm>
          <a:prstGeom prst="rect">
            <a:avLst/>
          </a:prstGeom>
          <a:noFill/>
        </p:spPr>
        <p:txBody>
          <a:bodyPr wrap="square" rtlCol="0">
            <a:spAutoFit/>
          </a:bodyPr>
          <a:lstStyle/>
          <a:p>
            <a:r>
              <a:rPr lang="en-US" dirty="0" smtClean="0"/>
              <a:t>17:45</a:t>
            </a:r>
            <a:endParaRPr lang="en-US" dirty="0"/>
          </a:p>
        </p:txBody>
      </p:sp>
      <p:sp>
        <p:nvSpPr>
          <p:cNvPr id="194" name="Freeform 193"/>
          <p:cNvSpPr/>
          <p:nvPr/>
        </p:nvSpPr>
        <p:spPr>
          <a:xfrm rot="5067413" flipH="1" flipV="1">
            <a:off x="6942488" y="4280294"/>
            <a:ext cx="812951" cy="1180948"/>
          </a:xfrm>
          <a:custGeom>
            <a:avLst/>
            <a:gdLst>
              <a:gd name="connsiteX0" fmla="*/ 0 w 1219200"/>
              <a:gd name="connsiteY0" fmla="*/ 702734 h 702734"/>
              <a:gd name="connsiteX1" fmla="*/ 1219200 w 1219200"/>
              <a:gd name="connsiteY1" fmla="*/ 0 h 702734"/>
            </a:gdLst>
            <a:ahLst/>
            <a:cxnLst>
              <a:cxn ang="0">
                <a:pos x="connsiteX0" y="connsiteY0"/>
              </a:cxn>
              <a:cxn ang="0">
                <a:pos x="connsiteX1" y="connsiteY1"/>
              </a:cxn>
            </a:cxnLst>
            <a:rect l="l" t="t" r="r" b="b"/>
            <a:pathLst>
              <a:path w="1219200" h="702734">
                <a:moveTo>
                  <a:pt x="0" y="702734"/>
                </a:moveTo>
                <a:lnTo>
                  <a:pt x="1219200" y="0"/>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Picture 195"/>
          <p:cNvPicPr>
            <a:picLocks noChangeAspect="1"/>
          </p:cNvPicPr>
          <p:nvPr/>
        </p:nvPicPr>
        <p:blipFill>
          <a:blip r:embed="rId17"/>
          <a:stretch>
            <a:fillRect/>
          </a:stretch>
        </p:blipFill>
        <p:spPr>
          <a:xfrm>
            <a:off x="4774357" y="603383"/>
            <a:ext cx="4406400" cy="5613988"/>
          </a:xfrm>
          <a:prstGeom prst="rect">
            <a:avLst/>
          </a:prstGeom>
        </p:spPr>
      </p:pic>
      <p:pic>
        <p:nvPicPr>
          <p:cNvPr id="235" name="Picture 234"/>
          <p:cNvPicPr>
            <a:picLocks noChangeAspect="1"/>
          </p:cNvPicPr>
          <p:nvPr/>
        </p:nvPicPr>
        <p:blipFill>
          <a:blip r:embed="rId18"/>
          <a:stretch>
            <a:fillRect/>
          </a:stretch>
        </p:blipFill>
        <p:spPr>
          <a:xfrm>
            <a:off x="4777987" y="645850"/>
            <a:ext cx="4406400" cy="5613988"/>
          </a:xfrm>
          <a:prstGeom prst="rect">
            <a:avLst/>
          </a:prstGeom>
        </p:spPr>
      </p:pic>
      <p:sp>
        <p:nvSpPr>
          <p:cNvPr id="2" name="Slide Number Placeholder 1"/>
          <p:cNvSpPr>
            <a:spLocks noGrp="1"/>
          </p:cNvSpPr>
          <p:nvPr>
            <p:ph type="sldNum" sz="quarter" idx="12"/>
          </p:nvPr>
        </p:nvSpPr>
        <p:spPr/>
        <p:txBody>
          <a:bodyPr/>
          <a:lstStyle/>
          <a:p>
            <a:fld id="{A297E8B3-6CB8-4D8F-AB04-9CBA8BF370F6}" type="slidenum">
              <a:rPr lang="en-US" smtClean="0"/>
              <a:t>5</a:t>
            </a:fld>
            <a:endParaRPr lang="en-US"/>
          </a:p>
        </p:txBody>
      </p:sp>
    </p:spTree>
    <p:extLst>
      <p:ext uri="{BB962C8B-B14F-4D97-AF65-F5344CB8AC3E}">
        <p14:creationId xmlns:p14="http://schemas.microsoft.com/office/powerpoint/2010/main" val="18842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2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3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4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4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40"/>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7"/>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50"/>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2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2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25"/>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5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5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6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8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8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8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8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9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9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9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7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7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9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5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163"/>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9"/>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18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66"/>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180"/>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84"/>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175"/>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72"/>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18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159"/>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186"/>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156"/>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194"/>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192"/>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193"/>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191"/>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14"/>
                                        </p:tgtEl>
                                        <p:attrNameLst>
                                          <p:attrName>style.visibility</p:attrName>
                                        </p:attrNameLst>
                                      </p:cBhvr>
                                      <p:to>
                                        <p:strVal val="visible"/>
                                      </p:to>
                                    </p:set>
                                  </p:childTnLst>
                                </p:cTn>
                              </p:par>
                              <p:par>
                                <p:cTn id="171" presetID="1" presetClass="exit" presetSubtype="0" fill="hold" nodeType="withEffect">
                                  <p:stCondLst>
                                    <p:cond delay="0"/>
                                  </p:stCondLst>
                                  <p:childTnLst>
                                    <p:set>
                                      <p:cBhvr>
                                        <p:cTn id="172" dur="1" fill="hold">
                                          <p:stCondLst>
                                            <p:cond delay="0"/>
                                          </p:stCondLst>
                                        </p:cTn>
                                        <p:tgtEl>
                                          <p:spTgt spid="16"/>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196"/>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7"/>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18"/>
                                        </p:tgtEl>
                                        <p:attrNameLst>
                                          <p:attrName>style.visibility</p:attrName>
                                        </p:attrNameLst>
                                      </p:cBhvr>
                                      <p:to>
                                        <p:strVal val="visible"/>
                                      </p:to>
                                    </p:set>
                                  </p:childTnLst>
                                </p:cTn>
                              </p:par>
                              <p:par>
                                <p:cTn id="183" presetID="1" presetClass="exit" presetSubtype="0" fill="hold" nodeType="withEffect">
                                  <p:stCondLst>
                                    <p:cond delay="0"/>
                                  </p:stCondLst>
                                  <p:childTnLst>
                                    <p:set>
                                      <p:cBhvr>
                                        <p:cTn id="184" dur="1" fill="hold">
                                          <p:stCondLst>
                                            <p:cond delay="0"/>
                                          </p:stCondLst>
                                        </p:cTn>
                                        <p:tgtEl>
                                          <p:spTgt spid="17"/>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235"/>
                                        </p:tgtEl>
                                        <p:attrNameLst>
                                          <p:attrName>style.visibility</p:attrName>
                                        </p:attrNameLst>
                                      </p:cBhvr>
                                      <p:to>
                                        <p:strVal val="visible"/>
                                      </p:to>
                                    </p:set>
                                  </p:childTnLst>
                                </p:cTn>
                              </p:par>
                              <p:par>
                                <p:cTn id="187" presetID="1" presetClass="exit" presetSubtype="0" fill="hold" nodeType="withEffect">
                                  <p:stCondLst>
                                    <p:cond delay="0"/>
                                  </p:stCondLst>
                                  <p:childTnLst>
                                    <p:set>
                                      <p:cBhvr>
                                        <p:cTn id="188" dur="1" fill="hold">
                                          <p:stCondLst>
                                            <p:cond delay="0"/>
                                          </p:stCondLst>
                                        </p:cTn>
                                        <p:tgtEl>
                                          <p:spTgt spid="196"/>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3">
                                            <p:txEl>
                                              <p:pRg st="3" end="3"/>
                                            </p:txEl>
                                          </p:spTgt>
                                        </p:tgtEl>
                                        <p:attrNameLst>
                                          <p:attrName>style.visibility</p:attrName>
                                        </p:attrNameLst>
                                      </p:cBhvr>
                                      <p:to>
                                        <p:strVal val="visible"/>
                                      </p:to>
                                    </p:set>
                                  </p:childTnLst>
                                </p:cTn>
                              </p:par>
                            </p:childTnLst>
                          </p:cTn>
                        </p:par>
                        <p:par>
                          <p:cTn id="193" fill="hold">
                            <p:stCondLst>
                              <p:cond delay="0"/>
                            </p:stCondLst>
                            <p:childTnLst>
                              <p:par>
                                <p:cTn id="194" presetID="1" presetClass="exit" presetSubtype="0" fill="hold" nodeType="afterEffect">
                                  <p:stCondLst>
                                    <p:cond delay="0"/>
                                  </p:stCondLst>
                                  <p:childTnLst>
                                    <p:set>
                                      <p:cBhvr>
                                        <p:cTn id="195" dur="1" fill="hold">
                                          <p:stCondLst>
                                            <p:cond delay="0"/>
                                          </p:stCondLst>
                                        </p:cTn>
                                        <p:tgtEl>
                                          <p:spTgt spid="18"/>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12"/>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4"/>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14"/>
                                        </p:tgtEl>
                                        <p:attrNameLst>
                                          <p:attrName>style.visibility</p:attrName>
                                        </p:attrNameLst>
                                      </p:cBhvr>
                                      <p:to>
                                        <p:strVal val="hidden"/>
                                      </p:to>
                                    </p:set>
                                  </p:childTnLst>
                                </p:cTn>
                              </p:par>
                              <p:par>
                                <p:cTn id="202" presetID="1" presetClass="exit" presetSubtype="0" fill="hold" nodeType="withEffect">
                                  <p:stCondLst>
                                    <p:cond delay="0"/>
                                  </p:stCondLst>
                                  <p:childTnLst>
                                    <p:set>
                                      <p:cBhvr>
                                        <p:cTn id="203" dur="1" fill="hold">
                                          <p:stCondLst>
                                            <p:cond delay="0"/>
                                          </p:stCondLst>
                                        </p:cTn>
                                        <p:tgtEl>
                                          <p:spTgt spid="2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8" grpId="1" animBg="1"/>
      <p:bldP spid="149" grpId="0" animBg="1"/>
      <p:bldP spid="149" grpId="1" animBg="1"/>
      <p:bldP spid="150" grpId="0" animBg="1"/>
      <p:bldP spid="150" grpId="1" animBg="1"/>
      <p:bldP spid="183" grpId="0" animBg="1"/>
      <p:bldP spid="183" grpId="1" animBg="1"/>
      <p:bldP spid="184" grpId="0" animBg="1"/>
      <p:bldP spid="184" grpId="1" animBg="1"/>
      <p:bldP spid="185" grpId="0" animBg="1"/>
      <p:bldP spid="185" grpId="1" animBg="1"/>
      <p:bldP spid="193" grpId="0"/>
      <p:bldP spid="193" grpId="1"/>
      <p:bldP spid="194" grpId="0" animBg="1"/>
      <p:bldP spid="19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46" y="286604"/>
            <a:ext cx="7986514" cy="1450757"/>
          </a:xfrm>
        </p:spPr>
        <p:txBody>
          <a:bodyPr/>
          <a:lstStyle/>
          <a:p>
            <a:r>
              <a:rPr lang="en-US" dirty="0" smtClean="0"/>
              <a:t>Network Design Problem (NDP)</a:t>
            </a:r>
            <a:endParaRPr lang="en-US" dirty="0"/>
          </a:p>
        </p:txBody>
      </p:sp>
      <p:sp>
        <p:nvSpPr>
          <p:cNvPr id="3" name="Content Placeholder 2"/>
          <p:cNvSpPr>
            <a:spLocks noGrp="1"/>
          </p:cNvSpPr>
          <p:nvPr>
            <p:ph idx="1"/>
          </p:nvPr>
        </p:nvSpPr>
        <p:spPr>
          <a:xfrm>
            <a:off x="470780" y="1777377"/>
            <a:ext cx="8274868" cy="4541942"/>
          </a:xfrm>
        </p:spPr>
        <p:txBody>
          <a:bodyPr>
            <a:noAutofit/>
          </a:bodyPr>
          <a:lstStyle/>
          <a:p>
            <a:pPr>
              <a:buClr>
                <a:schemeClr val="accent1">
                  <a:lumMod val="75000"/>
                </a:schemeClr>
              </a:buClr>
              <a:buSzPct val="85000"/>
              <a:buFont typeface="Wingdings" panose="05000000000000000000" pitchFamily="2" charset="2"/>
              <a:buChar char="§"/>
            </a:pPr>
            <a:r>
              <a:rPr lang="en-US" sz="2400" dirty="0">
                <a:solidFill>
                  <a:schemeClr val="tx1"/>
                </a:solidFill>
              </a:rPr>
              <a:t>S</a:t>
            </a:r>
            <a:r>
              <a:rPr lang="en-US" sz="2400" dirty="0" smtClean="0">
                <a:solidFill>
                  <a:schemeClr val="tx1"/>
                </a:solidFill>
              </a:rPr>
              <a:t>trategic or tactical planning of resources to manage a network</a:t>
            </a:r>
          </a:p>
          <a:p>
            <a:pPr>
              <a:buClr>
                <a:schemeClr val="accent1">
                  <a:lumMod val="75000"/>
                </a:schemeClr>
              </a:buClr>
              <a:buSzPct val="85000"/>
              <a:buFont typeface="Wingdings" panose="05000000000000000000" pitchFamily="2" charset="2"/>
              <a:buChar char="§"/>
            </a:pPr>
            <a:r>
              <a:rPr lang="en-US" sz="2400" dirty="0" smtClean="0">
                <a:solidFill>
                  <a:schemeClr val="tx1"/>
                </a:solidFill>
              </a:rPr>
              <a:t>Roadway </a:t>
            </a:r>
            <a:r>
              <a:rPr lang="en-US" sz="2400" dirty="0">
                <a:solidFill>
                  <a:schemeClr val="tx1"/>
                </a:solidFill>
              </a:rPr>
              <a:t>Network Design </a:t>
            </a:r>
            <a:r>
              <a:rPr lang="en-US" sz="2400" dirty="0" smtClean="0">
                <a:solidFill>
                  <a:schemeClr val="tx1"/>
                </a:solidFill>
              </a:rPr>
              <a:t>Problems</a:t>
            </a:r>
          </a:p>
          <a:p>
            <a:pPr lvl="1">
              <a:buClr>
                <a:schemeClr val="accent1">
                  <a:lumMod val="75000"/>
                </a:schemeClr>
              </a:buClr>
              <a:buSzPct val="85000"/>
              <a:buFont typeface="Wingdings" panose="05000000000000000000" pitchFamily="2" charset="2"/>
              <a:buChar char="§"/>
            </a:pPr>
            <a:r>
              <a:rPr lang="en-US" sz="2200" dirty="0" smtClean="0">
                <a:solidFill>
                  <a:schemeClr val="tx1"/>
                </a:solidFill>
              </a:rPr>
              <a:t>“Optimal decision on </a:t>
            </a:r>
            <a:r>
              <a:rPr lang="en-US" sz="2200" smtClean="0">
                <a:solidFill>
                  <a:schemeClr val="tx1"/>
                </a:solidFill>
              </a:rPr>
              <a:t>expansion of </a:t>
            </a:r>
            <a:r>
              <a:rPr lang="en-US" sz="2200" dirty="0" smtClean="0">
                <a:solidFill>
                  <a:schemeClr val="tx1"/>
                </a:solidFill>
              </a:rPr>
              <a:t>a street and highway system in response to a growing demand for travel” (Yang and Bell, 1998)</a:t>
            </a:r>
            <a:endParaRPr lang="en-US" sz="2200" dirty="0">
              <a:solidFill>
                <a:schemeClr val="tx1"/>
              </a:solidFill>
            </a:endParaRPr>
          </a:p>
          <a:p>
            <a:pPr lvl="1">
              <a:buClr>
                <a:schemeClr val="accent1">
                  <a:lumMod val="75000"/>
                </a:schemeClr>
              </a:buClr>
              <a:buSzPct val="85000"/>
              <a:buFont typeface="Wingdings" panose="05000000000000000000" pitchFamily="2" charset="2"/>
              <a:buChar char="§"/>
            </a:pPr>
            <a:r>
              <a:rPr lang="en-US" sz="2400" dirty="0" smtClean="0">
                <a:solidFill>
                  <a:schemeClr val="tx1"/>
                </a:solidFill>
              </a:rPr>
              <a:t>Congestion </a:t>
            </a:r>
            <a:r>
              <a:rPr lang="en-US" sz="2400" dirty="0">
                <a:solidFill>
                  <a:schemeClr val="tx1"/>
                </a:solidFill>
              </a:rPr>
              <a:t>effect  </a:t>
            </a:r>
          </a:p>
          <a:p>
            <a:pPr lvl="1">
              <a:buClr>
                <a:schemeClr val="accent1">
                  <a:lumMod val="75000"/>
                </a:schemeClr>
              </a:buClr>
              <a:buSzPct val="85000"/>
              <a:buFont typeface="Wingdings" panose="05000000000000000000" pitchFamily="2" charset="2"/>
              <a:buChar char="§"/>
            </a:pPr>
            <a:r>
              <a:rPr lang="en-US" sz="2400" dirty="0">
                <a:solidFill>
                  <a:schemeClr val="tx1"/>
                </a:solidFill>
              </a:rPr>
              <a:t>Route choice: “selfish traveler”</a:t>
            </a:r>
          </a:p>
          <a:p>
            <a:pPr lvl="1">
              <a:buClr>
                <a:schemeClr val="accent1">
                  <a:lumMod val="75000"/>
                </a:schemeClr>
              </a:buClr>
              <a:buSzPct val="85000"/>
              <a:buFont typeface="Wingdings" panose="05000000000000000000" pitchFamily="2" charset="2"/>
              <a:buChar char="§"/>
            </a:pPr>
            <a:r>
              <a:rPr lang="en-US" sz="2400" dirty="0">
                <a:solidFill>
                  <a:schemeClr val="tx1"/>
                </a:solidFill>
              </a:rPr>
              <a:t>Bi-level structure</a:t>
            </a:r>
          </a:p>
          <a:p>
            <a:pPr lvl="2">
              <a:buClr>
                <a:schemeClr val="accent1">
                  <a:lumMod val="75000"/>
                </a:schemeClr>
              </a:buClr>
              <a:buSzPct val="85000"/>
              <a:buFont typeface="Wingdings" panose="05000000000000000000" pitchFamily="2" charset="2"/>
              <a:buChar char="§"/>
            </a:pPr>
            <a:r>
              <a:rPr lang="en-US" sz="2400" dirty="0">
                <a:solidFill>
                  <a:schemeClr val="tx1"/>
                </a:solidFill>
              </a:rPr>
              <a:t>Upper Level: NDP</a:t>
            </a:r>
          </a:p>
          <a:p>
            <a:pPr lvl="2">
              <a:buClr>
                <a:schemeClr val="accent1">
                  <a:lumMod val="75000"/>
                </a:schemeClr>
              </a:buClr>
              <a:buSzPct val="85000"/>
              <a:buFont typeface="Wingdings" panose="05000000000000000000" pitchFamily="2" charset="2"/>
              <a:buChar char="§"/>
            </a:pPr>
            <a:r>
              <a:rPr lang="en-US" sz="2400" dirty="0">
                <a:solidFill>
                  <a:schemeClr val="tx1"/>
                </a:solidFill>
              </a:rPr>
              <a:t>Lower Level: Traffic Assignment</a:t>
            </a:r>
          </a:p>
          <a:p>
            <a:pPr lvl="1">
              <a:buClr>
                <a:schemeClr val="accent1">
                  <a:lumMod val="75000"/>
                </a:schemeClr>
              </a:buClr>
              <a:buSzPct val="85000"/>
              <a:buFont typeface="Wingdings" panose="05000000000000000000" pitchFamily="2" charset="2"/>
              <a:buChar char="§"/>
            </a:pPr>
            <a:endParaRPr lang="en-US" sz="2200" dirty="0">
              <a:solidFill>
                <a:schemeClr val="tx1"/>
              </a:solidFill>
            </a:endParaRPr>
          </a:p>
        </p:txBody>
      </p:sp>
      <p:sp>
        <p:nvSpPr>
          <p:cNvPr id="4" name="Slide Number Placeholder 3"/>
          <p:cNvSpPr>
            <a:spLocks noGrp="1"/>
          </p:cNvSpPr>
          <p:nvPr>
            <p:ph type="sldNum" sz="quarter" idx="12"/>
          </p:nvPr>
        </p:nvSpPr>
        <p:spPr/>
        <p:txBody>
          <a:bodyPr/>
          <a:lstStyle/>
          <a:p>
            <a:fld id="{A297E8B3-6CB8-4D8F-AB04-9CBA8BF370F6}" type="slidenum">
              <a:rPr lang="en-US" smtClean="0"/>
              <a:t>6</a:t>
            </a:fld>
            <a:endParaRPr lang="en-US"/>
          </a:p>
        </p:txBody>
      </p:sp>
    </p:spTree>
    <p:extLst>
      <p:ext uri="{BB962C8B-B14F-4D97-AF65-F5344CB8AC3E}">
        <p14:creationId xmlns:p14="http://schemas.microsoft.com/office/powerpoint/2010/main" val="103870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29" y="286604"/>
            <a:ext cx="7769231" cy="1450757"/>
          </a:xfrm>
        </p:spPr>
        <p:txBody>
          <a:bodyPr/>
          <a:lstStyle/>
          <a:p>
            <a:r>
              <a:rPr lang="en-US" dirty="0" smtClean="0"/>
              <a:t>Location </a:t>
            </a:r>
            <a:r>
              <a:rPr lang="en-US" dirty="0"/>
              <a:t>R</a:t>
            </a:r>
            <a:r>
              <a:rPr lang="en-US" dirty="0" smtClean="0"/>
              <a:t>outing Problem (LRP)</a:t>
            </a:r>
            <a:endParaRPr lang="en-US" dirty="0"/>
          </a:p>
        </p:txBody>
      </p:sp>
      <p:sp>
        <p:nvSpPr>
          <p:cNvPr id="3" name="Content Placeholder 2"/>
          <p:cNvSpPr>
            <a:spLocks noGrp="1"/>
          </p:cNvSpPr>
          <p:nvPr>
            <p:ph idx="1"/>
          </p:nvPr>
        </p:nvSpPr>
        <p:spPr>
          <a:xfrm>
            <a:off x="685800" y="1808855"/>
            <a:ext cx="7772400" cy="4050792"/>
          </a:xfrm>
        </p:spPr>
        <p:txBody>
          <a:bodyPr>
            <a:normAutofit/>
          </a:bodyPr>
          <a:lstStyle/>
          <a:p>
            <a:pPr>
              <a:buFont typeface="Wingdings" panose="05000000000000000000" pitchFamily="2" charset="2"/>
              <a:buChar char="§"/>
            </a:pPr>
            <a:r>
              <a:rPr lang="en-US" dirty="0" smtClean="0"/>
              <a:t>Facility Location decisions are influenced by possible routing </a:t>
            </a:r>
            <a:endParaRPr lang="en-US" sz="2000" dirty="0" smtClean="0"/>
          </a:p>
          <a:p>
            <a:pPr lvl="1">
              <a:buFont typeface="Wingdings" panose="05000000000000000000" pitchFamily="2" charset="2"/>
              <a:buChar char="§"/>
            </a:pPr>
            <a:r>
              <a:rPr lang="en-US" sz="2000" dirty="0" smtClean="0"/>
              <a:t>Facility Location Strategy</a:t>
            </a:r>
          </a:p>
          <a:p>
            <a:pPr lvl="1">
              <a:buFont typeface="Wingdings" panose="05000000000000000000" pitchFamily="2" charset="2"/>
              <a:buChar char="§"/>
            </a:pPr>
            <a:r>
              <a:rPr lang="en-US" sz="2000" dirty="0" smtClean="0"/>
              <a:t>Vehicle Routing Problem (VRP)</a:t>
            </a:r>
          </a:p>
          <a:p>
            <a:pPr>
              <a:buFont typeface="Wingdings" panose="05000000000000000000" pitchFamily="2" charset="2"/>
              <a:buChar char="§"/>
            </a:pPr>
            <a:r>
              <a:rPr lang="en-US" dirty="0" smtClean="0"/>
              <a:t>One central decision maker</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467" y="3354412"/>
            <a:ext cx="2325482" cy="2709141"/>
          </a:xfrm>
          <a:prstGeom prst="rect">
            <a:avLst/>
          </a:prstGeom>
          <a:noFill/>
          <a:ln>
            <a:noFill/>
          </a:ln>
        </p:spPr>
      </p:pic>
      <p:pic>
        <p:nvPicPr>
          <p:cNvPr id="7" name="Picture 6"/>
          <p:cNvPicPr>
            <a:picLocks noChangeAspect="1"/>
          </p:cNvPicPr>
          <p:nvPr/>
        </p:nvPicPr>
        <p:blipFill>
          <a:blip r:embed="rId4"/>
          <a:stretch>
            <a:fillRect/>
          </a:stretch>
        </p:blipFill>
        <p:spPr>
          <a:xfrm>
            <a:off x="4348616" y="3354411"/>
            <a:ext cx="3940145" cy="2709141"/>
          </a:xfrm>
          <a:prstGeom prst="rect">
            <a:avLst/>
          </a:prstGeom>
        </p:spPr>
      </p:pic>
      <p:sp>
        <p:nvSpPr>
          <p:cNvPr id="4" name="Slide Number Placeholder 3"/>
          <p:cNvSpPr>
            <a:spLocks noGrp="1"/>
          </p:cNvSpPr>
          <p:nvPr>
            <p:ph type="sldNum" sz="quarter" idx="12"/>
          </p:nvPr>
        </p:nvSpPr>
        <p:spPr/>
        <p:txBody>
          <a:bodyPr/>
          <a:lstStyle/>
          <a:p>
            <a:fld id="{A297E8B3-6CB8-4D8F-AB04-9CBA8BF370F6}" type="slidenum">
              <a:rPr lang="en-US" smtClean="0"/>
              <a:t>7</a:t>
            </a:fld>
            <a:endParaRPr lang="en-US"/>
          </a:p>
        </p:txBody>
      </p:sp>
    </p:spTree>
    <p:extLst>
      <p:ext uri="{BB962C8B-B14F-4D97-AF65-F5344CB8AC3E}">
        <p14:creationId xmlns:p14="http://schemas.microsoft.com/office/powerpoint/2010/main" val="2287449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59" y="286604"/>
            <a:ext cx="7950301" cy="1450757"/>
          </a:xfrm>
        </p:spPr>
        <p:txBody>
          <a:bodyPr>
            <a:normAutofit fontScale="90000"/>
          </a:bodyPr>
          <a:lstStyle/>
          <a:p>
            <a:r>
              <a:rPr lang="en-US" dirty="0" smtClean="0"/>
              <a:t>Network Design Problem – Household Activity Pattern Problem</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smtClean="0"/>
              <a:t>Inspired by Location Routing Problem</a:t>
            </a:r>
          </a:p>
          <a:p>
            <a:pPr>
              <a:buFont typeface="Wingdings" panose="05000000000000000000" pitchFamily="2" charset="2"/>
              <a:buChar char="§"/>
            </a:pPr>
            <a:r>
              <a:rPr lang="en-US" sz="2400" dirty="0" smtClean="0"/>
              <a:t>Activity-based Network Design Problem</a:t>
            </a:r>
          </a:p>
          <a:p>
            <a:pPr lvl="1">
              <a:buFont typeface="Wingdings" panose="05000000000000000000" pitchFamily="2" charset="2"/>
              <a:buChar char="§"/>
            </a:pPr>
            <a:r>
              <a:rPr lang="en-US" sz="2400" dirty="0" smtClean="0"/>
              <a:t>Bi-level formulation</a:t>
            </a:r>
          </a:p>
          <a:p>
            <a:pPr lvl="1">
              <a:buFont typeface="Wingdings" panose="05000000000000000000" pitchFamily="2" charset="2"/>
              <a:buChar char="§"/>
            </a:pPr>
            <a:r>
              <a:rPr lang="en-US" sz="2400" dirty="0" smtClean="0"/>
              <a:t>Upper Level: NDP</a:t>
            </a:r>
          </a:p>
          <a:p>
            <a:pPr lvl="1">
              <a:buFont typeface="Wingdings" panose="05000000000000000000" pitchFamily="2" charset="2"/>
              <a:buChar char="§"/>
            </a:pPr>
            <a:r>
              <a:rPr lang="en-US" sz="2400" dirty="0" smtClean="0"/>
              <a:t>Lower Level: Household Activity Pattern Problem (HAPP)</a:t>
            </a:r>
            <a:endParaRPr lang="en-US" sz="2400" dirty="0"/>
          </a:p>
        </p:txBody>
      </p:sp>
      <p:sp>
        <p:nvSpPr>
          <p:cNvPr id="4" name="Slide Number Placeholder 3"/>
          <p:cNvSpPr>
            <a:spLocks noGrp="1"/>
          </p:cNvSpPr>
          <p:nvPr>
            <p:ph type="sldNum" sz="quarter" idx="12"/>
          </p:nvPr>
        </p:nvSpPr>
        <p:spPr/>
        <p:txBody>
          <a:bodyPr/>
          <a:lstStyle/>
          <a:p>
            <a:fld id="{A297E8B3-6CB8-4D8F-AB04-9CBA8BF370F6}" type="slidenum">
              <a:rPr lang="en-US" smtClean="0"/>
              <a:t>8</a:t>
            </a:fld>
            <a:endParaRPr lang="en-US"/>
          </a:p>
        </p:txBody>
      </p:sp>
    </p:spTree>
    <p:extLst>
      <p:ext uri="{BB962C8B-B14F-4D97-AF65-F5344CB8AC3E}">
        <p14:creationId xmlns:p14="http://schemas.microsoft.com/office/powerpoint/2010/main" val="3492625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Household Activity Pattern Problem (HAPP)</a:t>
            </a:r>
            <a:endParaRPr lang="en-US" dirty="0"/>
          </a:p>
        </p:txBody>
      </p:sp>
      <p:sp>
        <p:nvSpPr>
          <p:cNvPr id="3" name="Content Placeholder 2"/>
          <p:cNvSpPr>
            <a:spLocks noGrp="1"/>
          </p:cNvSpPr>
          <p:nvPr>
            <p:ph idx="1"/>
          </p:nvPr>
        </p:nvSpPr>
        <p:spPr>
          <a:xfrm>
            <a:off x="622425" y="1759269"/>
            <a:ext cx="7996473" cy="4050792"/>
          </a:xfrm>
        </p:spPr>
        <p:txBody>
          <a:bodyPr>
            <a:noAutofit/>
          </a:bodyPr>
          <a:lstStyle/>
          <a:p>
            <a:pPr>
              <a:buFont typeface="Wingdings" panose="05000000000000000000" pitchFamily="2" charset="2"/>
              <a:buChar char="§"/>
            </a:pPr>
            <a:r>
              <a:rPr lang="en-US" sz="2100" dirty="0" smtClean="0"/>
              <a:t>Full </a:t>
            </a:r>
            <a:r>
              <a:rPr lang="en-US" sz="2100" dirty="0"/>
              <a:t>day activity-based travel demand </a:t>
            </a:r>
            <a:r>
              <a:rPr lang="en-US" sz="2100" dirty="0" smtClean="0"/>
              <a:t>model</a:t>
            </a:r>
          </a:p>
          <a:p>
            <a:pPr>
              <a:buFont typeface="Wingdings" panose="05000000000000000000" pitchFamily="2" charset="2"/>
              <a:buChar char="§"/>
            </a:pPr>
            <a:r>
              <a:rPr lang="en-US" sz="2100" dirty="0" smtClean="0"/>
              <a:t>Formulation of continuous path in time, space dimension restricted by temporal, spatial constraints (</a:t>
            </a:r>
            <a:r>
              <a:rPr lang="en-US" sz="2100" dirty="0" err="1" smtClean="0"/>
              <a:t>Hagerstrand</a:t>
            </a:r>
            <a:r>
              <a:rPr lang="en-US" sz="2100" dirty="0" smtClean="0"/>
              <a:t>, 1970) </a:t>
            </a:r>
          </a:p>
          <a:p>
            <a:pPr hangingPunct="0">
              <a:buFont typeface="Wingdings" panose="05000000000000000000" pitchFamily="2" charset="2"/>
              <a:buChar char="§"/>
            </a:pPr>
            <a:r>
              <a:rPr lang="en-US" sz="2100" dirty="0"/>
              <a:t>Network-Based Mixed Integer Linear Programming</a:t>
            </a:r>
          </a:p>
          <a:p>
            <a:pPr lvl="1" hangingPunct="0">
              <a:buFont typeface="Wingdings" panose="05000000000000000000" pitchFamily="2" charset="2"/>
              <a:buChar char="§"/>
            </a:pPr>
            <a:r>
              <a:rPr lang="en-US" sz="2100" dirty="0" smtClean="0"/>
              <a:t>Base Case: Pickup </a:t>
            </a:r>
            <a:r>
              <a:rPr lang="en-US" sz="2100" dirty="0"/>
              <a:t>and </a:t>
            </a:r>
            <a:r>
              <a:rPr lang="en-US" sz="2100" dirty="0" smtClean="0"/>
              <a:t>Delivery </a:t>
            </a:r>
            <a:r>
              <a:rPr lang="en-US" sz="2100" dirty="0"/>
              <a:t>Problem with Time Windows (PDPTW) </a:t>
            </a:r>
          </a:p>
          <a:p>
            <a:pPr>
              <a:buFont typeface="Wingdings" panose="05000000000000000000" pitchFamily="2" charset="2"/>
              <a:buChar char="§"/>
            </a:pPr>
            <a:r>
              <a:rPr lang="en-US" sz="2100" dirty="0" smtClean="0"/>
              <a:t>Simultaneous Travel Decisions</a:t>
            </a:r>
          </a:p>
          <a:p>
            <a:pPr lvl="1">
              <a:buFont typeface="Wingdings" panose="05000000000000000000" pitchFamily="2" charset="2"/>
              <a:buChar char="§"/>
            </a:pPr>
            <a:r>
              <a:rPr lang="en-US" sz="2100" dirty="0" smtClean="0"/>
              <a:t>Activity, vehicle allocation between HH members</a:t>
            </a:r>
          </a:p>
          <a:p>
            <a:pPr lvl="1">
              <a:buFont typeface="Wingdings" panose="05000000000000000000" pitchFamily="2" charset="2"/>
              <a:buChar char="§"/>
            </a:pPr>
            <a:r>
              <a:rPr lang="en-US" sz="2100" dirty="0" smtClean="0"/>
              <a:t>Sequence of activities</a:t>
            </a:r>
          </a:p>
          <a:p>
            <a:pPr lvl="1">
              <a:buFont typeface="Wingdings" panose="05000000000000000000" pitchFamily="2" charset="2"/>
              <a:buChar char="§"/>
            </a:pPr>
            <a:r>
              <a:rPr lang="en-US" sz="2100" dirty="0" smtClean="0"/>
              <a:t>Departure (activity) times</a:t>
            </a:r>
          </a:p>
          <a:p>
            <a:pPr lvl="1">
              <a:buFont typeface="Wingdings" panose="05000000000000000000" pitchFamily="2" charset="2"/>
              <a:buChar char="§"/>
            </a:pPr>
            <a:r>
              <a:rPr lang="en-US" sz="2100" dirty="0" smtClean="0"/>
              <a:t>Some level of mode choice</a:t>
            </a:r>
            <a:endParaRPr lang="en-US" sz="2100" dirty="0"/>
          </a:p>
          <a:p>
            <a:pPr lvl="1"/>
            <a:endParaRPr lang="en-US" sz="2100" dirty="0" smtClean="0"/>
          </a:p>
          <a:p>
            <a:pPr marL="0" indent="0">
              <a:buNone/>
            </a:pPr>
            <a:endParaRPr lang="en-US" sz="2100" dirty="0" smtClean="0"/>
          </a:p>
          <a:p>
            <a:endParaRPr lang="en-US" sz="2100" dirty="0"/>
          </a:p>
        </p:txBody>
      </p:sp>
      <p:sp>
        <p:nvSpPr>
          <p:cNvPr id="4" name="Slide Number Placeholder 3"/>
          <p:cNvSpPr>
            <a:spLocks noGrp="1"/>
          </p:cNvSpPr>
          <p:nvPr>
            <p:ph type="sldNum" sz="quarter" idx="12"/>
          </p:nvPr>
        </p:nvSpPr>
        <p:spPr/>
        <p:txBody>
          <a:bodyPr/>
          <a:lstStyle/>
          <a:p>
            <a:fld id="{A297E8B3-6CB8-4D8F-AB04-9CBA8BF370F6}" type="slidenum">
              <a:rPr lang="en-US" smtClean="0"/>
              <a:t>9</a:t>
            </a:fld>
            <a:endParaRPr lang="en-US"/>
          </a:p>
        </p:txBody>
      </p:sp>
    </p:spTree>
    <p:extLst>
      <p:ext uri="{BB962C8B-B14F-4D97-AF65-F5344CB8AC3E}">
        <p14:creationId xmlns:p14="http://schemas.microsoft.com/office/powerpoint/2010/main" val="2891693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8585</TotalTime>
  <Words>2507</Words>
  <Application>Microsoft Office PowerPoint</Application>
  <PresentationFormat>On-screen Show (4:3)</PresentationFormat>
  <Paragraphs>544</Paragraphs>
  <Slides>26</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Calibri Light</vt:lpstr>
      <vt:lpstr>Cambria Math</vt:lpstr>
      <vt:lpstr>Symbol</vt:lpstr>
      <vt:lpstr>Times New Roman</vt:lpstr>
      <vt:lpstr>Wingdings</vt:lpstr>
      <vt:lpstr>Retrospect</vt:lpstr>
      <vt:lpstr>Equation</vt:lpstr>
      <vt:lpstr>On Activity-Based  Network Design Problems</vt:lpstr>
      <vt:lpstr>Motivation</vt:lpstr>
      <vt:lpstr>Motivation</vt:lpstr>
      <vt:lpstr>Motivating  Examples</vt:lpstr>
      <vt:lpstr>PowerPoint Presentation</vt:lpstr>
      <vt:lpstr>Network Design Problem (NDP)</vt:lpstr>
      <vt:lpstr>Location Routing Problem (LRP)</vt:lpstr>
      <vt:lpstr>Network Design Problem – Household Activity Pattern Problem</vt:lpstr>
      <vt:lpstr>Household Activity Pattern Problem (HAPP)</vt:lpstr>
      <vt:lpstr>PowerPoint Presentation</vt:lpstr>
      <vt:lpstr>Location Selection Problem  for HAPP</vt:lpstr>
      <vt:lpstr>NDP-HAPP Model </vt:lpstr>
      <vt:lpstr>NDP-HAPP: dNDP</vt:lpstr>
      <vt:lpstr>NDP-HAPP: dHAPP</vt:lpstr>
      <vt:lpstr>NDP-HAPP Solution Algorithm</vt:lpstr>
      <vt:lpstr>Illustrative Example NDP-GHAPP</vt:lpstr>
      <vt:lpstr>PowerPoint Presentation</vt:lpstr>
      <vt:lpstr>Illustrative Example NDP-GHAPP</vt:lpstr>
      <vt:lpstr>Large scale case study</vt:lpstr>
      <vt:lpstr>Large scale case study</vt:lpstr>
      <vt:lpstr>PowerPoint Presentation</vt:lpstr>
      <vt:lpstr>NDP-HAPP Summary</vt:lpstr>
      <vt:lpstr>Thank you  Questions or comments?  jekang@uci.edu</vt:lpstr>
      <vt:lpstr>Illustrative example NDP-HAPP</vt:lpstr>
      <vt:lpstr>Illustrative example NDP-HAPP</vt:lpstr>
      <vt:lpstr>Illustrative example NDP-HAPP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activity-based network design problems</dc:title>
  <dc:creator>Jee Eun Kang</dc:creator>
  <cp:lastModifiedBy>Jee Eun Kang</cp:lastModifiedBy>
  <cp:revision>659</cp:revision>
  <dcterms:created xsi:type="dcterms:W3CDTF">2013-04-09T20:14:32Z</dcterms:created>
  <dcterms:modified xsi:type="dcterms:W3CDTF">2013-07-17T09:56:07Z</dcterms:modified>
</cp:coreProperties>
</file>