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5314" r:id="rId2"/>
  </p:sldMasterIdLst>
  <p:notesMasterIdLst>
    <p:notesMasterId r:id="rId40"/>
  </p:notesMasterIdLst>
  <p:handoutMasterIdLst>
    <p:handoutMasterId r:id="rId41"/>
  </p:handoutMasterIdLst>
  <p:sldIdLst>
    <p:sldId id="379" r:id="rId3"/>
    <p:sldId id="615" r:id="rId4"/>
    <p:sldId id="670" r:id="rId5"/>
    <p:sldId id="671" r:id="rId6"/>
    <p:sldId id="672" r:id="rId7"/>
    <p:sldId id="673" r:id="rId8"/>
    <p:sldId id="674" r:id="rId9"/>
    <p:sldId id="675" r:id="rId10"/>
    <p:sldId id="676" r:id="rId11"/>
    <p:sldId id="677" r:id="rId12"/>
    <p:sldId id="678" r:id="rId13"/>
    <p:sldId id="679" r:id="rId14"/>
    <p:sldId id="680" r:id="rId15"/>
    <p:sldId id="681" r:id="rId16"/>
    <p:sldId id="683" r:id="rId17"/>
    <p:sldId id="682" r:id="rId18"/>
    <p:sldId id="684" r:id="rId19"/>
    <p:sldId id="685" r:id="rId20"/>
    <p:sldId id="686" r:id="rId21"/>
    <p:sldId id="687" r:id="rId22"/>
    <p:sldId id="689" r:id="rId23"/>
    <p:sldId id="690" r:id="rId24"/>
    <p:sldId id="691" r:id="rId25"/>
    <p:sldId id="692" r:id="rId26"/>
    <p:sldId id="693" r:id="rId27"/>
    <p:sldId id="694" r:id="rId28"/>
    <p:sldId id="695" r:id="rId29"/>
    <p:sldId id="696" r:id="rId30"/>
    <p:sldId id="697" r:id="rId31"/>
    <p:sldId id="698" r:id="rId32"/>
    <p:sldId id="699" r:id="rId33"/>
    <p:sldId id="700" r:id="rId34"/>
    <p:sldId id="701" r:id="rId35"/>
    <p:sldId id="702" r:id="rId36"/>
    <p:sldId id="703" r:id="rId37"/>
    <p:sldId id="704" r:id="rId38"/>
    <p:sldId id="705" r:id="rId3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96">
          <p15:clr>
            <a:srgbClr val="A4A3A4"/>
          </p15:clr>
        </p15:guide>
        <p15:guide id="2" pos="2901">
          <p15:clr>
            <a:srgbClr val="A4A3A4"/>
          </p15:clr>
        </p15:guide>
        <p15:guide id="3" pos="5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85"/>
    <a:srgbClr val="0F1150"/>
    <a:srgbClr val="B2B2B2"/>
    <a:srgbClr val="ADC610"/>
    <a:srgbClr val="7BA0C9"/>
    <a:srgbClr val="77C0D7"/>
    <a:srgbClr val="775CD7"/>
    <a:srgbClr val="FB0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0" autoAdjust="0"/>
    <p:restoredTop sz="87790" autoAdjust="0"/>
  </p:normalViewPr>
  <p:slideViewPr>
    <p:cSldViewPr snapToGrid="0">
      <p:cViewPr varScale="1">
        <p:scale>
          <a:sx n="62" d="100"/>
          <a:sy n="62" d="100"/>
        </p:scale>
        <p:origin x="1650" y="60"/>
      </p:cViewPr>
      <p:guideLst>
        <p:guide orient="horz" pos="1296"/>
        <p:guide pos="2901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002" y="0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9C07ACF4-5613-403F-B254-1BFDF5F971DC}" type="datetime1">
              <a:rPr lang="en-US"/>
              <a:pPr>
                <a:defRPr/>
              </a:pPr>
              <a:t>7/18/2013</a:t>
            </a:fld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299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002" y="9119299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C1D09CF-1403-4FB3-975C-1AEDDA78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26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711" y="0"/>
            <a:ext cx="3170489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931" y="4561184"/>
            <a:ext cx="5363341" cy="432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834"/>
            <a:ext cx="3170490" cy="48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711" y="9120834"/>
            <a:ext cx="3170489" cy="48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4005FAD-EB9C-415E-8BE3-91C4826DD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75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05FAD-EB9C-415E-8BE3-91C4826DD6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94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686776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898974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700286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720234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824810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36153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7189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471488" y="2055813"/>
            <a:ext cx="7307262" cy="18970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endParaRPr lang="nl-NL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799" y="2155827"/>
            <a:ext cx="6798733" cy="64664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94265" y="2861729"/>
            <a:ext cx="6781801" cy="1016004"/>
          </a:xfrm>
        </p:spPr>
        <p:txBody>
          <a:bodyPr/>
          <a:lstStyle>
            <a:lvl1pPr marL="0" indent="0" algn="l">
              <a:buNone/>
              <a:defRPr>
                <a:solidFill>
                  <a:srgbClr val="00A6D6"/>
                </a:solidFill>
                <a:latin typeface="Bookman Old Style"/>
                <a:cs typeface="Bookman Old Style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subtitle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14264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981953984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71157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57200"/>
            <a:ext cx="1789112" cy="48783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7575" y="457200"/>
            <a:ext cx="5218113" cy="487838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49539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75" y="457200"/>
            <a:ext cx="7159625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513" y="1828800"/>
            <a:ext cx="3492500" cy="3506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0413" y="1828800"/>
            <a:ext cx="3494087" cy="167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0413" y="3657600"/>
            <a:ext cx="3494087" cy="1677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6455749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0" y="6134100"/>
            <a:ext cx="9144000" cy="723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5" name="Rectangle 23"/>
          <p:cNvSpPr>
            <a:spLocks noChangeArrowheads="1"/>
          </p:cNvSpPr>
          <p:nvPr userDrawn="1"/>
        </p:nvSpPr>
        <p:spPr bwMode="auto">
          <a:xfrm>
            <a:off x="466725" y="2057400"/>
            <a:ext cx="7467600" cy="1981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6" name="Rectangle 20"/>
          <p:cNvSpPr>
            <a:spLocks noChangeArrowheads="1"/>
          </p:cNvSpPr>
          <p:nvPr userDrawn="1"/>
        </p:nvSpPr>
        <p:spPr bwMode="auto">
          <a:xfrm>
            <a:off x="0" y="0"/>
            <a:ext cx="469900" cy="2057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6584950"/>
            <a:ext cx="9144000" cy="2730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8" name="Line 22"/>
          <p:cNvSpPr>
            <a:spLocks noChangeShapeType="1"/>
          </p:cNvSpPr>
          <p:nvPr userDrawn="1"/>
        </p:nvSpPr>
        <p:spPr bwMode="auto">
          <a:xfrm>
            <a:off x="0" y="6781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9" name="Line 24"/>
          <p:cNvSpPr>
            <a:spLocks noChangeShapeType="1"/>
          </p:cNvSpPr>
          <p:nvPr userDrawn="1"/>
        </p:nvSpPr>
        <p:spPr bwMode="auto">
          <a:xfrm>
            <a:off x="0" y="6134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0" name="Text Box 27"/>
          <p:cNvSpPr txBox="1">
            <a:spLocks noChangeArrowheads="1"/>
          </p:cNvSpPr>
          <p:nvPr userDrawn="1"/>
        </p:nvSpPr>
        <p:spPr bwMode="white">
          <a:xfrm>
            <a:off x="685800" y="3641725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B794DBF8-A8C5-4ECE-B418-C2B124711048}" type="datetime1">
              <a:rPr lang="nl-NL" sz="1600" smtClean="0">
                <a:solidFill>
                  <a:srgbClr val="FFFFFF"/>
                </a:solidFill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18-7-2013</a:t>
            </a:fld>
            <a:endParaRPr lang="nl-NL" sz="1600" smtClean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11" name="Picture 29" descr="TU_Delft_2.png                                                 00095E43Smidswater Server              C1CD65DB: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84900"/>
            <a:ext cx="887413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0"/>
          <p:cNvSpPr txBox="1">
            <a:spLocks noChangeArrowheads="1"/>
          </p:cNvSpPr>
          <p:nvPr userDrawn="1"/>
        </p:nvSpPr>
        <p:spPr bwMode="white">
          <a:xfrm>
            <a:off x="1498600" y="6572250"/>
            <a:ext cx="2971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800" smtClean="0">
                <a:solidFill>
                  <a:srgbClr val="FFFFFF"/>
                </a:solidFill>
                <a:cs typeface="+mn-cs"/>
              </a:rPr>
              <a:t>Challenge the future</a:t>
            </a:r>
            <a:endParaRPr lang="nl-NL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Text Box 31"/>
          <p:cNvSpPr txBox="1">
            <a:spLocks noChangeArrowheads="1"/>
          </p:cNvSpPr>
          <p:nvPr userDrawn="1"/>
        </p:nvSpPr>
        <p:spPr bwMode="auto">
          <a:xfrm>
            <a:off x="1498600" y="6292850"/>
            <a:ext cx="9906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nl-NL" sz="500" smtClean="0">
                <a:solidFill>
                  <a:srgbClr val="000000"/>
                </a:solidFill>
                <a:cs typeface="+mn-cs"/>
              </a:rPr>
              <a:t>Delft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500" smtClean="0">
                <a:solidFill>
                  <a:srgbClr val="000000"/>
                </a:solidFill>
                <a:cs typeface="+mn-cs"/>
              </a:rPr>
              <a:t>University of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z="500" smtClean="0">
                <a:solidFill>
                  <a:srgbClr val="000000"/>
                </a:solidFill>
                <a:cs typeface="+mn-cs"/>
              </a:rPr>
              <a:t>Technology</a:t>
            </a:r>
            <a:endParaRPr lang="nl-NL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1372" name="Rectangle 12"/>
          <p:cNvSpPr>
            <a:spLocks noGrp="1" noChangeArrowheads="1"/>
          </p:cNvSpPr>
          <p:nvPr>
            <p:ph type="ctrTitle"/>
          </p:nvPr>
        </p:nvSpPr>
        <p:spPr bwMode="white">
          <a:xfrm>
            <a:off x="685800" y="2286000"/>
            <a:ext cx="6931025" cy="457200"/>
          </a:xfrm>
        </p:spPr>
        <p:txBody>
          <a:bodyPr/>
          <a:lstStyle>
            <a:lvl1pPr marL="0" indent="0">
              <a:lnSpc>
                <a:spcPct val="8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Click to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Master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271393" name="Rectangle 33"/>
          <p:cNvSpPr>
            <a:spLocks noGrp="1" noChangeArrowheads="1"/>
          </p:cNvSpPr>
          <p:nvPr>
            <p:ph type="subTitle" sz="quarter" idx="1"/>
          </p:nvPr>
        </p:nvSpPr>
        <p:spPr bwMode="ltGray">
          <a:xfrm>
            <a:off x="685800" y="2743200"/>
            <a:ext cx="6931025" cy="3810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2"/>
                </a:solidFill>
                <a:latin typeface="Bookman Old Style" pitchFamily="18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9939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575" y="75600"/>
            <a:ext cx="7160400" cy="106680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5513" y="1828800"/>
            <a:ext cx="7146949" cy="3506400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2630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1835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631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575" y="457200"/>
            <a:ext cx="7659688" cy="1066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925513" y="2286000"/>
            <a:ext cx="7648575" cy="3048000"/>
          </a:xfrm>
        </p:spPr>
        <p:txBody>
          <a:bodyPr/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3869348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 smtClean="0"/>
              <a:t>Klik om de titelstijl van het model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32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363361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575" y="457200"/>
            <a:ext cx="7659688" cy="1066800"/>
          </a:xfrm>
        </p:spPr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25513" y="2286000"/>
            <a:ext cx="3748087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Klik om de tekststijl van het model te bewerken</a:t>
            </a:r>
          </a:p>
          <a:p>
            <a:pPr lvl="1"/>
            <a:r>
              <a:rPr lang="x-none" smtClean="0"/>
              <a:t>Tweede niveau</a:t>
            </a:r>
          </a:p>
          <a:p>
            <a:pPr lvl="2"/>
            <a:r>
              <a:rPr lang="x-none" smtClean="0"/>
              <a:t>Derde niveau</a:t>
            </a:r>
          </a:p>
          <a:p>
            <a:pPr lvl="3"/>
            <a:r>
              <a:rPr lang="x-none" smtClean="0"/>
              <a:t>Vierde niveau</a:t>
            </a:r>
          </a:p>
          <a:p>
            <a:pPr lvl="4"/>
            <a:r>
              <a:rPr lang="x-none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6000" y="2286000"/>
            <a:ext cx="3748088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Klik om de tekststijl van het model te bewerken</a:t>
            </a:r>
          </a:p>
          <a:p>
            <a:pPr lvl="1"/>
            <a:r>
              <a:rPr lang="x-none" smtClean="0"/>
              <a:t>Tweede niveau</a:t>
            </a:r>
          </a:p>
          <a:p>
            <a:pPr lvl="2"/>
            <a:r>
              <a:rPr lang="x-none" smtClean="0"/>
              <a:t>Derde niveau</a:t>
            </a:r>
          </a:p>
          <a:p>
            <a:pPr lvl="3"/>
            <a:r>
              <a:rPr lang="x-none" smtClean="0"/>
              <a:t>Vierde niveau</a:t>
            </a:r>
          </a:p>
          <a:p>
            <a:pPr lvl="4"/>
            <a:r>
              <a:rPr lang="x-none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19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7575" y="457200"/>
            <a:ext cx="7659688" cy="1066800"/>
          </a:xfrm>
        </p:spPr>
        <p:txBody>
          <a:bodyPr/>
          <a:lstStyle/>
          <a:p>
            <a:r>
              <a:rPr lang="x-none" smtClean="0"/>
              <a:t>Titelstijl van model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925513" y="2286000"/>
            <a:ext cx="7648575" cy="3048000"/>
          </a:xfr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5014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2570698" y="6303963"/>
            <a:ext cx="4129657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1100" dirty="0" smtClean="0">
                <a:solidFill>
                  <a:schemeClr val="bg2"/>
                </a:solidFill>
              </a:rPr>
              <a:t>Longitudinal driving </a:t>
            </a:r>
            <a:r>
              <a:rPr lang="en-GB" sz="1100" dirty="0" err="1" smtClean="0">
                <a:solidFill>
                  <a:schemeClr val="bg2"/>
                </a:solidFill>
              </a:rPr>
              <a:t>behavior</a:t>
            </a:r>
            <a:r>
              <a:rPr lang="en-GB" sz="1100" baseline="0" dirty="0" smtClean="0">
                <a:solidFill>
                  <a:schemeClr val="bg2"/>
                </a:solidFill>
              </a:rPr>
              <a:t> in case of an emergency situation</a:t>
            </a:r>
            <a:endParaRPr lang="nl-NL" sz="1100" dirty="0" smtClean="0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394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40025489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25513" y="1828800"/>
            <a:ext cx="3492500" cy="3506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0413" y="1828800"/>
            <a:ext cx="3494087" cy="3506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8172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1444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52761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93061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77047207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7575" y="457200"/>
            <a:ext cx="715962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br>
              <a:rPr lang="nl-NL" smtClean="0"/>
            </a:br>
            <a:endParaRPr lang="nl-NL" smtClean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1828800"/>
            <a:ext cx="7138987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</p:txBody>
      </p:sp>
      <p:sp>
        <p:nvSpPr>
          <p:cNvPr id="1028" name="Rectangle 13"/>
          <p:cNvSpPr>
            <a:spLocks noChangeArrowheads="1"/>
          </p:cNvSpPr>
          <p:nvPr userDrawn="1"/>
        </p:nvSpPr>
        <p:spPr bwMode="auto">
          <a:xfrm>
            <a:off x="0" y="6132513"/>
            <a:ext cx="9144000" cy="725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nl-NL" sz="2200" smtClean="0"/>
          </a:p>
        </p:txBody>
      </p:sp>
      <p:sp>
        <p:nvSpPr>
          <p:cNvPr id="1029" name="Rectangle 19"/>
          <p:cNvSpPr>
            <a:spLocks noChangeArrowheads="1"/>
          </p:cNvSpPr>
          <p:nvPr userDrawn="1"/>
        </p:nvSpPr>
        <p:spPr bwMode="auto">
          <a:xfrm>
            <a:off x="0" y="6584950"/>
            <a:ext cx="9144000" cy="273050"/>
          </a:xfrm>
          <a:prstGeom prst="rect">
            <a:avLst/>
          </a:prstGeom>
          <a:solidFill>
            <a:srgbClr val="00A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nl-NL" sz="2200" smtClean="0"/>
          </a:p>
        </p:txBody>
      </p:sp>
      <p:sp>
        <p:nvSpPr>
          <p:cNvPr id="1030" name="Line 20"/>
          <p:cNvSpPr>
            <a:spLocks noChangeShapeType="1"/>
          </p:cNvSpPr>
          <p:nvPr userDrawn="1"/>
        </p:nvSpPr>
        <p:spPr bwMode="auto">
          <a:xfrm>
            <a:off x="0" y="6781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22"/>
          <p:cNvSpPr>
            <a:spLocks noChangeShapeType="1"/>
          </p:cNvSpPr>
          <p:nvPr userDrawn="1"/>
        </p:nvSpPr>
        <p:spPr bwMode="auto">
          <a:xfrm>
            <a:off x="0" y="6134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Text Box 23"/>
          <p:cNvSpPr txBox="1">
            <a:spLocks noChangeArrowheads="1"/>
          </p:cNvSpPr>
          <p:nvPr userDrawn="1"/>
        </p:nvSpPr>
        <p:spPr bwMode="auto">
          <a:xfrm>
            <a:off x="3124200" y="6248400"/>
            <a:ext cx="4419600" cy="304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nl-NL" sz="1400" smtClean="0">
              <a:solidFill>
                <a:schemeClr val="bg2"/>
              </a:solidFill>
              <a:ea typeface="ＭＳ Ｐゴシック" pitchFamily="34" charset="-128"/>
            </a:endParaRPr>
          </a:p>
        </p:txBody>
      </p:sp>
      <p:sp>
        <p:nvSpPr>
          <p:cNvPr id="1033" name="Rectangle 20"/>
          <p:cNvSpPr>
            <a:spLocks noChangeArrowheads="1"/>
          </p:cNvSpPr>
          <p:nvPr userDrawn="1"/>
        </p:nvSpPr>
        <p:spPr bwMode="auto">
          <a:xfrm>
            <a:off x="0" y="0"/>
            <a:ext cx="469900" cy="2057400"/>
          </a:xfrm>
          <a:prstGeom prst="rect">
            <a:avLst/>
          </a:prstGeom>
          <a:solidFill>
            <a:srgbClr val="00A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nl-NL" sz="2200" smtClean="0"/>
          </a:p>
        </p:txBody>
      </p:sp>
      <p:pic>
        <p:nvPicPr>
          <p:cNvPr id="1034" name="Picture 10" descr="logo_rgb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81725"/>
            <a:ext cx="8810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17"/>
          <p:cNvSpPr>
            <a:spLocks noChangeArrowheads="1"/>
          </p:cNvSpPr>
          <p:nvPr userDrawn="1"/>
        </p:nvSpPr>
        <p:spPr bwMode="auto">
          <a:xfrm>
            <a:off x="7735888" y="6362700"/>
            <a:ext cx="4524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D1C2D14-AA92-4151-BA7E-ADA9A0B6E848}" type="slidenum">
              <a:rPr lang="nl-NL" sz="1100" smtClean="0">
                <a:ea typeface="ＭＳ Ｐゴシック" panose="020B0600070205080204" pitchFamily="34" charset="-128"/>
              </a:rPr>
              <a:pPr algn="r" eaLnBrk="1" hangingPunct="1">
                <a:defRPr/>
              </a:pPr>
              <a:t>‹#›</a:t>
            </a:fld>
            <a:endParaRPr lang="nl-NL" sz="1100" smtClean="0">
              <a:ea typeface="ＭＳ Ｐゴシック" panose="020B0600070205080204" pitchFamily="34" charset="-128"/>
            </a:endParaRPr>
          </a:p>
        </p:txBody>
      </p:sp>
      <p:sp>
        <p:nvSpPr>
          <p:cNvPr id="1036" name="TextBox 19"/>
          <p:cNvSpPr txBox="1">
            <a:spLocks noChangeArrowheads="1"/>
          </p:cNvSpPr>
          <p:nvPr userDrawn="1"/>
        </p:nvSpPr>
        <p:spPr bwMode="auto">
          <a:xfrm>
            <a:off x="6656388" y="6324600"/>
            <a:ext cx="1463675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rgbClr val="00A6D6"/>
                </a:solidFill>
              </a:rPr>
              <a:t>Challenge the future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5" r:id="rId1"/>
    <p:sldLayoutId id="2147485286" r:id="rId2"/>
    <p:sldLayoutId id="2147485287" r:id="rId3"/>
    <p:sldLayoutId id="2147485288" r:id="rId4"/>
    <p:sldLayoutId id="2147485289" r:id="rId5"/>
    <p:sldLayoutId id="2147485290" r:id="rId6"/>
    <p:sldLayoutId id="2147485266" r:id="rId7"/>
    <p:sldLayoutId id="2147485267" r:id="rId8"/>
    <p:sldLayoutId id="2147485268" r:id="rId9"/>
    <p:sldLayoutId id="2147485269" r:id="rId10"/>
    <p:sldLayoutId id="2147485270" r:id="rId11"/>
    <p:sldLayoutId id="2147485271" r:id="rId12"/>
    <p:sldLayoutId id="2147485272" r:id="rId13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2pPr>
      <a:lvl3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3pPr>
      <a:lvl4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4pPr>
      <a:lvl5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5pPr>
      <a:lvl6pPr marL="13144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6pPr>
      <a:lvl7pPr marL="17716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7pPr>
      <a:lvl8pPr marL="22288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8pPr>
      <a:lvl9pPr marL="26860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9pPr>
    </p:titleStyle>
    <p:bodyStyle>
      <a:lvl1pPr marL="195263" indent="-195263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rgbClr val="00A6D6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6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rgbClr val="00A6D6"/>
        </a:buClr>
        <a:buFont typeface="Times" panose="02020603050405020304" pitchFamily="18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957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rgbClr val="00A6D6"/>
        </a:buClr>
        <a:buFont typeface="Times" panose="02020603050405020304" pitchFamily="18" charset="0"/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338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anose="02020603050405020304" pitchFamily="18" charset="0"/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1719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anose="02020603050405020304" pitchFamily="18" charset="0"/>
        <a:buChar char="•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1764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6336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0908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5480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0" y="6132513"/>
            <a:ext cx="9144000" cy="725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7575" y="457200"/>
            <a:ext cx="76596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2286000"/>
            <a:ext cx="76485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9" name="Rectangle 17"/>
          <p:cNvSpPr>
            <a:spLocks noChangeArrowheads="1"/>
          </p:cNvSpPr>
          <p:nvPr/>
        </p:nvSpPr>
        <p:spPr bwMode="auto">
          <a:xfrm>
            <a:off x="7640638" y="6297613"/>
            <a:ext cx="5397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1" hangingPunct="1"/>
            <a:fld id="{00A3F94E-1AA8-4499-9C40-FFEC3BE8CDA1}" type="slidenum">
              <a:rPr lang="nl-NL" sz="1300" smtClean="0">
                <a:solidFill>
                  <a:srgbClr val="000000"/>
                </a:solidFill>
                <a:ea typeface="MS PGothic" pitchFamily="34" charset="-128"/>
                <a:cs typeface="+mn-cs"/>
              </a:rPr>
              <a:pPr algn="r" eaLnBrk="1" hangingPunct="1"/>
              <a:t>‹#›</a:t>
            </a:fld>
            <a:endParaRPr lang="nl-NL" sz="13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030" name="Rectangle 19"/>
          <p:cNvSpPr>
            <a:spLocks noChangeArrowheads="1"/>
          </p:cNvSpPr>
          <p:nvPr userDrawn="1"/>
        </p:nvSpPr>
        <p:spPr bwMode="auto">
          <a:xfrm>
            <a:off x="0" y="6584950"/>
            <a:ext cx="9144000" cy="2730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1031" name="Line 20"/>
          <p:cNvSpPr>
            <a:spLocks noChangeShapeType="1"/>
          </p:cNvSpPr>
          <p:nvPr userDrawn="1"/>
        </p:nvSpPr>
        <p:spPr bwMode="auto">
          <a:xfrm>
            <a:off x="0" y="6781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pic>
        <p:nvPicPr>
          <p:cNvPr id="1032" name="Picture 21" descr="TU_Delft_2.png                                                 00095E43Smidswater Server              C1CD65DB: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84900"/>
            <a:ext cx="887413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22"/>
          <p:cNvSpPr>
            <a:spLocks noChangeShapeType="1"/>
          </p:cNvSpPr>
          <p:nvPr userDrawn="1"/>
        </p:nvSpPr>
        <p:spPr bwMode="auto">
          <a:xfrm>
            <a:off x="0" y="6134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270359" name="Text Box 23"/>
          <p:cNvSpPr txBox="1">
            <a:spLocks noChangeArrowheads="1"/>
          </p:cNvSpPr>
          <p:nvPr userDrawn="1"/>
        </p:nvSpPr>
        <p:spPr bwMode="auto">
          <a:xfrm>
            <a:off x="2650435" y="6248400"/>
            <a:ext cx="4893365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eaLnBrk="0" hangingPunct="0"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GB" sz="1300" dirty="0" smtClean="0">
                <a:solidFill>
                  <a:srgbClr val="108BD9"/>
                </a:solidFill>
                <a:latin typeface="ArialMS" charset="0"/>
                <a:cs typeface="+mn-cs"/>
              </a:rPr>
              <a:t>Longitudinal driving </a:t>
            </a:r>
            <a:r>
              <a:rPr lang="en-GB" sz="1300" dirty="0" err="1" smtClean="0">
                <a:solidFill>
                  <a:srgbClr val="108BD9"/>
                </a:solidFill>
                <a:latin typeface="ArialMS" charset="0"/>
                <a:cs typeface="+mn-cs"/>
              </a:rPr>
              <a:t>behavior</a:t>
            </a:r>
            <a:r>
              <a:rPr lang="en-GB" sz="1300" dirty="0" smtClean="0">
                <a:solidFill>
                  <a:srgbClr val="108BD9"/>
                </a:solidFill>
                <a:latin typeface="ArialMS" charset="0"/>
                <a:cs typeface="+mn-cs"/>
              </a:rPr>
              <a:t> in case of an emergency situation</a:t>
            </a:r>
            <a:endParaRPr lang="nl-NL" sz="1400" dirty="0" smtClean="0">
              <a:solidFill>
                <a:srgbClr val="108BD9"/>
              </a:solidFill>
              <a:latin typeface="ArialMS" charset="0"/>
              <a:cs typeface="+mn-cs"/>
            </a:endParaRPr>
          </a:p>
        </p:txBody>
      </p:sp>
      <p:sp>
        <p:nvSpPr>
          <p:cNvPr id="1035" name="Rectangle 28"/>
          <p:cNvSpPr>
            <a:spLocks noChangeArrowheads="1"/>
          </p:cNvSpPr>
          <p:nvPr userDrawn="1"/>
        </p:nvSpPr>
        <p:spPr bwMode="auto">
          <a:xfrm>
            <a:off x="0" y="0"/>
            <a:ext cx="469900" cy="2057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51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</p:sldLayoutIdLst>
  <p:hf hdr="0" ftr="0" dt="0"/>
  <p:txStyles>
    <p:titleStyle>
      <a:lvl1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MS PGothic" pitchFamily="34" charset="-128"/>
          <a:cs typeface="ＭＳ Ｐゴシック" charset="-128"/>
        </a:defRPr>
      </a:lvl1pPr>
      <a:lvl2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MS PGothic" pitchFamily="34" charset="-128"/>
          <a:cs typeface="ＭＳ Ｐゴシック" charset="-128"/>
        </a:defRPr>
      </a:lvl2pPr>
      <a:lvl3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MS PGothic" pitchFamily="34" charset="-128"/>
          <a:cs typeface="ＭＳ Ｐゴシック" charset="-128"/>
        </a:defRPr>
      </a:lvl3pPr>
      <a:lvl4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MS PGothic" pitchFamily="34" charset="-128"/>
          <a:cs typeface="ＭＳ Ｐゴシック" charset="-128"/>
        </a:defRPr>
      </a:lvl4pPr>
      <a:lvl5pPr marL="857250" indent="-857250"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  <a:ea typeface="MS PGothic" pitchFamily="34" charset="-128"/>
          <a:cs typeface="ＭＳ Ｐゴシック" charset="-128"/>
        </a:defRPr>
      </a:lvl5pPr>
      <a:lvl6pPr marL="1314450" indent="-857250" algn="l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6pPr>
      <a:lvl7pPr marL="1771650" indent="-857250" algn="l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7pPr>
      <a:lvl8pPr marL="2228850" indent="-857250" algn="l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8pPr>
      <a:lvl9pPr marL="2686050" indent="-857250" algn="l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ookman Old Style" pitchFamily="18" charset="0"/>
        </a:defRPr>
      </a:lvl9pPr>
    </p:titleStyle>
    <p:bodyStyle>
      <a:lvl1pPr marL="195263" indent="-195263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576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957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1338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MS PGothic" pitchFamily="34" charset="-128"/>
        </a:defRPr>
      </a:lvl4pPr>
      <a:lvl5pPr marL="1719263" indent="-190500"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1200">
          <a:solidFill>
            <a:schemeClr val="tx1"/>
          </a:solidFill>
          <a:latin typeface="+mn-lt"/>
          <a:ea typeface="MS PGothic" pitchFamily="34" charset="-128"/>
        </a:defRPr>
      </a:lvl5pPr>
      <a:lvl6pPr marL="2176463" indent="-19050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200">
          <a:solidFill>
            <a:schemeClr val="tx1"/>
          </a:solidFill>
          <a:latin typeface="+mn-lt"/>
        </a:defRPr>
      </a:lvl6pPr>
      <a:lvl7pPr marL="2633663" indent="-19050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200">
          <a:solidFill>
            <a:schemeClr val="tx1"/>
          </a:solidFill>
          <a:latin typeface="+mn-lt"/>
        </a:defRPr>
      </a:lvl7pPr>
      <a:lvl8pPr marL="3090863" indent="-19050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200">
          <a:solidFill>
            <a:schemeClr val="tx1"/>
          </a:solidFill>
          <a:latin typeface="+mn-lt"/>
        </a:defRPr>
      </a:lvl8pPr>
      <a:lvl9pPr marL="3548063" indent="-190500" algn="l" rtl="0" fontAlgn="base">
        <a:lnSpc>
          <a:spcPts val="25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471488" y="2055813"/>
            <a:ext cx="7307262" cy="18970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500"/>
              </a:lnSpc>
              <a:buClr>
                <a:srgbClr val="00A6D6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ts val="2500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ts val="2500"/>
              </a:lnSpc>
              <a:buClr>
                <a:srgbClr val="00A6D6"/>
              </a:buClr>
              <a:buFont typeface="Times" panose="02020603050405020304" pitchFamily="18" charset="0"/>
              <a:buChar char="•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ts val="2500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ts val="2500"/>
              </a:lnSpc>
              <a:buClr>
                <a:schemeClr val="bg2"/>
              </a:buClr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Font typeface="Times" panose="02020603050405020304" pitchFamily="18" charset="0"/>
              <a:buChar char="•"/>
              <a:defRPr sz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endParaRPr lang="nl-NL" sz="2400">
              <a:latin typeface="Arial" panose="020B0604020202020204" pitchFamily="34" charset="0"/>
            </a:endParaRPr>
          </a:p>
        </p:txBody>
      </p:sp>
      <p:sp>
        <p:nvSpPr>
          <p:cNvPr id="24579" name="Title 3"/>
          <p:cNvSpPr>
            <a:spLocks noGrp="1"/>
          </p:cNvSpPr>
          <p:nvPr>
            <p:ph type="ctrTitle"/>
          </p:nvPr>
        </p:nvSpPr>
        <p:spPr>
          <a:xfrm>
            <a:off x="685800" y="2155825"/>
            <a:ext cx="6799263" cy="1104900"/>
          </a:xfrm>
        </p:spPr>
        <p:txBody>
          <a:bodyPr/>
          <a:lstStyle/>
          <a:p>
            <a:pPr marL="0" indent="0"/>
            <a:r>
              <a:rPr lang="en-GB" sz="2400" dirty="0" smtClean="0">
                <a:ea typeface="ＭＳ Ｐゴシック" panose="020B0600070205080204" pitchFamily="34" charset="-128"/>
              </a:rPr>
              <a:t>Longitudinal Driving </a:t>
            </a:r>
            <a:r>
              <a:rPr lang="en-GB" sz="2400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sz="2400" dirty="0" smtClean="0">
                <a:ea typeface="ＭＳ Ｐゴシック" panose="020B0600070205080204" pitchFamily="34" charset="-128"/>
              </a:rPr>
              <a:t> in case of Emergency situations: An Empirically Underpinned Theoretical Framework</a:t>
            </a:r>
            <a:endParaRPr 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24580" name="Subtitle 4"/>
          <p:cNvSpPr>
            <a:spLocks noGrp="1"/>
          </p:cNvSpPr>
          <p:nvPr>
            <p:ph type="subTitle" idx="1"/>
          </p:nvPr>
        </p:nvSpPr>
        <p:spPr>
          <a:xfrm>
            <a:off x="735013" y="3260725"/>
            <a:ext cx="6781800" cy="828675"/>
          </a:xfrm>
        </p:spPr>
        <p:txBody>
          <a:bodyPr/>
          <a:lstStyle/>
          <a:p>
            <a:r>
              <a:rPr lang="en-US" dirty="0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Dr. R.(Raymond) G. Hoogendoorn, Prof. dr. </a:t>
            </a:r>
            <a:r>
              <a:rPr lang="en-US" dirty="0" err="1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ir.</a:t>
            </a:r>
            <a:r>
              <a:rPr lang="en-US" dirty="0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 B. (Bart) van </a:t>
            </a:r>
            <a:r>
              <a:rPr lang="en-US" dirty="0" err="1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Arem</a:t>
            </a:r>
            <a:r>
              <a:rPr lang="en-US" dirty="0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 and Prof. dr. K. (</a:t>
            </a:r>
            <a:r>
              <a:rPr lang="en-US" dirty="0" err="1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Karel</a:t>
            </a:r>
            <a:r>
              <a:rPr lang="en-US" dirty="0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) A. </a:t>
            </a:r>
            <a:r>
              <a:rPr lang="en-US" dirty="0" err="1" smtClean="0">
                <a:latin typeface="Bookman Old Style" panose="02050604050505020204" pitchFamily="18" charset="0"/>
                <a:ea typeface="ＭＳ Ｐゴシック" panose="020B0600070205080204" pitchFamily="34" charset="-128"/>
              </a:rPr>
              <a:t>Brookhuis</a:t>
            </a:r>
            <a:endParaRPr lang="en-US" dirty="0" smtClean="0">
              <a:latin typeface="Bookman Old Style" panose="020506040505050202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0" y="0"/>
            <a:ext cx="469900" cy="2057400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1" hangingPunct="1">
              <a:defRPr/>
            </a:pPr>
            <a:endParaRPr lang="nl-NL" sz="2200"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3847965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Approaching at a constant relative speed;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On crossing the thresholds, the driver will change his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Action point;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Typical spiralling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observed from data;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Changes in accelerations typically in the order of 0.2 m/s</a:t>
            </a:r>
            <a:r>
              <a:rPr lang="en-GB" baseline="30000" dirty="0" smtClean="0">
                <a:ea typeface="ＭＳ Ｐゴシック" panose="020B0600070205080204" pitchFamily="34" charset="-128"/>
              </a:rPr>
              <a:t>2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Mathematical modeling of driving behavior</a:t>
            </a:r>
            <a:r>
              <a:rPr lang="en-US" baseline="30000" dirty="0" smtClean="0">
                <a:ea typeface="ＭＳ Ｐゴシック" panose="020B0600070205080204" pitchFamily="34" charset="-128"/>
              </a:rPr>
              <a:t>3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79" y="1659798"/>
            <a:ext cx="3566622" cy="2168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00299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err="1" smtClean="0">
                <a:ea typeface="ＭＳ Ｐゴシック" panose="020B0600070205080204" pitchFamily="34" charset="-128"/>
              </a:rPr>
              <a:t>Hamdar</a:t>
            </a:r>
            <a:r>
              <a:rPr lang="en-GB" dirty="0" smtClean="0">
                <a:ea typeface="ＭＳ Ｐゴシック" panose="020B0600070205080204" pitchFamily="34" charset="-128"/>
              </a:rPr>
              <a:t> &amp; </a:t>
            </a:r>
            <a:r>
              <a:rPr lang="en-GB" dirty="0" err="1" smtClean="0">
                <a:ea typeface="ＭＳ Ｐゴシック" panose="020B0600070205080204" pitchFamily="34" charset="-128"/>
              </a:rPr>
              <a:t>Mahmassani</a:t>
            </a:r>
            <a:r>
              <a:rPr lang="en-GB" dirty="0" smtClean="0">
                <a:ea typeface="ＭＳ Ｐゴシック" panose="020B0600070205080204" pitchFamily="34" charset="-128"/>
              </a:rPr>
              <a:t> (2008): capturing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under extreme conditions through an adaptation of the </a:t>
            </a:r>
            <a:r>
              <a:rPr lang="en-GB" dirty="0" err="1" smtClean="0">
                <a:ea typeface="ＭＳ Ｐゴシック" panose="020B0600070205080204" pitchFamily="34" charset="-128"/>
              </a:rPr>
              <a:t>Gipps</a:t>
            </a:r>
            <a:r>
              <a:rPr lang="en-GB" dirty="0" smtClean="0">
                <a:ea typeface="ＭＳ Ｐゴシック" panose="020B0600070205080204" pitchFamily="34" charset="-128"/>
              </a:rPr>
              <a:t> model (Gipps,1981);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Application of higher acceleration rates;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Alteration of the variable representing desired speed;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Tampere (2004): inclusion of activation level into a model of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But what about a theoretical framework of these changes in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? 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Mathematical modeling and emergencies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610174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dirty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3</a:t>
            </a:r>
            <a:r>
              <a:rPr lang="en-US" sz="11300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.</a:t>
            </a:r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48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Introducing a theoretical framework</a:t>
            </a:r>
            <a:endParaRPr lang="en-US" sz="11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25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In the Task-Capability-Interface model (Fuller, 2005) task difficulty comes forth from the dynamic interaction between: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Task demands;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Driver capability;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Driver capabilities are restricted by biological personal characteristics of drivers as well as by experience;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But also dynamic determinants: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Activation level (see also Tampere, 2004);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Distraction;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Task demands: 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Adverse weather;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Road design;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Etc.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Introducing a theoretical framework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908679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Most important: elements in the task over which the driver has direct control (e.g., speed);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Compensation effects;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Therefore interaction between task demands and driver capability;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 case of an emergency it may be assumed that driver capability increases due to an increase in activation level;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Perhaps also an influence on task demands, e.g., visibility, traffic intensity, etc.;</a:t>
            </a:r>
          </a:p>
          <a:p>
            <a:r>
              <a:rPr lang="en-GB" dirty="0">
                <a:ea typeface="ＭＳ Ｐゴシック" panose="020B0600070205080204" pitchFamily="34" charset="-128"/>
              </a:rPr>
              <a:t>When driver fail </a:t>
            </a:r>
            <a:r>
              <a:rPr lang="en-GB" dirty="0" smtClean="0">
                <a:ea typeface="ＭＳ Ｐゴシック" panose="020B0600070205080204" pitchFamily="34" charset="-128"/>
              </a:rPr>
              <a:t>the </a:t>
            </a:r>
            <a:r>
              <a:rPr lang="en-GB" dirty="0">
                <a:ea typeface="ＭＳ Ｐゴシック" panose="020B0600070205080204" pitchFamily="34" charset="-128"/>
              </a:rPr>
              <a:t>task due to an imbalance, performance effects are the result, e.g., increase in reaction </a:t>
            </a:r>
            <a:r>
              <a:rPr lang="en-GB" dirty="0" smtClean="0">
                <a:ea typeface="ＭＳ Ｐゴシック" panose="020B0600070205080204" pitchFamily="34" charset="-128"/>
              </a:rPr>
              <a:t>time, reduction in the adequacy of the car-following task;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Introducing a theoretical framework</a:t>
            </a:r>
            <a:r>
              <a:rPr lang="en-US" baseline="30000" dirty="0" smtClean="0">
                <a:ea typeface="ＭＳ Ｐゴシック" panose="020B0600070205080204" pitchFamily="34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413094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Most important: elements in the task over which the driver has direct control (e.g., speed);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Compensation effects;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Therefore interaction between task demands and driver capability;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 case of an emergency it may be assumed that driver capability increases due to an increase in activation level;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Perhaps also an influence on task demands, e.g., visibility, traffic intensity, etc.;</a:t>
            </a:r>
          </a:p>
          <a:p>
            <a:r>
              <a:rPr lang="en-GB" dirty="0">
                <a:ea typeface="ＭＳ Ｐゴシック" panose="020B0600070205080204" pitchFamily="34" charset="-128"/>
              </a:rPr>
              <a:t>When driver fail a task due to an imbalance, performance effects are the result, e.g., increase in reaction </a:t>
            </a:r>
            <a:r>
              <a:rPr lang="en-GB" dirty="0" smtClean="0">
                <a:ea typeface="ＭＳ Ｐゴシック" panose="020B0600070205080204" pitchFamily="34" charset="-128"/>
              </a:rPr>
              <a:t>time, reduction in the adequacy of the car-following task;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However, no empirical underpinning was available;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Introducing a theoretical framework</a:t>
            </a:r>
            <a:r>
              <a:rPr lang="en-US" baseline="30000" dirty="0">
                <a:ea typeface="ＭＳ Ｐゴシック" panose="020B0600070205080204" pitchFamily="34" charset="-128"/>
              </a:rPr>
              <a:t>4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593140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4421402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Introducing a theoretical framework</a:t>
            </a:r>
            <a:r>
              <a:rPr lang="en-US" baseline="30000" dirty="0">
                <a:ea typeface="ＭＳ Ｐゴシック" panose="020B0600070205080204" pitchFamily="34" charset="-128"/>
              </a:rPr>
              <a:t>3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200" y="-558366"/>
            <a:ext cx="4373857" cy="668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4071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4.</a:t>
            </a:r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60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Research method</a:t>
            </a:r>
            <a:endParaRPr lang="en-US" sz="14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6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Research questions: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To what extent do emergency situations influence empirical longitudinal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?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To what extent are compensation effects reflected in parameter value changes of continuous car-following models?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To what extent are performance effects reflected in model performance of continuous car-following models?</a:t>
            </a:r>
          </a:p>
          <a:p>
            <a:pPr lvl="1"/>
            <a:r>
              <a:rPr lang="en-GB" dirty="0">
                <a:ea typeface="ＭＳ Ｐゴシック" panose="020B0600070205080204" pitchFamily="34" charset="-128"/>
              </a:rPr>
              <a:t>To what extent are compensation effects reflected in </a:t>
            </a:r>
            <a:r>
              <a:rPr lang="en-GB" dirty="0" smtClean="0">
                <a:ea typeface="ＭＳ Ｐゴシック" panose="020B0600070205080204" pitchFamily="34" charset="-128"/>
              </a:rPr>
              <a:t>position of action points in psycho-spacing models?</a:t>
            </a:r>
          </a:p>
          <a:p>
            <a:pPr lvl="1"/>
            <a:r>
              <a:rPr lang="en-GB" dirty="0">
                <a:ea typeface="ＭＳ Ｐゴシック" panose="020B0600070205080204" pitchFamily="34" charset="-128"/>
              </a:rPr>
              <a:t>To what extent are performance effects reflected </a:t>
            </a:r>
            <a:r>
              <a:rPr lang="en-GB" dirty="0" smtClean="0">
                <a:ea typeface="ＭＳ Ｐゴシック" panose="020B0600070205080204" pitchFamily="34" charset="-128"/>
              </a:rPr>
              <a:t>sensitivity towards lead vehicle related stimuli at these action points?</a:t>
            </a:r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Research method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3310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Driving simulator experiment;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Complete multi-factorial design;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Between as well as within subject factors;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Control group (no urgency) and experimental group (urgency);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Monetary reward when reaching destination in time (max EUR 20,-);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Three within subject conditions: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On Time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Behind schedule;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Out of Time;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Research method</a:t>
            </a:r>
            <a:r>
              <a:rPr lang="en-US" baseline="30000" dirty="0" smtClean="0">
                <a:ea typeface="ＭＳ Ｐゴシック" panose="020B0600070205080204" pitchFamily="34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369791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096963"/>
            <a:ext cx="7651750" cy="5091112"/>
          </a:xfrm>
        </p:spPr>
        <p:txBody>
          <a:bodyPr/>
          <a:lstStyle/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Introduction;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State-of-the-art: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Empirical longitudinal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in case of an emergency;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Mathematical modelling of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in case of an emergency;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Introducing a theoretical framework of behavioural adaptation;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Research method;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Results;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Conclusion;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27819000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Research method</a:t>
            </a:r>
            <a:r>
              <a:rPr lang="en-US" baseline="30000" dirty="0">
                <a:ea typeface="ＭＳ Ｐゴシック" panose="020B0600070205080204" pitchFamily="34" charset="-128"/>
              </a:rPr>
              <a:t>3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25512" y="1307770"/>
            <a:ext cx="7397077" cy="4364610"/>
            <a:chOff x="1901814" y="1586740"/>
            <a:chExt cx="5039360" cy="2847340"/>
          </a:xfrm>
        </p:grpSpPr>
        <p:pic>
          <p:nvPicPr>
            <p:cNvPr id="5" name="Picture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814" y="1586740"/>
              <a:ext cx="2519680" cy="1421765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494" y="1586740"/>
              <a:ext cx="2519680" cy="1421765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814" y="3008505"/>
              <a:ext cx="2519680" cy="1425575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494" y="3010409"/>
              <a:ext cx="2519680" cy="14217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341105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Longitudinal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is measured at 10Hz;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38 employees and participants of Delft University of Technology;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21 male and 17 female participants;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Age varied from 21 to 56 years (Mean=30.41, SD=5.30);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Driving experience varied from 3 to 29 years (Mean=10.31, SD=6.41);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MANOVA’s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Estimation of parameters of the Intelligent Driver Model (</a:t>
            </a:r>
            <a:r>
              <a:rPr lang="en-GB" dirty="0" err="1" smtClean="0">
                <a:ea typeface="ＭＳ Ｐゴシック" panose="020B0600070205080204" pitchFamily="34" charset="-128"/>
              </a:rPr>
              <a:t>Treiber</a:t>
            </a:r>
            <a:r>
              <a:rPr lang="en-GB" dirty="0" smtClean="0">
                <a:ea typeface="ＭＳ Ｐゴシック" panose="020B0600070205080204" pitchFamily="34" charset="-128"/>
              </a:rPr>
              <a:t> et al., 2000) through the method described in Hoogendoorn and Hoogendoorn (2010);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Estimation of action points in the relative speed – spacing plane through the method proposed in Hoogendoorn et al. (2011);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Curve fitting of perceptual thresholds;</a:t>
            </a:r>
          </a:p>
          <a:p>
            <a:pPr marL="0" indent="0">
              <a:buNone/>
            </a:pPr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Research method</a:t>
            </a:r>
            <a:r>
              <a:rPr lang="en-US" baseline="30000" dirty="0">
                <a:ea typeface="ＭＳ Ｐゴシック" panose="020B0600070205080204" pitchFamily="34" charset="-128"/>
              </a:rPr>
              <a:t>5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50776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Multivariate Regression Analysis using the following model: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Research method</a:t>
            </a:r>
            <a:r>
              <a:rPr lang="en-US" baseline="30000" dirty="0">
                <a:ea typeface="ＭＳ Ｐゴシック" panose="020B0600070205080204" pitchFamily="34" charset="-128"/>
              </a:rPr>
              <a:t>6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874256"/>
              </p:ext>
            </p:extLst>
          </p:nvPr>
        </p:nvGraphicFramePr>
        <p:xfrm>
          <a:off x="3771729" y="2145159"/>
          <a:ext cx="1801757" cy="734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Equation" r:id="rId3" imgW="1028520" imgH="419040" progId="Equation.DSMT4">
                  <p:embed/>
                </p:oleObj>
              </mc:Choice>
              <mc:Fallback>
                <p:oleObj name="Equation" r:id="rId3" imgW="10285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71729" y="2145159"/>
                        <a:ext cx="1801757" cy="734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0612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dirty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5</a:t>
            </a:r>
            <a:r>
              <a:rPr lang="en-US" sz="11300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.</a:t>
            </a:r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60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Results</a:t>
            </a:r>
            <a:endParaRPr lang="en-US" sz="14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47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2964316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Results Multivariate Analysis of Variance;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Significant main effects and interaction effects;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Significant increase in speed and acceleration;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Significant reduction in spacing;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Significant reduction in relative speed;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Empirical adaptation effects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50835"/>
              </p:ext>
            </p:extLst>
          </p:nvPr>
        </p:nvGraphicFramePr>
        <p:xfrm>
          <a:off x="4088834" y="1781724"/>
          <a:ext cx="4702175" cy="4062857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54455"/>
                <a:gridCol w="1271270"/>
                <a:gridCol w="612775"/>
                <a:gridCol w="443865"/>
                <a:gridCol w="281940"/>
                <a:gridCol w="427990"/>
                <a:gridCol w="309880"/>
              </a:tblGrid>
              <a:tr h="185420">
                <a:tc>
                  <a:txBody>
                    <a:bodyPr/>
                    <a:lstStyle/>
                    <a:p>
                      <a:pPr marL="7620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 spc="-110" dirty="0">
                          <a:effectLst/>
                        </a:rPr>
                        <a:t>V</a:t>
                      </a:r>
                      <a:r>
                        <a:rPr lang="en-US" sz="1000" dirty="0">
                          <a:effectLst/>
                        </a:rPr>
                        <a:t>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 spc="-15">
                          <a:effectLst/>
                        </a:rPr>
                        <a:t>F</a:t>
                      </a:r>
                      <a:r>
                        <a:rPr lang="en-US" sz="1000">
                          <a:effectLst/>
                        </a:rPr>
                        <a:t>actor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Pillai</a:t>
                      </a:r>
                      <a:r>
                        <a:rPr lang="en-US" sz="1000" spc="-55">
                          <a:effectLst/>
                        </a:rPr>
                        <a:t>’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r>
                        <a:rPr lang="en-US" sz="1000" spc="-3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2560" marR="146685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n-US" sz="1000" spc="-7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Error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6045" marR="8382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Speed</a:t>
                      </a:r>
                      <a:r>
                        <a:rPr lang="en-US" sz="1000" spc="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 spc="-35">
                          <a:effectLst/>
                        </a:rPr>
                        <a:t>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Acceleration</a:t>
                      </a:r>
                      <a:r>
                        <a:rPr lang="en-US" sz="1000" spc="-1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 spc="-35" dirty="0">
                          <a:effectLst/>
                        </a:rPr>
                        <a:t>T</a:t>
                      </a:r>
                      <a:r>
                        <a:rPr lang="en-US" sz="1000" dirty="0">
                          <a:effectLst/>
                        </a:rPr>
                        <a:t>ime(3)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Deceleration 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 spc="-35">
                          <a:effectLst/>
                        </a:rPr>
                        <a:t>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668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668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8590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Spacing </a:t>
                      </a:r>
                      <a:r>
                        <a:rPr lang="en-US" sz="1000" spc="6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 spc="-35">
                          <a:effectLst/>
                        </a:rPr>
                        <a:t>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035">
                <a:tc>
                  <a:txBody>
                    <a:bodyPr/>
                    <a:lstStyle/>
                    <a:p>
                      <a:pPr marL="7620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Posit</a:t>
                      </a:r>
                      <a:r>
                        <a:rPr lang="en-US" sz="1000" spc="-20">
                          <a:effectLst/>
                        </a:rPr>
                        <a:t>i</a:t>
                      </a:r>
                      <a:r>
                        <a:rPr lang="en-US" sz="1000" spc="-15">
                          <a:effectLst/>
                        </a:rPr>
                        <a:t>v</a:t>
                      </a: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spc="10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relspeed</a:t>
                      </a:r>
                      <a:r>
                        <a:rPr lang="en-US" sz="1000" spc="-7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∆</a:t>
                      </a:r>
                      <a:r>
                        <a:rPr lang="en-US" sz="1000" spc="50">
                          <a:effectLst/>
                        </a:rPr>
                        <a:t>v</a:t>
                      </a:r>
                      <a:r>
                        <a:rPr lang="en-US" sz="700">
                          <a:effectLst/>
                        </a:rPr>
                        <a:t>p</a:t>
                      </a:r>
                      <a:r>
                        <a:rPr lang="en-US" sz="700" spc="35">
                          <a:effectLst/>
                        </a:rPr>
                        <a:t>o</a:t>
                      </a:r>
                      <a:r>
                        <a:rPr lang="en-US" sz="700">
                          <a:effectLst/>
                        </a:rPr>
                        <a:t>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7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 spc="-35">
                          <a:effectLst/>
                        </a:rPr>
                        <a:t>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00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53035">
                <a:tc>
                  <a:txBody>
                    <a:bodyPr/>
                    <a:lstStyle/>
                    <a:p>
                      <a:pPr marL="7620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</a:t>
                      </a:r>
                      <a:r>
                        <a:rPr lang="en-US" sz="1000" spc="-15">
                          <a:effectLst/>
                        </a:rPr>
                        <a:t>e</a:t>
                      </a:r>
                      <a:r>
                        <a:rPr lang="en-US" sz="1000" spc="-5">
                          <a:effectLst/>
                        </a:rPr>
                        <a:t>g</a:t>
                      </a:r>
                      <a:r>
                        <a:rPr lang="en-US" sz="1000">
                          <a:effectLst/>
                        </a:rPr>
                        <a:t>at</a:t>
                      </a:r>
                      <a:r>
                        <a:rPr lang="en-US" sz="1000" spc="-20">
                          <a:effectLst/>
                        </a:rPr>
                        <a:t>i</a:t>
                      </a:r>
                      <a:r>
                        <a:rPr lang="en-US" sz="1000" spc="-15">
                          <a:effectLst/>
                        </a:rPr>
                        <a:t>v</a:t>
                      </a:r>
                      <a:r>
                        <a:rPr lang="en-US" sz="1000">
                          <a:effectLst/>
                        </a:rPr>
                        <a:t>e</a:t>
                      </a:r>
                      <a:r>
                        <a:rPr lang="en-US" sz="1000" spc="9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relspeed</a:t>
                      </a:r>
                      <a:r>
                        <a:rPr lang="en-US" sz="1000" spc="-7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∆v</a:t>
                      </a:r>
                      <a:r>
                        <a:rPr lang="en-US" sz="700">
                          <a:effectLst/>
                        </a:rPr>
                        <a:t>neg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6700" marR="24701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47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 spc="-35">
                          <a:effectLst/>
                        </a:rPr>
                        <a:t>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17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</a:t>
                      </a:r>
                      <a:r>
                        <a:rPr lang="en-US" sz="1000" spc="-20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gen</a:t>
                      </a:r>
                      <a:r>
                        <a:rPr lang="en-US" sz="1000" spc="-15">
                          <a:effectLst/>
                        </a:rPr>
                        <a:t>c</a:t>
                      </a:r>
                      <a:r>
                        <a:rPr lang="en-US" sz="1000">
                          <a:effectLst/>
                        </a:rPr>
                        <a:t>y(2) x</a:t>
                      </a:r>
                      <a:r>
                        <a:rPr lang="en-US" sz="1000" spc="-35">
                          <a:effectLst/>
                        </a:rPr>
                        <a:t> T</a:t>
                      </a:r>
                      <a:r>
                        <a:rPr lang="en-US" sz="1000">
                          <a:effectLst/>
                        </a:rPr>
                        <a:t>ime(3)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18859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075" marR="69850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3350" marR="111125" algn="ctr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75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48813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3138487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Substantial changes in the parameter values of the Intelligent Driver Model;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Increase in max acceleration and deceleration;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Increase in free speed;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Reduction in desired time headway;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compensation effects in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Parameter values of the IDM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491545"/>
              </p:ext>
            </p:extLst>
          </p:nvPr>
        </p:nvGraphicFramePr>
        <p:xfrm>
          <a:off x="4366510" y="2289289"/>
          <a:ext cx="3979204" cy="255848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2050971"/>
                <a:gridCol w="503301"/>
                <a:gridCol w="427044"/>
                <a:gridCol w="498944"/>
                <a:gridCol w="498944"/>
              </a:tblGrid>
              <a:tr h="179888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 spc="-15">
                          <a:effectLst/>
                        </a:rPr>
                        <a:t>P</a:t>
                      </a:r>
                      <a:r>
                        <a:rPr lang="en-US" sz="1000">
                          <a:effectLst/>
                        </a:rPr>
                        <a:t>arameter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Mean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223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2235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09802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Cont</a:t>
                      </a:r>
                      <a:r>
                        <a:rPr lang="en-US" sz="1000" spc="-45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ol</a:t>
                      </a:r>
                      <a:r>
                        <a:rPr lang="en-US" sz="1000" spc="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g</a:t>
                      </a:r>
                      <a:r>
                        <a:rPr lang="en-US" sz="1000" spc="-45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oup</a:t>
                      </a:r>
                      <a:endParaRPr lang="en-US" sz="1100">
                        <a:effectLst/>
                      </a:endParaRPr>
                    </a:p>
                    <a:p>
                      <a:pPr marL="76200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r>
                        <a:rPr lang="en-US" sz="1000" spc="2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acceleration</a:t>
                      </a:r>
                      <a:r>
                        <a:rPr lang="en-US" sz="1000" spc="-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a</a:t>
                      </a:r>
                      <a:r>
                        <a:rPr lang="en-US" sz="1000" spc="-9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r>
                        <a:rPr lang="en-US" sz="700">
                          <a:effectLst/>
                        </a:rPr>
                        <a:t>2</a:t>
                      </a:r>
                      <a:r>
                        <a:rPr lang="en-US" sz="700" spc="-14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76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73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73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20447">
                <a:tc>
                  <a:txBody>
                    <a:bodyPr/>
                    <a:lstStyle/>
                    <a:p>
                      <a:pPr marL="7620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r>
                        <a:rPr lang="en-US" sz="1000" spc="2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deceleration</a:t>
                      </a:r>
                      <a:r>
                        <a:rPr lang="en-US" sz="1000" spc="-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b</a:t>
                      </a:r>
                      <a:r>
                        <a:rPr lang="en-US" sz="1000" spc="-9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r>
                        <a:rPr lang="en-US" sz="700">
                          <a:effectLst/>
                        </a:rPr>
                        <a:t>2</a:t>
                      </a:r>
                      <a:r>
                        <a:rPr lang="en-US" sz="700" spc="-14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80616">
                <a:tc>
                  <a:txBody>
                    <a:bodyPr/>
                    <a:lstStyle/>
                    <a:p>
                      <a:pPr marL="76200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Free</a:t>
                      </a:r>
                      <a:r>
                        <a:rPr lang="en-US" sz="1000" spc="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speed</a:t>
                      </a:r>
                      <a:r>
                        <a:rPr lang="en-US" sz="1000" spc="-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v</a:t>
                      </a:r>
                      <a:r>
                        <a:rPr lang="en-US" sz="700">
                          <a:effectLst/>
                        </a:rPr>
                        <a:t>0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25.87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78431"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Desired</a:t>
                      </a:r>
                      <a:r>
                        <a:rPr lang="en-US" sz="1000" spc="-3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time</a:t>
                      </a:r>
                      <a:r>
                        <a:rPr lang="en-US" sz="1000" spc="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head</a:t>
                      </a:r>
                      <a:r>
                        <a:rPr lang="en-US" sz="1000" spc="-10">
                          <a:effectLst/>
                        </a:rPr>
                        <a:t>w</a:t>
                      </a:r>
                      <a:r>
                        <a:rPr lang="en-US" sz="1000">
                          <a:effectLst/>
                        </a:rPr>
                        <a:t>ay</a:t>
                      </a:r>
                      <a:r>
                        <a:rPr lang="en-US" sz="1000" spc="-7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T</a:t>
                      </a:r>
                      <a:r>
                        <a:rPr lang="en-US" sz="1000" spc="30">
                          <a:effectLst/>
                        </a:rPr>
                        <a:t> </a:t>
                      </a:r>
                      <a:r>
                        <a:rPr lang="en-US" sz="1000" spc="45">
                          <a:effectLst/>
                        </a:rPr>
                        <a:t>(</a:t>
                      </a:r>
                      <a:r>
                        <a:rPr lang="en-US" sz="1000">
                          <a:effectLst/>
                        </a:rPr>
                        <a:t>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09802">
                <a:tc>
                  <a:txBody>
                    <a:bodyPr/>
                    <a:lstStyle/>
                    <a:p>
                      <a:pPr marL="76200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Experimental</a:t>
                      </a:r>
                      <a:r>
                        <a:rPr lang="en-US" sz="1000" spc="-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g</a:t>
                      </a:r>
                      <a:r>
                        <a:rPr lang="en-US" sz="1000" spc="-45">
                          <a:effectLst/>
                        </a:rPr>
                        <a:t>r</a:t>
                      </a:r>
                      <a:r>
                        <a:rPr lang="en-US" sz="1000">
                          <a:effectLst/>
                        </a:rPr>
                        <a:t>oup</a:t>
                      </a:r>
                      <a:endParaRPr lang="en-US" sz="1100">
                        <a:effectLst/>
                      </a:endParaRPr>
                    </a:p>
                    <a:p>
                      <a:pPr marL="76200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r>
                        <a:rPr lang="en-US" sz="1000" spc="2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acceleration</a:t>
                      </a:r>
                      <a:r>
                        <a:rPr lang="en-US" sz="1000" spc="-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a</a:t>
                      </a:r>
                      <a:r>
                        <a:rPr lang="en-US" sz="1000" spc="-9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r>
                        <a:rPr lang="en-US" sz="700">
                          <a:effectLst/>
                        </a:rPr>
                        <a:t>2</a:t>
                      </a:r>
                      <a:r>
                        <a:rPr lang="en-US" sz="700" spc="-14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92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76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73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1073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20447">
                <a:tc>
                  <a:txBody>
                    <a:bodyPr/>
                    <a:lstStyle/>
                    <a:p>
                      <a:pPr marL="7620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Maximum</a:t>
                      </a:r>
                      <a:r>
                        <a:rPr lang="en-US" sz="1000" spc="2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deceleration</a:t>
                      </a:r>
                      <a:r>
                        <a:rPr lang="en-US" sz="1000" spc="-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b</a:t>
                      </a:r>
                      <a:r>
                        <a:rPr lang="en-US" sz="1000" spc="-90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</a:t>
                      </a:r>
                      <a:r>
                        <a:rPr lang="en-US" sz="700">
                          <a:effectLst/>
                        </a:rPr>
                        <a:t>2</a:t>
                      </a:r>
                      <a:r>
                        <a:rPr lang="en-US" sz="700" spc="-14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80616">
                <a:tc>
                  <a:txBody>
                    <a:bodyPr/>
                    <a:lstStyle/>
                    <a:p>
                      <a:pPr marL="76200">
                        <a:lnSpc>
                          <a:spcPts val="117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Free</a:t>
                      </a:r>
                      <a:r>
                        <a:rPr lang="en-US" sz="1000" spc="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speed</a:t>
                      </a:r>
                      <a:r>
                        <a:rPr lang="en-US" sz="1000" spc="-1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v</a:t>
                      </a:r>
                      <a:r>
                        <a:rPr lang="en-US" sz="700">
                          <a:effectLst/>
                        </a:rPr>
                        <a:t>0 </a:t>
                      </a:r>
                      <a:r>
                        <a:rPr lang="en-US" sz="1000">
                          <a:effectLst/>
                        </a:rPr>
                        <a:t>(m</a:t>
                      </a:r>
                      <a:r>
                        <a:rPr lang="en-US" sz="1000" spc="50">
                          <a:effectLst/>
                        </a:rPr>
                        <a:t>/</a:t>
                      </a:r>
                      <a:r>
                        <a:rPr lang="en-US" sz="1000">
                          <a:effectLst/>
                        </a:rPr>
                        <a:t>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747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35.27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8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78431"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Desired</a:t>
                      </a:r>
                      <a:r>
                        <a:rPr lang="en-US" sz="1000" spc="-3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time</a:t>
                      </a:r>
                      <a:r>
                        <a:rPr lang="en-US" sz="1000" spc="5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head</a:t>
                      </a:r>
                      <a:r>
                        <a:rPr lang="en-US" sz="1000" spc="-10">
                          <a:effectLst/>
                        </a:rPr>
                        <a:t>w</a:t>
                      </a:r>
                      <a:r>
                        <a:rPr lang="en-US" sz="1000">
                          <a:effectLst/>
                        </a:rPr>
                        <a:t>ay</a:t>
                      </a:r>
                      <a:r>
                        <a:rPr lang="en-US" sz="1000" spc="-75">
                          <a:effectLst/>
                        </a:rPr>
                        <a:t> </a:t>
                      </a:r>
                      <a:r>
                        <a:rPr lang="en-US" sz="1000">
                          <a:effectLst/>
                        </a:rPr>
                        <a:t>T</a:t>
                      </a:r>
                      <a:r>
                        <a:rPr lang="en-US" sz="1000" spc="-160">
                          <a:effectLst/>
                        </a:rPr>
                        <a:t> </a:t>
                      </a:r>
                      <a:r>
                        <a:rPr lang="en-US" sz="1000" spc="45">
                          <a:effectLst/>
                        </a:rPr>
                        <a:t>(</a:t>
                      </a:r>
                      <a:r>
                        <a:rPr lang="en-US" sz="1000">
                          <a:effectLst/>
                        </a:rPr>
                        <a:t>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5">
                        <a:lnSpc>
                          <a:spcPts val="104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1815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1041626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Parameter values of the IDM</a:t>
            </a:r>
            <a:r>
              <a:rPr lang="en-GB" baseline="30000" dirty="0" smtClean="0">
                <a:ea typeface="ＭＳ Ｐゴシック" panose="020B0600070205080204" pitchFamily="34" charset="-128"/>
              </a:rPr>
              <a:t>2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3" y="2227172"/>
            <a:ext cx="4285116" cy="350597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450" y="2227172"/>
            <a:ext cx="4284000" cy="350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0434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1041626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Parameter values of the IDM</a:t>
            </a:r>
            <a:r>
              <a:rPr lang="en-GB" baseline="30000" dirty="0">
                <a:ea typeface="ＭＳ Ｐゴシック" panose="020B0600070205080204" pitchFamily="34" charset="-128"/>
              </a:rPr>
              <a:t>3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2" y="1835285"/>
            <a:ext cx="4284000" cy="35064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76" y="1835285"/>
            <a:ext cx="4284000" cy="35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757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1041626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Parameter values of the IDM</a:t>
            </a:r>
            <a:r>
              <a:rPr lang="en-GB" baseline="30000" dirty="0">
                <a:ea typeface="ＭＳ Ｐゴシック" panose="020B0600070205080204" pitchFamily="34" charset="-128"/>
              </a:rPr>
              <a:t>4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47" y="1857917"/>
            <a:ext cx="4284000" cy="35064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003" y="1857917"/>
            <a:ext cx="4284000" cy="35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4544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1041626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Parameter values of the IDM</a:t>
            </a:r>
            <a:r>
              <a:rPr lang="en-GB" baseline="30000" dirty="0">
                <a:ea typeface="ＭＳ Ｐゴシック" panose="020B0600070205080204" pitchFamily="34" charset="-128"/>
              </a:rPr>
              <a:t>5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48" y="1908273"/>
            <a:ext cx="4284000" cy="35064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651" y="1908273"/>
            <a:ext cx="4284000" cy="35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861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1.</a:t>
            </a:r>
            <a:endParaRPr lang="en-US" sz="330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96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Introduction</a:t>
            </a:r>
            <a:endParaRPr lang="en-US" sz="28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7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4" y="1549831"/>
            <a:ext cx="7319584" cy="2014779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Comparison with null model;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Model assuming zero acceleration;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Significant reduction in model performance in case of the emergency situation;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The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of the lead vehicle less adequately describes the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of the follower; performance effects</a:t>
            </a: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Performance effects – Model performance of the IDM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13" y="3564610"/>
            <a:ext cx="3675721" cy="237124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3" y="3579529"/>
            <a:ext cx="3675600" cy="23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744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4" y="1549831"/>
            <a:ext cx="7319584" cy="2014779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Overlap in acceleration increases and reductions;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However, strong bias;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Substantial difference in the position of action points between the two groups;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Less scatter; more action points at smaller values of spacing;</a:t>
            </a: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Action points and perceptual thresholds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39" y="3159776"/>
            <a:ext cx="3565951" cy="271408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98" y="3159458"/>
            <a:ext cx="3567600" cy="27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0364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4" y="1549831"/>
            <a:ext cx="7319584" cy="790413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Reflected in the shape of the perceptual thresholds;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compensation effects in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pPr marL="0" indent="0">
              <a:buNone/>
            </a:pPr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Compensation effects – Action points and perceptual thresholds</a:t>
            </a:r>
            <a:r>
              <a:rPr lang="en-GB" baseline="30000" dirty="0" smtClean="0">
                <a:ea typeface="ＭＳ Ｐゴシック" panose="020B0600070205080204" pitchFamily="34" charset="-128"/>
              </a:rPr>
              <a:t>2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3" y="2394606"/>
            <a:ext cx="3829844" cy="304704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01" y="2450416"/>
            <a:ext cx="3830400" cy="30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9845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4" y="1549831"/>
            <a:ext cx="7319584" cy="1449213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Reduction in the sensitivity of acceleration towards relative speed and spacing;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Increase in the error and MSE;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performance effects;</a:t>
            </a:r>
          </a:p>
          <a:p>
            <a:pPr marL="0" indent="0">
              <a:buNone/>
            </a:pPr>
            <a:endParaRPr lang="en-GB" dirty="0" smtClean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lvl="1"/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GB" dirty="0" smtClean="0">
                <a:ea typeface="ＭＳ Ｐゴシック" panose="020B0600070205080204" pitchFamily="34" charset="-128"/>
              </a:rPr>
              <a:t>Performance effects – Sensitivity acceleration at action points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13" y="3000982"/>
            <a:ext cx="4002948" cy="299686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001" y="3000982"/>
            <a:ext cx="4003200" cy="29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07737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dirty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6</a:t>
            </a:r>
            <a:r>
              <a:rPr lang="en-US" sz="11300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.</a:t>
            </a:r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60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Conclusion and Discussion</a:t>
            </a:r>
            <a:endParaRPr lang="en-US" sz="14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207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096963"/>
            <a:ext cx="7651750" cy="5091112"/>
          </a:xfrm>
        </p:spPr>
        <p:txBody>
          <a:bodyPr/>
          <a:lstStyle/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Emergency situations have a substantial impact on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Theoretical framework: interaction between task demands and driver capability leads to compensation and performance effects;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compensation effects: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Parameter value changes in the IDM</a:t>
            </a:r>
          </a:p>
          <a:p>
            <a:pPr lvl="1"/>
            <a:r>
              <a:rPr lang="en-GB" dirty="0">
                <a:ea typeface="ＭＳ Ｐゴシック" panose="020B0600070205080204" pitchFamily="34" charset="-128"/>
              </a:rPr>
              <a:t>C</a:t>
            </a:r>
            <a:r>
              <a:rPr lang="en-GB" dirty="0" smtClean="0">
                <a:ea typeface="ＭＳ Ｐゴシック" panose="020B0600070205080204" pitchFamily="34" charset="-128"/>
              </a:rPr>
              <a:t>hanges in the shape and position of perceptual thresholds;</a:t>
            </a: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performance effects: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Model performance of the IDM;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Reduction in sensitivity of acceleration towards lead vehicle related stimuli at action points;</a:t>
            </a:r>
          </a:p>
          <a:p>
            <a:pPr marL="385763" lvl="1" indent="0">
              <a:buNone/>
            </a:pPr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174933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096963"/>
            <a:ext cx="7651750" cy="5091112"/>
          </a:xfrm>
        </p:spPr>
        <p:txBody>
          <a:bodyPr/>
          <a:lstStyle/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Indication for the existence of compensation and performance effects in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 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First step towards the empirical underpinning of the theoretical framework;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However: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More insight into task demands and driver capability is needed;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What is the influence of static and dynamic driver characteristics;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What is the influence of an emergency situation 	on task demands?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The results are mere indications of compensation and performance effects;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Adequate measures of these effects have to be developed;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Furthermore, driving simulator data was used, validity issues!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Relative small sample size;</a:t>
            </a:r>
          </a:p>
          <a:p>
            <a:pPr lvl="1"/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97060961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60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Thank you for your attention!</a:t>
            </a:r>
            <a:endParaRPr lang="en-US" sz="14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0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096963"/>
            <a:ext cx="7651750" cy="5091112"/>
          </a:xfrm>
        </p:spPr>
        <p:txBody>
          <a:bodyPr/>
          <a:lstStyle/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The ability of transport systems to deal with adverse conditions is becoming increasingly important;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Major impact on traffic flow operations;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Georges (1998) and Floyd (1999) led to enormous traffic jams;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Little experience is on how to cope with them;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In order to evaluate measures, simulation studies must be performed;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Mathematical models of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(car-following, lane changing);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Important to gain insight into: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Empirical adaptation effects in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Representation of these effects in mathematical models;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9344092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096963"/>
            <a:ext cx="7651750" cy="5091112"/>
          </a:xfrm>
        </p:spPr>
        <p:txBody>
          <a:bodyPr/>
          <a:lstStyle/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Determinants of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?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Provides us with indications on how to best model this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r>
              <a:rPr lang="en-GB" dirty="0">
                <a:ea typeface="ＭＳ Ｐゴシック" panose="020B0600070205080204" pitchFamily="34" charset="-128"/>
              </a:rPr>
              <a:t>N</a:t>
            </a:r>
            <a:r>
              <a:rPr lang="en-GB" dirty="0" smtClean="0">
                <a:ea typeface="ＭＳ Ｐゴシック" panose="020B0600070205080204" pitchFamily="34" charset="-128"/>
              </a:rPr>
              <a:t>ew theoretical framework of longitudinal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in case of emergency situations;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Task-Capability-Interface model by Fuller (2005);</a:t>
            </a:r>
          </a:p>
          <a:p>
            <a:r>
              <a:rPr lang="en-GB" dirty="0">
                <a:ea typeface="ＭＳ Ｐゴシック" panose="020B0600070205080204" pitchFamily="34" charset="-128"/>
              </a:rPr>
              <a:t>C</a:t>
            </a:r>
            <a:r>
              <a:rPr lang="en-GB" dirty="0" smtClean="0">
                <a:ea typeface="ＭＳ Ｐゴシック" panose="020B0600070205080204" pitchFamily="34" charset="-128"/>
              </a:rPr>
              <a:t>ompensation and performance effects in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However, it is not yet clear: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To what extent these effects can be found in empirical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To what extent these effects are represented in mathematical car-following models;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Empirical underpinning of the framework;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Introduction</a:t>
            </a:r>
            <a:r>
              <a:rPr lang="en-US" baseline="30000" dirty="0" smtClean="0">
                <a:ea typeface="ＭＳ Ｐゴシック" panose="020B0600070205080204" pitchFamily="34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5235480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00100" y="482600"/>
            <a:ext cx="7620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857250" indent="-857250" eaLnBrk="1" hangingPunct="1"/>
            <a:r>
              <a:rPr lang="en-US" sz="11300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2.</a:t>
            </a:r>
            <a:endParaRPr lang="en-US" sz="33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949325" y="20955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949325" y="4140200"/>
            <a:ext cx="74326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1" hangingPunct="1"/>
            <a:endParaRPr lang="nl-NL" sz="2200" smtClean="0">
              <a:solidFill>
                <a:srgbClr val="000000"/>
              </a:solidFill>
              <a:ea typeface="MS PGothic" pitchFamily="34" charset="-128"/>
              <a:cs typeface="+mn-cs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17575" y="2220913"/>
            <a:ext cx="7466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/>
          <a:p>
            <a:pPr marL="857250" indent="-857250" eaLnBrk="1" hangingPunct="1"/>
            <a:r>
              <a:rPr lang="en-US" sz="8000" i="1" dirty="0" smtClean="0">
                <a:solidFill>
                  <a:srgbClr val="FFFFFF"/>
                </a:solidFill>
                <a:latin typeface="Bookman Old Style" pitchFamily="18" charset="0"/>
                <a:ea typeface="MS PGothic" pitchFamily="34" charset="-128"/>
                <a:cs typeface="+mn-cs"/>
              </a:rPr>
              <a:t>State-of-the-art</a:t>
            </a:r>
            <a:endParaRPr lang="en-US" sz="2000" dirty="0" smtClean="0">
              <a:solidFill>
                <a:srgbClr val="000000"/>
              </a:solidFill>
              <a:latin typeface="Bookman Old Style" pitchFamily="18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0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735810"/>
            <a:ext cx="7651750" cy="3378632"/>
          </a:xfrm>
        </p:spPr>
        <p:txBody>
          <a:bodyPr/>
          <a:lstStyle/>
          <a:p>
            <a:r>
              <a:rPr lang="en-GB" dirty="0" err="1" smtClean="0">
                <a:ea typeface="ＭＳ Ｐゴシック" panose="020B0600070205080204" pitchFamily="34" charset="-128"/>
              </a:rPr>
              <a:t>Tu</a:t>
            </a:r>
            <a:r>
              <a:rPr lang="en-GB" dirty="0" smtClean="0">
                <a:ea typeface="ＭＳ Ｐゴシック" panose="020B0600070205080204" pitchFamily="34" charset="-128"/>
              </a:rPr>
              <a:t> et al. (2010): anxious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due to a mentally demanding situation;</a:t>
            </a:r>
          </a:p>
          <a:p>
            <a:r>
              <a:rPr lang="en-GB" dirty="0" err="1" smtClean="0">
                <a:ea typeface="ＭＳ Ｐゴシック" panose="020B0600070205080204" pitchFamily="34" charset="-128"/>
              </a:rPr>
              <a:t>Hamdar</a:t>
            </a:r>
            <a:r>
              <a:rPr lang="en-GB" dirty="0" smtClean="0">
                <a:ea typeface="ＭＳ Ｐゴシック" panose="020B0600070205080204" pitchFamily="34" charset="-128"/>
              </a:rPr>
              <a:t> and </a:t>
            </a:r>
            <a:r>
              <a:rPr lang="en-GB" dirty="0" err="1" smtClean="0">
                <a:ea typeface="ＭＳ Ｐゴシック" panose="020B0600070205080204" pitchFamily="34" charset="-128"/>
              </a:rPr>
              <a:t>Mahmassani</a:t>
            </a:r>
            <a:r>
              <a:rPr lang="en-GB" dirty="0" smtClean="0">
                <a:ea typeface="ＭＳ Ｐゴシック" panose="020B0600070205080204" pitchFamily="34" charset="-128"/>
              </a:rPr>
              <a:t> (2008):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Increase in speed;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 high variance in speed;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 reduction in spacing to force others to accelerate or move out of the way;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An increase in emergency braking;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An increase in intensity with regard to speed and braking rates over time;</a:t>
            </a:r>
          </a:p>
          <a:p>
            <a:pPr marL="385763" lvl="1" indent="0">
              <a:buNone/>
            </a:pPr>
            <a:endParaRPr lang="en-GB" dirty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en-US" dirty="0" smtClean="0">
              <a:ea typeface="ＭＳ Ｐゴシック" panose="020B0600070205080204" pitchFamily="34" charset="-128"/>
            </a:endParaRPr>
          </a:p>
          <a:p>
            <a:endParaRPr 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17575" y="598488"/>
            <a:ext cx="7659688" cy="600075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Empirical longitudinal driving behavior in case of an emergency</a:t>
            </a:r>
          </a:p>
        </p:txBody>
      </p:sp>
    </p:spTree>
    <p:extLst>
      <p:ext uri="{BB962C8B-B14F-4D97-AF65-F5344CB8AC3E}">
        <p14:creationId xmlns:p14="http://schemas.microsoft.com/office/powerpoint/2010/main" val="176654026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Several mathematical models have been developed aimed at mimicking driving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under a wide range of conditions;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General form: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r>
              <a:rPr lang="en-GB" dirty="0" smtClean="0">
                <a:ea typeface="ＭＳ Ｐゴシック" panose="020B0600070205080204" pitchFamily="34" charset="-128"/>
              </a:rPr>
              <a:t>Each model has its own control objective (for instance safe-distance models; </a:t>
            </a:r>
            <a:r>
              <a:rPr lang="en-GB" dirty="0" err="1" smtClean="0">
                <a:ea typeface="ＭＳ Ｐゴシック" panose="020B0600070205080204" pitchFamily="34" charset="-128"/>
              </a:rPr>
              <a:t>Gipps</a:t>
            </a:r>
            <a:r>
              <a:rPr lang="en-GB" dirty="0" smtClean="0">
                <a:ea typeface="ＭＳ Ｐゴシック" panose="020B0600070205080204" pitchFamily="34" charset="-128"/>
              </a:rPr>
              <a:t> (1981));</a:t>
            </a:r>
          </a:p>
          <a:p>
            <a:r>
              <a:rPr lang="en-GB" dirty="0" smtClean="0">
                <a:ea typeface="ＭＳ Ｐゴシック" panose="020B0600070205080204" pitchFamily="34" charset="-128"/>
              </a:rPr>
              <a:t>But also, the Intelligent Driver Model (</a:t>
            </a:r>
            <a:r>
              <a:rPr lang="en-GB" dirty="0" err="1" smtClean="0">
                <a:ea typeface="ＭＳ Ｐゴシック" panose="020B0600070205080204" pitchFamily="34" charset="-128"/>
              </a:rPr>
              <a:t>Treiber</a:t>
            </a:r>
            <a:r>
              <a:rPr lang="en-GB" dirty="0" smtClean="0">
                <a:ea typeface="ＭＳ Ｐゴシック" panose="020B0600070205080204" pitchFamily="34" charset="-128"/>
              </a:rPr>
              <a:t> et al., 2000):</a:t>
            </a: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Mathematical modeling of driving behavior</a:t>
            </a:r>
            <a:endParaRPr lang="en-US" baseline="30000" dirty="0" smtClean="0">
              <a:ea typeface="ＭＳ Ｐゴシック" panose="020B0600070205080204" pitchFamily="34" charset="-128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205371"/>
              </p:ext>
            </p:extLst>
          </p:nvPr>
        </p:nvGraphicFramePr>
        <p:xfrm>
          <a:off x="3339347" y="2512044"/>
          <a:ext cx="2335004" cy="448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" name="Equation" r:id="rId3" imgW="1257120" imgH="241200" progId="Equation.DSMT4">
                  <p:embed/>
                </p:oleObj>
              </mc:Choice>
              <mc:Fallback>
                <p:oleObj name="Equation" r:id="rId3" imgW="1257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9347" y="2512044"/>
                        <a:ext cx="2335004" cy="448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344787"/>
              </p:ext>
            </p:extLst>
          </p:nvPr>
        </p:nvGraphicFramePr>
        <p:xfrm>
          <a:off x="2746537" y="4390245"/>
          <a:ext cx="3886738" cy="1539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Equation" r:id="rId5" imgW="2628720" imgH="1041120" progId="Equation.DSMT4">
                  <p:embed/>
                </p:oleObj>
              </mc:Choice>
              <mc:Fallback>
                <p:oleObj name="Equation" r:id="rId5" imgW="2628720" imgH="1041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46537" y="4390245"/>
                        <a:ext cx="3886738" cy="1539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427612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4"/>
          <p:cNvSpPr>
            <a:spLocks noGrp="1"/>
          </p:cNvSpPr>
          <p:nvPr>
            <p:ph idx="1"/>
          </p:nvPr>
        </p:nvSpPr>
        <p:spPr>
          <a:xfrm>
            <a:off x="925513" y="1549831"/>
            <a:ext cx="7651750" cy="4556501"/>
          </a:xfrm>
        </p:spPr>
        <p:txBody>
          <a:bodyPr/>
          <a:lstStyle/>
          <a:p>
            <a:r>
              <a:rPr lang="en-GB" dirty="0" smtClean="0">
                <a:ea typeface="ＭＳ Ｐゴシック" panose="020B0600070205080204" pitchFamily="34" charset="-128"/>
              </a:rPr>
              <a:t>Drawbacks of these models: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Only the </a:t>
            </a:r>
            <a:r>
              <a:rPr lang="en-GB" dirty="0" err="1" smtClean="0">
                <a:ea typeface="ＭＳ Ｐゴシック" panose="020B0600070205080204" pitchFamily="34" charset="-128"/>
              </a:rPr>
              <a:t>behavior</a:t>
            </a:r>
            <a:r>
              <a:rPr lang="en-GB" dirty="0" smtClean="0">
                <a:ea typeface="ＭＳ Ｐゴシック" panose="020B0600070205080204" pitchFamily="34" charset="-128"/>
              </a:rPr>
              <a:t> of the direct lead vehicle is a stimulus;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The only human element is a finite reaction time, other human elements are quite mechanistic;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Drivers are assumed to react to lead vehicle related stimuli, no matter how small;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Drivers are assumed to perceive stimuli, no matter how small;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Situations are adequately evaluated and responded to;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The gas and brake pedal are operated in a precise manner;</a:t>
            </a:r>
          </a:p>
          <a:p>
            <a:pPr lvl="1"/>
            <a:r>
              <a:rPr lang="en-GB" dirty="0" smtClean="0">
                <a:ea typeface="ＭＳ Ｐゴシック" panose="020B0600070205080204" pitchFamily="34" charset="-128"/>
              </a:rPr>
              <a:t>Drivers are, in reality, not permanently engaged in the driving task;</a:t>
            </a:r>
          </a:p>
          <a:p>
            <a:r>
              <a:rPr lang="en-GB" dirty="0" err="1" smtClean="0">
                <a:ea typeface="ＭＳ Ｐゴシック" panose="020B0600070205080204" pitchFamily="34" charset="-128"/>
              </a:rPr>
              <a:t>Leutzbach</a:t>
            </a:r>
            <a:r>
              <a:rPr lang="en-GB" dirty="0" smtClean="0">
                <a:ea typeface="ＭＳ Ｐゴシック" panose="020B0600070205080204" pitchFamily="34" charset="-128"/>
              </a:rPr>
              <a:t> and </a:t>
            </a:r>
            <a:r>
              <a:rPr lang="en-GB" dirty="0" err="1" smtClean="0">
                <a:ea typeface="ＭＳ Ｐゴシック" panose="020B0600070205080204" pitchFamily="34" charset="-128"/>
              </a:rPr>
              <a:t>Wiedemann</a:t>
            </a:r>
            <a:r>
              <a:rPr lang="en-GB" dirty="0" smtClean="0">
                <a:ea typeface="ＭＳ Ｐゴシック" panose="020B0600070205080204" pitchFamily="34" charset="-128"/>
              </a:rPr>
              <a:t> (1986): psycho-spacing models;</a:t>
            </a:r>
            <a:endParaRPr lang="en-GB" dirty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 smtClean="0">
              <a:ea typeface="ＭＳ Ｐゴシック" panose="020B0600070205080204" pitchFamily="34" charset="-128"/>
            </a:endParaRPr>
          </a:p>
          <a:p>
            <a:endParaRPr lang="en-GB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25513" y="496888"/>
            <a:ext cx="7659688" cy="944454"/>
          </a:xfrm>
        </p:spPr>
        <p:txBody>
          <a:bodyPr/>
          <a:lstStyle/>
          <a:p>
            <a:pPr marL="0" indent="0" eaLnBrk="1" hangingPunct="1"/>
            <a:r>
              <a:rPr lang="en-US" dirty="0" smtClean="0">
                <a:ea typeface="ＭＳ Ｐゴシック" panose="020B0600070205080204" pitchFamily="34" charset="-128"/>
              </a:rPr>
              <a:t>Mathematical modeling of driving behavior</a:t>
            </a:r>
            <a:r>
              <a:rPr lang="en-US" baseline="30000" dirty="0" smtClean="0">
                <a:ea typeface="ＭＳ Ｐゴシック" panose="020B0600070205080204" pitchFamily="34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1098935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xt">
  <a:themeElements>
    <a:clrScheme name="">
      <a:dk1>
        <a:srgbClr val="000000"/>
      </a:dk1>
      <a:lt1>
        <a:srgbClr val="FFFFFF"/>
      </a:lt1>
      <a:dk2>
        <a:srgbClr val="000000"/>
      </a:dk2>
      <a:lt2>
        <a:srgbClr val="108BD9"/>
      </a:lt2>
      <a:accent1>
        <a:srgbClr val="ADC610"/>
      </a:accent1>
      <a:accent2>
        <a:srgbClr val="002B60"/>
      </a:accent2>
      <a:accent3>
        <a:srgbClr val="FFFFFF"/>
      </a:accent3>
      <a:accent4>
        <a:srgbClr val="000000"/>
      </a:accent4>
      <a:accent5>
        <a:srgbClr val="D3DFAA"/>
      </a:accent5>
      <a:accent6>
        <a:srgbClr val="002656"/>
      </a:accent6>
      <a:hlink>
        <a:srgbClr val="A10058"/>
      </a:hlink>
      <a:folHlink>
        <a:srgbClr val="66BCAA"/>
      </a:folHlink>
    </a:clrScheme>
    <a:fontScheme name="text">
      <a:majorFont>
        <a:latin typeface="Bookman Old Style"/>
        <a:ea typeface=""/>
        <a:cs typeface=""/>
      </a:majorFont>
      <a:minorFont>
        <a:latin typeface="Tahoma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108BD9"/>
        </a:lt2>
        <a:accent1>
          <a:srgbClr val="C1C700"/>
        </a:accent1>
        <a:accent2>
          <a:srgbClr val="003B74"/>
        </a:accent2>
        <a:accent3>
          <a:srgbClr val="FFFFFF"/>
        </a:accent3>
        <a:accent4>
          <a:srgbClr val="000000"/>
        </a:accent4>
        <a:accent5>
          <a:srgbClr val="DDE0AA"/>
        </a:accent5>
        <a:accent6>
          <a:srgbClr val="003568"/>
        </a:accent6>
        <a:hlink>
          <a:srgbClr val="C2006E"/>
        </a:hlink>
        <a:folHlink>
          <a:srgbClr val="7FC6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108BD9"/>
      </a:lt2>
      <a:accent1>
        <a:srgbClr val="ADC610"/>
      </a:accent1>
      <a:accent2>
        <a:srgbClr val="002B60"/>
      </a:accent2>
      <a:accent3>
        <a:srgbClr val="FFFFFF"/>
      </a:accent3>
      <a:accent4>
        <a:srgbClr val="000000"/>
      </a:accent4>
      <a:accent5>
        <a:srgbClr val="D3DFAA"/>
      </a:accent5>
      <a:accent6>
        <a:srgbClr val="002656"/>
      </a:accent6>
      <a:hlink>
        <a:srgbClr val="A10058"/>
      </a:hlink>
      <a:folHlink>
        <a:srgbClr val="66BCAA"/>
      </a:folHlink>
    </a:clrScheme>
    <a:fontScheme name="Default Design">
      <a:majorFont>
        <a:latin typeface="Bookman Old Style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108BD9"/>
        </a:lt2>
        <a:accent1>
          <a:srgbClr val="C1C700"/>
        </a:accent1>
        <a:accent2>
          <a:srgbClr val="003B74"/>
        </a:accent2>
        <a:accent3>
          <a:srgbClr val="FFFFFF"/>
        </a:accent3>
        <a:accent4>
          <a:srgbClr val="000000"/>
        </a:accent4>
        <a:accent5>
          <a:srgbClr val="DDE0AA"/>
        </a:accent5>
        <a:accent6>
          <a:srgbClr val="003568"/>
        </a:accent6>
        <a:hlink>
          <a:srgbClr val="C2006E"/>
        </a:hlink>
        <a:folHlink>
          <a:srgbClr val="7FC6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108BD9"/>
        </a:lt2>
        <a:accent1>
          <a:srgbClr val="C1C700"/>
        </a:accent1>
        <a:accent2>
          <a:srgbClr val="003B74"/>
        </a:accent2>
        <a:accent3>
          <a:srgbClr val="FFFFFF"/>
        </a:accent3>
        <a:accent4>
          <a:srgbClr val="000000"/>
        </a:accent4>
        <a:accent5>
          <a:srgbClr val="DDE0AA"/>
        </a:accent5>
        <a:accent6>
          <a:srgbClr val="003568"/>
        </a:accent6>
        <a:hlink>
          <a:srgbClr val="C2006E"/>
        </a:hlink>
        <a:folHlink>
          <a:srgbClr val="7FC6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13669</TotalTime>
  <Words>1883</Words>
  <Application>Microsoft Office PowerPoint</Application>
  <PresentationFormat>On-screen Show (4:3)</PresentationFormat>
  <Paragraphs>453</Paragraphs>
  <Slides>37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ＭＳ Ｐゴシック</vt:lpstr>
      <vt:lpstr>ＭＳ Ｐゴシック</vt:lpstr>
      <vt:lpstr>Arial</vt:lpstr>
      <vt:lpstr>ArialMS</vt:lpstr>
      <vt:lpstr>Bookman Old Style</vt:lpstr>
      <vt:lpstr>Calibri</vt:lpstr>
      <vt:lpstr>Tahoma</vt:lpstr>
      <vt:lpstr>Times</vt:lpstr>
      <vt:lpstr>Times New Roman</vt:lpstr>
      <vt:lpstr>text</vt:lpstr>
      <vt:lpstr>Default Design</vt:lpstr>
      <vt:lpstr>Equation</vt:lpstr>
      <vt:lpstr>Longitudinal Driving Behavior in case of Emergency situations: An Empirically Underpinned Theoretical Framework</vt:lpstr>
      <vt:lpstr>Outline</vt:lpstr>
      <vt:lpstr>PowerPoint Presentation</vt:lpstr>
      <vt:lpstr>Introduction</vt:lpstr>
      <vt:lpstr>Introduction2</vt:lpstr>
      <vt:lpstr>PowerPoint Presentation</vt:lpstr>
      <vt:lpstr>Empirical longitudinal driving behavior in case of an emergency</vt:lpstr>
      <vt:lpstr>Mathematical modeling of driving behavior</vt:lpstr>
      <vt:lpstr>Mathematical modeling of driving behavior2</vt:lpstr>
      <vt:lpstr>Mathematical modeling of driving behavior3</vt:lpstr>
      <vt:lpstr>Mathematical modeling and emergencies</vt:lpstr>
      <vt:lpstr>PowerPoint Presentation</vt:lpstr>
      <vt:lpstr>Introducing a theoretical framework</vt:lpstr>
      <vt:lpstr>Introducing a theoretical framework2</vt:lpstr>
      <vt:lpstr>Introducing a theoretical framework4</vt:lpstr>
      <vt:lpstr>Introducing a theoretical framework3</vt:lpstr>
      <vt:lpstr>PowerPoint Presentation</vt:lpstr>
      <vt:lpstr>Research method</vt:lpstr>
      <vt:lpstr>Research method2</vt:lpstr>
      <vt:lpstr>Research method3</vt:lpstr>
      <vt:lpstr>Research method5</vt:lpstr>
      <vt:lpstr>Research method6</vt:lpstr>
      <vt:lpstr>PowerPoint Presentation</vt:lpstr>
      <vt:lpstr>Empirical adaptation effects</vt:lpstr>
      <vt:lpstr>Compensation effects – Parameter values of the IDM</vt:lpstr>
      <vt:lpstr>Compensation effects – Parameter values of the IDM2</vt:lpstr>
      <vt:lpstr>Compensation effects – Parameter values of the IDM3</vt:lpstr>
      <vt:lpstr>Compensation effects – Parameter values of the IDM4</vt:lpstr>
      <vt:lpstr>Compensation effects – Parameter values of the IDM5</vt:lpstr>
      <vt:lpstr>Performance effects – Model performance of the IDM</vt:lpstr>
      <vt:lpstr>Compensation effects – Action points and perceptual thresholds</vt:lpstr>
      <vt:lpstr>Compensation effects – Action points and perceptual thresholds2</vt:lpstr>
      <vt:lpstr>Performance effects – Sensitivity acceleration at action points</vt:lpstr>
      <vt:lpstr>PowerPoint Presentation</vt:lpstr>
      <vt:lpstr>Conclusion</vt:lpstr>
      <vt:lpstr>Discussion</vt:lpstr>
      <vt:lpstr>PowerPoint Presentation</vt:lpstr>
    </vt:vector>
  </TitlesOfParts>
  <Company>biwilderd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Missie en Visie TU Delft</dc:title>
  <dc:creator>Bianca Wighman</dc:creator>
  <cp:lastModifiedBy>Raymond Hoogendoorn</cp:lastModifiedBy>
  <cp:revision>1583</cp:revision>
  <cp:lastPrinted>2013-07-17T20:08:10Z</cp:lastPrinted>
  <dcterms:created xsi:type="dcterms:W3CDTF">2011-02-22T09:03:58Z</dcterms:created>
  <dcterms:modified xsi:type="dcterms:W3CDTF">2013-07-18T04:31:27Z</dcterms:modified>
</cp:coreProperties>
</file>