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3"/>
  </p:notesMasterIdLst>
  <p:handoutMasterIdLst>
    <p:handoutMasterId r:id="rId34"/>
  </p:handoutMasterIdLst>
  <p:sldIdLst>
    <p:sldId id="630" r:id="rId2"/>
    <p:sldId id="755" r:id="rId3"/>
    <p:sldId id="757" r:id="rId4"/>
    <p:sldId id="756" r:id="rId5"/>
    <p:sldId id="647" r:id="rId6"/>
    <p:sldId id="760" r:id="rId7"/>
    <p:sldId id="761" r:id="rId8"/>
    <p:sldId id="762" r:id="rId9"/>
    <p:sldId id="763" r:id="rId10"/>
    <p:sldId id="764" r:id="rId11"/>
    <p:sldId id="765" r:id="rId12"/>
    <p:sldId id="766" r:id="rId13"/>
    <p:sldId id="767" r:id="rId14"/>
    <p:sldId id="768" r:id="rId15"/>
    <p:sldId id="769" r:id="rId16"/>
    <p:sldId id="770" r:id="rId17"/>
    <p:sldId id="789" r:id="rId18"/>
    <p:sldId id="771" r:id="rId19"/>
    <p:sldId id="783" r:id="rId20"/>
    <p:sldId id="782" r:id="rId21"/>
    <p:sldId id="772" r:id="rId22"/>
    <p:sldId id="784" r:id="rId23"/>
    <p:sldId id="774" r:id="rId24"/>
    <p:sldId id="775" r:id="rId25"/>
    <p:sldId id="785" r:id="rId26"/>
    <p:sldId id="776" r:id="rId27"/>
    <p:sldId id="790" r:id="rId28"/>
    <p:sldId id="786" r:id="rId29"/>
    <p:sldId id="777" r:id="rId30"/>
    <p:sldId id="787" r:id="rId31"/>
    <p:sldId id="753" r:id="rId32"/>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172A"/>
    <a:srgbClr val="C3BCA1"/>
    <a:srgbClr val="EDE0B7"/>
    <a:srgbClr val="D21034"/>
    <a:srgbClr val="DAF5D3"/>
    <a:srgbClr val="009644"/>
    <a:srgbClr val="E5F8E0"/>
    <a:srgbClr val="D7F4D0"/>
    <a:srgbClr val="BFEEB4"/>
    <a:srgbClr val="BEE3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39" autoAdjust="0"/>
    <p:restoredTop sz="93857" autoAdjust="0"/>
  </p:normalViewPr>
  <p:slideViewPr>
    <p:cSldViewPr>
      <p:cViewPr varScale="1">
        <p:scale>
          <a:sx n="99" d="100"/>
          <a:sy n="99" d="100"/>
        </p:scale>
        <p:origin x="-1056" y="-104"/>
      </p:cViewPr>
      <p:guideLst>
        <p:guide orient="horz" pos="2160"/>
        <p:guide pos="2880"/>
      </p:guideLst>
    </p:cSldViewPr>
  </p:slideViewPr>
  <p:notesTextViewPr>
    <p:cViewPr>
      <p:scale>
        <a:sx n="1" d="1"/>
        <a:sy n="1" d="1"/>
      </p:scale>
      <p:origin x="0" y="0"/>
    </p:cViewPr>
  </p:notesTextViewPr>
  <p:sorterViewPr>
    <p:cViewPr>
      <p:scale>
        <a:sx n="100" d="100"/>
        <a:sy n="100" d="100"/>
      </p:scale>
      <p:origin x="0" y="2336"/>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handoutMaster" Target="handoutMasters/handout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8" y="1"/>
            <a:ext cx="2972421" cy="464980"/>
          </a:xfrm>
          <a:prstGeom prst="rect">
            <a:avLst/>
          </a:prstGeom>
        </p:spPr>
        <p:txBody>
          <a:bodyPr vert="horz" lIns="91440" tIns="45720" rIns="91440" bIns="45720" rtlCol="0"/>
          <a:lstStyle>
            <a:lvl1pPr algn="r">
              <a:defRPr sz="1200"/>
            </a:lvl1pPr>
          </a:lstStyle>
          <a:p>
            <a:fld id="{688A4686-83DA-4C38-8CAB-7EA0179553D0}" type="datetimeFigureOut">
              <a:rPr lang="en-US" smtClean="0"/>
              <a:t>7/18/13</a:t>
            </a:fld>
            <a:endParaRPr lang="en-US"/>
          </a:p>
        </p:txBody>
      </p:sp>
      <p:sp>
        <p:nvSpPr>
          <p:cNvPr id="4" name="Footer Placeholder 3"/>
          <p:cNvSpPr>
            <a:spLocks noGrp="1"/>
          </p:cNvSpPr>
          <p:nvPr>
            <p:ph type="ftr" sz="quarter" idx="2"/>
          </p:nvPr>
        </p:nvSpPr>
        <p:spPr>
          <a:xfrm>
            <a:off x="2"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8" y="8829823"/>
            <a:ext cx="2972421" cy="464980"/>
          </a:xfrm>
          <a:prstGeom prst="rect">
            <a:avLst/>
          </a:prstGeom>
        </p:spPr>
        <p:txBody>
          <a:bodyPr vert="horz" lIns="91440" tIns="45720" rIns="91440" bIns="45720" rtlCol="0" anchor="b"/>
          <a:lstStyle>
            <a:lvl1pPr algn="r">
              <a:defRPr sz="1200"/>
            </a:lvl1pPr>
          </a:lstStyle>
          <a:p>
            <a:fld id="{10C3C1F0-DE18-4AA1-BB1C-851B5BBBA434}" type="slidenum">
              <a:rPr lang="en-US" smtClean="0"/>
              <a:t>‹#›</a:t>
            </a:fld>
            <a:endParaRPr lang="en-US"/>
          </a:p>
        </p:txBody>
      </p:sp>
    </p:spTree>
    <p:extLst>
      <p:ext uri="{BB962C8B-B14F-4D97-AF65-F5344CB8AC3E}">
        <p14:creationId xmlns:p14="http://schemas.microsoft.com/office/powerpoint/2010/main" val="24608630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028" y="1"/>
            <a:ext cx="2972421" cy="464980"/>
          </a:xfrm>
          <a:prstGeom prst="rect">
            <a:avLst/>
          </a:prstGeom>
        </p:spPr>
        <p:txBody>
          <a:bodyPr vert="horz" lIns="91440" tIns="45720" rIns="91440" bIns="45720" rtlCol="0"/>
          <a:lstStyle>
            <a:lvl1pPr algn="r">
              <a:defRPr sz="1200"/>
            </a:lvl1pPr>
          </a:lstStyle>
          <a:p>
            <a:fld id="{3965D837-5684-46BB-904A-0680C16F3FEB}" type="datetimeFigureOut">
              <a:rPr lang="en-US" smtClean="0"/>
              <a:t>7/18/13</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6421" y="4416510"/>
            <a:ext cx="5485158" cy="418322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028" y="8829823"/>
            <a:ext cx="2972421" cy="464980"/>
          </a:xfrm>
          <a:prstGeom prst="rect">
            <a:avLst/>
          </a:prstGeom>
        </p:spPr>
        <p:txBody>
          <a:bodyPr vert="horz" lIns="91440" tIns="45720" rIns="91440" bIns="45720" rtlCol="0" anchor="b"/>
          <a:lstStyle>
            <a:lvl1pPr algn="r">
              <a:defRPr sz="1200"/>
            </a:lvl1pPr>
          </a:lstStyle>
          <a:p>
            <a:fld id="{471344D3-3358-4E6E-A111-3F8D9ACE1F5B}" type="slidenum">
              <a:rPr lang="en-US" smtClean="0"/>
              <a:t>‹#›</a:t>
            </a:fld>
            <a:endParaRPr lang="en-US"/>
          </a:p>
        </p:txBody>
      </p:sp>
    </p:spTree>
    <p:extLst>
      <p:ext uri="{BB962C8B-B14F-4D97-AF65-F5344CB8AC3E}">
        <p14:creationId xmlns:p14="http://schemas.microsoft.com/office/powerpoint/2010/main" val="2342666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2</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12</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13</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14</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15</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16</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17</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18</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19</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20</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First: earliness in the morning is less costly than queuing</a:t>
            </a:r>
          </a:p>
          <a:p>
            <a:r>
              <a:rPr lang="en-US" baseline="0" dirty="0" smtClean="0"/>
              <a:t>Second: lateness in the evening is less costly than queuing</a:t>
            </a:r>
          </a:p>
          <a:p>
            <a:r>
              <a:rPr lang="en-US" baseline="0" dirty="0" smtClean="0"/>
              <a:t>Third: Required for preserved FIFO order in both rushes</a:t>
            </a:r>
          </a:p>
          <a:p>
            <a:endParaRPr lang="en-US" baseline="0" dirty="0" smtClean="0"/>
          </a:p>
          <a:p>
            <a:r>
              <a:rPr lang="en-US" baseline="0" dirty="0" smtClean="0"/>
              <a:t>Penalties functions include broad cases:</a:t>
            </a:r>
          </a:p>
          <a:p>
            <a:pPr marL="228600" indent="-228600">
              <a:buAutoNum type="arabicParenR"/>
            </a:pPr>
            <a:r>
              <a:rPr lang="en-US" baseline="0" dirty="0" smtClean="0"/>
              <a:t>Separable functions of the morning departure and the evening arrival times</a:t>
            </a:r>
          </a:p>
          <a:p>
            <a:pPr marL="228600" indent="-228600">
              <a:buAutoNum type="arabicParenR"/>
            </a:pPr>
            <a:r>
              <a:rPr lang="en-US" baseline="0" dirty="0" smtClean="0"/>
              <a:t>Function of work duration (the difference between evening arrival and morning departure)</a:t>
            </a:r>
          </a:p>
          <a:p>
            <a:pPr marL="228600" indent="-228600">
              <a:buAutoNum type="arabicParenR"/>
            </a:pPr>
            <a:r>
              <a:rPr lang="en-US" baseline="0" dirty="0" smtClean="0"/>
              <a:t>Linear combinations of these two</a:t>
            </a:r>
          </a:p>
          <a:p>
            <a:pPr marL="228600" indent="-228600">
              <a:buAutoNum type="arabicParenR"/>
            </a:pPr>
            <a:r>
              <a:rPr lang="en-US" baseline="0" dirty="0" smtClean="0"/>
              <a:t>Bilinear schedule penalties of the type introduced previously</a:t>
            </a:r>
          </a:p>
        </p:txBody>
      </p:sp>
      <p:sp>
        <p:nvSpPr>
          <p:cNvPr id="4" name="Slide Number Placeholder 3"/>
          <p:cNvSpPr>
            <a:spLocks noGrp="1"/>
          </p:cNvSpPr>
          <p:nvPr>
            <p:ph type="sldNum" sz="quarter" idx="10"/>
          </p:nvPr>
        </p:nvSpPr>
        <p:spPr/>
        <p:txBody>
          <a:bodyPr/>
          <a:lstStyle/>
          <a:p>
            <a:fld id="{471344D3-3358-4E6E-A111-3F8D9ACE1F5B}" type="slidenum">
              <a:rPr lang="en-US" smtClean="0"/>
              <a:t>21</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3</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First: earliness in the morning is less costly than queuing</a:t>
            </a:r>
          </a:p>
          <a:p>
            <a:r>
              <a:rPr lang="en-US" baseline="0" dirty="0" smtClean="0"/>
              <a:t>Second: lateness in the evening is less costly than queuing</a:t>
            </a:r>
          </a:p>
          <a:p>
            <a:r>
              <a:rPr lang="en-US" baseline="0" dirty="0" smtClean="0"/>
              <a:t>Third: Required for preserved FIFO order in both rushes</a:t>
            </a:r>
          </a:p>
          <a:p>
            <a:endParaRPr lang="en-US" baseline="0" dirty="0" smtClean="0"/>
          </a:p>
          <a:p>
            <a:r>
              <a:rPr lang="en-US" baseline="0" dirty="0" smtClean="0"/>
              <a:t>Penalties functions include broad cases:</a:t>
            </a:r>
          </a:p>
          <a:p>
            <a:pPr marL="228600" indent="-228600">
              <a:buAutoNum type="arabicParenR"/>
            </a:pPr>
            <a:r>
              <a:rPr lang="en-US" baseline="0" dirty="0" smtClean="0"/>
              <a:t>Separable functions of the morning departure and the evening arrival times</a:t>
            </a:r>
          </a:p>
          <a:p>
            <a:pPr marL="228600" indent="-228600">
              <a:buAutoNum type="arabicParenR"/>
            </a:pPr>
            <a:r>
              <a:rPr lang="en-US" baseline="0" dirty="0" smtClean="0"/>
              <a:t>Function of work duration (the difference between evening arrival and morning departure)</a:t>
            </a:r>
          </a:p>
          <a:p>
            <a:pPr marL="228600" indent="-228600">
              <a:buAutoNum type="arabicParenR"/>
            </a:pPr>
            <a:r>
              <a:rPr lang="en-US" baseline="0" dirty="0" smtClean="0"/>
              <a:t>Linear combinations of these two</a:t>
            </a:r>
          </a:p>
          <a:p>
            <a:pPr marL="228600" indent="-228600">
              <a:buAutoNum type="arabicParenR"/>
            </a:pPr>
            <a:r>
              <a:rPr lang="en-US" baseline="0" dirty="0" smtClean="0"/>
              <a:t>Bilinear schedule penalties of the type </a:t>
            </a:r>
            <a:r>
              <a:rPr lang="en-US" baseline="0" smtClean="0"/>
              <a:t>introduced previously</a:t>
            </a:r>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22</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Note that in general there will not be the same number of early and late travelers in both peaks.</a:t>
            </a:r>
          </a:p>
        </p:txBody>
      </p:sp>
      <p:sp>
        <p:nvSpPr>
          <p:cNvPr id="4" name="Slide Number Placeholder 3"/>
          <p:cNvSpPr>
            <a:spLocks noGrp="1"/>
          </p:cNvSpPr>
          <p:nvPr>
            <p:ph type="sldNum" sz="quarter" idx="10"/>
          </p:nvPr>
        </p:nvSpPr>
        <p:spPr/>
        <p:txBody>
          <a:bodyPr/>
          <a:lstStyle/>
          <a:p>
            <a:fld id="{471344D3-3358-4E6E-A111-3F8D9ACE1F5B}" type="slidenum">
              <a:rPr lang="en-US" smtClean="0"/>
              <a:t>23</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24</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25</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26</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27</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28</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29</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30</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make use of a macroscopic relationship between the average flow of vehicles on a</a:t>
            </a:r>
            <a:r>
              <a:rPr lang="en-US" baseline="0" dirty="0" smtClean="0"/>
              <a:t> network and the density of vehicles per distance on that network, which we call the Macroscopic Fundamental Diagram (or MFD).  The advantage of this aggregate method for modeling cities is that we do not need detailed information about the demand and traffic conditions on every street, so with fewer data inputs we can reliably  predict the network’s aggregate performance.</a:t>
            </a:r>
          </a:p>
          <a:p>
            <a:endParaRPr lang="en-US" baseline="0" dirty="0" smtClean="0"/>
          </a:p>
          <a:p>
            <a:r>
              <a:rPr lang="en-US" baseline="0" dirty="0" smtClean="0"/>
              <a:t>Here, I show an idealized MFD, and the intuition is as follows:</a:t>
            </a:r>
          </a:p>
          <a:p>
            <a:pPr marL="228600" indent="-228600">
              <a:buAutoNum type="arabicParenR"/>
            </a:pPr>
            <a:r>
              <a:rPr lang="en-US" baseline="0" dirty="0" smtClean="0"/>
              <a:t>At low vehicle densities, roads are empty so vehicles move quickly but flows are low;</a:t>
            </a:r>
          </a:p>
          <a:p>
            <a:pPr marL="228600" indent="-228600">
              <a:buAutoNum type="arabicParenR"/>
            </a:pPr>
            <a:r>
              <a:rPr lang="en-US" baseline="0" dirty="0" smtClean="0"/>
              <a:t>As the number of vehicles in the network increases, flows too increase up to a point;</a:t>
            </a:r>
          </a:p>
          <a:p>
            <a:pPr marL="228600" indent="-228600">
              <a:buAutoNum type="arabicParenR"/>
            </a:pPr>
            <a:r>
              <a:rPr lang="en-US" baseline="0" dirty="0" smtClean="0"/>
              <a:t>Then queues of cars begin to block each other and impede flow as the network becomes congested and flows drop.</a:t>
            </a:r>
          </a:p>
          <a:p>
            <a:pPr marL="228600" indent="-228600">
              <a:buAutoNum type="arabicParenR"/>
            </a:pPr>
            <a:endParaRPr lang="en-US" baseline="0" dirty="0" smtClean="0"/>
          </a:p>
          <a:p>
            <a:pPr marL="0" indent="0">
              <a:buNone/>
            </a:pPr>
            <a:r>
              <a:rPr lang="en-US" baseline="0" dirty="0" smtClean="0"/>
              <a:t>What is important about the MFD is that it is a property of the network.  Even as demand patterns change, the maximum flow consistently corresponds to the same critical vehicle density.</a:t>
            </a:r>
          </a:p>
        </p:txBody>
      </p:sp>
      <p:sp>
        <p:nvSpPr>
          <p:cNvPr id="4" name="Slide Number Placeholder 3"/>
          <p:cNvSpPr>
            <a:spLocks noGrp="1"/>
          </p:cNvSpPr>
          <p:nvPr>
            <p:ph type="sldNum" sz="quarter" idx="10"/>
          </p:nvPr>
        </p:nvSpPr>
        <p:spPr/>
        <p:txBody>
          <a:bodyPr/>
          <a:lstStyle/>
          <a:p>
            <a:fld id="{471344D3-3358-4E6E-A111-3F8D9ACE1F5B}" type="slidenum">
              <a:rPr lang="en-US" smtClean="0"/>
              <a:t>31</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4</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6</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7</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8</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9</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10</a:t>
            </a:fld>
            <a:endParaRPr lang="en-US"/>
          </a:p>
        </p:txBody>
      </p:sp>
    </p:spTree>
    <p:extLst>
      <p:ext uri="{BB962C8B-B14F-4D97-AF65-F5344CB8AC3E}">
        <p14:creationId xmlns:p14="http://schemas.microsoft.com/office/powerpoint/2010/main" val="35940140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1344D3-3358-4E6E-A111-3F8D9ACE1F5B}" type="slidenum">
              <a:rPr lang="en-US" smtClean="0"/>
              <a:t>11</a:t>
            </a:fld>
            <a:endParaRPr lang="en-US"/>
          </a:p>
        </p:txBody>
      </p:sp>
    </p:spTree>
    <p:extLst>
      <p:ext uri="{BB962C8B-B14F-4D97-AF65-F5344CB8AC3E}">
        <p14:creationId xmlns:p14="http://schemas.microsoft.com/office/powerpoint/2010/main" val="3594014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GONZALES • TRAFFIC FLOW PRINCIPLES</a:t>
            </a:r>
            <a:endParaRPr lang="en-US"/>
          </a:p>
        </p:txBody>
      </p:sp>
      <p:sp>
        <p:nvSpPr>
          <p:cNvPr id="6" name="Slide Number Placeholder 5"/>
          <p:cNvSpPr>
            <a:spLocks noGrp="1"/>
          </p:cNvSpPr>
          <p:nvPr>
            <p:ph type="sldNum" sz="quarter" idx="12"/>
          </p:nvPr>
        </p:nvSpPr>
        <p:spPr/>
        <p:txBody>
          <a:bodyPr/>
          <a:lstStyle/>
          <a:p>
            <a:fld id="{4D0AE24D-07A6-44E3-A9D3-77A9E6CF3093}" type="slidenum">
              <a:rPr lang="en-US" smtClean="0"/>
              <a:t>‹#›</a:t>
            </a:fld>
            <a:endParaRPr lang="en-US"/>
          </a:p>
        </p:txBody>
      </p:sp>
    </p:spTree>
    <p:extLst>
      <p:ext uri="{BB962C8B-B14F-4D97-AF65-F5344CB8AC3E}">
        <p14:creationId xmlns:p14="http://schemas.microsoft.com/office/powerpoint/2010/main" val="2245764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GONZALES • TRAFFIC FLOW PRINCIPLES</a:t>
            </a:r>
            <a:endParaRPr lang="en-US"/>
          </a:p>
        </p:txBody>
      </p:sp>
      <p:sp>
        <p:nvSpPr>
          <p:cNvPr id="6" name="Slide Number Placeholder 5"/>
          <p:cNvSpPr>
            <a:spLocks noGrp="1"/>
          </p:cNvSpPr>
          <p:nvPr>
            <p:ph type="sldNum" sz="quarter" idx="12"/>
          </p:nvPr>
        </p:nvSpPr>
        <p:spPr/>
        <p:txBody>
          <a:bodyPr/>
          <a:lstStyle/>
          <a:p>
            <a:fld id="{4D0AE24D-07A6-44E3-A9D3-77A9E6CF3093}" type="slidenum">
              <a:rPr lang="en-US" smtClean="0"/>
              <a:t>‹#›</a:t>
            </a:fld>
            <a:endParaRPr lang="en-US"/>
          </a:p>
        </p:txBody>
      </p:sp>
    </p:spTree>
    <p:extLst>
      <p:ext uri="{BB962C8B-B14F-4D97-AF65-F5344CB8AC3E}">
        <p14:creationId xmlns:p14="http://schemas.microsoft.com/office/powerpoint/2010/main" val="2957758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GONZALES • TRAFFIC FLOW PRINCIPLES</a:t>
            </a:r>
            <a:endParaRPr lang="en-US"/>
          </a:p>
        </p:txBody>
      </p:sp>
      <p:sp>
        <p:nvSpPr>
          <p:cNvPr id="6" name="Slide Number Placeholder 5"/>
          <p:cNvSpPr>
            <a:spLocks noGrp="1"/>
          </p:cNvSpPr>
          <p:nvPr>
            <p:ph type="sldNum" sz="quarter" idx="12"/>
          </p:nvPr>
        </p:nvSpPr>
        <p:spPr/>
        <p:txBody>
          <a:bodyPr/>
          <a:lstStyle/>
          <a:p>
            <a:fld id="{4D0AE24D-07A6-44E3-A9D3-77A9E6CF3093}" type="slidenum">
              <a:rPr lang="en-US" smtClean="0"/>
              <a:t>‹#›</a:t>
            </a:fld>
            <a:endParaRPr lang="en-US"/>
          </a:p>
        </p:txBody>
      </p:sp>
    </p:spTree>
    <p:extLst>
      <p:ext uri="{BB962C8B-B14F-4D97-AF65-F5344CB8AC3E}">
        <p14:creationId xmlns:p14="http://schemas.microsoft.com/office/powerpoint/2010/main" val="1382352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6858000" y="6400800"/>
            <a:ext cx="2133600" cy="365125"/>
          </a:xfrm>
        </p:spPr>
        <p:txBody>
          <a:bodyPr/>
          <a:lstStyle>
            <a:lvl1pPr>
              <a:defRPr sz="1000">
                <a:solidFill>
                  <a:srgbClr val="D21034"/>
                </a:solidFill>
              </a:defRPr>
            </a:lvl1pPr>
          </a:lstStyle>
          <a:p>
            <a:r>
              <a:rPr lang="en-US" sz="1400" dirty="0" smtClean="0"/>
              <a:t> </a:t>
            </a:r>
            <a:fld id="{4D0AE24D-07A6-44E3-A9D3-77A9E6CF3093}" type="slidenum">
              <a:rPr lang="en-US" smtClean="0"/>
              <a:pPr/>
              <a:t>‹#›</a:t>
            </a:fld>
            <a:endParaRPr lang="en-US" dirty="0"/>
          </a:p>
        </p:txBody>
      </p:sp>
      <p:sp>
        <p:nvSpPr>
          <p:cNvPr id="5" name="Slide Number Placeholder 5"/>
          <p:cNvSpPr txBox="1">
            <a:spLocks/>
          </p:cNvSpPr>
          <p:nvPr userDrawn="1"/>
        </p:nvSpPr>
        <p:spPr>
          <a:xfrm>
            <a:off x="6858000" y="640080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400" kern="1200">
                <a:solidFill>
                  <a:srgbClr val="0070C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 </a:t>
            </a:r>
            <a:fld id="{9EAD6A2D-D4BF-354C-A459-86B15475C444}" type="slidenum">
              <a:rPr lang="en-US" sz="1000" smtClean="0">
                <a:solidFill>
                  <a:schemeClr val="tx1">
                    <a:lumMod val="50000"/>
                    <a:lumOff val="50000"/>
                  </a:schemeClr>
                </a:solidFill>
              </a:rPr>
              <a:pPr/>
              <a:t>‹#›</a:t>
            </a:fld>
            <a:endParaRPr lang="en-US" sz="1000" dirty="0">
              <a:solidFill>
                <a:schemeClr val="tx1">
                  <a:lumMod val="50000"/>
                  <a:lumOff val="50000"/>
                </a:schemeClr>
              </a:solidFill>
            </a:endParaRPr>
          </a:p>
        </p:txBody>
      </p:sp>
      <p:sp>
        <p:nvSpPr>
          <p:cNvPr id="7" name="Footer Placeholder 1"/>
          <p:cNvSpPr>
            <a:spLocks noGrp="1"/>
          </p:cNvSpPr>
          <p:nvPr>
            <p:ph type="ftr" sz="quarter" idx="11"/>
          </p:nvPr>
        </p:nvSpPr>
        <p:spPr>
          <a:xfrm>
            <a:off x="152400" y="6400800"/>
            <a:ext cx="5562600" cy="365125"/>
          </a:xfrm>
        </p:spPr>
        <p:txBody>
          <a:bodyPr/>
          <a:lstStyle>
            <a:lvl1pPr algn="l">
              <a:defRPr sz="1000">
                <a:solidFill>
                  <a:srgbClr val="D21034"/>
                </a:solidFill>
              </a:defRPr>
            </a:lvl1pPr>
          </a:lstStyle>
          <a:p>
            <a:endParaRPr lang="en-US" dirty="0"/>
          </a:p>
        </p:txBody>
      </p:sp>
    </p:spTree>
    <p:extLst>
      <p:ext uri="{BB962C8B-B14F-4D97-AF65-F5344CB8AC3E}">
        <p14:creationId xmlns:p14="http://schemas.microsoft.com/office/powerpoint/2010/main" val="3604868833"/>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GONZALES • TRAFFIC FLOW PRINCIPLES</a:t>
            </a:r>
            <a:endParaRPr lang="en-US"/>
          </a:p>
        </p:txBody>
      </p:sp>
      <p:sp>
        <p:nvSpPr>
          <p:cNvPr id="6" name="Slide Number Placeholder 5"/>
          <p:cNvSpPr>
            <a:spLocks noGrp="1"/>
          </p:cNvSpPr>
          <p:nvPr>
            <p:ph type="sldNum" sz="quarter" idx="12"/>
          </p:nvPr>
        </p:nvSpPr>
        <p:spPr/>
        <p:txBody>
          <a:bodyPr/>
          <a:lstStyle/>
          <a:p>
            <a:fld id="{4D0AE24D-07A6-44E3-A9D3-77A9E6CF3093}" type="slidenum">
              <a:rPr lang="en-US" smtClean="0"/>
              <a:t>‹#›</a:t>
            </a:fld>
            <a:endParaRPr lang="en-US"/>
          </a:p>
        </p:txBody>
      </p:sp>
    </p:spTree>
    <p:extLst>
      <p:ext uri="{BB962C8B-B14F-4D97-AF65-F5344CB8AC3E}">
        <p14:creationId xmlns:p14="http://schemas.microsoft.com/office/powerpoint/2010/main" val="816147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GONZALES • TRAFFIC FLOW PRINCIPLES</a:t>
            </a:r>
            <a:endParaRPr lang="en-US"/>
          </a:p>
        </p:txBody>
      </p:sp>
      <p:sp>
        <p:nvSpPr>
          <p:cNvPr id="7" name="Slide Number Placeholder 6"/>
          <p:cNvSpPr>
            <a:spLocks noGrp="1"/>
          </p:cNvSpPr>
          <p:nvPr>
            <p:ph type="sldNum" sz="quarter" idx="12"/>
          </p:nvPr>
        </p:nvSpPr>
        <p:spPr/>
        <p:txBody>
          <a:bodyPr/>
          <a:lstStyle/>
          <a:p>
            <a:fld id="{4D0AE24D-07A6-44E3-A9D3-77A9E6CF3093}" type="slidenum">
              <a:rPr lang="en-US" smtClean="0"/>
              <a:t>‹#›</a:t>
            </a:fld>
            <a:endParaRPr lang="en-US"/>
          </a:p>
        </p:txBody>
      </p:sp>
    </p:spTree>
    <p:extLst>
      <p:ext uri="{BB962C8B-B14F-4D97-AF65-F5344CB8AC3E}">
        <p14:creationId xmlns:p14="http://schemas.microsoft.com/office/powerpoint/2010/main" val="2086866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GONZALES • TRAFFIC FLOW PRINCIPLES</a:t>
            </a:r>
            <a:endParaRPr lang="en-US"/>
          </a:p>
        </p:txBody>
      </p:sp>
      <p:sp>
        <p:nvSpPr>
          <p:cNvPr id="9" name="Slide Number Placeholder 8"/>
          <p:cNvSpPr>
            <a:spLocks noGrp="1"/>
          </p:cNvSpPr>
          <p:nvPr>
            <p:ph type="sldNum" sz="quarter" idx="12"/>
          </p:nvPr>
        </p:nvSpPr>
        <p:spPr/>
        <p:txBody>
          <a:bodyPr/>
          <a:lstStyle/>
          <a:p>
            <a:fld id="{4D0AE24D-07A6-44E3-A9D3-77A9E6CF3093}" type="slidenum">
              <a:rPr lang="en-US" smtClean="0"/>
              <a:t>‹#›</a:t>
            </a:fld>
            <a:endParaRPr lang="en-US"/>
          </a:p>
        </p:txBody>
      </p:sp>
    </p:spTree>
    <p:extLst>
      <p:ext uri="{BB962C8B-B14F-4D97-AF65-F5344CB8AC3E}">
        <p14:creationId xmlns:p14="http://schemas.microsoft.com/office/powerpoint/2010/main" val="2886252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GONZALES • TRAFFIC FLOW PRINCIPLES</a:t>
            </a:r>
            <a:endParaRPr lang="en-US"/>
          </a:p>
        </p:txBody>
      </p:sp>
      <p:sp>
        <p:nvSpPr>
          <p:cNvPr id="5" name="Slide Number Placeholder 4"/>
          <p:cNvSpPr>
            <a:spLocks noGrp="1"/>
          </p:cNvSpPr>
          <p:nvPr>
            <p:ph type="sldNum" sz="quarter" idx="12"/>
          </p:nvPr>
        </p:nvSpPr>
        <p:spPr/>
        <p:txBody>
          <a:bodyPr/>
          <a:lstStyle/>
          <a:p>
            <a:fld id="{4D0AE24D-07A6-44E3-A9D3-77A9E6CF3093}" type="slidenum">
              <a:rPr lang="en-US" smtClean="0"/>
              <a:t>‹#›</a:t>
            </a:fld>
            <a:endParaRPr lang="en-US"/>
          </a:p>
        </p:txBody>
      </p:sp>
    </p:spTree>
    <p:extLst>
      <p:ext uri="{BB962C8B-B14F-4D97-AF65-F5344CB8AC3E}">
        <p14:creationId xmlns:p14="http://schemas.microsoft.com/office/powerpoint/2010/main" val="607035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GONZALES • TRAFFIC FLOW PRINCIPLES</a:t>
            </a:r>
            <a:endParaRPr lang="en-US"/>
          </a:p>
        </p:txBody>
      </p:sp>
      <p:sp>
        <p:nvSpPr>
          <p:cNvPr id="4" name="Slide Number Placeholder 3"/>
          <p:cNvSpPr>
            <a:spLocks noGrp="1"/>
          </p:cNvSpPr>
          <p:nvPr>
            <p:ph type="sldNum" sz="quarter" idx="12"/>
          </p:nvPr>
        </p:nvSpPr>
        <p:spPr/>
        <p:txBody>
          <a:bodyPr/>
          <a:lstStyle/>
          <a:p>
            <a:fld id="{4D0AE24D-07A6-44E3-A9D3-77A9E6CF3093}" type="slidenum">
              <a:rPr lang="en-US" smtClean="0"/>
              <a:t>‹#›</a:t>
            </a:fld>
            <a:endParaRPr lang="en-US"/>
          </a:p>
        </p:txBody>
      </p:sp>
    </p:spTree>
    <p:extLst>
      <p:ext uri="{BB962C8B-B14F-4D97-AF65-F5344CB8AC3E}">
        <p14:creationId xmlns:p14="http://schemas.microsoft.com/office/powerpoint/2010/main" val="2265446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GONZALES • TRAFFIC FLOW PRINCIPLES</a:t>
            </a:r>
            <a:endParaRPr lang="en-US"/>
          </a:p>
        </p:txBody>
      </p:sp>
      <p:sp>
        <p:nvSpPr>
          <p:cNvPr id="7" name="Slide Number Placeholder 6"/>
          <p:cNvSpPr>
            <a:spLocks noGrp="1"/>
          </p:cNvSpPr>
          <p:nvPr>
            <p:ph type="sldNum" sz="quarter" idx="12"/>
          </p:nvPr>
        </p:nvSpPr>
        <p:spPr/>
        <p:txBody>
          <a:bodyPr/>
          <a:lstStyle/>
          <a:p>
            <a:fld id="{4D0AE24D-07A6-44E3-A9D3-77A9E6CF3093}" type="slidenum">
              <a:rPr lang="en-US" smtClean="0"/>
              <a:t>‹#›</a:t>
            </a:fld>
            <a:endParaRPr lang="en-US"/>
          </a:p>
        </p:txBody>
      </p:sp>
    </p:spTree>
    <p:extLst>
      <p:ext uri="{BB962C8B-B14F-4D97-AF65-F5344CB8AC3E}">
        <p14:creationId xmlns:p14="http://schemas.microsoft.com/office/powerpoint/2010/main" val="1003099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GONZALES • TRAFFIC FLOW PRINCIPLES</a:t>
            </a:r>
            <a:endParaRPr lang="en-US"/>
          </a:p>
        </p:txBody>
      </p:sp>
      <p:sp>
        <p:nvSpPr>
          <p:cNvPr id="7" name="Slide Number Placeholder 6"/>
          <p:cNvSpPr>
            <a:spLocks noGrp="1"/>
          </p:cNvSpPr>
          <p:nvPr>
            <p:ph type="sldNum" sz="quarter" idx="12"/>
          </p:nvPr>
        </p:nvSpPr>
        <p:spPr/>
        <p:txBody>
          <a:bodyPr/>
          <a:lstStyle/>
          <a:p>
            <a:fld id="{4D0AE24D-07A6-44E3-A9D3-77A9E6CF3093}" type="slidenum">
              <a:rPr lang="en-US" smtClean="0"/>
              <a:t>‹#›</a:t>
            </a:fld>
            <a:endParaRPr lang="en-US"/>
          </a:p>
        </p:txBody>
      </p:sp>
    </p:spTree>
    <p:extLst>
      <p:ext uri="{BB962C8B-B14F-4D97-AF65-F5344CB8AC3E}">
        <p14:creationId xmlns:p14="http://schemas.microsoft.com/office/powerpoint/2010/main" val="39431682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GONZALES • TRAFFIC FLOW PRINCIPLES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0AE24D-07A6-44E3-A9D3-77A9E6CF3093}" type="slidenum">
              <a:rPr lang="en-US" smtClean="0"/>
              <a:t>‹#›</a:t>
            </a:fld>
            <a:endParaRPr lang="en-US"/>
          </a:p>
        </p:txBody>
      </p:sp>
    </p:spTree>
    <p:extLst>
      <p:ext uri="{BB962C8B-B14F-4D97-AF65-F5344CB8AC3E}">
        <p14:creationId xmlns:p14="http://schemas.microsoft.com/office/powerpoint/2010/main" val="2640167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8.emf"/></Relationships>
</file>

<file path=ppt/slides/_rels/slide11.xml.rels><?xml version="1.0" encoding="UTF-8" standalone="yes"?>
<Relationships xmlns="http://schemas.openxmlformats.org/package/2006/relationships"><Relationship Id="rId11" Type="http://schemas.openxmlformats.org/officeDocument/2006/relationships/image" Target="../media/image19.emf"/><Relationship Id="rId12" Type="http://schemas.openxmlformats.org/officeDocument/2006/relationships/image" Target="../media/image20.emf"/><Relationship Id="rId13" Type="http://schemas.openxmlformats.org/officeDocument/2006/relationships/image" Target="../media/image21.emf"/><Relationship Id="rId14" Type="http://schemas.openxmlformats.org/officeDocument/2006/relationships/image" Target="../media/image22.emf"/><Relationship Id="rId15" Type="http://schemas.openxmlformats.org/officeDocument/2006/relationships/image" Target="../media/image23.emf"/><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emf"/><Relationship Id="rId4" Type="http://schemas.openxmlformats.org/officeDocument/2006/relationships/image" Target="../media/image12.emf"/><Relationship Id="rId5" Type="http://schemas.openxmlformats.org/officeDocument/2006/relationships/image" Target="../media/image13.emf"/><Relationship Id="rId6" Type="http://schemas.openxmlformats.org/officeDocument/2006/relationships/image" Target="../media/image14.emf"/><Relationship Id="rId7" Type="http://schemas.openxmlformats.org/officeDocument/2006/relationships/image" Target="../media/image15.emf"/><Relationship Id="rId8" Type="http://schemas.openxmlformats.org/officeDocument/2006/relationships/image" Target="../media/image16.emf"/><Relationship Id="rId9" Type="http://schemas.openxmlformats.org/officeDocument/2006/relationships/image" Target="../media/image3.emf"/><Relationship Id="rId10" Type="http://schemas.openxmlformats.org/officeDocument/2006/relationships/image" Target="../media/image2.emf"/></Relationships>
</file>

<file path=ppt/slides/_rels/slide12.xml.rels><?xml version="1.0" encoding="UTF-8" standalone="yes"?>
<Relationships xmlns="http://schemas.openxmlformats.org/package/2006/relationships"><Relationship Id="rId11" Type="http://schemas.openxmlformats.org/officeDocument/2006/relationships/image" Target="../media/image28.emf"/><Relationship Id="rId12" Type="http://schemas.openxmlformats.org/officeDocument/2006/relationships/image" Target="../media/image29.emf"/><Relationship Id="rId13" Type="http://schemas.openxmlformats.org/officeDocument/2006/relationships/image" Target="../media/image30.emf"/><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emf"/><Relationship Id="rId4" Type="http://schemas.openxmlformats.org/officeDocument/2006/relationships/image" Target="../media/image5.emf"/><Relationship Id="rId5" Type="http://schemas.openxmlformats.org/officeDocument/2006/relationships/image" Target="../media/image6.emf"/><Relationship Id="rId6" Type="http://schemas.openxmlformats.org/officeDocument/2006/relationships/image" Target="../media/image7.emf"/><Relationship Id="rId7" Type="http://schemas.openxmlformats.org/officeDocument/2006/relationships/image" Target="../media/image24.emf"/><Relationship Id="rId8" Type="http://schemas.openxmlformats.org/officeDocument/2006/relationships/image" Target="../media/image25.emf"/><Relationship Id="rId9" Type="http://schemas.openxmlformats.org/officeDocument/2006/relationships/image" Target="../media/image26.emf"/><Relationship Id="rId10" Type="http://schemas.openxmlformats.org/officeDocument/2006/relationships/image" Target="../media/image27.emf"/></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31.emf"/><Relationship Id="rId5" Type="http://schemas.openxmlformats.org/officeDocument/2006/relationships/image" Target="../media/image25.emf"/><Relationship Id="rId6" Type="http://schemas.openxmlformats.org/officeDocument/2006/relationships/image" Target="../media/image32.emf"/><Relationship Id="rId7" Type="http://schemas.openxmlformats.org/officeDocument/2006/relationships/image" Target="../media/image33.emf"/><Relationship Id="rId8" Type="http://schemas.openxmlformats.org/officeDocument/2006/relationships/image" Target="../media/image34.emf"/><Relationship Id="rId9" Type="http://schemas.openxmlformats.org/officeDocument/2006/relationships/image" Target="../media/image35.emf"/><Relationship Id="rId10" Type="http://schemas.openxmlformats.org/officeDocument/2006/relationships/image" Target="../media/image36.emf"/><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7.emf"/></Relationships>
</file>

<file path=ppt/slides/_rels/slide15.xml.rels><?xml version="1.0" encoding="UTF-8" standalone="yes"?>
<Relationships xmlns="http://schemas.openxmlformats.org/package/2006/relationships"><Relationship Id="rId11" Type="http://schemas.openxmlformats.org/officeDocument/2006/relationships/image" Target="../media/image38.emf"/><Relationship Id="rId12" Type="http://schemas.openxmlformats.org/officeDocument/2006/relationships/image" Target="../media/image39.emf"/><Relationship Id="rId13" Type="http://schemas.openxmlformats.org/officeDocument/2006/relationships/image" Target="../media/image40.emf"/><Relationship Id="rId14" Type="http://schemas.openxmlformats.org/officeDocument/2006/relationships/image" Target="../media/image23.emf"/><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1.emf"/><Relationship Id="rId4" Type="http://schemas.openxmlformats.org/officeDocument/2006/relationships/image" Target="../media/image25.emf"/><Relationship Id="rId5" Type="http://schemas.openxmlformats.org/officeDocument/2006/relationships/image" Target="../media/image33.emf"/><Relationship Id="rId6" Type="http://schemas.openxmlformats.org/officeDocument/2006/relationships/image" Target="../media/image34.emf"/><Relationship Id="rId7" Type="http://schemas.openxmlformats.org/officeDocument/2006/relationships/image" Target="../media/image35.emf"/><Relationship Id="rId8" Type="http://schemas.openxmlformats.org/officeDocument/2006/relationships/image" Target="../media/image36.emf"/><Relationship Id="rId9" Type="http://schemas.openxmlformats.org/officeDocument/2006/relationships/image" Target="../media/image26.emf"/><Relationship Id="rId10" Type="http://schemas.openxmlformats.org/officeDocument/2006/relationships/image" Target="../media/image21.emf"/></Relationships>
</file>

<file path=ppt/slides/_rels/slide16.xml.rels><?xml version="1.0" encoding="UTF-8" standalone="yes"?>
<Relationships xmlns="http://schemas.openxmlformats.org/package/2006/relationships"><Relationship Id="rId3" Type="http://schemas.openxmlformats.org/officeDocument/2006/relationships/image" Target="../media/image41.emf"/><Relationship Id="rId4" Type="http://schemas.openxmlformats.org/officeDocument/2006/relationships/image" Target="../media/image42.emf"/><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1" Type="http://schemas.openxmlformats.org/officeDocument/2006/relationships/image" Target="../media/image49.emf"/><Relationship Id="rId12" Type="http://schemas.openxmlformats.org/officeDocument/2006/relationships/image" Target="../media/image50.emf"/><Relationship Id="rId13" Type="http://schemas.openxmlformats.org/officeDocument/2006/relationships/image" Target="../media/image51.emf"/><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41.emf"/><Relationship Id="rId4" Type="http://schemas.openxmlformats.org/officeDocument/2006/relationships/image" Target="../media/image42.emf"/><Relationship Id="rId5" Type="http://schemas.openxmlformats.org/officeDocument/2006/relationships/image" Target="../media/image43.emf"/><Relationship Id="rId6" Type="http://schemas.openxmlformats.org/officeDocument/2006/relationships/image" Target="../media/image44.emf"/><Relationship Id="rId7" Type="http://schemas.openxmlformats.org/officeDocument/2006/relationships/image" Target="../media/image45.emf"/><Relationship Id="rId8" Type="http://schemas.openxmlformats.org/officeDocument/2006/relationships/image" Target="../media/image46.emf"/><Relationship Id="rId9" Type="http://schemas.openxmlformats.org/officeDocument/2006/relationships/image" Target="../media/image47.emf"/><Relationship Id="rId10" Type="http://schemas.openxmlformats.org/officeDocument/2006/relationships/image" Target="../media/image48.emf"/></Relationships>
</file>

<file path=ppt/slides/_rels/slide18.xml.rels><?xml version="1.0" encoding="UTF-8" standalone="yes"?>
<Relationships xmlns="http://schemas.openxmlformats.org/package/2006/relationships"><Relationship Id="rId3" Type="http://schemas.openxmlformats.org/officeDocument/2006/relationships/image" Target="../media/image52.emf"/><Relationship Id="rId4" Type="http://schemas.openxmlformats.org/officeDocument/2006/relationships/image" Target="../media/image53.emf"/><Relationship Id="rId5" Type="http://schemas.openxmlformats.org/officeDocument/2006/relationships/image" Target="../media/image3.emf"/><Relationship Id="rId6" Type="http://schemas.openxmlformats.org/officeDocument/2006/relationships/image" Target="../media/image25.emf"/><Relationship Id="rId7" Type="http://schemas.openxmlformats.org/officeDocument/2006/relationships/image" Target="../media/image54.emf"/><Relationship Id="rId8" Type="http://schemas.openxmlformats.org/officeDocument/2006/relationships/image" Target="../media/image55.emf"/><Relationship Id="rId9" Type="http://schemas.openxmlformats.org/officeDocument/2006/relationships/image" Target="../media/image56.emf"/><Relationship Id="rId10" Type="http://schemas.openxmlformats.org/officeDocument/2006/relationships/image" Target="../media/image57.emf"/><Relationship Id="rId11" Type="http://schemas.openxmlformats.org/officeDocument/2006/relationships/image" Target="../media/image58.emf"/><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1" Type="http://schemas.openxmlformats.org/officeDocument/2006/relationships/image" Target="../media/image58.emf"/><Relationship Id="rId12" Type="http://schemas.openxmlformats.org/officeDocument/2006/relationships/image" Target="../media/image59.emf"/><Relationship Id="rId13" Type="http://schemas.openxmlformats.org/officeDocument/2006/relationships/image" Target="../media/image60.emf"/><Relationship Id="rId14" Type="http://schemas.openxmlformats.org/officeDocument/2006/relationships/image" Target="../media/image61.emf"/><Relationship Id="rId15" Type="http://schemas.openxmlformats.org/officeDocument/2006/relationships/image" Target="../media/image62.emf"/><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52.emf"/><Relationship Id="rId4" Type="http://schemas.openxmlformats.org/officeDocument/2006/relationships/image" Target="../media/image53.emf"/><Relationship Id="rId5" Type="http://schemas.openxmlformats.org/officeDocument/2006/relationships/image" Target="../media/image3.emf"/><Relationship Id="rId6" Type="http://schemas.openxmlformats.org/officeDocument/2006/relationships/image" Target="../media/image25.emf"/><Relationship Id="rId7" Type="http://schemas.openxmlformats.org/officeDocument/2006/relationships/image" Target="../media/image54.emf"/><Relationship Id="rId8" Type="http://schemas.openxmlformats.org/officeDocument/2006/relationships/image" Target="../media/image55.emf"/><Relationship Id="rId9" Type="http://schemas.openxmlformats.org/officeDocument/2006/relationships/image" Target="../media/image56.emf"/><Relationship Id="rId10" Type="http://schemas.openxmlformats.org/officeDocument/2006/relationships/image" Target="../media/image57.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25.emf"/><Relationship Id="rId4" Type="http://schemas.openxmlformats.org/officeDocument/2006/relationships/image" Target="../media/image1.emf"/><Relationship Id="rId5" Type="http://schemas.openxmlformats.org/officeDocument/2006/relationships/image" Target="../media/image3.emf"/><Relationship Id="rId6" Type="http://schemas.openxmlformats.org/officeDocument/2006/relationships/image" Target="../media/image63.emf"/><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3" Type="http://schemas.openxmlformats.org/officeDocument/2006/relationships/image" Target="../media/image63.emf"/><Relationship Id="rId4" Type="http://schemas.openxmlformats.org/officeDocument/2006/relationships/image" Target="../media/image64.emf"/><Relationship Id="rId5" Type="http://schemas.openxmlformats.org/officeDocument/2006/relationships/image" Target="../media/image65.emf"/><Relationship Id="rId6" Type="http://schemas.openxmlformats.org/officeDocument/2006/relationships/image" Target="../media/image66.emf"/><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3" Type="http://schemas.openxmlformats.org/officeDocument/2006/relationships/image" Target="../media/image63.emf"/><Relationship Id="rId4" Type="http://schemas.openxmlformats.org/officeDocument/2006/relationships/image" Target="../media/image64.emf"/><Relationship Id="rId5" Type="http://schemas.openxmlformats.org/officeDocument/2006/relationships/image" Target="../media/image65.emf"/><Relationship Id="rId6" Type="http://schemas.openxmlformats.org/officeDocument/2006/relationships/image" Target="../media/image66.emf"/><Relationship Id="rId7" Type="http://schemas.openxmlformats.org/officeDocument/2006/relationships/image" Target="../media/image67.emf"/><Relationship Id="rId8" Type="http://schemas.openxmlformats.org/officeDocument/2006/relationships/image" Target="../media/image68.emf"/><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image" Target="../media/image69.emf"/><Relationship Id="rId4" Type="http://schemas.openxmlformats.org/officeDocument/2006/relationships/image" Target="../media/image70.emf"/><Relationship Id="rId5" Type="http://schemas.openxmlformats.org/officeDocument/2006/relationships/image" Target="../media/image71.emf"/><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3" Type="http://schemas.openxmlformats.org/officeDocument/2006/relationships/image" Target="../media/image72.emf"/><Relationship Id="rId4" Type="http://schemas.openxmlformats.org/officeDocument/2006/relationships/image" Target="../media/image73.emf"/><Relationship Id="rId5" Type="http://schemas.openxmlformats.org/officeDocument/2006/relationships/image" Target="../media/image74.emf"/><Relationship Id="rId6" Type="http://schemas.openxmlformats.org/officeDocument/2006/relationships/image" Target="../media/image75.emf"/><Relationship Id="rId7" Type="http://schemas.openxmlformats.org/officeDocument/2006/relationships/image" Target="../media/image76.emf"/><Relationship Id="rId8" Type="http://schemas.openxmlformats.org/officeDocument/2006/relationships/image" Target="../media/image77.emf"/><Relationship Id="rId9" Type="http://schemas.openxmlformats.org/officeDocument/2006/relationships/image" Target="../media/image78.emf"/><Relationship Id="rId10" Type="http://schemas.openxmlformats.org/officeDocument/2006/relationships/image" Target="../media/image79.emf"/><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1" Type="http://schemas.openxmlformats.org/officeDocument/2006/relationships/image" Target="../media/image82.emf"/><Relationship Id="rId12" Type="http://schemas.openxmlformats.org/officeDocument/2006/relationships/image" Target="../media/image83.emf"/><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34.emf"/><Relationship Id="rId4" Type="http://schemas.openxmlformats.org/officeDocument/2006/relationships/image" Target="../media/image36.emf"/><Relationship Id="rId5" Type="http://schemas.openxmlformats.org/officeDocument/2006/relationships/image" Target="../media/image80.emf"/><Relationship Id="rId6" Type="http://schemas.openxmlformats.org/officeDocument/2006/relationships/image" Target="../media/image1.emf"/><Relationship Id="rId7" Type="http://schemas.openxmlformats.org/officeDocument/2006/relationships/image" Target="../media/image14.emf"/><Relationship Id="rId8" Type="http://schemas.openxmlformats.org/officeDocument/2006/relationships/image" Target="../media/image15.emf"/><Relationship Id="rId9" Type="http://schemas.openxmlformats.org/officeDocument/2006/relationships/image" Target="../media/image16.emf"/><Relationship Id="rId10" Type="http://schemas.openxmlformats.org/officeDocument/2006/relationships/image" Target="../media/image81.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84.emf"/></Relationships>
</file>

<file path=ppt/slides/_rels/slide27.xml.rels><?xml version="1.0" encoding="UTF-8" standalone="yes"?>
<Relationships xmlns="http://schemas.openxmlformats.org/package/2006/relationships"><Relationship Id="rId3" Type="http://schemas.openxmlformats.org/officeDocument/2006/relationships/image" Target="../media/image84.emf"/><Relationship Id="rId4" Type="http://schemas.openxmlformats.org/officeDocument/2006/relationships/image" Target="../media/image85.emf"/><Relationship Id="rId5" Type="http://schemas.openxmlformats.org/officeDocument/2006/relationships/image" Target="../media/image86.emf"/><Relationship Id="rId6" Type="http://schemas.openxmlformats.org/officeDocument/2006/relationships/image" Target="../media/image87.emf"/><Relationship Id="rId7" Type="http://schemas.openxmlformats.org/officeDocument/2006/relationships/image" Target="../media/image88.emf"/><Relationship Id="rId8" Type="http://schemas.openxmlformats.org/officeDocument/2006/relationships/image" Target="../media/image89.emf"/><Relationship Id="rId9" Type="http://schemas.openxmlformats.org/officeDocument/2006/relationships/image" Target="../media/image90.emf"/><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9" Type="http://schemas.openxmlformats.org/officeDocument/2006/relationships/image" Target="../media/image35.emf"/><Relationship Id="rId20" Type="http://schemas.openxmlformats.org/officeDocument/2006/relationships/image" Target="../media/image101.emf"/><Relationship Id="rId21" Type="http://schemas.openxmlformats.org/officeDocument/2006/relationships/image" Target="../media/image102.emf"/><Relationship Id="rId22" Type="http://schemas.openxmlformats.org/officeDocument/2006/relationships/image" Target="../media/image103.emf"/><Relationship Id="rId23" Type="http://schemas.openxmlformats.org/officeDocument/2006/relationships/image" Target="../media/image104.emf"/><Relationship Id="rId24" Type="http://schemas.openxmlformats.org/officeDocument/2006/relationships/image" Target="../media/image105.emf"/><Relationship Id="rId25" Type="http://schemas.openxmlformats.org/officeDocument/2006/relationships/image" Target="../media/image106.emf"/><Relationship Id="rId26" Type="http://schemas.openxmlformats.org/officeDocument/2006/relationships/image" Target="../media/image107.emf"/><Relationship Id="rId27" Type="http://schemas.openxmlformats.org/officeDocument/2006/relationships/image" Target="../media/image108.emf"/><Relationship Id="rId10" Type="http://schemas.openxmlformats.org/officeDocument/2006/relationships/image" Target="../media/image91.emf"/><Relationship Id="rId11" Type="http://schemas.openxmlformats.org/officeDocument/2006/relationships/image" Target="../media/image92.emf"/><Relationship Id="rId12" Type="http://schemas.openxmlformats.org/officeDocument/2006/relationships/image" Target="../media/image93.emf"/><Relationship Id="rId13" Type="http://schemas.openxmlformats.org/officeDocument/2006/relationships/image" Target="../media/image94.emf"/><Relationship Id="rId14" Type="http://schemas.openxmlformats.org/officeDocument/2006/relationships/image" Target="../media/image95.emf"/><Relationship Id="rId15" Type="http://schemas.openxmlformats.org/officeDocument/2006/relationships/image" Target="../media/image96.emf"/><Relationship Id="rId16" Type="http://schemas.openxmlformats.org/officeDocument/2006/relationships/image" Target="../media/image97.emf"/><Relationship Id="rId17" Type="http://schemas.openxmlformats.org/officeDocument/2006/relationships/image" Target="../media/image98.emf"/><Relationship Id="rId18" Type="http://schemas.openxmlformats.org/officeDocument/2006/relationships/image" Target="../media/image99.emf"/><Relationship Id="rId19" Type="http://schemas.openxmlformats.org/officeDocument/2006/relationships/image" Target="../media/image100.emf"/><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34.emf"/><Relationship Id="rId4" Type="http://schemas.openxmlformats.org/officeDocument/2006/relationships/image" Target="../media/image36.emf"/><Relationship Id="rId5" Type="http://schemas.openxmlformats.org/officeDocument/2006/relationships/image" Target="../media/image80.emf"/><Relationship Id="rId6" Type="http://schemas.openxmlformats.org/officeDocument/2006/relationships/image" Target="../media/image14.emf"/><Relationship Id="rId7" Type="http://schemas.openxmlformats.org/officeDocument/2006/relationships/image" Target="../media/image15.emf"/><Relationship Id="rId8" Type="http://schemas.openxmlformats.org/officeDocument/2006/relationships/image" Target="../media/image16.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3" Type="http://schemas.openxmlformats.org/officeDocument/2006/relationships/image" Target="../media/image109.pn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emf"/><Relationship Id="rId5" Type="http://schemas.openxmlformats.org/officeDocument/2006/relationships/image" Target="../media/image3.emf"/><Relationship Id="rId6" Type="http://schemas.openxmlformats.org/officeDocument/2006/relationships/image" Target="../media/image4.emf"/><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emf"/><Relationship Id="rId5" Type="http://schemas.openxmlformats.org/officeDocument/2006/relationships/image" Target="../media/image3.emf"/><Relationship Id="rId6" Type="http://schemas.openxmlformats.org/officeDocument/2006/relationships/image" Target="../media/image4.emf"/><Relationship Id="rId7" Type="http://schemas.openxmlformats.org/officeDocument/2006/relationships/image" Target="../media/image5.emf"/><Relationship Id="rId8" Type="http://schemas.openxmlformats.org/officeDocument/2006/relationships/image" Target="../media/image6.emf"/><Relationship Id="rId9" Type="http://schemas.openxmlformats.org/officeDocument/2006/relationships/image" Target="../media/image7.emf"/><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1" Type="http://schemas.openxmlformats.org/officeDocument/2006/relationships/image" Target="../media/image9.emf"/><Relationship Id="rId12" Type="http://schemas.openxmlformats.org/officeDocument/2006/relationships/image" Target="../media/image10.emf"/><Relationship Id="rId13" Type="http://schemas.openxmlformats.org/officeDocument/2006/relationships/image" Target="../media/image11.emf"/><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emf"/><Relationship Id="rId4" Type="http://schemas.openxmlformats.org/officeDocument/2006/relationships/image" Target="../media/image2.emf"/><Relationship Id="rId5" Type="http://schemas.openxmlformats.org/officeDocument/2006/relationships/image" Target="../media/image3.emf"/><Relationship Id="rId6" Type="http://schemas.openxmlformats.org/officeDocument/2006/relationships/image" Target="../media/image4.emf"/><Relationship Id="rId7" Type="http://schemas.openxmlformats.org/officeDocument/2006/relationships/image" Target="../media/image5.emf"/><Relationship Id="rId8" Type="http://schemas.openxmlformats.org/officeDocument/2006/relationships/image" Target="../media/image6.emf"/><Relationship Id="rId9" Type="http://schemas.openxmlformats.org/officeDocument/2006/relationships/image" Target="../media/image7.emf"/><Relationship Id="rId10" Type="http://schemas.openxmlformats.org/officeDocument/2006/relationships/image" Target="../media/image8.emf"/></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12.emf"/><Relationship Id="rId5" Type="http://schemas.openxmlformats.org/officeDocument/2006/relationships/image" Target="../media/image13.emf"/><Relationship Id="rId6" Type="http://schemas.openxmlformats.org/officeDocument/2006/relationships/image" Target="../media/image14.emf"/><Relationship Id="rId7" Type="http://schemas.openxmlformats.org/officeDocument/2006/relationships/image" Target="../media/image15.emf"/><Relationship Id="rId8" Type="http://schemas.openxmlformats.org/officeDocument/2006/relationships/image" Target="../media/image16.emf"/><Relationship Id="rId9" Type="http://schemas.openxmlformats.org/officeDocument/2006/relationships/image" Target="../media/image3.emf"/><Relationship Id="rId10" Type="http://schemas.openxmlformats.org/officeDocument/2006/relationships/image" Target="../media/image17.emf"/><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533400" y="1524000"/>
            <a:ext cx="8077200" cy="1600199"/>
          </a:xfrm>
          <a:solidFill>
            <a:srgbClr val="EDE0B7"/>
          </a:solidFill>
        </p:spPr>
        <p:txBody>
          <a:bodyPr lIns="182880" rIns="182880">
            <a:noAutofit/>
          </a:bodyPr>
          <a:lstStyle/>
          <a:p>
            <a:pPr algn="just"/>
            <a:r>
              <a:rPr lang="en-US" sz="3000" dirty="0"/>
              <a:t>The evening commute with cars and transit: </a:t>
            </a:r>
            <a:r>
              <a:rPr lang="en-US" sz="2400" dirty="0"/>
              <a:t>Duality results and user equilibrium </a:t>
            </a:r>
            <a:r>
              <a:rPr lang="en-US" sz="2400" dirty="0" smtClean="0"/>
              <a:t>for the combined </a:t>
            </a:r>
            <a:r>
              <a:rPr lang="en-US" sz="2400" dirty="0"/>
              <a:t>morning and evening </a:t>
            </a:r>
            <a:r>
              <a:rPr lang="en-US" sz="2400" dirty="0" smtClean="0"/>
              <a:t>peaks</a:t>
            </a:r>
            <a:endParaRPr lang="en-US" sz="2800" dirty="0"/>
          </a:p>
        </p:txBody>
      </p:sp>
      <p:sp>
        <p:nvSpPr>
          <p:cNvPr id="6" name="Rectangle 5"/>
          <p:cNvSpPr/>
          <p:nvPr/>
        </p:nvSpPr>
        <p:spPr>
          <a:xfrm>
            <a:off x="457200" y="3163669"/>
            <a:ext cx="8153400" cy="646331"/>
          </a:xfrm>
          <a:prstGeom prst="rect">
            <a:avLst/>
          </a:prstGeom>
        </p:spPr>
        <p:txBody>
          <a:bodyPr wrap="square">
            <a:spAutoFit/>
          </a:bodyPr>
          <a:lstStyle/>
          <a:p>
            <a:r>
              <a:rPr lang="en-US" dirty="0" smtClean="0"/>
              <a:t>20</a:t>
            </a:r>
            <a:r>
              <a:rPr lang="en-US" baseline="30000" dirty="0" smtClean="0"/>
              <a:t>th</a:t>
            </a:r>
            <a:r>
              <a:rPr lang="en-US" dirty="0" smtClean="0"/>
              <a:t> International Symposium on Transportation and Traffic Theory</a:t>
            </a:r>
            <a:endParaRPr lang="en-US" dirty="0"/>
          </a:p>
          <a:p>
            <a:r>
              <a:rPr lang="en-US" dirty="0" smtClean="0"/>
              <a:t>18 July 2013, </a:t>
            </a:r>
            <a:r>
              <a:rPr lang="en-US" dirty="0" err="1" smtClean="0"/>
              <a:t>Noordwijk</a:t>
            </a:r>
            <a:r>
              <a:rPr lang="en-US" dirty="0" smtClean="0"/>
              <a:t>, the Netherlands</a:t>
            </a:r>
            <a:endParaRPr lang="en-US" dirty="0"/>
          </a:p>
        </p:txBody>
      </p:sp>
      <p:sp>
        <p:nvSpPr>
          <p:cNvPr id="13" name="Rectangle 12"/>
          <p:cNvSpPr/>
          <p:nvPr/>
        </p:nvSpPr>
        <p:spPr>
          <a:xfrm>
            <a:off x="457200" y="4483894"/>
            <a:ext cx="3810000" cy="1231106"/>
          </a:xfrm>
          <a:prstGeom prst="rect">
            <a:avLst/>
          </a:prstGeom>
        </p:spPr>
        <p:txBody>
          <a:bodyPr wrap="square">
            <a:spAutoFit/>
          </a:bodyPr>
          <a:lstStyle/>
          <a:p>
            <a:r>
              <a:rPr lang="en-US" sz="2000" dirty="0" smtClean="0">
                <a:latin typeface="+mj-lt"/>
              </a:rPr>
              <a:t>Eric J. Gonzales</a:t>
            </a:r>
          </a:p>
          <a:p>
            <a:r>
              <a:rPr lang="en-US" dirty="0" smtClean="0">
                <a:solidFill>
                  <a:srgbClr val="848589"/>
                </a:solidFill>
              </a:rPr>
              <a:t>Assistant Professor</a:t>
            </a:r>
          </a:p>
          <a:p>
            <a:r>
              <a:rPr lang="en-US" dirty="0" smtClean="0">
                <a:solidFill>
                  <a:srgbClr val="848589"/>
                </a:solidFill>
              </a:rPr>
              <a:t>Civil and Environmental Engineering</a:t>
            </a:r>
          </a:p>
          <a:p>
            <a:r>
              <a:rPr lang="en-US" dirty="0" smtClean="0">
                <a:solidFill>
                  <a:srgbClr val="848589"/>
                </a:solidFill>
              </a:rPr>
              <a:t>Rutgers University</a:t>
            </a:r>
          </a:p>
        </p:txBody>
      </p:sp>
      <p:cxnSp>
        <p:nvCxnSpPr>
          <p:cNvPr id="8" name="Straight Connector 7"/>
          <p:cNvCxnSpPr/>
          <p:nvPr/>
        </p:nvCxnSpPr>
        <p:spPr>
          <a:xfrm>
            <a:off x="533400" y="3124200"/>
            <a:ext cx="80772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800600" y="4483894"/>
            <a:ext cx="3810000" cy="1231106"/>
          </a:xfrm>
          <a:prstGeom prst="rect">
            <a:avLst/>
          </a:prstGeom>
        </p:spPr>
        <p:txBody>
          <a:bodyPr wrap="square">
            <a:spAutoFit/>
          </a:bodyPr>
          <a:lstStyle/>
          <a:p>
            <a:r>
              <a:rPr lang="en-US" sz="2000" dirty="0" smtClean="0">
                <a:latin typeface="+mj-lt"/>
              </a:rPr>
              <a:t>Carlos F. </a:t>
            </a:r>
            <a:r>
              <a:rPr lang="en-US" sz="2000" dirty="0" err="1" smtClean="0">
                <a:latin typeface="+mj-lt"/>
              </a:rPr>
              <a:t>Daganzo</a:t>
            </a:r>
            <a:endParaRPr lang="en-US" sz="2000" dirty="0" smtClean="0">
              <a:latin typeface="+mj-lt"/>
            </a:endParaRPr>
          </a:p>
          <a:p>
            <a:r>
              <a:rPr lang="en-US" dirty="0" smtClean="0">
                <a:solidFill>
                  <a:srgbClr val="848589"/>
                </a:solidFill>
              </a:rPr>
              <a:t>Robert </a:t>
            </a:r>
            <a:r>
              <a:rPr lang="en-US" dirty="0" err="1" smtClean="0">
                <a:solidFill>
                  <a:srgbClr val="848589"/>
                </a:solidFill>
              </a:rPr>
              <a:t>Horonjeff</a:t>
            </a:r>
            <a:r>
              <a:rPr lang="en-US" dirty="0" smtClean="0">
                <a:solidFill>
                  <a:srgbClr val="848589"/>
                </a:solidFill>
              </a:rPr>
              <a:t> </a:t>
            </a:r>
            <a:r>
              <a:rPr lang="en-US" dirty="0" smtClean="0">
                <a:solidFill>
                  <a:srgbClr val="848589"/>
                </a:solidFill>
              </a:rPr>
              <a:t>Professor</a:t>
            </a:r>
          </a:p>
          <a:p>
            <a:r>
              <a:rPr lang="en-US" dirty="0" smtClean="0">
                <a:solidFill>
                  <a:srgbClr val="848589"/>
                </a:solidFill>
              </a:rPr>
              <a:t>Civil and Environmental Engineering</a:t>
            </a:r>
          </a:p>
          <a:p>
            <a:r>
              <a:rPr lang="en-US" dirty="0" smtClean="0">
                <a:solidFill>
                  <a:srgbClr val="848589"/>
                </a:solidFill>
              </a:rPr>
              <a:t>University of California, Berkeley</a:t>
            </a:r>
          </a:p>
        </p:txBody>
      </p:sp>
    </p:spTree>
    <p:extLst>
      <p:ext uri="{BB962C8B-B14F-4D97-AF65-F5344CB8AC3E}">
        <p14:creationId xmlns:p14="http://schemas.microsoft.com/office/powerpoint/2010/main" val="422698315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Morning Commute, Cars and Transit</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USER EQUILIBRIUM: MORNING WITH TRANSIT</a:t>
            </a:r>
            <a:endParaRPr lang="en-US" sz="1600" dirty="0">
              <a:solidFill>
                <a:srgbClr val="D21034"/>
              </a:solidFill>
            </a:endParaRPr>
          </a:p>
        </p:txBody>
      </p:sp>
      <p:sp>
        <p:nvSpPr>
          <p:cNvPr id="18" name="TextBox 17"/>
          <p:cNvSpPr txBox="1"/>
          <p:nvPr/>
        </p:nvSpPr>
        <p:spPr>
          <a:xfrm>
            <a:off x="152400" y="1295400"/>
            <a:ext cx="8382000" cy="707886"/>
          </a:xfrm>
          <a:prstGeom prst="rect">
            <a:avLst/>
          </a:prstGeom>
          <a:noFill/>
        </p:spPr>
        <p:txBody>
          <a:bodyPr wrap="square" rtlCol="0">
            <a:spAutoFit/>
          </a:bodyPr>
          <a:lstStyle/>
          <a:p>
            <a:r>
              <a:rPr lang="en-US" sz="2000" dirty="0" smtClean="0"/>
              <a:t>In equilibrium, users choose when to travel and which mode to take in order to minimize the generalized cost of their own trip: </a:t>
            </a:r>
          </a:p>
        </p:txBody>
      </p:sp>
      <p:sp>
        <p:nvSpPr>
          <p:cNvPr id="53" name="TextBox 52"/>
          <p:cNvSpPr txBox="1"/>
          <p:nvPr/>
        </p:nvSpPr>
        <p:spPr>
          <a:xfrm>
            <a:off x="381001" y="2209800"/>
            <a:ext cx="8382000" cy="400110"/>
          </a:xfrm>
          <a:prstGeom prst="rect">
            <a:avLst/>
          </a:prstGeom>
          <a:noFill/>
        </p:spPr>
        <p:txBody>
          <a:bodyPr wrap="square" rtlCol="0">
            <a:spAutoFit/>
          </a:bodyPr>
          <a:lstStyle/>
          <a:p>
            <a:pPr algn="ctr"/>
            <a:r>
              <a:rPr lang="en-US" sz="2000" b="1" dirty="0" smtClean="0">
                <a:latin typeface="+mj-lt"/>
              </a:rPr>
              <a:t>Cost = Uncongested Mode Cost + </a:t>
            </a:r>
            <a:r>
              <a:rPr lang="en-US" sz="2000" b="1" dirty="0" err="1" smtClean="0">
                <a:latin typeface="+mj-lt"/>
              </a:rPr>
              <a:t>Queueing</a:t>
            </a:r>
            <a:r>
              <a:rPr lang="en-US" sz="2000" b="1" dirty="0" smtClean="0">
                <a:latin typeface="+mj-lt"/>
              </a:rPr>
              <a:t> Delay + Schedule Penalty </a:t>
            </a:r>
            <a:endParaRPr lang="en-US" sz="2000" b="1" dirty="0">
              <a:latin typeface="+mj-lt"/>
            </a:endParaRPr>
          </a:p>
        </p:txBody>
      </p:sp>
      <p:sp>
        <p:nvSpPr>
          <p:cNvPr id="43" name="TextBox 42"/>
          <p:cNvSpPr txBox="1"/>
          <p:nvPr/>
        </p:nvSpPr>
        <p:spPr>
          <a:xfrm>
            <a:off x="152400" y="3181290"/>
            <a:ext cx="8382000" cy="400110"/>
          </a:xfrm>
          <a:prstGeom prst="rect">
            <a:avLst/>
          </a:prstGeom>
          <a:noFill/>
        </p:spPr>
        <p:txBody>
          <a:bodyPr wrap="square" rtlCol="0">
            <a:spAutoFit/>
          </a:bodyPr>
          <a:lstStyle/>
          <a:p>
            <a:r>
              <a:rPr lang="en-US" sz="2000" dirty="0" smtClean="0"/>
              <a:t>Slope of equilibrium arrival curve must satisfy:</a:t>
            </a:r>
          </a:p>
        </p:txBody>
      </p:sp>
      <p:pic>
        <p:nvPicPr>
          <p:cNvPr id="2" name="Picture 1"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3816290"/>
            <a:ext cx="2882900" cy="1651000"/>
          </a:xfrm>
          <a:prstGeom prst="rect">
            <a:avLst/>
          </a:prstGeom>
        </p:spPr>
      </p:pic>
      <p:sp>
        <p:nvSpPr>
          <p:cNvPr id="45" name="TextBox 44"/>
          <p:cNvSpPr txBox="1"/>
          <p:nvPr/>
        </p:nvSpPr>
        <p:spPr>
          <a:xfrm>
            <a:off x="3657600" y="3790890"/>
            <a:ext cx="4724400" cy="400110"/>
          </a:xfrm>
          <a:prstGeom prst="rect">
            <a:avLst/>
          </a:prstGeom>
          <a:noFill/>
        </p:spPr>
        <p:txBody>
          <a:bodyPr wrap="square" rtlCol="0">
            <a:spAutoFit/>
          </a:bodyPr>
          <a:lstStyle/>
          <a:p>
            <a:r>
              <a:rPr lang="en-US" sz="2000" dirty="0" smtClean="0"/>
              <a:t>early departure, only cars</a:t>
            </a:r>
            <a:endParaRPr lang="en-US" sz="2000" i="1" baseline="-25000" dirty="0">
              <a:solidFill>
                <a:srgbClr val="239A00"/>
              </a:solidFill>
              <a:latin typeface="Cambria Math"/>
              <a:cs typeface="Cambria Math"/>
            </a:endParaRPr>
          </a:p>
        </p:txBody>
      </p:sp>
      <p:sp>
        <p:nvSpPr>
          <p:cNvPr id="46" name="TextBox 45"/>
          <p:cNvSpPr txBox="1"/>
          <p:nvPr/>
        </p:nvSpPr>
        <p:spPr>
          <a:xfrm>
            <a:off x="3657600" y="4219909"/>
            <a:ext cx="4724400" cy="400110"/>
          </a:xfrm>
          <a:prstGeom prst="rect">
            <a:avLst/>
          </a:prstGeom>
          <a:noFill/>
        </p:spPr>
        <p:txBody>
          <a:bodyPr wrap="square" rtlCol="0">
            <a:spAutoFit/>
          </a:bodyPr>
          <a:lstStyle/>
          <a:p>
            <a:r>
              <a:rPr lang="en-US" sz="2000" dirty="0" smtClean="0"/>
              <a:t>early departure, cars and transit</a:t>
            </a:r>
            <a:endParaRPr lang="en-US" sz="2000" i="1" baseline="-25000" dirty="0">
              <a:solidFill>
                <a:srgbClr val="239A00"/>
              </a:solidFill>
              <a:latin typeface="Cambria Math"/>
              <a:cs typeface="Cambria Math"/>
            </a:endParaRPr>
          </a:p>
        </p:txBody>
      </p:sp>
      <p:sp>
        <p:nvSpPr>
          <p:cNvPr id="47" name="TextBox 46"/>
          <p:cNvSpPr txBox="1"/>
          <p:nvPr/>
        </p:nvSpPr>
        <p:spPr>
          <a:xfrm>
            <a:off x="3657600" y="4647232"/>
            <a:ext cx="4724400" cy="400110"/>
          </a:xfrm>
          <a:prstGeom prst="rect">
            <a:avLst/>
          </a:prstGeom>
          <a:noFill/>
        </p:spPr>
        <p:txBody>
          <a:bodyPr wrap="square" rtlCol="0">
            <a:spAutoFit/>
          </a:bodyPr>
          <a:lstStyle/>
          <a:p>
            <a:r>
              <a:rPr lang="en-US" sz="2000" dirty="0" smtClean="0"/>
              <a:t>late departure, cars and transit</a:t>
            </a:r>
            <a:endParaRPr lang="en-US" sz="2000" i="1" baseline="-25000" dirty="0">
              <a:solidFill>
                <a:srgbClr val="239A00"/>
              </a:solidFill>
              <a:latin typeface="Cambria Math"/>
              <a:cs typeface="Cambria Math"/>
            </a:endParaRPr>
          </a:p>
        </p:txBody>
      </p:sp>
      <p:sp>
        <p:nvSpPr>
          <p:cNvPr id="49" name="TextBox 48"/>
          <p:cNvSpPr txBox="1"/>
          <p:nvPr/>
        </p:nvSpPr>
        <p:spPr>
          <a:xfrm>
            <a:off x="3657600" y="5086290"/>
            <a:ext cx="4724400" cy="400110"/>
          </a:xfrm>
          <a:prstGeom prst="rect">
            <a:avLst/>
          </a:prstGeom>
          <a:noFill/>
        </p:spPr>
        <p:txBody>
          <a:bodyPr wrap="square" rtlCol="0">
            <a:spAutoFit/>
          </a:bodyPr>
          <a:lstStyle/>
          <a:p>
            <a:r>
              <a:rPr lang="en-US" sz="2000" dirty="0" smtClean="0"/>
              <a:t>late departure, only cars</a:t>
            </a:r>
            <a:endParaRPr lang="en-US" sz="2000" i="1" baseline="-25000" dirty="0">
              <a:solidFill>
                <a:srgbClr val="239A00"/>
              </a:solidFill>
              <a:latin typeface="Cambria Math"/>
              <a:cs typeface="Cambria Math"/>
            </a:endParaRPr>
          </a:p>
        </p:txBody>
      </p:sp>
    </p:spTree>
    <p:extLst>
      <p:ext uri="{BB962C8B-B14F-4D97-AF65-F5344CB8AC3E}">
        <p14:creationId xmlns:p14="http://schemas.microsoft.com/office/powerpoint/2010/main" val="381694360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Morning Commute, Cars and Transit</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USER EQUILIBRIUM: MORNING WITH TRANSIT</a:t>
            </a:r>
            <a:endParaRPr lang="en-US" sz="1600" dirty="0">
              <a:solidFill>
                <a:srgbClr val="D21034"/>
              </a:solidFill>
            </a:endParaRPr>
          </a:p>
        </p:txBody>
      </p:sp>
      <p:grpSp>
        <p:nvGrpSpPr>
          <p:cNvPr id="13" name="Group 12"/>
          <p:cNvGrpSpPr/>
          <p:nvPr/>
        </p:nvGrpSpPr>
        <p:grpSpPr>
          <a:xfrm rot="16200000" flipV="1">
            <a:off x="3342510" y="3439288"/>
            <a:ext cx="146386" cy="125808"/>
            <a:chOff x="4724400" y="4998262"/>
            <a:chExt cx="255124" cy="259538"/>
          </a:xfrm>
        </p:grpSpPr>
        <p:cxnSp>
          <p:nvCxnSpPr>
            <p:cNvPr id="14" name="Straight Connector 13"/>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rot="16200000" flipV="1">
            <a:off x="2972890" y="4045381"/>
            <a:ext cx="231352" cy="71477"/>
            <a:chOff x="4724400" y="4998262"/>
            <a:chExt cx="255124" cy="259538"/>
          </a:xfrm>
        </p:grpSpPr>
        <p:cxnSp>
          <p:nvCxnSpPr>
            <p:cNvPr id="17" name="Straight Connector 16"/>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3906469" y="3999489"/>
            <a:ext cx="119115" cy="205969"/>
            <a:chOff x="4724400" y="4998262"/>
            <a:chExt cx="255124" cy="259538"/>
          </a:xfrm>
        </p:grpSpPr>
        <p:cxnSp>
          <p:nvCxnSpPr>
            <p:cNvPr id="21" name="Straight Connector 20"/>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3" name="Straight Connector 22"/>
          <p:cNvCxnSpPr/>
          <p:nvPr/>
        </p:nvCxnSpPr>
        <p:spPr>
          <a:xfrm flipH="1">
            <a:off x="3438525" y="2351235"/>
            <a:ext cx="1195691" cy="3471331"/>
          </a:xfrm>
          <a:prstGeom prst="line">
            <a:avLst/>
          </a:prstGeom>
          <a:ln w="12700">
            <a:solidFill>
              <a:srgbClr val="848589"/>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804380" y="5681246"/>
            <a:ext cx="662160" cy="338554"/>
          </a:xfrm>
          <a:prstGeom prst="rect">
            <a:avLst/>
          </a:prstGeom>
          <a:noFill/>
        </p:spPr>
        <p:txBody>
          <a:bodyPr wrap="none" rtlCol="0">
            <a:spAutoFit/>
          </a:bodyPr>
          <a:lstStyle/>
          <a:p>
            <a:r>
              <a:rPr lang="en-US" sz="1600" b="1" dirty="0" smtClean="0"/>
              <a:t>Time</a:t>
            </a:r>
            <a:endParaRPr lang="en-US" sz="1600" b="1" dirty="0"/>
          </a:p>
        </p:txBody>
      </p:sp>
      <p:sp>
        <p:nvSpPr>
          <p:cNvPr id="25" name="TextBox 24"/>
          <p:cNvSpPr txBox="1"/>
          <p:nvPr/>
        </p:nvSpPr>
        <p:spPr>
          <a:xfrm>
            <a:off x="533400" y="1371600"/>
            <a:ext cx="1196674" cy="553998"/>
          </a:xfrm>
          <a:prstGeom prst="rect">
            <a:avLst/>
          </a:prstGeom>
          <a:noFill/>
        </p:spPr>
        <p:txBody>
          <a:bodyPr wrap="none" rtlCol="0">
            <a:spAutoFit/>
          </a:bodyPr>
          <a:lstStyle/>
          <a:p>
            <a:r>
              <a:rPr lang="en-US" sz="1600" b="1" dirty="0" smtClean="0"/>
              <a:t>Cum. Trips</a:t>
            </a:r>
          </a:p>
          <a:p>
            <a:pPr algn="ctr"/>
            <a:r>
              <a:rPr lang="en-US" sz="1400" dirty="0" smtClean="0"/>
              <a:t>(# trips)</a:t>
            </a:r>
            <a:endParaRPr lang="en-US" sz="1400" dirty="0"/>
          </a:p>
        </p:txBody>
      </p:sp>
      <p:cxnSp>
        <p:nvCxnSpPr>
          <p:cNvPr id="26" name="Straight Connector 25"/>
          <p:cNvCxnSpPr/>
          <p:nvPr/>
        </p:nvCxnSpPr>
        <p:spPr>
          <a:xfrm>
            <a:off x="4620525" y="2353261"/>
            <a:ext cx="1562770" cy="0"/>
          </a:xfrm>
          <a:prstGeom prst="line">
            <a:avLst/>
          </a:prstGeom>
          <a:ln w="127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776307" y="5818896"/>
            <a:ext cx="1662218" cy="0"/>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1776307" y="5838418"/>
            <a:ext cx="5028073" cy="1"/>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1809135" y="2359830"/>
            <a:ext cx="2812026"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2837180" y="5254279"/>
            <a:ext cx="127562" cy="129769"/>
            <a:chOff x="4724400" y="4998262"/>
            <a:chExt cx="255124" cy="259538"/>
          </a:xfrm>
        </p:grpSpPr>
        <p:cxnSp>
          <p:nvCxnSpPr>
            <p:cNvPr id="35" name="Straight Connector 34"/>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8" name="Straight Connector 37"/>
          <p:cNvCxnSpPr/>
          <p:nvPr/>
        </p:nvCxnSpPr>
        <p:spPr>
          <a:xfrm flipV="1">
            <a:off x="2397469" y="4365625"/>
            <a:ext cx="1424003" cy="144864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2397469" y="4362999"/>
            <a:ext cx="620165" cy="1451269"/>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3018653" y="4365541"/>
            <a:ext cx="798107" cy="0"/>
          </a:xfrm>
          <a:prstGeom prst="line">
            <a:avLst/>
          </a:prstGeom>
          <a:ln w="6350">
            <a:solidFill>
              <a:schemeClr val="tx1">
                <a:lumMod val="50000"/>
                <a:lumOff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3638879" y="2362200"/>
            <a:ext cx="1674211" cy="87727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2390184" y="5802591"/>
            <a:ext cx="0" cy="761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V="1">
            <a:off x="5257800" y="5791200"/>
            <a:ext cx="0" cy="761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3013868" y="3810064"/>
            <a:ext cx="147248" cy="560327"/>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838200" y="3962400"/>
            <a:ext cx="748923" cy="338554"/>
          </a:xfrm>
          <a:prstGeom prst="rect">
            <a:avLst/>
          </a:prstGeom>
          <a:noFill/>
        </p:spPr>
        <p:txBody>
          <a:bodyPr wrap="none" rtlCol="0">
            <a:spAutoFit/>
          </a:bodyPr>
          <a:lstStyle/>
          <a:p>
            <a:pPr algn="r"/>
            <a:r>
              <a:rPr lang="en-US" sz="1600" dirty="0" smtClean="0">
                <a:solidFill>
                  <a:srgbClr val="848589"/>
                </a:solidFill>
              </a:rPr>
              <a:t>EARLY</a:t>
            </a:r>
          </a:p>
        </p:txBody>
      </p:sp>
      <p:sp>
        <p:nvSpPr>
          <p:cNvPr id="61" name="TextBox 60"/>
          <p:cNvSpPr txBox="1"/>
          <p:nvPr/>
        </p:nvSpPr>
        <p:spPr>
          <a:xfrm>
            <a:off x="984126" y="3352800"/>
            <a:ext cx="616074" cy="338554"/>
          </a:xfrm>
          <a:prstGeom prst="rect">
            <a:avLst/>
          </a:prstGeom>
          <a:noFill/>
        </p:spPr>
        <p:txBody>
          <a:bodyPr wrap="none" rtlCol="0">
            <a:spAutoFit/>
          </a:bodyPr>
          <a:lstStyle/>
          <a:p>
            <a:pPr algn="r"/>
            <a:r>
              <a:rPr lang="en-US" sz="1600" dirty="0" smtClean="0">
                <a:solidFill>
                  <a:srgbClr val="848589"/>
                </a:solidFill>
              </a:rPr>
              <a:t>LATE</a:t>
            </a:r>
          </a:p>
        </p:txBody>
      </p:sp>
      <p:cxnSp>
        <p:nvCxnSpPr>
          <p:cNvPr id="62" name="Straight Arrow Connector 61"/>
          <p:cNvCxnSpPr/>
          <p:nvPr/>
        </p:nvCxnSpPr>
        <p:spPr>
          <a:xfrm flipH="1" flipV="1">
            <a:off x="1600200" y="3276600"/>
            <a:ext cx="1941" cy="380999"/>
          </a:xfrm>
          <a:prstGeom prst="straightConnector1">
            <a:avLst/>
          </a:prstGeom>
          <a:ln w="12700">
            <a:solidFill>
              <a:srgbClr val="848589"/>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H="1">
            <a:off x="1600200" y="4038600"/>
            <a:ext cx="1942" cy="381000"/>
          </a:xfrm>
          <a:prstGeom prst="straightConnector1">
            <a:avLst/>
          </a:prstGeom>
          <a:ln w="12700">
            <a:solidFill>
              <a:srgbClr val="848589"/>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V="1">
            <a:off x="1776307" y="1632243"/>
            <a:ext cx="0" cy="4206176"/>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4430886" y="2387827"/>
            <a:ext cx="866775" cy="88177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nvGrpSpPr>
          <p:cNvPr id="66" name="Group 65"/>
          <p:cNvGrpSpPr/>
          <p:nvPr/>
        </p:nvGrpSpPr>
        <p:grpSpPr>
          <a:xfrm>
            <a:off x="4656590" y="2921550"/>
            <a:ext cx="127562" cy="129769"/>
            <a:chOff x="4724400" y="4998262"/>
            <a:chExt cx="255124" cy="259538"/>
          </a:xfrm>
        </p:grpSpPr>
        <p:cxnSp>
          <p:nvCxnSpPr>
            <p:cNvPr id="67" name="Straight Connector 66"/>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0" name="Straight Connector 69"/>
          <p:cNvCxnSpPr/>
          <p:nvPr/>
        </p:nvCxnSpPr>
        <p:spPr>
          <a:xfrm flipV="1">
            <a:off x="3807618" y="3254941"/>
            <a:ext cx="625375" cy="11345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nvGrpSpPr>
          <p:cNvPr id="71" name="Group 70"/>
          <p:cNvGrpSpPr/>
          <p:nvPr/>
        </p:nvGrpSpPr>
        <p:grpSpPr>
          <a:xfrm rot="16200000" flipV="1">
            <a:off x="2576222" y="5052964"/>
            <a:ext cx="231352" cy="98290"/>
            <a:chOff x="4724400" y="4998262"/>
            <a:chExt cx="255124" cy="259538"/>
          </a:xfrm>
        </p:grpSpPr>
        <p:cxnSp>
          <p:nvCxnSpPr>
            <p:cNvPr id="72" name="Straight Connector 71"/>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4" name="Group 73"/>
          <p:cNvGrpSpPr/>
          <p:nvPr/>
        </p:nvGrpSpPr>
        <p:grpSpPr>
          <a:xfrm rot="10800000">
            <a:off x="3988581" y="2942327"/>
            <a:ext cx="207280" cy="110432"/>
            <a:chOff x="4724400" y="4998262"/>
            <a:chExt cx="255124" cy="259538"/>
          </a:xfrm>
        </p:grpSpPr>
        <p:cxnSp>
          <p:nvCxnSpPr>
            <p:cNvPr id="75" name="Straight Connector 74"/>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9" name="TextBox 78"/>
          <p:cNvSpPr txBox="1"/>
          <p:nvPr/>
        </p:nvSpPr>
        <p:spPr>
          <a:xfrm>
            <a:off x="5715000" y="3124200"/>
            <a:ext cx="2971800" cy="1323439"/>
          </a:xfrm>
          <a:prstGeom prst="rect">
            <a:avLst/>
          </a:prstGeom>
          <a:noFill/>
        </p:spPr>
        <p:txBody>
          <a:bodyPr wrap="square" rtlCol="0">
            <a:spAutoFit/>
          </a:bodyPr>
          <a:lstStyle/>
          <a:p>
            <a:r>
              <a:rPr lang="en-US" sz="2000" dirty="0" smtClean="0"/>
              <a:t>Commuters use only car at beginning and end of rush, when </a:t>
            </a:r>
            <a:r>
              <a:rPr lang="en-US" sz="2000" dirty="0" err="1" smtClean="0"/>
              <a:t>queueing</a:t>
            </a:r>
            <a:r>
              <a:rPr lang="en-US" sz="2000" dirty="0" smtClean="0"/>
              <a:t> delay is less than      .</a:t>
            </a:r>
            <a:endParaRPr lang="en-US" sz="2000" i="1" baseline="-25000" dirty="0">
              <a:latin typeface="Cambria Math"/>
              <a:cs typeface="Cambria Math"/>
            </a:endParaRPr>
          </a:p>
        </p:txBody>
      </p:sp>
      <p:cxnSp>
        <p:nvCxnSpPr>
          <p:cNvPr id="81" name="Straight Connector 80"/>
          <p:cNvCxnSpPr/>
          <p:nvPr/>
        </p:nvCxnSpPr>
        <p:spPr>
          <a:xfrm flipH="1">
            <a:off x="1752600" y="3810000"/>
            <a:ext cx="2362200"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H="1">
            <a:off x="3161116" y="3239475"/>
            <a:ext cx="478539" cy="570589"/>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3621682" y="3234413"/>
            <a:ext cx="798107" cy="0"/>
          </a:xfrm>
          <a:prstGeom prst="line">
            <a:avLst/>
          </a:prstGeom>
          <a:ln w="6350">
            <a:solidFill>
              <a:schemeClr val="tx1">
                <a:lumMod val="50000"/>
                <a:lumOff val="50000"/>
              </a:schemeClr>
            </a:solidFill>
            <a:prstDash val="lgDash"/>
          </a:ln>
        </p:spPr>
        <p:style>
          <a:lnRef idx="1">
            <a:schemeClr val="accent1"/>
          </a:lnRef>
          <a:fillRef idx="0">
            <a:schemeClr val="accent1"/>
          </a:fillRef>
          <a:effectRef idx="0">
            <a:schemeClr val="accent1"/>
          </a:effectRef>
          <a:fontRef idx="minor">
            <a:schemeClr val="tx1"/>
          </a:fontRef>
        </p:style>
      </p:cxnSp>
      <p:pic>
        <p:nvPicPr>
          <p:cNvPr id="87" name="Picture 86"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0" y="5334000"/>
            <a:ext cx="177800" cy="203200"/>
          </a:xfrm>
          <a:prstGeom prst="rect">
            <a:avLst/>
          </a:prstGeom>
        </p:spPr>
      </p:pic>
      <p:pic>
        <p:nvPicPr>
          <p:cNvPr id="88" name="Picture 87"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2971800"/>
            <a:ext cx="177800" cy="203200"/>
          </a:xfrm>
          <a:prstGeom prst="rect">
            <a:avLst/>
          </a:prstGeom>
        </p:spPr>
      </p:pic>
      <p:pic>
        <p:nvPicPr>
          <p:cNvPr id="90" name="Picture 89"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1200" y="4724400"/>
            <a:ext cx="558800" cy="469900"/>
          </a:xfrm>
          <a:prstGeom prst="rect">
            <a:avLst/>
          </a:prstGeom>
        </p:spPr>
      </p:pic>
      <p:pic>
        <p:nvPicPr>
          <p:cNvPr id="91" name="Picture 90"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57600" y="2413000"/>
            <a:ext cx="622300" cy="482600"/>
          </a:xfrm>
          <a:prstGeom prst="rect">
            <a:avLst/>
          </a:prstGeom>
        </p:spPr>
      </p:pic>
      <p:pic>
        <p:nvPicPr>
          <p:cNvPr id="92" name="Picture 91"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11900" y="2225164"/>
            <a:ext cx="698500" cy="266700"/>
          </a:xfrm>
          <a:prstGeom prst="rect">
            <a:avLst/>
          </a:prstGeom>
        </p:spPr>
      </p:pic>
      <p:pic>
        <p:nvPicPr>
          <p:cNvPr id="93" name="Picture 92"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48200" y="1981200"/>
            <a:ext cx="647700" cy="266700"/>
          </a:xfrm>
          <a:prstGeom prst="rect">
            <a:avLst/>
          </a:prstGeom>
        </p:spPr>
      </p:pic>
      <p:pic>
        <p:nvPicPr>
          <p:cNvPr id="94" name="Picture 93"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57800" y="2514600"/>
            <a:ext cx="673100" cy="266700"/>
          </a:xfrm>
          <a:prstGeom prst="rect">
            <a:avLst/>
          </a:prstGeom>
        </p:spPr>
      </p:pic>
      <p:pic>
        <p:nvPicPr>
          <p:cNvPr id="95" name="Picture 94"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47800" y="2235200"/>
            <a:ext cx="266700" cy="215900"/>
          </a:xfrm>
          <a:prstGeom prst="rect">
            <a:avLst/>
          </a:prstGeom>
        </p:spPr>
      </p:pic>
      <p:pic>
        <p:nvPicPr>
          <p:cNvPr id="96" name="Picture 95" descr="latex-image-1.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114800" y="4114800"/>
            <a:ext cx="304800" cy="203200"/>
          </a:xfrm>
          <a:prstGeom prst="rect">
            <a:avLst/>
          </a:prstGeom>
        </p:spPr>
      </p:pic>
      <p:pic>
        <p:nvPicPr>
          <p:cNvPr id="3" name="Picture 2" descr="latex-image-1.pd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667000" y="3048000"/>
            <a:ext cx="622300" cy="482600"/>
          </a:xfrm>
          <a:prstGeom prst="rect">
            <a:avLst/>
          </a:prstGeom>
        </p:spPr>
      </p:pic>
      <p:pic>
        <p:nvPicPr>
          <p:cNvPr id="5" name="Picture 4" descr="latex-image-1.pdf"/>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398484" y="3810000"/>
            <a:ext cx="558800" cy="469900"/>
          </a:xfrm>
          <a:prstGeom prst="rect">
            <a:avLst/>
          </a:prstGeom>
        </p:spPr>
      </p:pic>
      <p:pic>
        <p:nvPicPr>
          <p:cNvPr id="6" name="Picture 5" descr="latex-image-1.pdf"/>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276600" y="4267200"/>
            <a:ext cx="292100" cy="228600"/>
          </a:xfrm>
          <a:prstGeom prst="rect">
            <a:avLst/>
          </a:prstGeom>
        </p:spPr>
      </p:pic>
      <p:pic>
        <p:nvPicPr>
          <p:cNvPr id="8" name="Picture 7" descr="latex-image-1.pdf"/>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429000" y="3657600"/>
            <a:ext cx="546100" cy="228600"/>
          </a:xfrm>
          <a:prstGeom prst="rect">
            <a:avLst/>
          </a:prstGeom>
        </p:spPr>
      </p:pic>
      <p:sp>
        <p:nvSpPr>
          <p:cNvPr id="98" name="TextBox 97"/>
          <p:cNvSpPr txBox="1"/>
          <p:nvPr/>
        </p:nvSpPr>
        <p:spPr>
          <a:xfrm>
            <a:off x="5715000" y="4702314"/>
            <a:ext cx="3048000" cy="707886"/>
          </a:xfrm>
          <a:prstGeom prst="rect">
            <a:avLst/>
          </a:prstGeom>
          <a:noFill/>
        </p:spPr>
        <p:txBody>
          <a:bodyPr wrap="square" rtlCol="0">
            <a:spAutoFit/>
          </a:bodyPr>
          <a:lstStyle/>
          <a:p>
            <a:r>
              <a:rPr lang="en-US" sz="2000" dirty="0" smtClean="0"/>
              <a:t>In the middle of the rush, both modes are used.</a:t>
            </a:r>
            <a:endParaRPr lang="en-US" sz="2000" i="1" baseline="-25000" dirty="0">
              <a:latin typeface="Cambria Math"/>
              <a:cs typeface="Cambria Math"/>
            </a:endParaRPr>
          </a:p>
        </p:txBody>
      </p:sp>
      <p:pic>
        <p:nvPicPr>
          <p:cNvPr id="9" name="Picture 8" descr="latex-image-1.pdf"/>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772400" y="4132942"/>
            <a:ext cx="355600" cy="266700"/>
          </a:xfrm>
          <a:prstGeom prst="rect">
            <a:avLst/>
          </a:prstGeom>
        </p:spPr>
      </p:pic>
    </p:spTree>
    <p:extLst>
      <p:ext uri="{BB962C8B-B14F-4D97-AF65-F5344CB8AC3E}">
        <p14:creationId xmlns:p14="http://schemas.microsoft.com/office/powerpoint/2010/main" val="61653792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Evening Commute, Cars and Transit</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USER EQUILIBRIUM: EVENING WITH TRANSIT</a:t>
            </a:r>
            <a:endParaRPr lang="en-US" sz="1600" dirty="0">
              <a:solidFill>
                <a:srgbClr val="D21034"/>
              </a:solidFill>
            </a:endParaRPr>
          </a:p>
        </p:txBody>
      </p:sp>
      <p:sp>
        <p:nvSpPr>
          <p:cNvPr id="5" name="Oval 4"/>
          <p:cNvSpPr/>
          <p:nvPr/>
        </p:nvSpPr>
        <p:spPr>
          <a:xfrm>
            <a:off x="2683456" y="1949887"/>
            <a:ext cx="152400" cy="152400"/>
          </a:xfrm>
          <a:prstGeom prst="ellipse">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312693" y="1949887"/>
            <a:ext cx="152400" cy="152400"/>
          </a:xfrm>
          <a:prstGeom prst="ellipse">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a:stCxn id="5" idx="6"/>
            <a:endCxn id="6" idx="2"/>
          </p:cNvCxnSpPr>
          <p:nvPr/>
        </p:nvCxnSpPr>
        <p:spPr>
          <a:xfrm>
            <a:off x="2835856" y="2026087"/>
            <a:ext cx="4476837" cy="0"/>
          </a:xfrm>
          <a:prstGeom prst="straightConnector1">
            <a:avLst/>
          </a:prstGeom>
          <a:ln w="25400">
            <a:solidFill>
              <a:schemeClr val="tx1"/>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4950493" y="2209800"/>
            <a:ext cx="304800" cy="228600"/>
            <a:chOff x="4495800" y="2724090"/>
            <a:chExt cx="304800" cy="228600"/>
          </a:xfrm>
        </p:grpSpPr>
        <p:cxnSp>
          <p:nvCxnSpPr>
            <p:cNvPr id="9" name="Straight Connector 8"/>
            <p:cNvCxnSpPr/>
            <p:nvPr/>
          </p:nvCxnSpPr>
          <p:spPr>
            <a:xfrm flipV="1">
              <a:off x="4495800" y="272409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648200" y="272409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rot="10800000">
            <a:off x="4952354" y="1706047"/>
            <a:ext cx="304800" cy="228600"/>
            <a:chOff x="4495800" y="3048000"/>
            <a:chExt cx="304800" cy="228600"/>
          </a:xfrm>
        </p:grpSpPr>
        <p:cxnSp>
          <p:nvCxnSpPr>
            <p:cNvPr id="12" name="Straight Connector 11"/>
            <p:cNvCxnSpPr/>
            <p:nvPr/>
          </p:nvCxnSpPr>
          <p:spPr>
            <a:xfrm flipV="1">
              <a:off x="4495800" y="304800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8200" y="304800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1243947" y="1883867"/>
            <a:ext cx="1444827" cy="584776"/>
          </a:xfrm>
          <a:prstGeom prst="rect">
            <a:avLst/>
          </a:prstGeom>
          <a:noFill/>
        </p:spPr>
        <p:txBody>
          <a:bodyPr wrap="none" rtlCol="0">
            <a:spAutoFit/>
          </a:bodyPr>
          <a:lstStyle/>
          <a:p>
            <a:pPr algn="ctr"/>
            <a:r>
              <a:rPr lang="en-US" sz="1600" dirty="0" smtClean="0"/>
              <a:t>DESTINATION</a:t>
            </a:r>
          </a:p>
          <a:p>
            <a:pPr algn="ctr"/>
            <a:r>
              <a:rPr lang="en-US" sz="1600" dirty="0" smtClean="0">
                <a:solidFill>
                  <a:srgbClr val="848589"/>
                </a:solidFill>
              </a:rPr>
              <a:t>(Home)</a:t>
            </a:r>
            <a:endParaRPr lang="en-US" sz="1600" dirty="0">
              <a:solidFill>
                <a:srgbClr val="848589"/>
              </a:solidFill>
            </a:endParaRPr>
          </a:p>
        </p:txBody>
      </p:sp>
      <p:sp>
        <p:nvSpPr>
          <p:cNvPr id="15" name="TextBox 14"/>
          <p:cNvSpPr txBox="1"/>
          <p:nvPr/>
        </p:nvSpPr>
        <p:spPr>
          <a:xfrm>
            <a:off x="7485742" y="1883867"/>
            <a:ext cx="865541" cy="584776"/>
          </a:xfrm>
          <a:prstGeom prst="rect">
            <a:avLst/>
          </a:prstGeom>
          <a:noFill/>
        </p:spPr>
        <p:txBody>
          <a:bodyPr wrap="none" rtlCol="0">
            <a:spAutoFit/>
          </a:bodyPr>
          <a:lstStyle/>
          <a:p>
            <a:pPr algn="ctr"/>
            <a:r>
              <a:rPr lang="en-US" sz="1600" dirty="0" smtClean="0"/>
              <a:t>ORIGIN</a:t>
            </a:r>
          </a:p>
          <a:p>
            <a:pPr algn="ctr"/>
            <a:r>
              <a:rPr lang="en-US" sz="1600" dirty="0" smtClean="0">
                <a:solidFill>
                  <a:srgbClr val="848589"/>
                </a:solidFill>
              </a:rPr>
              <a:t>(Work)</a:t>
            </a:r>
            <a:endParaRPr lang="en-US" sz="1600" dirty="0">
              <a:solidFill>
                <a:srgbClr val="848589"/>
              </a:solidFill>
            </a:endParaRPr>
          </a:p>
        </p:txBody>
      </p:sp>
      <p:sp>
        <p:nvSpPr>
          <p:cNvPr id="16" name="TextBox 15"/>
          <p:cNvSpPr txBox="1"/>
          <p:nvPr/>
        </p:nvSpPr>
        <p:spPr>
          <a:xfrm>
            <a:off x="4415536" y="1371600"/>
            <a:ext cx="1370375" cy="338554"/>
          </a:xfrm>
          <a:prstGeom prst="rect">
            <a:avLst/>
          </a:prstGeom>
          <a:noFill/>
        </p:spPr>
        <p:txBody>
          <a:bodyPr wrap="none" rtlCol="0">
            <a:spAutoFit/>
          </a:bodyPr>
          <a:lstStyle/>
          <a:p>
            <a:pPr algn="ctr"/>
            <a:r>
              <a:rPr lang="en-US" sz="1600" dirty="0" smtClean="0"/>
              <a:t>BOTTLENECK</a:t>
            </a:r>
          </a:p>
        </p:txBody>
      </p:sp>
      <p:sp>
        <p:nvSpPr>
          <p:cNvPr id="18" name="TextBox 17"/>
          <p:cNvSpPr txBox="1"/>
          <p:nvPr/>
        </p:nvSpPr>
        <p:spPr>
          <a:xfrm>
            <a:off x="152400" y="1295400"/>
            <a:ext cx="8382000" cy="400110"/>
          </a:xfrm>
          <a:prstGeom prst="rect">
            <a:avLst/>
          </a:prstGeom>
          <a:noFill/>
        </p:spPr>
        <p:txBody>
          <a:bodyPr wrap="square" rtlCol="0">
            <a:spAutoFit/>
          </a:bodyPr>
          <a:lstStyle/>
          <a:p>
            <a:r>
              <a:rPr lang="en-US" sz="2000" dirty="0" smtClean="0"/>
              <a:t>Given</a:t>
            </a:r>
            <a:r>
              <a:rPr lang="en-US" sz="2000" dirty="0"/>
              <a:t>:</a:t>
            </a:r>
            <a:endParaRPr lang="en-US" sz="2000" dirty="0" smtClean="0"/>
          </a:p>
        </p:txBody>
      </p:sp>
      <p:sp>
        <p:nvSpPr>
          <p:cNvPr id="22" name="TextBox 21"/>
          <p:cNvSpPr txBox="1"/>
          <p:nvPr/>
        </p:nvSpPr>
        <p:spPr>
          <a:xfrm>
            <a:off x="6450404" y="2133600"/>
            <a:ext cx="971841" cy="338554"/>
          </a:xfrm>
          <a:prstGeom prst="rect">
            <a:avLst/>
          </a:prstGeom>
          <a:noFill/>
        </p:spPr>
        <p:txBody>
          <a:bodyPr wrap="none" rtlCol="0">
            <a:spAutoFit/>
          </a:bodyPr>
          <a:lstStyle/>
          <a:p>
            <a:pPr algn="ctr"/>
            <a:r>
              <a:rPr lang="en-US" sz="1600" dirty="0" smtClean="0">
                <a:solidFill>
                  <a:srgbClr val="239A00"/>
                </a:solidFill>
              </a:rPr>
              <a:t>TRANSIT</a:t>
            </a:r>
          </a:p>
        </p:txBody>
      </p:sp>
      <p:cxnSp>
        <p:nvCxnSpPr>
          <p:cNvPr id="26" name="Straight Arrow Connector 25"/>
          <p:cNvCxnSpPr/>
          <p:nvPr/>
        </p:nvCxnSpPr>
        <p:spPr>
          <a:xfrm>
            <a:off x="2838363" y="2178487"/>
            <a:ext cx="4476837" cy="0"/>
          </a:xfrm>
          <a:prstGeom prst="straightConnector1">
            <a:avLst/>
          </a:prstGeom>
          <a:ln w="25400">
            <a:solidFill>
              <a:srgbClr val="239A00"/>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5410200" y="2514600"/>
            <a:ext cx="2895600" cy="400110"/>
          </a:xfrm>
          <a:prstGeom prst="rect">
            <a:avLst/>
          </a:prstGeom>
          <a:noFill/>
        </p:spPr>
        <p:txBody>
          <a:bodyPr wrap="square" rtlCol="0">
            <a:spAutoFit/>
          </a:bodyPr>
          <a:lstStyle/>
          <a:p>
            <a:r>
              <a:rPr lang="en-US" sz="2000" dirty="0" smtClean="0"/>
              <a:t>capacity for cars</a:t>
            </a:r>
            <a:endParaRPr lang="en-US" sz="2000" i="1" baseline="-25000" dirty="0">
              <a:solidFill>
                <a:srgbClr val="239A00"/>
              </a:solidFill>
              <a:latin typeface="Cambria Math"/>
              <a:cs typeface="Cambria Math"/>
            </a:endParaRPr>
          </a:p>
        </p:txBody>
      </p:sp>
      <p:sp>
        <p:nvSpPr>
          <p:cNvPr id="52" name="TextBox 51"/>
          <p:cNvSpPr txBox="1"/>
          <p:nvPr/>
        </p:nvSpPr>
        <p:spPr>
          <a:xfrm>
            <a:off x="5410200" y="2895600"/>
            <a:ext cx="3505200" cy="400110"/>
          </a:xfrm>
          <a:prstGeom prst="rect">
            <a:avLst/>
          </a:prstGeom>
          <a:noFill/>
        </p:spPr>
        <p:txBody>
          <a:bodyPr wrap="square" rtlCol="0">
            <a:spAutoFit/>
          </a:bodyPr>
          <a:lstStyle/>
          <a:p>
            <a:r>
              <a:rPr lang="en-US" sz="2000" dirty="0" smtClean="0"/>
              <a:t>capacity for cars and transit</a:t>
            </a:r>
            <a:endParaRPr lang="en-US" sz="2000" i="1" baseline="-25000" dirty="0">
              <a:solidFill>
                <a:srgbClr val="239A00"/>
              </a:solidFill>
              <a:latin typeface="Cambria Math"/>
              <a:cs typeface="Cambria Math"/>
            </a:endParaRPr>
          </a:p>
        </p:txBody>
      </p:sp>
      <p:sp>
        <p:nvSpPr>
          <p:cNvPr id="56" name="TextBox 55"/>
          <p:cNvSpPr txBox="1"/>
          <p:nvPr/>
        </p:nvSpPr>
        <p:spPr>
          <a:xfrm>
            <a:off x="609600" y="2590800"/>
            <a:ext cx="3962400" cy="707886"/>
          </a:xfrm>
          <a:prstGeom prst="rect">
            <a:avLst/>
          </a:prstGeom>
          <a:noFill/>
        </p:spPr>
        <p:txBody>
          <a:bodyPr wrap="square" rtlCol="0">
            <a:spAutoFit/>
          </a:bodyPr>
          <a:lstStyle/>
          <a:p>
            <a:r>
              <a:rPr lang="en-US" sz="2000" dirty="0" smtClean="0"/>
              <a:t>     commuters with cumulative wished departures,</a:t>
            </a:r>
            <a:endParaRPr lang="en-US" sz="2000" i="1" baseline="-25000" dirty="0">
              <a:solidFill>
                <a:srgbClr val="239A00"/>
              </a:solidFill>
              <a:latin typeface="Cambria Math"/>
              <a:cs typeface="Cambria Math"/>
            </a:endParaRPr>
          </a:p>
        </p:txBody>
      </p:sp>
      <p:pic>
        <p:nvPicPr>
          <p:cNvPr id="57" name="Picture 56"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2679700"/>
            <a:ext cx="266700" cy="215900"/>
          </a:xfrm>
          <a:prstGeom prst="rect">
            <a:avLst/>
          </a:prstGeom>
        </p:spPr>
      </p:pic>
      <p:sp>
        <p:nvSpPr>
          <p:cNvPr id="59" name="TextBox 58"/>
          <p:cNvSpPr txBox="1"/>
          <p:nvPr/>
        </p:nvSpPr>
        <p:spPr>
          <a:xfrm>
            <a:off x="1219200" y="3772033"/>
            <a:ext cx="4724400" cy="400110"/>
          </a:xfrm>
          <a:prstGeom prst="rect">
            <a:avLst/>
          </a:prstGeom>
          <a:noFill/>
        </p:spPr>
        <p:txBody>
          <a:bodyPr wrap="square" rtlCol="0">
            <a:spAutoFit/>
          </a:bodyPr>
          <a:lstStyle/>
          <a:p>
            <a:r>
              <a:rPr lang="en-US" sz="2000" dirty="0" smtClean="0"/>
              <a:t>generalized cost of uncongested car trip</a:t>
            </a:r>
            <a:endParaRPr lang="en-US" sz="2000" i="1" baseline="-25000" dirty="0">
              <a:solidFill>
                <a:srgbClr val="239A00"/>
              </a:solidFill>
              <a:latin typeface="Cambria Math"/>
              <a:cs typeface="Cambria Math"/>
            </a:endParaRPr>
          </a:p>
        </p:txBody>
      </p:sp>
      <p:sp>
        <p:nvSpPr>
          <p:cNvPr id="60" name="TextBox 59"/>
          <p:cNvSpPr txBox="1"/>
          <p:nvPr/>
        </p:nvSpPr>
        <p:spPr>
          <a:xfrm>
            <a:off x="1219200" y="4153033"/>
            <a:ext cx="5257800" cy="400110"/>
          </a:xfrm>
          <a:prstGeom prst="rect">
            <a:avLst/>
          </a:prstGeom>
          <a:noFill/>
        </p:spPr>
        <p:txBody>
          <a:bodyPr wrap="square" rtlCol="0">
            <a:spAutoFit/>
          </a:bodyPr>
          <a:lstStyle/>
          <a:p>
            <a:r>
              <a:rPr lang="en-US" sz="2000" dirty="0" smtClean="0"/>
              <a:t>generalized cost of uncongested transit trip</a:t>
            </a:r>
            <a:endParaRPr lang="en-US" sz="2000" i="1" baseline="-25000" dirty="0">
              <a:solidFill>
                <a:srgbClr val="239A00"/>
              </a:solidFill>
              <a:latin typeface="Cambria Math"/>
              <a:cs typeface="Cambria Math"/>
            </a:endParaRPr>
          </a:p>
        </p:txBody>
      </p:sp>
      <p:pic>
        <p:nvPicPr>
          <p:cNvPr id="61" name="Picture 60"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800" y="3924433"/>
            <a:ext cx="330200" cy="190500"/>
          </a:xfrm>
          <a:prstGeom prst="rect">
            <a:avLst/>
          </a:prstGeom>
        </p:spPr>
      </p:pic>
      <p:pic>
        <p:nvPicPr>
          <p:cNvPr id="62" name="Picture 61"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1200" y="4305433"/>
            <a:ext cx="304800" cy="190500"/>
          </a:xfrm>
          <a:prstGeom prst="rect">
            <a:avLst/>
          </a:prstGeom>
        </p:spPr>
      </p:pic>
      <p:sp>
        <p:nvSpPr>
          <p:cNvPr id="63" name="TextBox 62"/>
          <p:cNvSpPr txBox="1"/>
          <p:nvPr/>
        </p:nvSpPr>
        <p:spPr>
          <a:xfrm>
            <a:off x="152400" y="3391033"/>
            <a:ext cx="8382000" cy="400110"/>
          </a:xfrm>
          <a:prstGeom prst="rect">
            <a:avLst/>
          </a:prstGeom>
          <a:noFill/>
        </p:spPr>
        <p:txBody>
          <a:bodyPr wrap="square" rtlCol="0">
            <a:spAutoFit/>
          </a:bodyPr>
          <a:lstStyle/>
          <a:p>
            <a:r>
              <a:rPr lang="en-US" sz="2000" dirty="0" smtClean="0"/>
              <a:t>Mode Costs</a:t>
            </a:r>
          </a:p>
        </p:txBody>
      </p:sp>
      <p:sp>
        <p:nvSpPr>
          <p:cNvPr id="64" name="TextBox 63"/>
          <p:cNvSpPr txBox="1"/>
          <p:nvPr/>
        </p:nvSpPr>
        <p:spPr>
          <a:xfrm>
            <a:off x="2743200" y="4591123"/>
            <a:ext cx="3429000" cy="400110"/>
          </a:xfrm>
          <a:prstGeom prst="rect">
            <a:avLst/>
          </a:prstGeom>
          <a:noFill/>
        </p:spPr>
        <p:txBody>
          <a:bodyPr wrap="square" rtlCol="0">
            <a:spAutoFit/>
          </a:bodyPr>
          <a:lstStyle/>
          <a:p>
            <a:r>
              <a:rPr lang="en-US" sz="2000" dirty="0" smtClean="0"/>
              <a:t>difference of mode costs</a:t>
            </a:r>
            <a:endParaRPr lang="en-US" sz="2000" i="1" baseline="-25000" dirty="0">
              <a:solidFill>
                <a:srgbClr val="239A00"/>
              </a:solidFill>
              <a:latin typeface="Cambria Math"/>
              <a:cs typeface="Cambria Math"/>
            </a:endParaRPr>
          </a:p>
        </p:txBody>
      </p:sp>
      <p:pic>
        <p:nvPicPr>
          <p:cNvPr id="65" name="Picture 64"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1200" y="4675546"/>
            <a:ext cx="1803400" cy="266700"/>
          </a:xfrm>
          <a:prstGeom prst="rect">
            <a:avLst/>
          </a:prstGeom>
        </p:spPr>
      </p:pic>
      <p:sp>
        <p:nvSpPr>
          <p:cNvPr id="66" name="TextBox 65"/>
          <p:cNvSpPr txBox="1"/>
          <p:nvPr/>
        </p:nvSpPr>
        <p:spPr>
          <a:xfrm>
            <a:off x="152400" y="5134397"/>
            <a:ext cx="8382000" cy="400110"/>
          </a:xfrm>
          <a:prstGeom prst="rect">
            <a:avLst/>
          </a:prstGeom>
          <a:noFill/>
        </p:spPr>
        <p:txBody>
          <a:bodyPr wrap="square" rtlCol="0">
            <a:spAutoFit/>
          </a:bodyPr>
          <a:lstStyle/>
          <a:p>
            <a:r>
              <a:rPr lang="en-US" sz="2000" dirty="0" smtClean="0"/>
              <a:t>Schedule Preference </a:t>
            </a:r>
            <a:r>
              <a:rPr lang="en-US" sz="2000" b="1" dirty="0" smtClean="0"/>
              <a:t>relative to arrival</a:t>
            </a:r>
          </a:p>
        </p:txBody>
      </p:sp>
      <p:sp>
        <p:nvSpPr>
          <p:cNvPr id="67" name="TextBox 66"/>
          <p:cNvSpPr txBox="1"/>
          <p:nvPr/>
        </p:nvSpPr>
        <p:spPr>
          <a:xfrm>
            <a:off x="609600" y="5515397"/>
            <a:ext cx="4724400" cy="400110"/>
          </a:xfrm>
          <a:prstGeom prst="rect">
            <a:avLst/>
          </a:prstGeom>
          <a:noFill/>
        </p:spPr>
        <p:txBody>
          <a:bodyPr wrap="square" rtlCol="0">
            <a:spAutoFit/>
          </a:bodyPr>
          <a:lstStyle/>
          <a:p>
            <a:r>
              <a:rPr lang="en-US" sz="2000" dirty="0" smtClean="0"/>
              <a:t>units of equivalent queuing time</a:t>
            </a:r>
            <a:endParaRPr lang="en-US" sz="2000" i="1" baseline="-25000" dirty="0">
              <a:solidFill>
                <a:srgbClr val="239A00"/>
              </a:solidFill>
              <a:latin typeface="Cambria Math"/>
              <a:cs typeface="Cambria Math"/>
            </a:endParaRPr>
          </a:p>
        </p:txBody>
      </p:sp>
      <p:sp>
        <p:nvSpPr>
          <p:cNvPr id="74" name="TextBox 73"/>
          <p:cNvSpPr txBox="1"/>
          <p:nvPr/>
        </p:nvSpPr>
        <p:spPr>
          <a:xfrm>
            <a:off x="6477000" y="5260647"/>
            <a:ext cx="685800" cy="276999"/>
          </a:xfrm>
          <a:prstGeom prst="rect">
            <a:avLst/>
          </a:prstGeom>
          <a:noFill/>
        </p:spPr>
        <p:txBody>
          <a:bodyPr wrap="square" rtlCol="0">
            <a:spAutoFit/>
          </a:bodyPr>
          <a:lstStyle/>
          <a:p>
            <a:pPr algn="r"/>
            <a:r>
              <a:rPr lang="en-US" sz="1200" dirty="0" smtClean="0"/>
              <a:t>Penalty</a:t>
            </a:r>
            <a:endParaRPr lang="en-US" sz="1200" dirty="0"/>
          </a:p>
        </p:txBody>
      </p:sp>
      <p:sp>
        <p:nvSpPr>
          <p:cNvPr id="75" name="TextBox 74"/>
          <p:cNvSpPr txBox="1"/>
          <p:nvPr/>
        </p:nvSpPr>
        <p:spPr>
          <a:xfrm>
            <a:off x="5691528" y="6323979"/>
            <a:ext cx="2080872" cy="229221"/>
          </a:xfrm>
          <a:prstGeom prst="rect">
            <a:avLst/>
          </a:prstGeom>
          <a:noFill/>
        </p:spPr>
        <p:txBody>
          <a:bodyPr wrap="square" rtlCol="0">
            <a:spAutoFit/>
          </a:bodyPr>
          <a:lstStyle/>
          <a:p>
            <a:pPr algn="r"/>
            <a:r>
              <a:rPr lang="en-US" sz="1200" dirty="0" smtClean="0"/>
              <a:t>Schedule Deviation</a:t>
            </a:r>
            <a:endParaRPr lang="en-US" sz="1200" dirty="0"/>
          </a:p>
        </p:txBody>
      </p:sp>
      <p:grpSp>
        <p:nvGrpSpPr>
          <p:cNvPr id="21" name="Group 20"/>
          <p:cNvGrpSpPr/>
          <p:nvPr/>
        </p:nvGrpSpPr>
        <p:grpSpPr>
          <a:xfrm>
            <a:off x="5196357" y="5316061"/>
            <a:ext cx="2497844" cy="1008022"/>
            <a:chOff x="5196357" y="5316061"/>
            <a:chExt cx="2497844" cy="1008022"/>
          </a:xfrm>
          <a:effectLst/>
          <a:scene3d>
            <a:camera prst="orthographicFront">
              <a:rot lat="0" lon="10800000" rev="0"/>
            </a:camera>
            <a:lightRig rig="threePt" dir="t"/>
          </a:scene3d>
        </p:grpSpPr>
        <p:grpSp>
          <p:nvGrpSpPr>
            <p:cNvPr id="68" name="Group 67"/>
            <p:cNvGrpSpPr/>
            <p:nvPr/>
          </p:nvGrpSpPr>
          <p:grpSpPr>
            <a:xfrm rot="5400000">
              <a:off x="5805601" y="6034275"/>
              <a:ext cx="56947" cy="131670"/>
              <a:chOff x="7391400" y="4114800"/>
              <a:chExt cx="76200" cy="109414"/>
            </a:xfrm>
          </p:grpSpPr>
          <p:cxnSp>
            <p:nvCxnSpPr>
              <p:cNvPr id="69" name="Straight Connector 68"/>
              <p:cNvCxnSpPr/>
              <p:nvPr/>
            </p:nvCxnSpPr>
            <p:spPr>
              <a:xfrm>
                <a:off x="7467600" y="4114800"/>
                <a:ext cx="0" cy="10941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7391400" y="4224214"/>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1" name="Group 70"/>
            <p:cNvGrpSpPr/>
            <p:nvPr/>
          </p:nvGrpSpPr>
          <p:grpSpPr>
            <a:xfrm>
              <a:off x="6737783" y="5693296"/>
              <a:ext cx="63057" cy="102786"/>
              <a:chOff x="7391400" y="4114800"/>
              <a:chExt cx="76200" cy="109414"/>
            </a:xfrm>
          </p:grpSpPr>
          <p:cxnSp>
            <p:nvCxnSpPr>
              <p:cNvPr id="72" name="Straight Connector 71"/>
              <p:cNvCxnSpPr/>
              <p:nvPr/>
            </p:nvCxnSpPr>
            <p:spPr>
              <a:xfrm>
                <a:off x="7467600" y="4114800"/>
                <a:ext cx="0" cy="10941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7391400" y="4224214"/>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6" name="Straight Connector 75"/>
            <p:cNvCxnSpPr/>
            <p:nvPr/>
          </p:nvCxnSpPr>
          <p:spPr>
            <a:xfrm flipH="1" flipV="1">
              <a:off x="5322470" y="5902714"/>
              <a:ext cx="1122810" cy="421266"/>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V="1">
              <a:off x="6445280" y="5375257"/>
              <a:ext cx="516665" cy="948826"/>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flipV="1">
              <a:off x="6445280" y="5316061"/>
              <a:ext cx="0" cy="100802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5196357" y="6323979"/>
              <a:ext cx="2497844"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pic>
        <p:nvPicPr>
          <p:cNvPr id="2" name="Picture 1"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95600" y="2971800"/>
            <a:ext cx="723900" cy="317500"/>
          </a:xfrm>
          <a:prstGeom prst="rect">
            <a:avLst/>
          </a:prstGeom>
        </p:spPr>
      </p:pic>
      <p:pic>
        <p:nvPicPr>
          <p:cNvPr id="19" name="Picture 18"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29200" y="2547258"/>
            <a:ext cx="241300" cy="330200"/>
          </a:xfrm>
          <a:prstGeom prst="rect">
            <a:avLst/>
          </a:prstGeom>
        </p:spPr>
      </p:pic>
      <p:pic>
        <p:nvPicPr>
          <p:cNvPr id="20" name="Picture 19"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29200" y="2944587"/>
            <a:ext cx="304800" cy="330200"/>
          </a:xfrm>
          <a:prstGeom prst="rect">
            <a:avLst/>
          </a:prstGeom>
        </p:spPr>
      </p:pic>
      <p:pic>
        <p:nvPicPr>
          <p:cNvPr id="23" name="Picture 22" descr="latex-image-1.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25716" y="5979886"/>
            <a:ext cx="762000" cy="266700"/>
          </a:xfrm>
          <a:prstGeom prst="rect">
            <a:avLst/>
          </a:prstGeom>
        </p:spPr>
      </p:pic>
      <p:pic>
        <p:nvPicPr>
          <p:cNvPr id="24" name="Picture 23" descr="latex-image-1.pd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676071" y="5983514"/>
            <a:ext cx="1384300" cy="266700"/>
          </a:xfrm>
          <a:prstGeom prst="rect">
            <a:avLst/>
          </a:prstGeom>
        </p:spPr>
      </p:pic>
      <p:pic>
        <p:nvPicPr>
          <p:cNvPr id="25" name="Picture 24" descr="latex-image-1.pdf"/>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655129" y="5727700"/>
            <a:ext cx="355600" cy="215900"/>
          </a:xfrm>
          <a:prstGeom prst="rect">
            <a:avLst/>
          </a:prstGeom>
        </p:spPr>
      </p:pic>
      <p:pic>
        <p:nvPicPr>
          <p:cNvPr id="27" name="Picture 26" descr="latex-image-1.pdf"/>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170057" y="6060621"/>
            <a:ext cx="228600" cy="215900"/>
          </a:xfrm>
          <a:prstGeom prst="rect">
            <a:avLst/>
          </a:prstGeom>
        </p:spPr>
      </p:pic>
    </p:spTree>
    <p:extLst>
      <p:ext uri="{BB962C8B-B14F-4D97-AF65-F5344CB8AC3E}">
        <p14:creationId xmlns:p14="http://schemas.microsoft.com/office/powerpoint/2010/main" val="194007340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2" name="Straight Arrow Connector 101"/>
          <p:cNvCxnSpPr/>
          <p:nvPr/>
        </p:nvCxnSpPr>
        <p:spPr>
          <a:xfrm flipV="1">
            <a:off x="1776307" y="6100141"/>
            <a:ext cx="5005493" cy="45043"/>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V="1">
            <a:off x="2195103" y="6111940"/>
            <a:ext cx="1052678" cy="8303"/>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Evening Commute, Cars and Transit</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USER EQUILIBRIUM: EVENING WITH TRANSIT</a:t>
            </a:r>
            <a:endParaRPr lang="en-US" sz="1600" dirty="0">
              <a:solidFill>
                <a:srgbClr val="D21034"/>
              </a:solidFill>
            </a:endParaRPr>
          </a:p>
        </p:txBody>
      </p:sp>
      <p:cxnSp>
        <p:nvCxnSpPr>
          <p:cNvPr id="53" name="Straight Connector 52"/>
          <p:cNvCxnSpPr/>
          <p:nvPr/>
        </p:nvCxnSpPr>
        <p:spPr>
          <a:xfrm>
            <a:off x="4821588" y="4214810"/>
            <a:ext cx="14006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4961657" y="4072318"/>
            <a:ext cx="0" cy="142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3502834" y="5552692"/>
            <a:ext cx="14006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3642903" y="5410200"/>
            <a:ext cx="0" cy="142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1800032" y="3631137"/>
            <a:ext cx="2543368"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81" name="Group 80"/>
          <p:cNvGrpSpPr/>
          <p:nvPr/>
        </p:nvGrpSpPr>
        <p:grpSpPr>
          <a:xfrm rot="16200000" flipV="1">
            <a:off x="3137819" y="5458083"/>
            <a:ext cx="166509" cy="70742"/>
            <a:chOff x="4724400" y="4998262"/>
            <a:chExt cx="255124" cy="259538"/>
          </a:xfrm>
        </p:grpSpPr>
        <p:cxnSp>
          <p:nvCxnSpPr>
            <p:cNvPr id="82" name="Straight Connector 81"/>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rot="10800000">
            <a:off x="4328703" y="4114800"/>
            <a:ext cx="149184" cy="79480"/>
            <a:chOff x="4724400" y="4998262"/>
            <a:chExt cx="255124" cy="259538"/>
          </a:xfrm>
        </p:grpSpPr>
        <p:cxnSp>
          <p:nvCxnSpPr>
            <p:cNvPr id="85" name="Straight Connector 84"/>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7" name="Straight Connector 86"/>
          <p:cNvCxnSpPr/>
          <p:nvPr/>
        </p:nvCxnSpPr>
        <p:spPr>
          <a:xfrm flipV="1">
            <a:off x="3306534" y="5105840"/>
            <a:ext cx="641169" cy="65227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V="1">
            <a:off x="3109503" y="5105400"/>
            <a:ext cx="281929" cy="654427"/>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3947703" y="3886200"/>
            <a:ext cx="964581" cy="505431"/>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152400" y="1295400"/>
            <a:ext cx="8382000" cy="707886"/>
          </a:xfrm>
          <a:prstGeom prst="rect">
            <a:avLst/>
          </a:prstGeom>
          <a:noFill/>
        </p:spPr>
        <p:txBody>
          <a:bodyPr wrap="square" rtlCol="0">
            <a:spAutoFit/>
          </a:bodyPr>
          <a:lstStyle/>
          <a:p>
            <a:r>
              <a:rPr lang="en-US" sz="2000" dirty="0" smtClean="0"/>
              <a:t>In equilibrium, users choose when to travel and which mode to take in order to minimize the generalized cost of their own trip: </a:t>
            </a:r>
          </a:p>
        </p:txBody>
      </p:sp>
      <p:sp>
        <p:nvSpPr>
          <p:cNvPr id="91" name="TextBox 90"/>
          <p:cNvSpPr txBox="1"/>
          <p:nvPr/>
        </p:nvSpPr>
        <p:spPr>
          <a:xfrm>
            <a:off x="381001" y="2209800"/>
            <a:ext cx="8382000" cy="400110"/>
          </a:xfrm>
          <a:prstGeom prst="rect">
            <a:avLst/>
          </a:prstGeom>
          <a:noFill/>
        </p:spPr>
        <p:txBody>
          <a:bodyPr wrap="square" rtlCol="0">
            <a:spAutoFit/>
          </a:bodyPr>
          <a:lstStyle/>
          <a:p>
            <a:pPr algn="ctr"/>
            <a:r>
              <a:rPr lang="en-US" sz="2000" b="1" dirty="0" smtClean="0">
                <a:latin typeface="+mj-lt"/>
              </a:rPr>
              <a:t>Cost = Uncongested Mode Cost + </a:t>
            </a:r>
            <a:r>
              <a:rPr lang="en-US" sz="2000" b="1" dirty="0" err="1" smtClean="0">
                <a:latin typeface="+mj-lt"/>
              </a:rPr>
              <a:t>Queueing</a:t>
            </a:r>
            <a:r>
              <a:rPr lang="en-US" sz="2000" b="1" dirty="0" smtClean="0">
                <a:latin typeface="+mj-lt"/>
              </a:rPr>
              <a:t> Delay + Schedule Penalty </a:t>
            </a:r>
            <a:endParaRPr lang="en-US" sz="2000" b="1" dirty="0">
              <a:latin typeface="+mj-lt"/>
            </a:endParaRPr>
          </a:p>
        </p:txBody>
      </p:sp>
      <p:cxnSp>
        <p:nvCxnSpPr>
          <p:cNvPr id="92" name="Straight Arrow Connector 91"/>
          <p:cNvCxnSpPr/>
          <p:nvPr/>
        </p:nvCxnSpPr>
        <p:spPr>
          <a:xfrm flipV="1">
            <a:off x="1776307" y="2992398"/>
            <a:ext cx="0" cy="3152309"/>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6804380" y="5930444"/>
            <a:ext cx="662160" cy="338554"/>
          </a:xfrm>
          <a:prstGeom prst="rect">
            <a:avLst/>
          </a:prstGeom>
          <a:noFill/>
        </p:spPr>
        <p:txBody>
          <a:bodyPr wrap="none" rtlCol="0">
            <a:spAutoFit/>
          </a:bodyPr>
          <a:lstStyle/>
          <a:p>
            <a:r>
              <a:rPr lang="en-US" sz="1600" b="1" dirty="0" smtClean="0"/>
              <a:t>Time</a:t>
            </a:r>
            <a:endParaRPr lang="en-US" sz="1600" b="1" dirty="0"/>
          </a:p>
        </p:txBody>
      </p:sp>
      <p:sp>
        <p:nvSpPr>
          <p:cNvPr id="94" name="TextBox 93"/>
          <p:cNvSpPr txBox="1"/>
          <p:nvPr/>
        </p:nvSpPr>
        <p:spPr>
          <a:xfrm>
            <a:off x="533400" y="2819400"/>
            <a:ext cx="1196674" cy="553998"/>
          </a:xfrm>
          <a:prstGeom prst="rect">
            <a:avLst/>
          </a:prstGeom>
          <a:noFill/>
        </p:spPr>
        <p:txBody>
          <a:bodyPr wrap="none" rtlCol="0">
            <a:spAutoFit/>
          </a:bodyPr>
          <a:lstStyle/>
          <a:p>
            <a:r>
              <a:rPr lang="en-US" sz="1600" b="1" dirty="0" smtClean="0"/>
              <a:t>Cum. Trips</a:t>
            </a:r>
          </a:p>
          <a:p>
            <a:pPr algn="ctr"/>
            <a:r>
              <a:rPr lang="en-US" sz="1400" dirty="0" smtClean="0"/>
              <a:t>(# trips)</a:t>
            </a:r>
            <a:endParaRPr lang="en-US" sz="1400" dirty="0"/>
          </a:p>
        </p:txBody>
      </p:sp>
      <p:cxnSp>
        <p:nvCxnSpPr>
          <p:cNvPr id="96" name="Straight Connector 95"/>
          <p:cNvCxnSpPr/>
          <p:nvPr/>
        </p:nvCxnSpPr>
        <p:spPr>
          <a:xfrm flipH="1">
            <a:off x="3247781" y="3626389"/>
            <a:ext cx="872762" cy="2494569"/>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4113657" y="3626389"/>
            <a:ext cx="1296543" cy="0"/>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grpSp>
        <p:nvGrpSpPr>
          <p:cNvPr id="98" name="Group 97"/>
          <p:cNvGrpSpPr/>
          <p:nvPr/>
        </p:nvGrpSpPr>
        <p:grpSpPr>
          <a:xfrm>
            <a:off x="3634574" y="4845869"/>
            <a:ext cx="77862" cy="203929"/>
            <a:chOff x="4724400" y="4998262"/>
            <a:chExt cx="255124" cy="259538"/>
          </a:xfrm>
        </p:grpSpPr>
        <p:cxnSp>
          <p:nvCxnSpPr>
            <p:cNvPr id="99" name="Straight Connector 98"/>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1" name="Straight Connector 100"/>
          <p:cNvCxnSpPr/>
          <p:nvPr/>
        </p:nvCxnSpPr>
        <p:spPr>
          <a:xfrm flipV="1">
            <a:off x="4646667" y="3886200"/>
            <a:ext cx="498274" cy="506895"/>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003677" y="5257800"/>
            <a:ext cx="748923" cy="338554"/>
          </a:xfrm>
          <a:prstGeom prst="rect">
            <a:avLst/>
          </a:prstGeom>
          <a:noFill/>
        </p:spPr>
        <p:txBody>
          <a:bodyPr wrap="none" rtlCol="0">
            <a:spAutoFit/>
          </a:bodyPr>
          <a:lstStyle/>
          <a:p>
            <a:r>
              <a:rPr lang="en-US" sz="1600" dirty="0" smtClean="0">
                <a:solidFill>
                  <a:srgbClr val="848589"/>
                </a:solidFill>
              </a:rPr>
              <a:t>EARLY</a:t>
            </a:r>
          </a:p>
        </p:txBody>
      </p:sp>
      <p:sp>
        <p:nvSpPr>
          <p:cNvPr id="111" name="TextBox 110"/>
          <p:cNvSpPr txBox="1"/>
          <p:nvPr/>
        </p:nvSpPr>
        <p:spPr>
          <a:xfrm>
            <a:off x="1003677" y="3886200"/>
            <a:ext cx="616074" cy="338554"/>
          </a:xfrm>
          <a:prstGeom prst="rect">
            <a:avLst/>
          </a:prstGeom>
          <a:noFill/>
        </p:spPr>
        <p:txBody>
          <a:bodyPr wrap="none" rtlCol="0">
            <a:spAutoFit/>
          </a:bodyPr>
          <a:lstStyle/>
          <a:p>
            <a:r>
              <a:rPr lang="en-US" sz="1600" dirty="0" smtClean="0">
                <a:solidFill>
                  <a:srgbClr val="848589"/>
                </a:solidFill>
              </a:rPr>
              <a:t>LATE</a:t>
            </a:r>
          </a:p>
        </p:txBody>
      </p:sp>
      <p:sp>
        <p:nvSpPr>
          <p:cNvPr id="112" name="TextBox 111"/>
          <p:cNvSpPr txBox="1"/>
          <p:nvPr/>
        </p:nvSpPr>
        <p:spPr>
          <a:xfrm>
            <a:off x="5715000" y="4191000"/>
            <a:ext cx="3200400" cy="1323439"/>
          </a:xfrm>
          <a:prstGeom prst="rect">
            <a:avLst/>
          </a:prstGeom>
          <a:noFill/>
        </p:spPr>
        <p:txBody>
          <a:bodyPr wrap="square" rtlCol="0">
            <a:spAutoFit/>
          </a:bodyPr>
          <a:lstStyle/>
          <a:p>
            <a:r>
              <a:rPr lang="en-US" sz="2000" dirty="0"/>
              <a:t>E</a:t>
            </a:r>
            <a:r>
              <a:rPr lang="en-US" sz="2000" dirty="0" smtClean="0"/>
              <a:t>quilibrium </a:t>
            </a:r>
            <a:r>
              <a:rPr lang="en-US" sz="2000" b="1" dirty="0" smtClean="0">
                <a:solidFill>
                  <a:srgbClr val="7030A0"/>
                </a:solidFill>
              </a:rPr>
              <a:t>arrival curve</a:t>
            </a:r>
            <a:r>
              <a:rPr lang="en-US" sz="2000" dirty="0" smtClean="0">
                <a:solidFill>
                  <a:srgbClr val="7030A0"/>
                </a:solidFill>
              </a:rPr>
              <a:t> </a:t>
            </a:r>
            <a:r>
              <a:rPr lang="en-US" sz="2000" dirty="0" smtClean="0"/>
              <a:t>and </a:t>
            </a:r>
            <a:r>
              <a:rPr lang="en-US" sz="2000" b="1" dirty="0" smtClean="0">
                <a:solidFill>
                  <a:schemeClr val="accent1"/>
                </a:solidFill>
              </a:rPr>
              <a:t>departure curve</a:t>
            </a:r>
            <a:r>
              <a:rPr lang="en-US" sz="2000" dirty="0" smtClean="0"/>
              <a:t> leaves no incentive to change arrival time.</a:t>
            </a:r>
            <a:endParaRPr lang="en-US" sz="2000" dirty="0"/>
          </a:p>
        </p:txBody>
      </p:sp>
      <p:pic>
        <p:nvPicPr>
          <p:cNvPr id="113" name="Picture 112"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800" y="3505200"/>
            <a:ext cx="266700" cy="215900"/>
          </a:xfrm>
          <a:prstGeom prst="rect">
            <a:avLst/>
          </a:prstGeom>
        </p:spPr>
      </p:pic>
      <p:pic>
        <p:nvPicPr>
          <p:cNvPr id="34" name="Picture 33"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7400" y="5257800"/>
            <a:ext cx="1028700" cy="279400"/>
          </a:xfrm>
          <a:prstGeom prst="rect">
            <a:avLst/>
          </a:prstGeom>
        </p:spPr>
      </p:pic>
      <p:pic>
        <p:nvPicPr>
          <p:cNvPr id="115" name="Picture 114"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33800" y="5410200"/>
            <a:ext cx="241300" cy="330200"/>
          </a:xfrm>
          <a:prstGeom prst="rect">
            <a:avLst/>
          </a:prstGeom>
        </p:spPr>
      </p:pic>
      <p:pic>
        <p:nvPicPr>
          <p:cNvPr id="116" name="Picture 115"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29200" y="4038600"/>
            <a:ext cx="241300" cy="330200"/>
          </a:xfrm>
          <a:prstGeom prst="rect">
            <a:avLst/>
          </a:prstGeom>
        </p:spPr>
      </p:pic>
      <p:pic>
        <p:nvPicPr>
          <p:cNvPr id="39" name="Picture 38"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97300" y="4826000"/>
            <a:ext cx="1612900" cy="279400"/>
          </a:xfrm>
          <a:prstGeom prst="rect">
            <a:avLst/>
          </a:prstGeom>
        </p:spPr>
      </p:pic>
      <p:pic>
        <p:nvPicPr>
          <p:cNvPr id="40" name="Picture 39"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16300" y="3810000"/>
            <a:ext cx="1079500" cy="279400"/>
          </a:xfrm>
          <a:prstGeom prst="rect">
            <a:avLst/>
          </a:prstGeom>
        </p:spPr>
      </p:pic>
      <p:pic>
        <p:nvPicPr>
          <p:cNvPr id="42" name="Picture 41"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86400" y="3505200"/>
            <a:ext cx="609600" cy="266700"/>
          </a:xfrm>
          <a:prstGeom prst="rect">
            <a:avLst/>
          </a:prstGeom>
        </p:spPr>
      </p:pic>
      <p:pic>
        <p:nvPicPr>
          <p:cNvPr id="43" name="Picture 42"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314700" y="4419600"/>
            <a:ext cx="571500" cy="266700"/>
          </a:xfrm>
          <a:prstGeom prst="rect">
            <a:avLst/>
          </a:prstGeom>
        </p:spPr>
      </p:pic>
      <p:pic>
        <p:nvPicPr>
          <p:cNvPr id="44" name="Picture 43" descr="latex-image-1.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343400" y="4419600"/>
            <a:ext cx="584200" cy="266700"/>
          </a:xfrm>
          <a:prstGeom prst="rect">
            <a:avLst/>
          </a:prstGeom>
        </p:spPr>
      </p:pic>
    </p:spTree>
    <p:extLst>
      <p:ext uri="{BB962C8B-B14F-4D97-AF65-F5344CB8AC3E}">
        <p14:creationId xmlns:p14="http://schemas.microsoft.com/office/powerpoint/2010/main" val="18724990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Evening Commute, Cars and Transit</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USER EQUILIBRIUM: EVENING WITH TRANSIT</a:t>
            </a:r>
            <a:endParaRPr lang="en-US" sz="1600" dirty="0">
              <a:solidFill>
                <a:srgbClr val="D21034"/>
              </a:solidFill>
            </a:endParaRPr>
          </a:p>
        </p:txBody>
      </p:sp>
      <p:sp>
        <p:nvSpPr>
          <p:cNvPr id="90" name="TextBox 89"/>
          <p:cNvSpPr txBox="1"/>
          <p:nvPr/>
        </p:nvSpPr>
        <p:spPr>
          <a:xfrm>
            <a:off x="152400" y="1295400"/>
            <a:ext cx="8382000" cy="707886"/>
          </a:xfrm>
          <a:prstGeom prst="rect">
            <a:avLst/>
          </a:prstGeom>
          <a:noFill/>
        </p:spPr>
        <p:txBody>
          <a:bodyPr wrap="square" rtlCol="0">
            <a:spAutoFit/>
          </a:bodyPr>
          <a:lstStyle/>
          <a:p>
            <a:r>
              <a:rPr lang="en-US" sz="2000" dirty="0" smtClean="0"/>
              <a:t>In equilibrium, users choose when to travel and which mode to take in order to minimize the generalized cost of their own trip: </a:t>
            </a:r>
          </a:p>
        </p:txBody>
      </p:sp>
      <p:sp>
        <p:nvSpPr>
          <p:cNvPr id="91" name="TextBox 90"/>
          <p:cNvSpPr txBox="1"/>
          <p:nvPr/>
        </p:nvSpPr>
        <p:spPr>
          <a:xfrm>
            <a:off x="381001" y="2209800"/>
            <a:ext cx="8382000" cy="400110"/>
          </a:xfrm>
          <a:prstGeom prst="rect">
            <a:avLst/>
          </a:prstGeom>
          <a:noFill/>
        </p:spPr>
        <p:txBody>
          <a:bodyPr wrap="square" rtlCol="0">
            <a:spAutoFit/>
          </a:bodyPr>
          <a:lstStyle/>
          <a:p>
            <a:pPr algn="ctr"/>
            <a:r>
              <a:rPr lang="en-US" sz="2000" b="1" dirty="0" smtClean="0">
                <a:latin typeface="+mj-lt"/>
              </a:rPr>
              <a:t>Cost = Uncongested Mode Cost + </a:t>
            </a:r>
            <a:r>
              <a:rPr lang="en-US" sz="2000" b="1" dirty="0" err="1" smtClean="0">
                <a:latin typeface="+mj-lt"/>
              </a:rPr>
              <a:t>Queueing</a:t>
            </a:r>
            <a:r>
              <a:rPr lang="en-US" sz="2000" b="1" dirty="0" smtClean="0">
                <a:latin typeface="+mj-lt"/>
              </a:rPr>
              <a:t> Delay + Schedule Penalty </a:t>
            </a:r>
            <a:endParaRPr lang="en-US" sz="2000" b="1" dirty="0">
              <a:latin typeface="+mj-lt"/>
            </a:endParaRPr>
          </a:p>
        </p:txBody>
      </p:sp>
      <p:sp>
        <p:nvSpPr>
          <p:cNvPr id="45" name="TextBox 44"/>
          <p:cNvSpPr txBox="1"/>
          <p:nvPr/>
        </p:nvSpPr>
        <p:spPr>
          <a:xfrm>
            <a:off x="152400" y="3181290"/>
            <a:ext cx="8382000" cy="400110"/>
          </a:xfrm>
          <a:prstGeom prst="rect">
            <a:avLst/>
          </a:prstGeom>
          <a:noFill/>
        </p:spPr>
        <p:txBody>
          <a:bodyPr wrap="square" rtlCol="0">
            <a:spAutoFit/>
          </a:bodyPr>
          <a:lstStyle/>
          <a:p>
            <a:r>
              <a:rPr lang="en-US" sz="2000" dirty="0" smtClean="0"/>
              <a:t>Slope of equilibrium arrival curve must satisfy:</a:t>
            </a:r>
          </a:p>
        </p:txBody>
      </p:sp>
      <p:sp>
        <p:nvSpPr>
          <p:cNvPr id="47" name="TextBox 46"/>
          <p:cNvSpPr txBox="1"/>
          <p:nvPr/>
        </p:nvSpPr>
        <p:spPr>
          <a:xfrm>
            <a:off x="3657600" y="3790890"/>
            <a:ext cx="4724400" cy="400110"/>
          </a:xfrm>
          <a:prstGeom prst="rect">
            <a:avLst/>
          </a:prstGeom>
          <a:noFill/>
        </p:spPr>
        <p:txBody>
          <a:bodyPr wrap="square" rtlCol="0">
            <a:spAutoFit/>
          </a:bodyPr>
          <a:lstStyle/>
          <a:p>
            <a:r>
              <a:rPr lang="en-US" sz="2000" dirty="0" smtClean="0"/>
              <a:t>early arrival, only cars</a:t>
            </a:r>
            <a:endParaRPr lang="en-US" sz="2000" i="1" baseline="-25000" dirty="0">
              <a:solidFill>
                <a:srgbClr val="239A00"/>
              </a:solidFill>
              <a:latin typeface="Cambria Math"/>
              <a:cs typeface="Cambria Math"/>
            </a:endParaRPr>
          </a:p>
        </p:txBody>
      </p:sp>
      <p:sp>
        <p:nvSpPr>
          <p:cNvPr id="48" name="TextBox 47"/>
          <p:cNvSpPr txBox="1"/>
          <p:nvPr/>
        </p:nvSpPr>
        <p:spPr>
          <a:xfrm>
            <a:off x="3657600" y="4219909"/>
            <a:ext cx="4724400" cy="400110"/>
          </a:xfrm>
          <a:prstGeom prst="rect">
            <a:avLst/>
          </a:prstGeom>
          <a:noFill/>
        </p:spPr>
        <p:txBody>
          <a:bodyPr wrap="square" rtlCol="0">
            <a:spAutoFit/>
          </a:bodyPr>
          <a:lstStyle/>
          <a:p>
            <a:r>
              <a:rPr lang="en-US" sz="2000" dirty="0" smtClean="0"/>
              <a:t>early arrival, cars and transit</a:t>
            </a:r>
            <a:endParaRPr lang="en-US" sz="2000" i="1" baseline="-25000" dirty="0">
              <a:solidFill>
                <a:srgbClr val="239A00"/>
              </a:solidFill>
              <a:latin typeface="Cambria Math"/>
              <a:cs typeface="Cambria Math"/>
            </a:endParaRPr>
          </a:p>
        </p:txBody>
      </p:sp>
      <p:sp>
        <p:nvSpPr>
          <p:cNvPr id="49" name="TextBox 48"/>
          <p:cNvSpPr txBox="1"/>
          <p:nvPr/>
        </p:nvSpPr>
        <p:spPr>
          <a:xfrm>
            <a:off x="3657600" y="4647232"/>
            <a:ext cx="4724400" cy="400110"/>
          </a:xfrm>
          <a:prstGeom prst="rect">
            <a:avLst/>
          </a:prstGeom>
          <a:noFill/>
        </p:spPr>
        <p:txBody>
          <a:bodyPr wrap="square" rtlCol="0">
            <a:spAutoFit/>
          </a:bodyPr>
          <a:lstStyle/>
          <a:p>
            <a:r>
              <a:rPr lang="en-US" sz="2000" dirty="0" smtClean="0"/>
              <a:t>late arrival, cars and transit</a:t>
            </a:r>
            <a:endParaRPr lang="en-US" sz="2000" i="1" baseline="-25000" dirty="0">
              <a:solidFill>
                <a:srgbClr val="239A00"/>
              </a:solidFill>
              <a:latin typeface="Cambria Math"/>
              <a:cs typeface="Cambria Math"/>
            </a:endParaRPr>
          </a:p>
        </p:txBody>
      </p:sp>
      <p:sp>
        <p:nvSpPr>
          <p:cNvPr id="50" name="TextBox 49"/>
          <p:cNvSpPr txBox="1"/>
          <p:nvPr/>
        </p:nvSpPr>
        <p:spPr>
          <a:xfrm>
            <a:off x="3657600" y="5086290"/>
            <a:ext cx="4724400" cy="400110"/>
          </a:xfrm>
          <a:prstGeom prst="rect">
            <a:avLst/>
          </a:prstGeom>
          <a:noFill/>
        </p:spPr>
        <p:txBody>
          <a:bodyPr wrap="square" rtlCol="0">
            <a:spAutoFit/>
          </a:bodyPr>
          <a:lstStyle/>
          <a:p>
            <a:r>
              <a:rPr lang="en-US" sz="2000" dirty="0" smtClean="0"/>
              <a:t>late arrival, only cars</a:t>
            </a:r>
            <a:endParaRPr lang="en-US" sz="2000" i="1" baseline="-25000" dirty="0">
              <a:solidFill>
                <a:srgbClr val="239A00"/>
              </a:solidFill>
              <a:latin typeface="Cambria Math"/>
              <a:cs typeface="Cambria Math"/>
            </a:endParaRPr>
          </a:p>
        </p:txBody>
      </p:sp>
      <p:pic>
        <p:nvPicPr>
          <p:cNvPr id="2" name="Picture 1"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000" y="3810000"/>
            <a:ext cx="2717800" cy="1651000"/>
          </a:xfrm>
          <a:prstGeom prst="rect">
            <a:avLst/>
          </a:prstGeom>
        </p:spPr>
      </p:pic>
    </p:spTree>
    <p:extLst>
      <p:ext uri="{BB962C8B-B14F-4D97-AF65-F5344CB8AC3E}">
        <p14:creationId xmlns:p14="http://schemas.microsoft.com/office/powerpoint/2010/main" val="107610823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9" name="Straight Connector 78"/>
          <p:cNvCxnSpPr/>
          <p:nvPr/>
        </p:nvCxnSpPr>
        <p:spPr>
          <a:xfrm flipH="1">
            <a:off x="1752600" y="3806825"/>
            <a:ext cx="2841625"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Evening Commute, Cars and Transit</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USER EQUILIBRIUM: EVENING WITH TRANSIT</a:t>
            </a:r>
            <a:endParaRPr lang="en-US" sz="1600" dirty="0">
              <a:solidFill>
                <a:srgbClr val="D21034"/>
              </a:solidFill>
            </a:endParaRPr>
          </a:p>
        </p:txBody>
      </p:sp>
      <p:grpSp>
        <p:nvGrpSpPr>
          <p:cNvPr id="13" name="Group 12"/>
          <p:cNvGrpSpPr/>
          <p:nvPr/>
        </p:nvGrpSpPr>
        <p:grpSpPr>
          <a:xfrm rot="16200000" flipV="1">
            <a:off x="3821935" y="3436113"/>
            <a:ext cx="146386" cy="125808"/>
            <a:chOff x="4724400" y="4998262"/>
            <a:chExt cx="255124" cy="259538"/>
          </a:xfrm>
        </p:grpSpPr>
        <p:cxnSp>
          <p:nvCxnSpPr>
            <p:cNvPr id="14" name="Straight Connector 13"/>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rot="16200000" flipV="1">
            <a:off x="3452315" y="4042206"/>
            <a:ext cx="231352" cy="71477"/>
            <a:chOff x="4724400" y="4998262"/>
            <a:chExt cx="255124" cy="259538"/>
          </a:xfrm>
        </p:grpSpPr>
        <p:cxnSp>
          <p:nvCxnSpPr>
            <p:cNvPr id="17" name="Straight Connector 16"/>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4385894" y="3996314"/>
            <a:ext cx="119115" cy="205969"/>
            <a:chOff x="4724400" y="4998262"/>
            <a:chExt cx="255124" cy="259538"/>
          </a:xfrm>
        </p:grpSpPr>
        <p:cxnSp>
          <p:nvCxnSpPr>
            <p:cNvPr id="20" name="Straight Connector 19"/>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2" name="Straight Connector 21"/>
          <p:cNvCxnSpPr/>
          <p:nvPr/>
        </p:nvCxnSpPr>
        <p:spPr>
          <a:xfrm flipH="1">
            <a:off x="3429001" y="2369458"/>
            <a:ext cx="368231" cy="3453108"/>
          </a:xfrm>
          <a:prstGeom prst="line">
            <a:avLst/>
          </a:prstGeom>
          <a:ln w="12700">
            <a:solidFill>
              <a:srgbClr val="848589"/>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804380" y="5681246"/>
            <a:ext cx="662160" cy="338554"/>
          </a:xfrm>
          <a:prstGeom prst="rect">
            <a:avLst/>
          </a:prstGeom>
          <a:noFill/>
        </p:spPr>
        <p:txBody>
          <a:bodyPr wrap="none" rtlCol="0">
            <a:spAutoFit/>
          </a:bodyPr>
          <a:lstStyle/>
          <a:p>
            <a:r>
              <a:rPr lang="en-US" sz="1600" b="1" dirty="0" smtClean="0"/>
              <a:t>Time</a:t>
            </a:r>
            <a:endParaRPr lang="en-US" sz="1600" b="1" dirty="0"/>
          </a:p>
        </p:txBody>
      </p:sp>
      <p:sp>
        <p:nvSpPr>
          <p:cNvPr id="24" name="TextBox 23"/>
          <p:cNvSpPr txBox="1"/>
          <p:nvPr/>
        </p:nvSpPr>
        <p:spPr>
          <a:xfrm>
            <a:off x="533400" y="1371600"/>
            <a:ext cx="1196674" cy="553998"/>
          </a:xfrm>
          <a:prstGeom prst="rect">
            <a:avLst/>
          </a:prstGeom>
          <a:noFill/>
        </p:spPr>
        <p:txBody>
          <a:bodyPr wrap="none" rtlCol="0">
            <a:spAutoFit/>
          </a:bodyPr>
          <a:lstStyle/>
          <a:p>
            <a:r>
              <a:rPr lang="en-US" sz="1600" b="1" dirty="0" smtClean="0"/>
              <a:t>Cum. Trips</a:t>
            </a:r>
          </a:p>
          <a:p>
            <a:pPr algn="ctr"/>
            <a:r>
              <a:rPr lang="en-US" sz="1400" dirty="0" smtClean="0"/>
              <a:t>(# trips)</a:t>
            </a:r>
            <a:endParaRPr lang="en-US" sz="1400" dirty="0"/>
          </a:p>
        </p:txBody>
      </p:sp>
      <p:cxnSp>
        <p:nvCxnSpPr>
          <p:cNvPr id="25" name="Straight Connector 24"/>
          <p:cNvCxnSpPr/>
          <p:nvPr/>
        </p:nvCxnSpPr>
        <p:spPr>
          <a:xfrm>
            <a:off x="3795889" y="2353261"/>
            <a:ext cx="2387406" cy="0"/>
          </a:xfrm>
          <a:prstGeom prst="line">
            <a:avLst/>
          </a:prstGeom>
          <a:ln w="127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776307" y="5818896"/>
            <a:ext cx="1662218" cy="0"/>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1776307" y="5838418"/>
            <a:ext cx="5028073" cy="1"/>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1809135" y="2359830"/>
            <a:ext cx="2812026"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1371768" y="2177489"/>
            <a:ext cx="356188" cy="400110"/>
          </a:xfrm>
          <a:prstGeom prst="rect">
            <a:avLst/>
          </a:prstGeom>
        </p:spPr>
        <p:txBody>
          <a:bodyPr wrap="none">
            <a:spAutoFit/>
          </a:bodyPr>
          <a:lstStyle/>
          <a:p>
            <a:r>
              <a:rPr lang="en-US" sz="2000" i="1" dirty="0" smtClean="0">
                <a:latin typeface="Cambria" pitchFamily="18" charset="0"/>
                <a:ea typeface="Cambria Math" pitchFamily="18" charset="0"/>
              </a:rPr>
              <a:t>N</a:t>
            </a:r>
            <a:endParaRPr lang="en-US" sz="2000" dirty="0">
              <a:latin typeface="Cambria" pitchFamily="18" charset="0"/>
              <a:ea typeface="Cambria Math" pitchFamily="18" charset="0"/>
            </a:endParaRPr>
          </a:p>
        </p:txBody>
      </p:sp>
      <p:grpSp>
        <p:nvGrpSpPr>
          <p:cNvPr id="33" name="Group 32"/>
          <p:cNvGrpSpPr/>
          <p:nvPr/>
        </p:nvGrpSpPr>
        <p:grpSpPr>
          <a:xfrm>
            <a:off x="3316605" y="5251104"/>
            <a:ext cx="127562" cy="129769"/>
            <a:chOff x="4724400" y="4998262"/>
            <a:chExt cx="255124" cy="259538"/>
          </a:xfrm>
        </p:grpSpPr>
        <p:cxnSp>
          <p:nvCxnSpPr>
            <p:cNvPr id="34" name="Straight Connector 33"/>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7" name="Straight Connector 36"/>
          <p:cNvCxnSpPr/>
          <p:nvPr/>
        </p:nvCxnSpPr>
        <p:spPr>
          <a:xfrm flipV="1">
            <a:off x="2876894" y="4362450"/>
            <a:ext cx="1424003" cy="144864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2876894" y="4359824"/>
            <a:ext cx="620165" cy="1451269"/>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498078" y="4362366"/>
            <a:ext cx="798107" cy="0"/>
          </a:xfrm>
          <a:prstGeom prst="line">
            <a:avLst/>
          </a:prstGeom>
          <a:ln w="6350">
            <a:solidFill>
              <a:schemeClr val="tx1">
                <a:lumMod val="50000"/>
                <a:lumOff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4118304" y="2359025"/>
            <a:ext cx="1674211" cy="87727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2875553" y="5802591"/>
            <a:ext cx="0" cy="761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5540375" y="5791200"/>
            <a:ext cx="0" cy="761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V="1">
            <a:off x="3493293" y="3806889"/>
            <a:ext cx="147248" cy="560327"/>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838200" y="3962400"/>
            <a:ext cx="748923" cy="338554"/>
          </a:xfrm>
          <a:prstGeom prst="rect">
            <a:avLst/>
          </a:prstGeom>
          <a:noFill/>
        </p:spPr>
        <p:txBody>
          <a:bodyPr wrap="none" rtlCol="0">
            <a:spAutoFit/>
          </a:bodyPr>
          <a:lstStyle/>
          <a:p>
            <a:pPr algn="r"/>
            <a:r>
              <a:rPr lang="en-US" sz="1600" dirty="0" smtClean="0">
                <a:solidFill>
                  <a:srgbClr val="848589"/>
                </a:solidFill>
              </a:rPr>
              <a:t>EARLY</a:t>
            </a:r>
          </a:p>
        </p:txBody>
      </p:sp>
      <p:sp>
        <p:nvSpPr>
          <p:cNvPr id="59" name="TextBox 58"/>
          <p:cNvSpPr txBox="1"/>
          <p:nvPr/>
        </p:nvSpPr>
        <p:spPr>
          <a:xfrm>
            <a:off x="984126" y="3352800"/>
            <a:ext cx="616074" cy="338554"/>
          </a:xfrm>
          <a:prstGeom prst="rect">
            <a:avLst/>
          </a:prstGeom>
          <a:noFill/>
        </p:spPr>
        <p:txBody>
          <a:bodyPr wrap="none" rtlCol="0">
            <a:spAutoFit/>
          </a:bodyPr>
          <a:lstStyle/>
          <a:p>
            <a:pPr algn="r"/>
            <a:r>
              <a:rPr lang="en-US" sz="1600" dirty="0" smtClean="0">
                <a:solidFill>
                  <a:srgbClr val="848589"/>
                </a:solidFill>
              </a:rPr>
              <a:t>LATE</a:t>
            </a:r>
          </a:p>
        </p:txBody>
      </p:sp>
      <p:cxnSp>
        <p:nvCxnSpPr>
          <p:cNvPr id="60" name="Straight Arrow Connector 59"/>
          <p:cNvCxnSpPr/>
          <p:nvPr/>
        </p:nvCxnSpPr>
        <p:spPr>
          <a:xfrm flipH="1" flipV="1">
            <a:off x="1600200" y="3276600"/>
            <a:ext cx="1941" cy="380999"/>
          </a:xfrm>
          <a:prstGeom prst="straightConnector1">
            <a:avLst/>
          </a:prstGeom>
          <a:ln w="12700">
            <a:solidFill>
              <a:srgbClr val="848589"/>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H="1">
            <a:off x="1600200" y="4038600"/>
            <a:ext cx="1942" cy="381000"/>
          </a:xfrm>
          <a:prstGeom prst="straightConnector1">
            <a:avLst/>
          </a:prstGeom>
          <a:ln w="12700">
            <a:solidFill>
              <a:srgbClr val="848589"/>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V="1">
            <a:off x="1776307" y="1632243"/>
            <a:ext cx="0" cy="4206176"/>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4910311" y="2384652"/>
            <a:ext cx="866775" cy="88177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nvGrpSpPr>
          <p:cNvPr id="64" name="Group 63"/>
          <p:cNvGrpSpPr/>
          <p:nvPr/>
        </p:nvGrpSpPr>
        <p:grpSpPr>
          <a:xfrm>
            <a:off x="5136015" y="2918375"/>
            <a:ext cx="127562" cy="129769"/>
            <a:chOff x="4724400" y="4998262"/>
            <a:chExt cx="255124" cy="259538"/>
          </a:xfrm>
        </p:grpSpPr>
        <p:cxnSp>
          <p:nvCxnSpPr>
            <p:cNvPr id="65" name="Straight Connector 64"/>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8" name="Straight Connector 67"/>
          <p:cNvCxnSpPr/>
          <p:nvPr/>
        </p:nvCxnSpPr>
        <p:spPr>
          <a:xfrm flipV="1">
            <a:off x="4287043" y="3251766"/>
            <a:ext cx="625375" cy="11345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nvGrpSpPr>
          <p:cNvPr id="69" name="Group 68"/>
          <p:cNvGrpSpPr/>
          <p:nvPr/>
        </p:nvGrpSpPr>
        <p:grpSpPr>
          <a:xfrm rot="16200000" flipV="1">
            <a:off x="3055647" y="5049789"/>
            <a:ext cx="231352" cy="98290"/>
            <a:chOff x="4724400" y="4998262"/>
            <a:chExt cx="255124" cy="259538"/>
          </a:xfrm>
        </p:grpSpPr>
        <p:cxnSp>
          <p:nvCxnSpPr>
            <p:cNvPr id="70" name="Straight Connector 69"/>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2" name="Group 71"/>
          <p:cNvGrpSpPr/>
          <p:nvPr/>
        </p:nvGrpSpPr>
        <p:grpSpPr>
          <a:xfrm rot="10800000">
            <a:off x="4468006" y="2939152"/>
            <a:ext cx="207280" cy="110432"/>
            <a:chOff x="4724400" y="4998262"/>
            <a:chExt cx="255124" cy="259538"/>
          </a:xfrm>
        </p:grpSpPr>
        <p:cxnSp>
          <p:nvCxnSpPr>
            <p:cNvPr id="73" name="Straight Connector 72"/>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0" name="Straight Connector 79"/>
          <p:cNvCxnSpPr/>
          <p:nvPr/>
        </p:nvCxnSpPr>
        <p:spPr>
          <a:xfrm flipH="1">
            <a:off x="3640541" y="3236300"/>
            <a:ext cx="478539" cy="570589"/>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4101107" y="3231238"/>
            <a:ext cx="798107" cy="0"/>
          </a:xfrm>
          <a:prstGeom prst="line">
            <a:avLst/>
          </a:prstGeom>
          <a:ln w="6350">
            <a:solidFill>
              <a:schemeClr val="tx1">
                <a:lumMod val="50000"/>
                <a:lumOff val="50000"/>
              </a:schemeClr>
            </a:solidFill>
            <a:prstDash val="lgDash"/>
          </a:ln>
        </p:spPr>
        <p:style>
          <a:lnRef idx="1">
            <a:schemeClr val="accent1"/>
          </a:lnRef>
          <a:fillRef idx="0">
            <a:schemeClr val="accent1"/>
          </a:fillRef>
          <a:effectRef idx="0">
            <a:schemeClr val="accent1"/>
          </a:effectRef>
          <a:fontRef idx="minor">
            <a:schemeClr val="tx1"/>
          </a:fontRef>
        </p:style>
      </p:cxnSp>
      <p:pic>
        <p:nvPicPr>
          <p:cNvPr id="86" name="Picture 85"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9300" y="4902200"/>
            <a:ext cx="1028700" cy="279400"/>
          </a:xfrm>
          <a:prstGeom prst="rect">
            <a:avLst/>
          </a:prstGeom>
        </p:spPr>
      </p:pic>
      <p:pic>
        <p:nvPicPr>
          <p:cNvPr id="87" name="Picture 86"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0" y="2895600"/>
            <a:ext cx="241300" cy="330200"/>
          </a:xfrm>
          <a:prstGeom prst="rect">
            <a:avLst/>
          </a:prstGeom>
        </p:spPr>
      </p:pic>
      <p:pic>
        <p:nvPicPr>
          <p:cNvPr id="88" name="Picture 87"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8700" y="2616200"/>
            <a:ext cx="1079500" cy="279400"/>
          </a:xfrm>
          <a:prstGeom prst="rect">
            <a:avLst/>
          </a:prstGeom>
        </p:spPr>
      </p:pic>
      <p:pic>
        <p:nvPicPr>
          <p:cNvPr id="89" name="Picture 88"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24600" y="2209800"/>
            <a:ext cx="609600" cy="266700"/>
          </a:xfrm>
          <a:prstGeom prst="rect">
            <a:avLst/>
          </a:prstGeom>
        </p:spPr>
      </p:pic>
      <p:pic>
        <p:nvPicPr>
          <p:cNvPr id="92" name="Picture 91"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1600" y="1981200"/>
            <a:ext cx="571500" cy="266700"/>
          </a:xfrm>
          <a:prstGeom prst="rect">
            <a:avLst/>
          </a:prstGeom>
        </p:spPr>
      </p:pic>
      <p:pic>
        <p:nvPicPr>
          <p:cNvPr id="93" name="Picture 92"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15000" y="2438400"/>
            <a:ext cx="584200" cy="266700"/>
          </a:xfrm>
          <a:prstGeom prst="rect">
            <a:avLst/>
          </a:prstGeom>
        </p:spPr>
      </p:pic>
      <p:pic>
        <p:nvPicPr>
          <p:cNvPr id="94" name="Picture 93"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05200" y="5257800"/>
            <a:ext cx="241300" cy="330200"/>
          </a:xfrm>
          <a:prstGeom prst="rect">
            <a:avLst/>
          </a:prstGeom>
        </p:spPr>
      </p:pic>
      <p:pic>
        <p:nvPicPr>
          <p:cNvPr id="95" name="Picture 94"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72000" y="4038600"/>
            <a:ext cx="304800" cy="330200"/>
          </a:xfrm>
          <a:prstGeom prst="rect">
            <a:avLst/>
          </a:prstGeom>
        </p:spPr>
      </p:pic>
      <p:pic>
        <p:nvPicPr>
          <p:cNvPr id="96" name="Picture 95" descr="latex-image-1.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733800" y="4267200"/>
            <a:ext cx="292100" cy="228600"/>
          </a:xfrm>
          <a:prstGeom prst="rect">
            <a:avLst/>
          </a:prstGeom>
        </p:spPr>
      </p:pic>
      <p:pic>
        <p:nvPicPr>
          <p:cNvPr id="3" name="Picture 2" descr="latex-image-1.pd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886200" y="3657600"/>
            <a:ext cx="546100" cy="279400"/>
          </a:xfrm>
          <a:prstGeom prst="rect">
            <a:avLst/>
          </a:prstGeom>
        </p:spPr>
      </p:pic>
      <p:pic>
        <p:nvPicPr>
          <p:cNvPr id="5" name="Picture 4" descr="latex-image-1.pdf"/>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374900" y="3911600"/>
            <a:ext cx="1054100" cy="279400"/>
          </a:xfrm>
          <a:prstGeom prst="rect">
            <a:avLst/>
          </a:prstGeom>
        </p:spPr>
      </p:pic>
      <p:pic>
        <p:nvPicPr>
          <p:cNvPr id="7" name="Picture 6" descr="latex-image-1.pdf"/>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639784" y="3225800"/>
            <a:ext cx="1130300" cy="279400"/>
          </a:xfrm>
          <a:prstGeom prst="rect">
            <a:avLst/>
          </a:prstGeom>
        </p:spPr>
      </p:pic>
      <p:sp>
        <p:nvSpPr>
          <p:cNvPr id="97" name="TextBox 96"/>
          <p:cNvSpPr txBox="1"/>
          <p:nvPr/>
        </p:nvSpPr>
        <p:spPr>
          <a:xfrm>
            <a:off x="6248400" y="3124200"/>
            <a:ext cx="2438400" cy="1323439"/>
          </a:xfrm>
          <a:prstGeom prst="rect">
            <a:avLst/>
          </a:prstGeom>
          <a:noFill/>
        </p:spPr>
        <p:txBody>
          <a:bodyPr wrap="square" rtlCol="0">
            <a:spAutoFit/>
          </a:bodyPr>
          <a:lstStyle/>
          <a:p>
            <a:r>
              <a:rPr lang="en-US" sz="2000" dirty="0" smtClean="0"/>
              <a:t>Like the morning, commuters use transit only when queues exceed      .</a:t>
            </a:r>
            <a:endParaRPr lang="en-US" sz="2000" i="1" baseline="-25000" dirty="0">
              <a:latin typeface="Cambria Math"/>
              <a:cs typeface="Cambria Math"/>
            </a:endParaRPr>
          </a:p>
        </p:txBody>
      </p:sp>
      <p:pic>
        <p:nvPicPr>
          <p:cNvPr id="98" name="Picture 97" descr="latex-image-1.pdf"/>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075387" y="4132942"/>
            <a:ext cx="355600" cy="266700"/>
          </a:xfrm>
          <a:prstGeom prst="rect">
            <a:avLst/>
          </a:prstGeom>
        </p:spPr>
      </p:pic>
    </p:spTree>
    <p:extLst>
      <p:ext uri="{BB962C8B-B14F-4D97-AF65-F5344CB8AC3E}">
        <p14:creationId xmlns:p14="http://schemas.microsoft.com/office/powerpoint/2010/main" val="394752472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Comparison: Morning and Evening Equilibrium</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ISOLATED MORNING AND EVENING COMMUTES</a:t>
            </a:r>
            <a:endParaRPr lang="en-US" sz="1600" dirty="0">
              <a:solidFill>
                <a:srgbClr val="D21034"/>
              </a:solidFill>
            </a:endParaRPr>
          </a:p>
        </p:txBody>
      </p:sp>
      <p:sp>
        <p:nvSpPr>
          <p:cNvPr id="14" name="TextBox 13"/>
          <p:cNvSpPr txBox="1"/>
          <p:nvPr/>
        </p:nvSpPr>
        <p:spPr>
          <a:xfrm>
            <a:off x="2971800" y="1447800"/>
            <a:ext cx="2133600" cy="430887"/>
          </a:xfrm>
          <a:prstGeom prst="rect">
            <a:avLst/>
          </a:prstGeom>
          <a:noFill/>
        </p:spPr>
        <p:txBody>
          <a:bodyPr wrap="square" rtlCol="0">
            <a:spAutoFit/>
          </a:bodyPr>
          <a:lstStyle/>
          <a:p>
            <a:pPr algn="ctr"/>
            <a:r>
              <a:rPr lang="en-US" sz="2200" b="1" dirty="0" smtClean="0"/>
              <a:t>Morning</a:t>
            </a:r>
          </a:p>
        </p:txBody>
      </p:sp>
      <p:sp>
        <p:nvSpPr>
          <p:cNvPr id="15" name="TextBox 14"/>
          <p:cNvSpPr txBox="1"/>
          <p:nvPr/>
        </p:nvSpPr>
        <p:spPr>
          <a:xfrm>
            <a:off x="6178827" y="1447800"/>
            <a:ext cx="2133600" cy="430887"/>
          </a:xfrm>
          <a:prstGeom prst="rect">
            <a:avLst/>
          </a:prstGeom>
          <a:noFill/>
        </p:spPr>
        <p:txBody>
          <a:bodyPr wrap="square" rtlCol="0">
            <a:spAutoFit/>
          </a:bodyPr>
          <a:lstStyle/>
          <a:p>
            <a:pPr algn="ctr"/>
            <a:r>
              <a:rPr lang="en-US" sz="2200" b="1" dirty="0" smtClean="0"/>
              <a:t>Evening</a:t>
            </a:r>
          </a:p>
        </p:txBody>
      </p:sp>
      <p:sp>
        <p:nvSpPr>
          <p:cNvPr id="16" name="TextBox 15"/>
          <p:cNvSpPr txBox="1"/>
          <p:nvPr/>
        </p:nvSpPr>
        <p:spPr>
          <a:xfrm>
            <a:off x="152400" y="2358256"/>
            <a:ext cx="2590800" cy="707886"/>
          </a:xfrm>
          <a:prstGeom prst="rect">
            <a:avLst/>
          </a:prstGeom>
          <a:noFill/>
        </p:spPr>
        <p:txBody>
          <a:bodyPr wrap="square" rtlCol="0">
            <a:spAutoFit/>
          </a:bodyPr>
          <a:lstStyle/>
          <a:p>
            <a:r>
              <a:rPr lang="en-US" sz="2000" b="1" dirty="0" smtClean="0"/>
              <a:t>Ratio of Early/Late Commuters</a:t>
            </a:r>
          </a:p>
        </p:txBody>
      </p:sp>
      <p:pic>
        <p:nvPicPr>
          <p:cNvPr id="5" name="Picture 4"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6114" y="2398170"/>
            <a:ext cx="215900" cy="635000"/>
          </a:xfrm>
          <a:prstGeom prst="rect">
            <a:avLst/>
          </a:prstGeom>
        </p:spPr>
      </p:pic>
      <p:pic>
        <p:nvPicPr>
          <p:cNvPr id="6" name="Picture 5"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94298" y="2340114"/>
            <a:ext cx="1295400" cy="736600"/>
          </a:xfrm>
          <a:prstGeom prst="rect">
            <a:avLst/>
          </a:prstGeom>
        </p:spPr>
      </p:pic>
    </p:spTree>
    <p:extLst>
      <p:ext uri="{BB962C8B-B14F-4D97-AF65-F5344CB8AC3E}">
        <p14:creationId xmlns:p14="http://schemas.microsoft.com/office/powerpoint/2010/main" val="126250751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Comparison: Morning and Evening Equilibrium</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ISOLATED MORNING AND EVENING COMMUTES</a:t>
            </a:r>
            <a:endParaRPr lang="en-US" sz="1600" dirty="0">
              <a:solidFill>
                <a:srgbClr val="D21034"/>
              </a:solidFill>
            </a:endParaRPr>
          </a:p>
        </p:txBody>
      </p:sp>
      <p:sp>
        <p:nvSpPr>
          <p:cNvPr id="14" name="TextBox 13"/>
          <p:cNvSpPr txBox="1"/>
          <p:nvPr/>
        </p:nvSpPr>
        <p:spPr>
          <a:xfrm>
            <a:off x="2971800" y="1447800"/>
            <a:ext cx="2133600" cy="430887"/>
          </a:xfrm>
          <a:prstGeom prst="rect">
            <a:avLst/>
          </a:prstGeom>
          <a:noFill/>
        </p:spPr>
        <p:txBody>
          <a:bodyPr wrap="square" rtlCol="0">
            <a:spAutoFit/>
          </a:bodyPr>
          <a:lstStyle/>
          <a:p>
            <a:pPr algn="ctr"/>
            <a:r>
              <a:rPr lang="en-US" sz="2200" b="1" dirty="0" smtClean="0"/>
              <a:t>Morning</a:t>
            </a:r>
          </a:p>
        </p:txBody>
      </p:sp>
      <p:sp>
        <p:nvSpPr>
          <p:cNvPr id="15" name="TextBox 14"/>
          <p:cNvSpPr txBox="1"/>
          <p:nvPr/>
        </p:nvSpPr>
        <p:spPr>
          <a:xfrm>
            <a:off x="6178827" y="1447800"/>
            <a:ext cx="2133600" cy="430887"/>
          </a:xfrm>
          <a:prstGeom prst="rect">
            <a:avLst/>
          </a:prstGeom>
          <a:noFill/>
        </p:spPr>
        <p:txBody>
          <a:bodyPr wrap="square" rtlCol="0">
            <a:spAutoFit/>
          </a:bodyPr>
          <a:lstStyle/>
          <a:p>
            <a:pPr algn="ctr"/>
            <a:r>
              <a:rPr lang="en-US" sz="2200" b="1" dirty="0" smtClean="0"/>
              <a:t>Evening</a:t>
            </a:r>
          </a:p>
        </p:txBody>
      </p:sp>
      <p:sp>
        <p:nvSpPr>
          <p:cNvPr id="16" name="TextBox 15"/>
          <p:cNvSpPr txBox="1"/>
          <p:nvPr/>
        </p:nvSpPr>
        <p:spPr>
          <a:xfrm>
            <a:off x="152400" y="2358256"/>
            <a:ext cx="2590800" cy="707886"/>
          </a:xfrm>
          <a:prstGeom prst="rect">
            <a:avLst/>
          </a:prstGeom>
          <a:noFill/>
        </p:spPr>
        <p:txBody>
          <a:bodyPr wrap="square" rtlCol="0">
            <a:spAutoFit/>
          </a:bodyPr>
          <a:lstStyle/>
          <a:p>
            <a:r>
              <a:rPr lang="en-US" sz="2000" b="1" dirty="0" smtClean="0"/>
              <a:t>Ratio of Early/Late Commuters</a:t>
            </a:r>
          </a:p>
        </p:txBody>
      </p:sp>
      <p:sp>
        <p:nvSpPr>
          <p:cNvPr id="18" name="TextBox 17"/>
          <p:cNvSpPr txBox="1"/>
          <p:nvPr/>
        </p:nvSpPr>
        <p:spPr>
          <a:xfrm>
            <a:off x="152400" y="3684107"/>
            <a:ext cx="2438400" cy="707886"/>
          </a:xfrm>
          <a:prstGeom prst="rect">
            <a:avLst/>
          </a:prstGeom>
          <a:noFill/>
        </p:spPr>
        <p:txBody>
          <a:bodyPr wrap="square" rtlCol="0">
            <a:spAutoFit/>
          </a:bodyPr>
          <a:lstStyle/>
          <a:p>
            <a:r>
              <a:rPr lang="en-US" sz="2000" b="1" dirty="0" smtClean="0"/>
              <a:t>Number Traveling at rate</a:t>
            </a:r>
          </a:p>
        </p:txBody>
      </p:sp>
      <p:sp>
        <p:nvSpPr>
          <p:cNvPr id="19" name="TextBox 18"/>
          <p:cNvSpPr txBox="1"/>
          <p:nvPr/>
        </p:nvSpPr>
        <p:spPr>
          <a:xfrm>
            <a:off x="152400" y="5540514"/>
            <a:ext cx="2286000" cy="707886"/>
          </a:xfrm>
          <a:prstGeom prst="rect">
            <a:avLst/>
          </a:prstGeom>
          <a:noFill/>
        </p:spPr>
        <p:txBody>
          <a:bodyPr wrap="square" rtlCol="0">
            <a:spAutoFit/>
          </a:bodyPr>
          <a:lstStyle/>
          <a:p>
            <a:r>
              <a:rPr lang="en-US" sz="2000" b="1" dirty="0" smtClean="0"/>
              <a:t>Maximum Travel Cost,</a:t>
            </a:r>
          </a:p>
        </p:txBody>
      </p:sp>
      <p:pic>
        <p:nvPicPr>
          <p:cNvPr id="5" name="Picture 4"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6114" y="2398170"/>
            <a:ext cx="215900" cy="635000"/>
          </a:xfrm>
          <a:prstGeom prst="rect">
            <a:avLst/>
          </a:prstGeom>
        </p:spPr>
      </p:pic>
      <p:pic>
        <p:nvPicPr>
          <p:cNvPr id="6" name="Picture 5"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94298" y="2340114"/>
            <a:ext cx="1295400" cy="736600"/>
          </a:xfrm>
          <a:prstGeom prst="rect">
            <a:avLst/>
          </a:prstGeom>
        </p:spPr>
      </p:pic>
      <p:sp>
        <p:nvSpPr>
          <p:cNvPr id="23" name="TextBox 22"/>
          <p:cNvSpPr txBox="1"/>
          <p:nvPr/>
        </p:nvSpPr>
        <p:spPr>
          <a:xfrm>
            <a:off x="152400" y="4629044"/>
            <a:ext cx="2438400" cy="707886"/>
          </a:xfrm>
          <a:prstGeom prst="rect">
            <a:avLst/>
          </a:prstGeom>
          <a:noFill/>
        </p:spPr>
        <p:txBody>
          <a:bodyPr wrap="square" rtlCol="0">
            <a:spAutoFit/>
          </a:bodyPr>
          <a:lstStyle/>
          <a:p>
            <a:r>
              <a:rPr lang="en-US" sz="2000" b="1" dirty="0" smtClean="0"/>
              <a:t>Number Traveling at rate</a:t>
            </a:r>
          </a:p>
        </p:txBody>
      </p:sp>
      <p:pic>
        <p:nvPicPr>
          <p:cNvPr id="7" name="Picture 6"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76600" y="3711714"/>
            <a:ext cx="1511300" cy="647700"/>
          </a:xfrm>
          <a:prstGeom prst="rect">
            <a:avLst/>
          </a:prstGeom>
        </p:spPr>
      </p:pic>
      <p:pic>
        <p:nvPicPr>
          <p:cNvPr id="8" name="Picture 7"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13529" y="4656660"/>
            <a:ext cx="2184400" cy="647700"/>
          </a:xfrm>
          <a:prstGeom prst="rect">
            <a:avLst/>
          </a:prstGeom>
        </p:spPr>
      </p:pic>
      <p:pic>
        <p:nvPicPr>
          <p:cNvPr id="10" name="Picture 9"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90800" y="5593146"/>
            <a:ext cx="2895600" cy="622300"/>
          </a:xfrm>
          <a:prstGeom prst="rect">
            <a:avLst/>
          </a:prstGeom>
        </p:spPr>
      </p:pic>
      <p:pic>
        <p:nvPicPr>
          <p:cNvPr id="11" name="Picture 10"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49369" y="3711714"/>
            <a:ext cx="1778000" cy="647700"/>
          </a:xfrm>
          <a:prstGeom prst="rect">
            <a:avLst/>
          </a:prstGeom>
        </p:spPr>
      </p:pic>
      <p:pic>
        <p:nvPicPr>
          <p:cNvPr id="12" name="Picture 11"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014634" y="4656660"/>
            <a:ext cx="2451100" cy="647700"/>
          </a:xfrm>
          <a:prstGeom prst="rect">
            <a:avLst/>
          </a:prstGeom>
        </p:spPr>
      </p:pic>
      <p:pic>
        <p:nvPicPr>
          <p:cNvPr id="20" name="Picture 19" descr="latex-image-1.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727700" y="5586796"/>
            <a:ext cx="3035300" cy="622300"/>
          </a:xfrm>
          <a:prstGeom prst="rect">
            <a:avLst/>
          </a:prstGeom>
        </p:spPr>
      </p:pic>
      <p:pic>
        <p:nvPicPr>
          <p:cNvPr id="22" name="Picture 21" descr="latex-image-1.pd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43000" y="4038600"/>
            <a:ext cx="571500" cy="330200"/>
          </a:xfrm>
          <a:prstGeom prst="rect">
            <a:avLst/>
          </a:prstGeom>
        </p:spPr>
      </p:pic>
      <p:pic>
        <p:nvPicPr>
          <p:cNvPr id="24" name="Picture 23" descr="latex-image-1.pdf"/>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43000" y="4992392"/>
            <a:ext cx="749300" cy="330200"/>
          </a:xfrm>
          <a:prstGeom prst="rect">
            <a:avLst/>
          </a:prstGeom>
        </p:spPr>
      </p:pic>
      <p:pic>
        <p:nvPicPr>
          <p:cNvPr id="25" name="Picture 24" descr="latex-image-1.pdf"/>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94893" y="5890594"/>
            <a:ext cx="1473200" cy="330200"/>
          </a:xfrm>
          <a:prstGeom prst="rect">
            <a:avLst/>
          </a:prstGeom>
        </p:spPr>
      </p:pic>
    </p:spTree>
    <p:extLst>
      <p:ext uri="{BB962C8B-B14F-4D97-AF65-F5344CB8AC3E}">
        <p14:creationId xmlns:p14="http://schemas.microsoft.com/office/powerpoint/2010/main" val="194126374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System Optimum</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ISOLATED MORNING AND EVENING COMMUTES</a:t>
            </a:r>
            <a:endParaRPr lang="en-US" sz="1600" dirty="0">
              <a:solidFill>
                <a:srgbClr val="D21034"/>
              </a:solidFill>
            </a:endParaRPr>
          </a:p>
        </p:txBody>
      </p:sp>
      <p:sp>
        <p:nvSpPr>
          <p:cNvPr id="90" name="TextBox 89"/>
          <p:cNvSpPr txBox="1"/>
          <p:nvPr/>
        </p:nvSpPr>
        <p:spPr>
          <a:xfrm>
            <a:off x="152400" y="1295400"/>
            <a:ext cx="8382000" cy="707886"/>
          </a:xfrm>
          <a:prstGeom prst="rect">
            <a:avLst/>
          </a:prstGeom>
          <a:noFill/>
        </p:spPr>
        <p:txBody>
          <a:bodyPr wrap="square" rtlCol="0">
            <a:spAutoFit/>
          </a:bodyPr>
          <a:lstStyle/>
          <a:p>
            <a:r>
              <a:rPr lang="en-US" sz="2000" dirty="0" smtClean="0"/>
              <a:t>Optimal use of the bottlenecks should involve no </a:t>
            </a:r>
            <a:r>
              <a:rPr lang="en-US" sz="2000" dirty="0" err="1" smtClean="0"/>
              <a:t>queueing</a:t>
            </a:r>
            <a:r>
              <a:rPr lang="en-US" sz="2000" dirty="0" smtClean="0"/>
              <a:t>.</a:t>
            </a:r>
            <a:br>
              <a:rPr lang="en-US" sz="2000" dirty="0" smtClean="0"/>
            </a:br>
            <a:r>
              <a:rPr lang="en-US" sz="2000" dirty="0" smtClean="0"/>
              <a:t>Arrival and departure curves should be the same.</a:t>
            </a:r>
          </a:p>
        </p:txBody>
      </p:sp>
      <p:sp>
        <p:nvSpPr>
          <p:cNvPr id="6" name="TextBox 5"/>
          <p:cNvSpPr txBox="1"/>
          <p:nvPr/>
        </p:nvSpPr>
        <p:spPr>
          <a:xfrm>
            <a:off x="152400" y="2667000"/>
            <a:ext cx="8382000" cy="707886"/>
          </a:xfrm>
          <a:prstGeom prst="rect">
            <a:avLst/>
          </a:prstGeom>
          <a:noFill/>
        </p:spPr>
        <p:txBody>
          <a:bodyPr wrap="square" rtlCol="0">
            <a:spAutoFit/>
          </a:bodyPr>
          <a:lstStyle/>
          <a:p>
            <a:r>
              <a:rPr lang="en-US" sz="2000" dirty="0" smtClean="0"/>
              <a:t>The morning and evening schedule penalty is measured relative to the same curve, so the system optimum takes the same form in both cases.</a:t>
            </a:r>
          </a:p>
        </p:txBody>
      </p:sp>
      <p:pic>
        <p:nvPicPr>
          <p:cNvPr id="2" name="Picture 1"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8825" y="2133600"/>
            <a:ext cx="2006600" cy="317500"/>
          </a:xfrm>
          <a:prstGeom prst="rect">
            <a:avLst/>
          </a:prstGeom>
        </p:spPr>
      </p:pic>
      <p:pic>
        <p:nvPicPr>
          <p:cNvPr id="3" name="Picture 2"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9200" y="2133600"/>
            <a:ext cx="1816100" cy="317500"/>
          </a:xfrm>
          <a:prstGeom prst="rect">
            <a:avLst/>
          </a:prstGeom>
        </p:spPr>
      </p:pic>
      <p:cxnSp>
        <p:nvCxnSpPr>
          <p:cNvPr id="12" name="Straight Connector 11"/>
          <p:cNvCxnSpPr/>
          <p:nvPr/>
        </p:nvCxnSpPr>
        <p:spPr>
          <a:xfrm flipV="1">
            <a:off x="1774825" y="6477003"/>
            <a:ext cx="1470025" cy="15872"/>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1800032" y="3991539"/>
            <a:ext cx="2543368"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1776307" y="3581400"/>
            <a:ext cx="0" cy="2923710"/>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804380" y="6290846"/>
            <a:ext cx="662160" cy="338554"/>
          </a:xfrm>
          <a:prstGeom prst="rect">
            <a:avLst/>
          </a:prstGeom>
          <a:noFill/>
        </p:spPr>
        <p:txBody>
          <a:bodyPr wrap="none" rtlCol="0">
            <a:spAutoFit/>
          </a:bodyPr>
          <a:lstStyle/>
          <a:p>
            <a:r>
              <a:rPr lang="en-US" sz="1600" b="1" dirty="0" smtClean="0"/>
              <a:t>Time</a:t>
            </a:r>
            <a:endParaRPr lang="en-US" sz="1600" b="1" dirty="0"/>
          </a:p>
        </p:txBody>
      </p:sp>
      <p:sp>
        <p:nvSpPr>
          <p:cNvPr id="30" name="TextBox 29"/>
          <p:cNvSpPr txBox="1"/>
          <p:nvPr/>
        </p:nvSpPr>
        <p:spPr>
          <a:xfrm>
            <a:off x="533400" y="3408402"/>
            <a:ext cx="1196674" cy="553998"/>
          </a:xfrm>
          <a:prstGeom prst="rect">
            <a:avLst/>
          </a:prstGeom>
          <a:noFill/>
        </p:spPr>
        <p:txBody>
          <a:bodyPr wrap="none" rtlCol="0">
            <a:spAutoFit/>
          </a:bodyPr>
          <a:lstStyle/>
          <a:p>
            <a:r>
              <a:rPr lang="en-US" sz="1600" b="1" dirty="0" smtClean="0"/>
              <a:t>Cum. Trips</a:t>
            </a:r>
          </a:p>
          <a:p>
            <a:pPr algn="ctr"/>
            <a:r>
              <a:rPr lang="en-US" sz="1400" dirty="0" smtClean="0"/>
              <a:t>(# trips)</a:t>
            </a:r>
            <a:endParaRPr lang="en-US" sz="1400" dirty="0"/>
          </a:p>
        </p:txBody>
      </p:sp>
      <p:cxnSp>
        <p:nvCxnSpPr>
          <p:cNvPr id="31" name="Straight Connector 30"/>
          <p:cNvCxnSpPr/>
          <p:nvPr/>
        </p:nvCxnSpPr>
        <p:spPr>
          <a:xfrm flipH="1">
            <a:off x="3247781" y="3986791"/>
            <a:ext cx="872762" cy="2494569"/>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4113657" y="3986791"/>
            <a:ext cx="1296543" cy="0"/>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pic>
        <p:nvPicPr>
          <p:cNvPr id="41" name="Picture 40"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47800" y="3865602"/>
            <a:ext cx="266700" cy="215900"/>
          </a:xfrm>
          <a:prstGeom prst="rect">
            <a:avLst/>
          </a:prstGeom>
        </p:spPr>
      </p:pic>
      <p:pic>
        <p:nvPicPr>
          <p:cNvPr id="44" name="Picture 43"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29216" y="4241800"/>
            <a:ext cx="241300" cy="330200"/>
          </a:xfrm>
          <a:prstGeom prst="rect">
            <a:avLst/>
          </a:prstGeom>
        </p:spPr>
      </p:pic>
      <p:grpSp>
        <p:nvGrpSpPr>
          <p:cNvPr id="9" name="Group 8"/>
          <p:cNvGrpSpPr/>
          <p:nvPr/>
        </p:nvGrpSpPr>
        <p:grpSpPr>
          <a:xfrm>
            <a:off x="2087585" y="3984588"/>
            <a:ext cx="2743200" cy="2512302"/>
            <a:chOff x="2362200" y="2384652"/>
            <a:chExt cx="2900192" cy="3426438"/>
          </a:xfrm>
        </p:grpSpPr>
        <p:grpSp>
          <p:nvGrpSpPr>
            <p:cNvPr id="50" name="Group 49"/>
            <p:cNvGrpSpPr/>
            <p:nvPr/>
          </p:nvGrpSpPr>
          <p:grpSpPr>
            <a:xfrm>
              <a:off x="3871200" y="3996314"/>
              <a:ext cx="119115" cy="205969"/>
              <a:chOff x="4724400" y="4998262"/>
              <a:chExt cx="255124" cy="259538"/>
            </a:xfrm>
          </p:grpSpPr>
          <p:cxnSp>
            <p:nvCxnSpPr>
              <p:cNvPr id="51" name="Straight Connector 50"/>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a:off x="2801911" y="5251104"/>
              <a:ext cx="127562" cy="129769"/>
              <a:chOff x="4724400" y="4998262"/>
              <a:chExt cx="255124" cy="259538"/>
            </a:xfrm>
          </p:grpSpPr>
          <p:cxnSp>
            <p:nvCxnSpPr>
              <p:cNvPr id="54" name="Straight Connector 53"/>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6" name="Straight Connector 55"/>
            <p:cNvCxnSpPr/>
            <p:nvPr/>
          </p:nvCxnSpPr>
          <p:spPr>
            <a:xfrm flipV="1">
              <a:off x="2362200" y="4362450"/>
              <a:ext cx="1424003" cy="144864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4395617" y="2384652"/>
              <a:ext cx="866775" cy="88177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nvGrpSpPr>
            <p:cNvPr id="58" name="Group 57"/>
            <p:cNvGrpSpPr/>
            <p:nvPr/>
          </p:nvGrpSpPr>
          <p:grpSpPr>
            <a:xfrm>
              <a:off x="4621321" y="2918375"/>
              <a:ext cx="127562" cy="129769"/>
              <a:chOff x="4724400" y="4998262"/>
              <a:chExt cx="255124" cy="259538"/>
            </a:xfrm>
          </p:grpSpPr>
          <p:cxnSp>
            <p:nvCxnSpPr>
              <p:cNvPr id="59" name="Straight Connector 58"/>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1" name="Straight Connector 60"/>
            <p:cNvCxnSpPr/>
            <p:nvPr/>
          </p:nvCxnSpPr>
          <p:spPr>
            <a:xfrm flipV="1">
              <a:off x="3772349" y="3251766"/>
              <a:ext cx="625375" cy="11345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cxnSp>
        <p:nvCxnSpPr>
          <p:cNvPr id="11" name="Straight Arrow Connector 10"/>
          <p:cNvCxnSpPr/>
          <p:nvPr/>
        </p:nvCxnSpPr>
        <p:spPr>
          <a:xfrm flipV="1">
            <a:off x="1776307" y="6460543"/>
            <a:ext cx="5005493" cy="45043"/>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pic>
        <p:nvPicPr>
          <p:cNvPr id="67" name="Picture 66"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06916" y="4369860"/>
            <a:ext cx="177800" cy="203200"/>
          </a:xfrm>
          <a:prstGeom prst="rect">
            <a:avLst/>
          </a:prstGeom>
        </p:spPr>
      </p:pic>
      <p:pic>
        <p:nvPicPr>
          <p:cNvPr id="68" name="Picture 67"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810000" y="5181600"/>
            <a:ext cx="304800" cy="203200"/>
          </a:xfrm>
          <a:prstGeom prst="rect">
            <a:avLst/>
          </a:prstGeom>
        </p:spPr>
      </p:pic>
      <p:pic>
        <p:nvPicPr>
          <p:cNvPr id="69" name="Picture 68"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72000" y="5080000"/>
            <a:ext cx="304800" cy="330200"/>
          </a:xfrm>
          <a:prstGeom prst="rect">
            <a:avLst/>
          </a:prstGeom>
        </p:spPr>
      </p:pic>
      <p:pic>
        <p:nvPicPr>
          <p:cNvPr id="71" name="Picture 70" descr="latex-image-1.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133600" y="5105400"/>
            <a:ext cx="1308100" cy="266700"/>
          </a:xfrm>
          <a:prstGeom prst="rect">
            <a:avLst/>
          </a:prstGeom>
        </p:spPr>
      </p:pic>
      <p:pic>
        <p:nvPicPr>
          <p:cNvPr id="72" name="Picture 71" descr="latex-image-1.pd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486400" y="3886200"/>
            <a:ext cx="533400" cy="266700"/>
          </a:xfrm>
          <a:prstGeom prst="rect">
            <a:avLst/>
          </a:prstGeom>
        </p:spPr>
      </p:pic>
      <p:sp>
        <p:nvSpPr>
          <p:cNvPr id="74" name="TextBox 73"/>
          <p:cNvSpPr txBox="1"/>
          <p:nvPr/>
        </p:nvSpPr>
        <p:spPr>
          <a:xfrm>
            <a:off x="4684716" y="4217460"/>
            <a:ext cx="457200" cy="400110"/>
          </a:xfrm>
          <a:prstGeom prst="rect">
            <a:avLst/>
          </a:prstGeom>
          <a:noFill/>
        </p:spPr>
        <p:txBody>
          <a:bodyPr wrap="square" rtlCol="0">
            <a:spAutoFit/>
          </a:bodyPr>
          <a:lstStyle/>
          <a:p>
            <a:r>
              <a:rPr lang="en-US" sz="2000" dirty="0" smtClean="0"/>
              <a:t>or</a:t>
            </a:r>
          </a:p>
        </p:txBody>
      </p:sp>
      <p:sp>
        <p:nvSpPr>
          <p:cNvPr id="77" name="TextBox 76"/>
          <p:cNvSpPr txBox="1"/>
          <p:nvPr/>
        </p:nvSpPr>
        <p:spPr>
          <a:xfrm>
            <a:off x="4114800" y="5029200"/>
            <a:ext cx="457200" cy="400110"/>
          </a:xfrm>
          <a:prstGeom prst="rect">
            <a:avLst/>
          </a:prstGeom>
          <a:noFill/>
        </p:spPr>
        <p:txBody>
          <a:bodyPr wrap="square" rtlCol="0">
            <a:spAutoFit/>
          </a:bodyPr>
          <a:lstStyle/>
          <a:p>
            <a:r>
              <a:rPr lang="en-US" sz="2000" dirty="0" smtClean="0"/>
              <a:t>or</a:t>
            </a:r>
          </a:p>
        </p:txBody>
      </p:sp>
      <p:pic>
        <p:nvPicPr>
          <p:cNvPr id="78" name="Picture 77"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16300" y="6025030"/>
            <a:ext cx="241300" cy="330200"/>
          </a:xfrm>
          <a:prstGeom prst="rect">
            <a:avLst/>
          </a:prstGeom>
        </p:spPr>
      </p:pic>
      <p:pic>
        <p:nvPicPr>
          <p:cNvPr id="79" name="Picture 78"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94000" y="6153090"/>
            <a:ext cx="177800" cy="203200"/>
          </a:xfrm>
          <a:prstGeom prst="rect">
            <a:avLst/>
          </a:prstGeom>
        </p:spPr>
      </p:pic>
      <p:sp>
        <p:nvSpPr>
          <p:cNvPr id="80" name="TextBox 79"/>
          <p:cNvSpPr txBox="1"/>
          <p:nvPr/>
        </p:nvSpPr>
        <p:spPr>
          <a:xfrm>
            <a:off x="2971800" y="6000690"/>
            <a:ext cx="609600" cy="400110"/>
          </a:xfrm>
          <a:prstGeom prst="rect">
            <a:avLst/>
          </a:prstGeom>
          <a:noFill/>
        </p:spPr>
        <p:txBody>
          <a:bodyPr wrap="square" rtlCol="0">
            <a:spAutoFit/>
          </a:bodyPr>
          <a:lstStyle/>
          <a:p>
            <a:r>
              <a:rPr lang="en-US" sz="2000" dirty="0" smtClean="0"/>
              <a:t>or</a:t>
            </a:r>
          </a:p>
        </p:txBody>
      </p:sp>
    </p:spTree>
    <p:extLst>
      <p:ext uri="{BB962C8B-B14F-4D97-AF65-F5344CB8AC3E}">
        <p14:creationId xmlns:p14="http://schemas.microsoft.com/office/powerpoint/2010/main" val="282816919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System Optimum</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ISOLATED MORNING AND EVENING COMMUTES</a:t>
            </a:r>
            <a:endParaRPr lang="en-US" sz="1600" dirty="0">
              <a:solidFill>
                <a:srgbClr val="D21034"/>
              </a:solidFill>
            </a:endParaRPr>
          </a:p>
        </p:txBody>
      </p:sp>
      <p:sp>
        <p:nvSpPr>
          <p:cNvPr id="90" name="TextBox 89"/>
          <p:cNvSpPr txBox="1"/>
          <p:nvPr/>
        </p:nvSpPr>
        <p:spPr>
          <a:xfrm>
            <a:off x="152400" y="1295400"/>
            <a:ext cx="8382000" cy="707886"/>
          </a:xfrm>
          <a:prstGeom prst="rect">
            <a:avLst/>
          </a:prstGeom>
          <a:noFill/>
        </p:spPr>
        <p:txBody>
          <a:bodyPr wrap="square" rtlCol="0">
            <a:spAutoFit/>
          </a:bodyPr>
          <a:lstStyle/>
          <a:p>
            <a:r>
              <a:rPr lang="en-US" sz="2000" dirty="0" smtClean="0"/>
              <a:t>Optimal use of the bottlenecks should involve no </a:t>
            </a:r>
            <a:r>
              <a:rPr lang="en-US" sz="2000" dirty="0" err="1" smtClean="0"/>
              <a:t>queueing</a:t>
            </a:r>
            <a:r>
              <a:rPr lang="en-US" sz="2000" dirty="0" smtClean="0"/>
              <a:t>.</a:t>
            </a:r>
            <a:br>
              <a:rPr lang="en-US" sz="2000" dirty="0" smtClean="0"/>
            </a:br>
            <a:r>
              <a:rPr lang="en-US" sz="2000" dirty="0" smtClean="0"/>
              <a:t>Arrival and departure curves should be the same.</a:t>
            </a:r>
          </a:p>
        </p:txBody>
      </p:sp>
      <p:sp>
        <p:nvSpPr>
          <p:cNvPr id="6" name="TextBox 5"/>
          <p:cNvSpPr txBox="1"/>
          <p:nvPr/>
        </p:nvSpPr>
        <p:spPr>
          <a:xfrm>
            <a:off x="152400" y="2667000"/>
            <a:ext cx="8382000" cy="707886"/>
          </a:xfrm>
          <a:prstGeom prst="rect">
            <a:avLst/>
          </a:prstGeom>
          <a:noFill/>
        </p:spPr>
        <p:txBody>
          <a:bodyPr wrap="square" rtlCol="0">
            <a:spAutoFit/>
          </a:bodyPr>
          <a:lstStyle/>
          <a:p>
            <a:r>
              <a:rPr lang="en-US" sz="2000" dirty="0" smtClean="0"/>
              <a:t>The morning and evening schedule penalty is measured relative to the same curve, so the system optimum takes the same form in both cases.</a:t>
            </a:r>
          </a:p>
        </p:txBody>
      </p:sp>
      <p:pic>
        <p:nvPicPr>
          <p:cNvPr id="2" name="Picture 1"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8825" y="2133600"/>
            <a:ext cx="2006600" cy="317500"/>
          </a:xfrm>
          <a:prstGeom prst="rect">
            <a:avLst/>
          </a:prstGeom>
        </p:spPr>
      </p:pic>
      <p:pic>
        <p:nvPicPr>
          <p:cNvPr id="3" name="Picture 2"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9200" y="2133600"/>
            <a:ext cx="1816100" cy="317500"/>
          </a:xfrm>
          <a:prstGeom prst="rect">
            <a:avLst/>
          </a:prstGeom>
        </p:spPr>
      </p:pic>
      <p:cxnSp>
        <p:nvCxnSpPr>
          <p:cNvPr id="12" name="Straight Connector 11"/>
          <p:cNvCxnSpPr/>
          <p:nvPr/>
        </p:nvCxnSpPr>
        <p:spPr>
          <a:xfrm flipV="1">
            <a:off x="1774825" y="6477003"/>
            <a:ext cx="1470025" cy="15872"/>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1800032" y="3991539"/>
            <a:ext cx="2543368"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1776307" y="3581400"/>
            <a:ext cx="0" cy="2923710"/>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804380" y="6290846"/>
            <a:ext cx="662160" cy="338554"/>
          </a:xfrm>
          <a:prstGeom prst="rect">
            <a:avLst/>
          </a:prstGeom>
          <a:noFill/>
        </p:spPr>
        <p:txBody>
          <a:bodyPr wrap="none" rtlCol="0">
            <a:spAutoFit/>
          </a:bodyPr>
          <a:lstStyle/>
          <a:p>
            <a:r>
              <a:rPr lang="en-US" sz="1600" b="1" dirty="0" smtClean="0"/>
              <a:t>Time</a:t>
            </a:r>
            <a:endParaRPr lang="en-US" sz="1600" b="1" dirty="0"/>
          </a:p>
        </p:txBody>
      </p:sp>
      <p:sp>
        <p:nvSpPr>
          <p:cNvPr id="30" name="TextBox 29"/>
          <p:cNvSpPr txBox="1"/>
          <p:nvPr/>
        </p:nvSpPr>
        <p:spPr>
          <a:xfrm>
            <a:off x="533400" y="3408402"/>
            <a:ext cx="1196674" cy="553998"/>
          </a:xfrm>
          <a:prstGeom prst="rect">
            <a:avLst/>
          </a:prstGeom>
          <a:noFill/>
        </p:spPr>
        <p:txBody>
          <a:bodyPr wrap="none" rtlCol="0">
            <a:spAutoFit/>
          </a:bodyPr>
          <a:lstStyle/>
          <a:p>
            <a:r>
              <a:rPr lang="en-US" sz="1600" b="1" dirty="0" smtClean="0"/>
              <a:t>Cum. Trips</a:t>
            </a:r>
          </a:p>
          <a:p>
            <a:pPr algn="ctr"/>
            <a:r>
              <a:rPr lang="en-US" sz="1400" dirty="0" smtClean="0"/>
              <a:t>(# trips)</a:t>
            </a:r>
            <a:endParaRPr lang="en-US" sz="1400" dirty="0"/>
          </a:p>
        </p:txBody>
      </p:sp>
      <p:cxnSp>
        <p:nvCxnSpPr>
          <p:cNvPr id="31" name="Straight Connector 30"/>
          <p:cNvCxnSpPr/>
          <p:nvPr/>
        </p:nvCxnSpPr>
        <p:spPr>
          <a:xfrm flipH="1">
            <a:off x="3247781" y="3986791"/>
            <a:ext cx="872762" cy="2494569"/>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4113657" y="3986791"/>
            <a:ext cx="1296543" cy="0"/>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pic>
        <p:nvPicPr>
          <p:cNvPr id="41" name="Picture 40"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47800" y="3865602"/>
            <a:ext cx="266700" cy="215900"/>
          </a:xfrm>
          <a:prstGeom prst="rect">
            <a:avLst/>
          </a:prstGeom>
        </p:spPr>
      </p:pic>
      <p:pic>
        <p:nvPicPr>
          <p:cNvPr id="44" name="Picture 43"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29216" y="4241800"/>
            <a:ext cx="241300" cy="330200"/>
          </a:xfrm>
          <a:prstGeom prst="rect">
            <a:avLst/>
          </a:prstGeom>
        </p:spPr>
      </p:pic>
      <p:grpSp>
        <p:nvGrpSpPr>
          <p:cNvPr id="9" name="Group 8"/>
          <p:cNvGrpSpPr/>
          <p:nvPr/>
        </p:nvGrpSpPr>
        <p:grpSpPr>
          <a:xfrm>
            <a:off x="2087585" y="3984588"/>
            <a:ext cx="2743200" cy="2512302"/>
            <a:chOff x="2362200" y="2384652"/>
            <a:chExt cx="2900192" cy="3426438"/>
          </a:xfrm>
        </p:grpSpPr>
        <p:grpSp>
          <p:nvGrpSpPr>
            <p:cNvPr id="50" name="Group 49"/>
            <p:cNvGrpSpPr/>
            <p:nvPr/>
          </p:nvGrpSpPr>
          <p:grpSpPr>
            <a:xfrm>
              <a:off x="3871200" y="3996314"/>
              <a:ext cx="119115" cy="205969"/>
              <a:chOff x="4724400" y="4998262"/>
              <a:chExt cx="255124" cy="259538"/>
            </a:xfrm>
          </p:grpSpPr>
          <p:cxnSp>
            <p:nvCxnSpPr>
              <p:cNvPr id="51" name="Straight Connector 50"/>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a:off x="2801911" y="5251104"/>
              <a:ext cx="127562" cy="129769"/>
              <a:chOff x="4724400" y="4998262"/>
              <a:chExt cx="255124" cy="259538"/>
            </a:xfrm>
          </p:grpSpPr>
          <p:cxnSp>
            <p:nvCxnSpPr>
              <p:cNvPr id="54" name="Straight Connector 53"/>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6" name="Straight Connector 55"/>
            <p:cNvCxnSpPr/>
            <p:nvPr/>
          </p:nvCxnSpPr>
          <p:spPr>
            <a:xfrm flipV="1">
              <a:off x="2362200" y="4362450"/>
              <a:ext cx="1424003" cy="144864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4395617" y="2384652"/>
              <a:ext cx="866775" cy="88177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nvGrpSpPr>
            <p:cNvPr id="58" name="Group 57"/>
            <p:cNvGrpSpPr/>
            <p:nvPr/>
          </p:nvGrpSpPr>
          <p:grpSpPr>
            <a:xfrm>
              <a:off x="4621321" y="2918375"/>
              <a:ext cx="127562" cy="129769"/>
              <a:chOff x="4724400" y="4998262"/>
              <a:chExt cx="255124" cy="259538"/>
            </a:xfrm>
          </p:grpSpPr>
          <p:cxnSp>
            <p:nvCxnSpPr>
              <p:cNvPr id="59" name="Straight Connector 58"/>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1" name="Straight Connector 60"/>
            <p:cNvCxnSpPr/>
            <p:nvPr/>
          </p:nvCxnSpPr>
          <p:spPr>
            <a:xfrm flipV="1">
              <a:off x="3772349" y="3251766"/>
              <a:ext cx="625375" cy="11345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cxnSp>
        <p:nvCxnSpPr>
          <p:cNvPr id="11" name="Straight Arrow Connector 10"/>
          <p:cNvCxnSpPr/>
          <p:nvPr/>
        </p:nvCxnSpPr>
        <p:spPr>
          <a:xfrm flipV="1">
            <a:off x="1776307" y="6460543"/>
            <a:ext cx="5005493" cy="45043"/>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pic>
        <p:nvPicPr>
          <p:cNvPr id="67" name="Picture 66"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06916" y="4369860"/>
            <a:ext cx="177800" cy="203200"/>
          </a:xfrm>
          <a:prstGeom prst="rect">
            <a:avLst/>
          </a:prstGeom>
        </p:spPr>
      </p:pic>
      <p:pic>
        <p:nvPicPr>
          <p:cNvPr id="68" name="Picture 67"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810000" y="5181600"/>
            <a:ext cx="304800" cy="203200"/>
          </a:xfrm>
          <a:prstGeom prst="rect">
            <a:avLst/>
          </a:prstGeom>
        </p:spPr>
      </p:pic>
      <p:pic>
        <p:nvPicPr>
          <p:cNvPr id="69" name="Picture 68"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72000" y="5080000"/>
            <a:ext cx="304800" cy="330200"/>
          </a:xfrm>
          <a:prstGeom prst="rect">
            <a:avLst/>
          </a:prstGeom>
        </p:spPr>
      </p:pic>
      <p:pic>
        <p:nvPicPr>
          <p:cNvPr id="71" name="Picture 70" descr="latex-image-1.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133600" y="5105400"/>
            <a:ext cx="1308100" cy="266700"/>
          </a:xfrm>
          <a:prstGeom prst="rect">
            <a:avLst/>
          </a:prstGeom>
        </p:spPr>
      </p:pic>
      <p:pic>
        <p:nvPicPr>
          <p:cNvPr id="72" name="Picture 71" descr="latex-image-1.pd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486400" y="3886200"/>
            <a:ext cx="533400" cy="266700"/>
          </a:xfrm>
          <a:prstGeom prst="rect">
            <a:avLst/>
          </a:prstGeom>
        </p:spPr>
      </p:pic>
      <p:sp>
        <p:nvSpPr>
          <p:cNvPr id="74" name="TextBox 73"/>
          <p:cNvSpPr txBox="1"/>
          <p:nvPr/>
        </p:nvSpPr>
        <p:spPr>
          <a:xfrm>
            <a:off x="4684716" y="4217460"/>
            <a:ext cx="457200" cy="400110"/>
          </a:xfrm>
          <a:prstGeom prst="rect">
            <a:avLst/>
          </a:prstGeom>
          <a:noFill/>
        </p:spPr>
        <p:txBody>
          <a:bodyPr wrap="square" rtlCol="0">
            <a:spAutoFit/>
          </a:bodyPr>
          <a:lstStyle/>
          <a:p>
            <a:r>
              <a:rPr lang="en-US" sz="2000" dirty="0" smtClean="0"/>
              <a:t>or</a:t>
            </a:r>
          </a:p>
        </p:txBody>
      </p:sp>
      <p:sp>
        <p:nvSpPr>
          <p:cNvPr id="77" name="TextBox 76"/>
          <p:cNvSpPr txBox="1"/>
          <p:nvPr/>
        </p:nvSpPr>
        <p:spPr>
          <a:xfrm>
            <a:off x="4114800" y="5029200"/>
            <a:ext cx="457200" cy="400110"/>
          </a:xfrm>
          <a:prstGeom prst="rect">
            <a:avLst/>
          </a:prstGeom>
          <a:noFill/>
        </p:spPr>
        <p:txBody>
          <a:bodyPr wrap="square" rtlCol="0">
            <a:spAutoFit/>
          </a:bodyPr>
          <a:lstStyle/>
          <a:p>
            <a:r>
              <a:rPr lang="en-US" sz="2000" dirty="0" smtClean="0"/>
              <a:t>or</a:t>
            </a:r>
          </a:p>
        </p:txBody>
      </p:sp>
      <p:pic>
        <p:nvPicPr>
          <p:cNvPr id="78" name="Picture 77"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16300" y="6025030"/>
            <a:ext cx="241300" cy="330200"/>
          </a:xfrm>
          <a:prstGeom prst="rect">
            <a:avLst/>
          </a:prstGeom>
        </p:spPr>
      </p:pic>
      <p:pic>
        <p:nvPicPr>
          <p:cNvPr id="79" name="Picture 78"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94000" y="6153090"/>
            <a:ext cx="177800" cy="203200"/>
          </a:xfrm>
          <a:prstGeom prst="rect">
            <a:avLst/>
          </a:prstGeom>
        </p:spPr>
      </p:pic>
      <p:sp>
        <p:nvSpPr>
          <p:cNvPr id="80" name="TextBox 79"/>
          <p:cNvSpPr txBox="1"/>
          <p:nvPr/>
        </p:nvSpPr>
        <p:spPr>
          <a:xfrm>
            <a:off x="2971800" y="6000690"/>
            <a:ext cx="609600" cy="400110"/>
          </a:xfrm>
          <a:prstGeom prst="rect">
            <a:avLst/>
          </a:prstGeom>
          <a:noFill/>
        </p:spPr>
        <p:txBody>
          <a:bodyPr wrap="square" rtlCol="0">
            <a:spAutoFit/>
          </a:bodyPr>
          <a:lstStyle/>
          <a:p>
            <a:r>
              <a:rPr lang="en-US" sz="2000" dirty="0" smtClean="0"/>
              <a:t>or</a:t>
            </a:r>
          </a:p>
        </p:txBody>
      </p:sp>
      <p:sp>
        <p:nvSpPr>
          <p:cNvPr id="42" name="TextBox 41"/>
          <p:cNvSpPr txBox="1"/>
          <p:nvPr/>
        </p:nvSpPr>
        <p:spPr>
          <a:xfrm>
            <a:off x="5638800" y="4388584"/>
            <a:ext cx="3276600" cy="1631216"/>
          </a:xfrm>
          <a:prstGeom prst="rect">
            <a:avLst/>
          </a:prstGeom>
          <a:noFill/>
        </p:spPr>
        <p:txBody>
          <a:bodyPr wrap="square" rtlCol="0">
            <a:spAutoFit/>
          </a:bodyPr>
          <a:lstStyle/>
          <a:p>
            <a:r>
              <a:rPr lang="en-US" sz="2000" b="1" dirty="0" smtClean="0"/>
              <a:t>Optimal prices </a:t>
            </a:r>
            <a:r>
              <a:rPr lang="en-US" sz="2000" dirty="0" smtClean="0"/>
              <a:t>must increase at rate     or      for early travelers, and</a:t>
            </a:r>
            <a:br>
              <a:rPr lang="en-US" sz="2000" dirty="0" smtClean="0"/>
            </a:br>
            <a:r>
              <a:rPr lang="en-US" sz="2000" dirty="0" smtClean="0"/>
              <a:t>decrease at rate         or    for late travelers.</a:t>
            </a:r>
          </a:p>
        </p:txBody>
      </p:sp>
      <p:pic>
        <p:nvPicPr>
          <p:cNvPr id="5" name="Picture 4" descr="latex-image-1.pdf"/>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546109" y="4858484"/>
            <a:ext cx="127000" cy="139700"/>
          </a:xfrm>
          <a:prstGeom prst="rect">
            <a:avLst/>
          </a:prstGeom>
        </p:spPr>
      </p:pic>
      <p:pic>
        <p:nvPicPr>
          <p:cNvPr id="7" name="Picture 6" descr="latex-image-1.pdf"/>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147242" y="4730137"/>
            <a:ext cx="203200" cy="266700"/>
          </a:xfrm>
          <a:prstGeom prst="rect">
            <a:avLst/>
          </a:prstGeom>
        </p:spPr>
      </p:pic>
      <p:pic>
        <p:nvPicPr>
          <p:cNvPr id="8" name="Picture 7" descr="latex-image-1.pdf"/>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620000" y="5386881"/>
            <a:ext cx="419100" cy="215900"/>
          </a:xfrm>
          <a:prstGeom prst="rect">
            <a:avLst/>
          </a:prstGeom>
        </p:spPr>
      </p:pic>
      <p:pic>
        <p:nvPicPr>
          <p:cNvPr id="10" name="Picture 9" descr="latex-image-1.pdf"/>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496300" y="5338198"/>
            <a:ext cx="495300" cy="266700"/>
          </a:xfrm>
          <a:prstGeom prst="rect">
            <a:avLst/>
          </a:prstGeom>
        </p:spPr>
      </p:pic>
    </p:spTree>
    <p:extLst>
      <p:ext uri="{BB962C8B-B14F-4D97-AF65-F5344CB8AC3E}">
        <p14:creationId xmlns:p14="http://schemas.microsoft.com/office/powerpoint/2010/main" val="238411253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237025" y="228600"/>
            <a:ext cx="8669951" cy="914400"/>
          </a:xfrm>
          <a:solidFill>
            <a:srgbClr val="EDE0B7"/>
          </a:solidFill>
        </p:spPr>
        <p:txBody>
          <a:bodyPr lIns="228600">
            <a:noAutofit/>
          </a:bodyPr>
          <a:lstStyle/>
          <a:p>
            <a:pPr algn="l"/>
            <a:r>
              <a:rPr lang="en-US" sz="3600" dirty="0" smtClean="0"/>
              <a:t>Research Problem</a:t>
            </a:r>
            <a:endParaRPr lang="en-US" sz="3600" dirty="0"/>
          </a:p>
        </p:txBody>
      </p:sp>
      <p:cxnSp>
        <p:nvCxnSpPr>
          <p:cNvPr id="14" name="Straight Connector 13"/>
          <p:cNvCxnSpPr/>
          <p:nvPr/>
        </p:nvCxnSpPr>
        <p:spPr>
          <a:xfrm>
            <a:off x="237025" y="11430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81000" y="1600200"/>
            <a:ext cx="8610600" cy="769441"/>
          </a:xfrm>
          <a:prstGeom prst="rect">
            <a:avLst/>
          </a:prstGeom>
          <a:noFill/>
        </p:spPr>
        <p:txBody>
          <a:bodyPr wrap="square" rtlCol="0">
            <a:spAutoFit/>
          </a:bodyPr>
          <a:lstStyle/>
          <a:p>
            <a:pPr>
              <a:spcAft>
                <a:spcPts val="1200"/>
              </a:spcAft>
            </a:pPr>
            <a:r>
              <a:rPr lang="en-US" sz="2200" dirty="0" smtClean="0"/>
              <a:t>To plan for and manage congested transportation systems, we need to understand how people will use the system.</a:t>
            </a:r>
          </a:p>
        </p:txBody>
      </p:sp>
      <p:sp>
        <p:nvSpPr>
          <p:cNvPr id="16" name="TextBox 15"/>
          <p:cNvSpPr txBox="1"/>
          <p:nvPr/>
        </p:nvSpPr>
        <p:spPr>
          <a:xfrm>
            <a:off x="457200" y="3124200"/>
            <a:ext cx="8305800" cy="861774"/>
          </a:xfrm>
          <a:prstGeom prst="rect">
            <a:avLst/>
          </a:prstGeom>
          <a:noFill/>
        </p:spPr>
        <p:txBody>
          <a:bodyPr wrap="square" rtlCol="0">
            <a:spAutoFit/>
          </a:bodyPr>
          <a:lstStyle/>
          <a:p>
            <a:pPr marL="280988" indent="-280988">
              <a:spcAft>
                <a:spcPts val="1200"/>
              </a:spcAft>
              <a:buFont typeface="Arial" pitchFamily="34" charset="0"/>
              <a:buChar char="•"/>
            </a:pPr>
            <a:r>
              <a:rPr lang="en-US" sz="2000" dirty="0" smtClean="0"/>
              <a:t>in the </a:t>
            </a:r>
            <a:r>
              <a:rPr lang="en-US" sz="2000" b="1" dirty="0" smtClean="0"/>
              <a:t>evening</a:t>
            </a:r>
            <a:r>
              <a:rPr lang="en-US" sz="2000" dirty="0" smtClean="0"/>
              <a:t> rush?</a:t>
            </a:r>
          </a:p>
          <a:p>
            <a:pPr marL="280988" indent="-280988">
              <a:spcAft>
                <a:spcPts val="1200"/>
              </a:spcAft>
              <a:buFont typeface="Arial" pitchFamily="34" charset="0"/>
              <a:buChar char="•"/>
            </a:pPr>
            <a:r>
              <a:rPr lang="en-US" sz="2000" dirty="0" smtClean="0"/>
              <a:t>when considering their </a:t>
            </a:r>
            <a:r>
              <a:rPr lang="en-US" sz="2000" b="1" dirty="0" smtClean="0"/>
              <a:t>round-trip </a:t>
            </a:r>
            <a:r>
              <a:rPr lang="en-US" sz="2000" dirty="0" smtClean="0"/>
              <a:t>commute?</a:t>
            </a:r>
          </a:p>
        </p:txBody>
      </p:sp>
      <p:sp>
        <p:nvSpPr>
          <p:cNvPr id="19" name="TextBox 18"/>
          <p:cNvSpPr txBox="1"/>
          <p:nvPr/>
        </p:nvSpPr>
        <p:spPr>
          <a:xfrm>
            <a:off x="381000" y="2667000"/>
            <a:ext cx="8610600" cy="430887"/>
          </a:xfrm>
          <a:prstGeom prst="rect">
            <a:avLst/>
          </a:prstGeom>
          <a:noFill/>
        </p:spPr>
        <p:txBody>
          <a:bodyPr wrap="square" rtlCol="0">
            <a:spAutoFit/>
          </a:bodyPr>
          <a:lstStyle/>
          <a:p>
            <a:pPr>
              <a:spcAft>
                <a:spcPts val="1200"/>
              </a:spcAft>
            </a:pPr>
            <a:r>
              <a:rPr lang="en-US" sz="2200" dirty="0" smtClean="0"/>
              <a:t>How do people choose </a:t>
            </a:r>
            <a:r>
              <a:rPr lang="en-US" sz="2200" b="1" dirty="0" smtClean="0"/>
              <a:t>when to travel </a:t>
            </a:r>
            <a:r>
              <a:rPr lang="en-US" sz="2200" dirty="0" smtClean="0"/>
              <a:t>and </a:t>
            </a:r>
            <a:r>
              <a:rPr lang="en-US" sz="2200" b="1" dirty="0" smtClean="0"/>
              <a:t>which mode</a:t>
            </a:r>
            <a:r>
              <a:rPr lang="en-US" sz="2200" dirty="0" smtClean="0"/>
              <a:t> to use</a:t>
            </a:r>
          </a:p>
        </p:txBody>
      </p:sp>
    </p:spTree>
    <p:extLst>
      <p:ext uri="{BB962C8B-B14F-4D97-AF65-F5344CB8AC3E}">
        <p14:creationId xmlns:p14="http://schemas.microsoft.com/office/powerpoint/2010/main" val="122381260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User Equilibrium for the Round-trip Commute</a:t>
            </a:r>
            <a:endParaRPr lang="en-US" sz="1400" dirty="0">
              <a:solidFill>
                <a:srgbClr val="7F7F7F"/>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COMBINED MORNING AND EVENING COMMUTES</a:t>
            </a:r>
            <a:endParaRPr lang="en-US" sz="1600" dirty="0">
              <a:solidFill>
                <a:srgbClr val="D21034"/>
              </a:solidFill>
            </a:endParaRPr>
          </a:p>
        </p:txBody>
      </p:sp>
      <p:sp>
        <p:nvSpPr>
          <p:cNvPr id="34" name="TextBox 33"/>
          <p:cNvSpPr txBox="1"/>
          <p:nvPr/>
        </p:nvSpPr>
        <p:spPr>
          <a:xfrm>
            <a:off x="152400" y="1295400"/>
            <a:ext cx="8382000" cy="707886"/>
          </a:xfrm>
          <a:prstGeom prst="rect">
            <a:avLst/>
          </a:prstGeom>
          <a:noFill/>
        </p:spPr>
        <p:txBody>
          <a:bodyPr wrap="square" rtlCol="0">
            <a:spAutoFit/>
          </a:bodyPr>
          <a:lstStyle/>
          <a:p>
            <a:r>
              <a:rPr lang="en-US" sz="2000" dirty="0" smtClean="0"/>
              <a:t>Commuters consider both their morning and evening commutes when making travel choices.</a:t>
            </a:r>
          </a:p>
        </p:txBody>
      </p:sp>
      <p:sp>
        <p:nvSpPr>
          <p:cNvPr id="35" name="TextBox 34"/>
          <p:cNvSpPr txBox="1"/>
          <p:nvPr/>
        </p:nvSpPr>
        <p:spPr>
          <a:xfrm>
            <a:off x="152400" y="4800600"/>
            <a:ext cx="8382000" cy="400110"/>
          </a:xfrm>
          <a:prstGeom prst="rect">
            <a:avLst/>
          </a:prstGeom>
          <a:noFill/>
        </p:spPr>
        <p:txBody>
          <a:bodyPr wrap="square" rtlCol="0">
            <a:spAutoFit/>
          </a:bodyPr>
          <a:lstStyle/>
          <a:p>
            <a:r>
              <a:rPr lang="en-US" sz="2000" dirty="0" smtClean="0"/>
              <a:t>Schedule Penalty is a function of morning and evening:</a:t>
            </a:r>
            <a:endParaRPr lang="en-US" sz="2000" b="1" dirty="0" smtClean="0"/>
          </a:p>
        </p:txBody>
      </p:sp>
      <p:sp>
        <p:nvSpPr>
          <p:cNvPr id="37" name="Oval 36"/>
          <p:cNvSpPr/>
          <p:nvPr/>
        </p:nvSpPr>
        <p:spPr>
          <a:xfrm>
            <a:off x="3206088" y="3223201"/>
            <a:ext cx="152400" cy="152400"/>
          </a:xfrm>
          <a:prstGeom prst="ellipse">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7835325" y="3223201"/>
            <a:ext cx="152400" cy="152400"/>
          </a:xfrm>
          <a:prstGeom prst="ellipse">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p:cNvGrpSpPr/>
          <p:nvPr/>
        </p:nvGrpSpPr>
        <p:grpSpPr>
          <a:xfrm>
            <a:off x="5442465" y="4100890"/>
            <a:ext cx="304800" cy="228600"/>
            <a:chOff x="4495800" y="2724090"/>
            <a:chExt cx="304800" cy="228600"/>
          </a:xfrm>
        </p:grpSpPr>
        <p:cxnSp>
          <p:nvCxnSpPr>
            <p:cNvPr id="51" name="Straight Connector 50"/>
            <p:cNvCxnSpPr/>
            <p:nvPr/>
          </p:nvCxnSpPr>
          <p:spPr>
            <a:xfrm flipV="1">
              <a:off x="4495800" y="272409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648200" y="272409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rot="10800000">
            <a:off x="5444326" y="3677711"/>
            <a:ext cx="304800" cy="228600"/>
            <a:chOff x="4495800" y="3048000"/>
            <a:chExt cx="304800" cy="228600"/>
          </a:xfrm>
        </p:grpSpPr>
        <p:cxnSp>
          <p:nvCxnSpPr>
            <p:cNvPr id="54" name="Straight Connector 53"/>
            <p:cNvCxnSpPr/>
            <p:nvPr/>
          </p:nvCxnSpPr>
          <p:spPr>
            <a:xfrm flipV="1">
              <a:off x="4495800" y="304800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4648200" y="304800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sp>
        <p:nvSpPr>
          <p:cNvPr id="57" name="TextBox 56"/>
          <p:cNvSpPr txBox="1"/>
          <p:nvPr/>
        </p:nvSpPr>
        <p:spPr>
          <a:xfrm>
            <a:off x="2275232" y="3124200"/>
            <a:ext cx="773068" cy="338554"/>
          </a:xfrm>
          <a:prstGeom prst="rect">
            <a:avLst/>
          </a:prstGeom>
          <a:noFill/>
        </p:spPr>
        <p:txBody>
          <a:bodyPr wrap="none" rtlCol="0">
            <a:spAutoFit/>
          </a:bodyPr>
          <a:lstStyle/>
          <a:p>
            <a:pPr algn="ctr"/>
            <a:r>
              <a:rPr lang="en-US" sz="1600" dirty="0" smtClean="0">
                <a:solidFill>
                  <a:schemeClr val="tx1">
                    <a:lumMod val="50000"/>
                    <a:lumOff val="50000"/>
                  </a:schemeClr>
                </a:solidFill>
              </a:rPr>
              <a:t>HOME</a:t>
            </a:r>
            <a:endParaRPr lang="en-US" sz="1600" dirty="0">
              <a:solidFill>
                <a:schemeClr val="tx1">
                  <a:lumMod val="50000"/>
                  <a:lumOff val="50000"/>
                </a:schemeClr>
              </a:solidFill>
            </a:endParaRPr>
          </a:p>
        </p:txBody>
      </p:sp>
      <p:sp>
        <p:nvSpPr>
          <p:cNvPr id="58" name="TextBox 57"/>
          <p:cNvSpPr txBox="1"/>
          <p:nvPr/>
        </p:nvSpPr>
        <p:spPr>
          <a:xfrm>
            <a:off x="8142632" y="3124200"/>
            <a:ext cx="772768" cy="338554"/>
          </a:xfrm>
          <a:prstGeom prst="rect">
            <a:avLst/>
          </a:prstGeom>
          <a:noFill/>
        </p:spPr>
        <p:txBody>
          <a:bodyPr wrap="none" rtlCol="0">
            <a:spAutoFit/>
          </a:bodyPr>
          <a:lstStyle/>
          <a:p>
            <a:pPr algn="ctr"/>
            <a:r>
              <a:rPr lang="en-US" sz="1600" dirty="0" smtClean="0">
                <a:solidFill>
                  <a:srgbClr val="7F7F7F"/>
                </a:solidFill>
              </a:rPr>
              <a:t>WORK</a:t>
            </a:r>
            <a:endParaRPr lang="en-US" sz="1600" dirty="0">
              <a:solidFill>
                <a:srgbClr val="7F7F7F"/>
              </a:solidFill>
            </a:endParaRPr>
          </a:p>
        </p:txBody>
      </p:sp>
      <p:sp>
        <p:nvSpPr>
          <p:cNvPr id="59" name="TextBox 58"/>
          <p:cNvSpPr txBox="1"/>
          <p:nvPr/>
        </p:nvSpPr>
        <p:spPr>
          <a:xfrm>
            <a:off x="4038600" y="4063424"/>
            <a:ext cx="1370387" cy="584776"/>
          </a:xfrm>
          <a:prstGeom prst="rect">
            <a:avLst/>
          </a:prstGeom>
          <a:noFill/>
        </p:spPr>
        <p:txBody>
          <a:bodyPr wrap="none" rtlCol="0">
            <a:spAutoFit/>
          </a:bodyPr>
          <a:lstStyle/>
          <a:p>
            <a:pPr algn="r"/>
            <a:r>
              <a:rPr lang="en-US" sz="1600" dirty="0" smtClean="0"/>
              <a:t>EVENING</a:t>
            </a:r>
          </a:p>
          <a:p>
            <a:pPr algn="r"/>
            <a:r>
              <a:rPr lang="en-US" sz="1600" dirty="0" smtClean="0"/>
              <a:t>BOTTLENECK</a:t>
            </a:r>
          </a:p>
        </p:txBody>
      </p:sp>
      <p:sp>
        <p:nvSpPr>
          <p:cNvPr id="64" name="TextBox 63"/>
          <p:cNvSpPr txBox="1"/>
          <p:nvPr/>
        </p:nvSpPr>
        <p:spPr>
          <a:xfrm>
            <a:off x="6161432" y="1981200"/>
            <a:ext cx="1676400" cy="400110"/>
          </a:xfrm>
          <a:prstGeom prst="rect">
            <a:avLst/>
          </a:prstGeom>
          <a:noFill/>
        </p:spPr>
        <p:txBody>
          <a:bodyPr wrap="square" rtlCol="0">
            <a:spAutoFit/>
          </a:bodyPr>
          <a:lstStyle/>
          <a:p>
            <a:r>
              <a:rPr lang="en-US" sz="2000" dirty="0" smtClean="0"/>
              <a:t>capacity</a:t>
            </a:r>
            <a:endParaRPr lang="en-US" sz="2000" i="1" baseline="-25000" dirty="0">
              <a:solidFill>
                <a:srgbClr val="239A00"/>
              </a:solidFill>
              <a:latin typeface="Cambria Math"/>
              <a:cs typeface="Cambria Math"/>
            </a:endParaRPr>
          </a:p>
        </p:txBody>
      </p:sp>
      <p:sp>
        <p:nvSpPr>
          <p:cNvPr id="65" name="TextBox 64"/>
          <p:cNvSpPr txBox="1"/>
          <p:nvPr/>
        </p:nvSpPr>
        <p:spPr>
          <a:xfrm>
            <a:off x="990600" y="5943600"/>
            <a:ext cx="3505200" cy="400110"/>
          </a:xfrm>
          <a:prstGeom prst="rect">
            <a:avLst/>
          </a:prstGeom>
          <a:noFill/>
        </p:spPr>
        <p:txBody>
          <a:bodyPr wrap="square" rtlCol="0">
            <a:spAutoFit/>
          </a:bodyPr>
          <a:lstStyle/>
          <a:p>
            <a:pPr algn="r"/>
            <a:r>
              <a:rPr lang="en-US" sz="2000" dirty="0" smtClean="0"/>
              <a:t>departure time in morning</a:t>
            </a:r>
            <a:endParaRPr lang="en-US" sz="2000" i="1" baseline="-25000" dirty="0">
              <a:solidFill>
                <a:srgbClr val="239A00"/>
              </a:solidFill>
              <a:latin typeface="Cambria Math"/>
              <a:cs typeface="Cambria Math"/>
            </a:endParaRPr>
          </a:p>
        </p:txBody>
      </p:sp>
      <p:sp>
        <p:nvSpPr>
          <p:cNvPr id="66" name="TextBox 65"/>
          <p:cNvSpPr txBox="1"/>
          <p:nvPr/>
        </p:nvSpPr>
        <p:spPr>
          <a:xfrm>
            <a:off x="533400" y="2943797"/>
            <a:ext cx="1524000" cy="707886"/>
          </a:xfrm>
          <a:prstGeom prst="rect">
            <a:avLst/>
          </a:prstGeom>
          <a:noFill/>
        </p:spPr>
        <p:txBody>
          <a:bodyPr wrap="square" rtlCol="0">
            <a:spAutoFit/>
          </a:bodyPr>
          <a:lstStyle/>
          <a:p>
            <a:r>
              <a:rPr lang="en-US" sz="2000" dirty="0" smtClean="0"/>
              <a:t>     identical commuters</a:t>
            </a:r>
            <a:endParaRPr lang="en-US" sz="2000" i="1" baseline="-25000" dirty="0">
              <a:solidFill>
                <a:srgbClr val="239A00"/>
              </a:solidFill>
              <a:latin typeface="Cambria Math"/>
              <a:cs typeface="Cambria Math"/>
            </a:endParaRPr>
          </a:p>
        </p:txBody>
      </p:sp>
      <p:pic>
        <p:nvPicPr>
          <p:cNvPr id="67" name="Picture 66"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0132" y="4141260"/>
            <a:ext cx="241300" cy="330200"/>
          </a:xfrm>
          <a:prstGeom prst="rect">
            <a:avLst/>
          </a:prstGeom>
        </p:spPr>
      </p:pic>
      <p:grpSp>
        <p:nvGrpSpPr>
          <p:cNvPr id="69" name="Group 68"/>
          <p:cNvGrpSpPr/>
          <p:nvPr/>
        </p:nvGrpSpPr>
        <p:grpSpPr>
          <a:xfrm>
            <a:off x="5440908" y="2687617"/>
            <a:ext cx="304800" cy="228600"/>
            <a:chOff x="4495800" y="2724090"/>
            <a:chExt cx="304800" cy="228600"/>
          </a:xfrm>
        </p:grpSpPr>
        <p:cxnSp>
          <p:nvCxnSpPr>
            <p:cNvPr id="70" name="Straight Connector 69"/>
            <p:cNvCxnSpPr/>
            <p:nvPr/>
          </p:nvCxnSpPr>
          <p:spPr>
            <a:xfrm flipV="1">
              <a:off x="4495800" y="272409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4648200" y="272409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grpSp>
        <p:nvGrpSpPr>
          <p:cNvPr id="72" name="Group 71"/>
          <p:cNvGrpSpPr/>
          <p:nvPr/>
        </p:nvGrpSpPr>
        <p:grpSpPr>
          <a:xfrm rot="10800000">
            <a:off x="5442769" y="2264438"/>
            <a:ext cx="304800" cy="228600"/>
            <a:chOff x="4495800" y="3048000"/>
            <a:chExt cx="304800" cy="228600"/>
          </a:xfrm>
        </p:grpSpPr>
        <p:cxnSp>
          <p:nvCxnSpPr>
            <p:cNvPr id="73" name="Straight Connector 72"/>
            <p:cNvCxnSpPr/>
            <p:nvPr/>
          </p:nvCxnSpPr>
          <p:spPr>
            <a:xfrm flipV="1">
              <a:off x="4495800" y="304800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4648200" y="304800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sp>
        <p:nvSpPr>
          <p:cNvPr id="75" name="TextBox 74"/>
          <p:cNvSpPr txBox="1"/>
          <p:nvPr/>
        </p:nvSpPr>
        <p:spPr>
          <a:xfrm>
            <a:off x="4038600" y="1929824"/>
            <a:ext cx="1370387" cy="584776"/>
          </a:xfrm>
          <a:prstGeom prst="rect">
            <a:avLst/>
          </a:prstGeom>
          <a:noFill/>
        </p:spPr>
        <p:txBody>
          <a:bodyPr wrap="none" rtlCol="0">
            <a:spAutoFit/>
          </a:bodyPr>
          <a:lstStyle/>
          <a:p>
            <a:pPr algn="r"/>
            <a:r>
              <a:rPr lang="en-US" sz="1600" dirty="0" smtClean="0"/>
              <a:t>MORNING</a:t>
            </a:r>
            <a:br>
              <a:rPr lang="en-US" sz="1600" dirty="0" smtClean="0"/>
            </a:br>
            <a:r>
              <a:rPr lang="en-US" sz="1600" dirty="0" smtClean="0"/>
              <a:t>BOTTLENECK</a:t>
            </a:r>
          </a:p>
        </p:txBody>
      </p:sp>
      <p:sp>
        <p:nvSpPr>
          <p:cNvPr id="3" name="Arc 2"/>
          <p:cNvSpPr/>
          <p:nvPr/>
        </p:nvSpPr>
        <p:spPr>
          <a:xfrm>
            <a:off x="3189632" y="2590800"/>
            <a:ext cx="4800600" cy="1905000"/>
          </a:xfrm>
          <a:prstGeom prst="arc">
            <a:avLst>
              <a:gd name="adj1" fmla="val 11276561"/>
              <a:gd name="adj2" fmla="val 21149572"/>
            </a:avLst>
          </a:prstGeom>
          <a:ln>
            <a:solidFill>
              <a:schemeClr val="tx1"/>
            </a:solidFill>
            <a:tailEnd type="arrow"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6" name="Arc 75"/>
          <p:cNvSpPr/>
          <p:nvPr/>
        </p:nvSpPr>
        <p:spPr>
          <a:xfrm rot="10800000">
            <a:off x="3189633" y="2104475"/>
            <a:ext cx="4800600" cy="1905000"/>
          </a:xfrm>
          <a:prstGeom prst="arc">
            <a:avLst>
              <a:gd name="adj1" fmla="val 11276561"/>
              <a:gd name="adj2" fmla="val 21149572"/>
            </a:avLst>
          </a:prstGeom>
          <a:ln>
            <a:solidFill>
              <a:schemeClr val="tx1"/>
            </a:solidFill>
            <a:tailEnd type="arrow"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77" name="Picture 76"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07432" y="2152710"/>
            <a:ext cx="177800" cy="203200"/>
          </a:xfrm>
          <a:prstGeom prst="rect">
            <a:avLst/>
          </a:prstGeom>
        </p:spPr>
      </p:pic>
      <p:sp>
        <p:nvSpPr>
          <p:cNvPr id="79" name="TextBox 78"/>
          <p:cNvSpPr txBox="1"/>
          <p:nvPr/>
        </p:nvSpPr>
        <p:spPr>
          <a:xfrm>
            <a:off x="6224404" y="4101570"/>
            <a:ext cx="1676400" cy="400110"/>
          </a:xfrm>
          <a:prstGeom prst="rect">
            <a:avLst/>
          </a:prstGeom>
          <a:noFill/>
        </p:spPr>
        <p:txBody>
          <a:bodyPr wrap="square" rtlCol="0">
            <a:spAutoFit/>
          </a:bodyPr>
          <a:lstStyle/>
          <a:p>
            <a:r>
              <a:rPr lang="en-US" sz="2000" dirty="0" smtClean="0"/>
              <a:t>capacity</a:t>
            </a:r>
            <a:endParaRPr lang="en-US" sz="2000" i="1" baseline="-25000" dirty="0">
              <a:solidFill>
                <a:srgbClr val="239A00"/>
              </a:solidFill>
              <a:latin typeface="Cambria Math"/>
              <a:cs typeface="Cambria Math"/>
            </a:endParaRPr>
          </a:p>
        </p:txBody>
      </p:sp>
      <p:pic>
        <p:nvPicPr>
          <p:cNvPr id="80" name="Picture 79"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 y="3034642"/>
            <a:ext cx="266700" cy="215900"/>
          </a:xfrm>
          <a:prstGeom prst="rect">
            <a:avLst/>
          </a:prstGeom>
        </p:spPr>
      </p:pic>
      <p:pic>
        <p:nvPicPr>
          <p:cNvPr id="6" name="Picture 5"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67360" y="5371309"/>
            <a:ext cx="1219200" cy="317500"/>
          </a:xfrm>
          <a:prstGeom prst="rect">
            <a:avLst/>
          </a:prstGeom>
        </p:spPr>
      </p:pic>
      <p:sp>
        <p:nvSpPr>
          <p:cNvPr id="81" name="TextBox 80"/>
          <p:cNvSpPr txBox="1"/>
          <p:nvPr/>
        </p:nvSpPr>
        <p:spPr>
          <a:xfrm>
            <a:off x="4953000" y="5943600"/>
            <a:ext cx="3505200" cy="400110"/>
          </a:xfrm>
          <a:prstGeom prst="rect">
            <a:avLst/>
          </a:prstGeom>
          <a:noFill/>
        </p:spPr>
        <p:txBody>
          <a:bodyPr wrap="square" rtlCol="0">
            <a:spAutoFit/>
          </a:bodyPr>
          <a:lstStyle/>
          <a:p>
            <a:r>
              <a:rPr lang="en-US" sz="2000" dirty="0" smtClean="0"/>
              <a:t>arrival time in evening</a:t>
            </a:r>
            <a:endParaRPr lang="en-US" sz="2000" i="1" baseline="-25000" dirty="0">
              <a:solidFill>
                <a:srgbClr val="239A00"/>
              </a:solidFill>
              <a:latin typeface="Cambria Math"/>
              <a:cs typeface="Cambria Math"/>
            </a:endParaRPr>
          </a:p>
        </p:txBody>
      </p:sp>
      <p:cxnSp>
        <p:nvCxnSpPr>
          <p:cNvPr id="8" name="Straight Arrow Connector 7"/>
          <p:cNvCxnSpPr/>
          <p:nvPr/>
        </p:nvCxnSpPr>
        <p:spPr>
          <a:xfrm flipV="1">
            <a:off x="4343400" y="5741735"/>
            <a:ext cx="114507" cy="277789"/>
          </a:xfrm>
          <a:prstGeom prst="straightConnector1">
            <a:avLst/>
          </a:prstGeom>
          <a:ln w="63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p:nvPr/>
        </p:nvCxnSpPr>
        <p:spPr>
          <a:xfrm flipH="1" flipV="1">
            <a:off x="4953000" y="5753032"/>
            <a:ext cx="114093" cy="278064"/>
          </a:xfrm>
          <a:prstGeom prst="straightConnector1">
            <a:avLst/>
          </a:prstGeom>
          <a:ln w="63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1084734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Existence of Combined Equilibrium</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COMBINED MORNING AND EVENING COMMUTES</a:t>
            </a:r>
            <a:endParaRPr lang="en-US" sz="1600" dirty="0">
              <a:solidFill>
                <a:srgbClr val="D21034"/>
              </a:solidFill>
            </a:endParaRPr>
          </a:p>
        </p:txBody>
      </p:sp>
      <p:sp>
        <p:nvSpPr>
          <p:cNvPr id="90" name="TextBox 89"/>
          <p:cNvSpPr txBox="1"/>
          <p:nvPr/>
        </p:nvSpPr>
        <p:spPr>
          <a:xfrm>
            <a:off x="152400" y="1295400"/>
            <a:ext cx="8382000" cy="400110"/>
          </a:xfrm>
          <a:prstGeom prst="rect">
            <a:avLst/>
          </a:prstGeom>
          <a:noFill/>
        </p:spPr>
        <p:txBody>
          <a:bodyPr wrap="square" rtlCol="0">
            <a:spAutoFit/>
          </a:bodyPr>
          <a:lstStyle/>
          <a:p>
            <a:r>
              <a:rPr lang="en-US" sz="2000" dirty="0" smtClean="0"/>
              <a:t>Proposition 1</a:t>
            </a:r>
          </a:p>
        </p:txBody>
      </p:sp>
      <p:sp>
        <p:nvSpPr>
          <p:cNvPr id="9" name="TextBox 8"/>
          <p:cNvSpPr txBox="1"/>
          <p:nvPr/>
        </p:nvSpPr>
        <p:spPr>
          <a:xfrm>
            <a:off x="533400" y="1752600"/>
            <a:ext cx="8382000" cy="707886"/>
          </a:xfrm>
          <a:prstGeom prst="rect">
            <a:avLst/>
          </a:prstGeom>
          <a:noFill/>
        </p:spPr>
        <p:txBody>
          <a:bodyPr wrap="square" rtlCol="0">
            <a:spAutoFit/>
          </a:bodyPr>
          <a:lstStyle/>
          <a:p>
            <a:r>
              <a:rPr lang="en-US" sz="2000" dirty="0" smtClean="0"/>
              <a:t>If                     is a positive definite, twice differentiable function with partial derivatives such that</a:t>
            </a:r>
          </a:p>
        </p:txBody>
      </p:sp>
      <p:pic>
        <p:nvPicPr>
          <p:cNvPr id="10" name="Picture 9"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1112" y="1828800"/>
            <a:ext cx="1219200" cy="317500"/>
          </a:xfrm>
          <a:prstGeom prst="rect">
            <a:avLst/>
          </a:prstGeom>
        </p:spPr>
      </p:pic>
      <p:sp>
        <p:nvSpPr>
          <p:cNvPr id="11" name="TextBox 10"/>
          <p:cNvSpPr txBox="1"/>
          <p:nvPr/>
        </p:nvSpPr>
        <p:spPr>
          <a:xfrm>
            <a:off x="533400" y="3810000"/>
            <a:ext cx="8382000" cy="1015663"/>
          </a:xfrm>
          <a:prstGeom prst="rect">
            <a:avLst/>
          </a:prstGeom>
          <a:noFill/>
        </p:spPr>
        <p:txBody>
          <a:bodyPr wrap="square" rtlCol="0">
            <a:spAutoFit/>
          </a:bodyPr>
          <a:lstStyle/>
          <a:p>
            <a:r>
              <a:rPr lang="en-US" sz="2000" dirty="0" smtClean="0"/>
              <a:t>then a user equilibrium exists for the combined morning and evening peaks in which the commuters depart in the same first-in-first-out (FIFO) order in both peaks.</a:t>
            </a:r>
          </a:p>
        </p:txBody>
      </p:sp>
      <p:pic>
        <p:nvPicPr>
          <p:cNvPr id="2" name="Picture 1"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000" y="2590800"/>
            <a:ext cx="1854200" cy="317500"/>
          </a:xfrm>
          <a:prstGeom prst="rect">
            <a:avLst/>
          </a:prstGeom>
        </p:spPr>
      </p:pic>
      <p:pic>
        <p:nvPicPr>
          <p:cNvPr id="3" name="Picture 2"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3000" y="3048000"/>
            <a:ext cx="1524000" cy="317500"/>
          </a:xfrm>
          <a:prstGeom prst="rect">
            <a:avLst/>
          </a:prstGeom>
        </p:spPr>
      </p:pic>
      <p:pic>
        <p:nvPicPr>
          <p:cNvPr id="5" name="Picture 4"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3000" y="3429000"/>
            <a:ext cx="2235200" cy="355600"/>
          </a:xfrm>
          <a:prstGeom prst="rect">
            <a:avLst/>
          </a:prstGeom>
        </p:spPr>
      </p:pic>
    </p:spTree>
    <p:extLst>
      <p:ext uri="{BB962C8B-B14F-4D97-AF65-F5344CB8AC3E}">
        <p14:creationId xmlns:p14="http://schemas.microsoft.com/office/powerpoint/2010/main" val="145302412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Existence of Combined Equilibrium</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COMBINED MORNING AND EVENING COMMUTES</a:t>
            </a:r>
            <a:endParaRPr lang="en-US" sz="1600" dirty="0">
              <a:solidFill>
                <a:srgbClr val="D21034"/>
              </a:solidFill>
            </a:endParaRPr>
          </a:p>
        </p:txBody>
      </p:sp>
      <p:sp>
        <p:nvSpPr>
          <p:cNvPr id="90" name="TextBox 89"/>
          <p:cNvSpPr txBox="1"/>
          <p:nvPr/>
        </p:nvSpPr>
        <p:spPr>
          <a:xfrm>
            <a:off x="152400" y="1295400"/>
            <a:ext cx="8382000" cy="400110"/>
          </a:xfrm>
          <a:prstGeom prst="rect">
            <a:avLst/>
          </a:prstGeom>
          <a:noFill/>
        </p:spPr>
        <p:txBody>
          <a:bodyPr wrap="square" rtlCol="0">
            <a:spAutoFit/>
          </a:bodyPr>
          <a:lstStyle/>
          <a:p>
            <a:r>
              <a:rPr lang="en-US" sz="2000" dirty="0" smtClean="0"/>
              <a:t>Proposition 1</a:t>
            </a:r>
          </a:p>
        </p:txBody>
      </p:sp>
      <p:sp>
        <p:nvSpPr>
          <p:cNvPr id="7" name="TextBox 6"/>
          <p:cNvSpPr txBox="1"/>
          <p:nvPr/>
        </p:nvSpPr>
        <p:spPr>
          <a:xfrm>
            <a:off x="152400" y="4953000"/>
            <a:ext cx="8839200" cy="400110"/>
          </a:xfrm>
          <a:prstGeom prst="rect">
            <a:avLst/>
          </a:prstGeom>
          <a:noFill/>
        </p:spPr>
        <p:txBody>
          <a:bodyPr wrap="square" rtlCol="0">
            <a:spAutoFit/>
          </a:bodyPr>
          <a:lstStyle/>
          <a:p>
            <a:r>
              <a:rPr lang="en-US" sz="2000" dirty="0" smtClean="0"/>
              <a:t>This includes a broad range of schedule penalty functions including:</a:t>
            </a:r>
          </a:p>
        </p:txBody>
      </p:sp>
      <p:sp>
        <p:nvSpPr>
          <p:cNvPr id="9" name="TextBox 8"/>
          <p:cNvSpPr txBox="1"/>
          <p:nvPr/>
        </p:nvSpPr>
        <p:spPr>
          <a:xfrm>
            <a:off x="533400" y="1752600"/>
            <a:ext cx="8382000" cy="707886"/>
          </a:xfrm>
          <a:prstGeom prst="rect">
            <a:avLst/>
          </a:prstGeom>
          <a:noFill/>
        </p:spPr>
        <p:txBody>
          <a:bodyPr wrap="square" rtlCol="0">
            <a:spAutoFit/>
          </a:bodyPr>
          <a:lstStyle/>
          <a:p>
            <a:r>
              <a:rPr lang="en-US" sz="2000" dirty="0" smtClean="0"/>
              <a:t>If                     is a positive definite, twice differentiable function with partial derivatives such that</a:t>
            </a:r>
          </a:p>
        </p:txBody>
      </p:sp>
      <p:pic>
        <p:nvPicPr>
          <p:cNvPr id="10" name="Picture 9"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1112" y="1828800"/>
            <a:ext cx="1219200" cy="317500"/>
          </a:xfrm>
          <a:prstGeom prst="rect">
            <a:avLst/>
          </a:prstGeom>
        </p:spPr>
      </p:pic>
      <p:sp>
        <p:nvSpPr>
          <p:cNvPr id="11" name="TextBox 10"/>
          <p:cNvSpPr txBox="1"/>
          <p:nvPr/>
        </p:nvSpPr>
        <p:spPr>
          <a:xfrm>
            <a:off x="533400" y="3810000"/>
            <a:ext cx="8382000" cy="1015663"/>
          </a:xfrm>
          <a:prstGeom prst="rect">
            <a:avLst/>
          </a:prstGeom>
          <a:noFill/>
        </p:spPr>
        <p:txBody>
          <a:bodyPr wrap="square" rtlCol="0">
            <a:spAutoFit/>
          </a:bodyPr>
          <a:lstStyle/>
          <a:p>
            <a:r>
              <a:rPr lang="en-US" sz="2000" dirty="0" smtClean="0"/>
              <a:t>then a user equilibrium exists for the combined morning and evening peaks in which the commuters depart in the same first-in-first-out (FIFO) order in both peaks.</a:t>
            </a:r>
          </a:p>
        </p:txBody>
      </p:sp>
      <p:pic>
        <p:nvPicPr>
          <p:cNvPr id="2" name="Picture 1"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000" y="2590800"/>
            <a:ext cx="1854200" cy="317500"/>
          </a:xfrm>
          <a:prstGeom prst="rect">
            <a:avLst/>
          </a:prstGeom>
        </p:spPr>
      </p:pic>
      <p:pic>
        <p:nvPicPr>
          <p:cNvPr id="3" name="Picture 2"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3000" y="3048000"/>
            <a:ext cx="1524000" cy="317500"/>
          </a:xfrm>
          <a:prstGeom prst="rect">
            <a:avLst/>
          </a:prstGeom>
        </p:spPr>
      </p:pic>
      <p:pic>
        <p:nvPicPr>
          <p:cNvPr id="5" name="Picture 4"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3000" y="3429000"/>
            <a:ext cx="2235200" cy="355600"/>
          </a:xfrm>
          <a:prstGeom prst="rect">
            <a:avLst/>
          </a:prstGeom>
        </p:spPr>
      </p:pic>
      <p:sp>
        <p:nvSpPr>
          <p:cNvPr id="15" name="TextBox 14"/>
          <p:cNvSpPr txBox="1"/>
          <p:nvPr/>
        </p:nvSpPr>
        <p:spPr>
          <a:xfrm>
            <a:off x="533400" y="5467290"/>
            <a:ext cx="3429000" cy="400110"/>
          </a:xfrm>
          <a:prstGeom prst="rect">
            <a:avLst/>
          </a:prstGeom>
          <a:noFill/>
        </p:spPr>
        <p:txBody>
          <a:bodyPr wrap="square" rtlCol="0">
            <a:spAutoFit/>
          </a:bodyPr>
          <a:lstStyle/>
          <a:p>
            <a:r>
              <a:rPr lang="en-US" sz="2000" dirty="0" smtClean="0"/>
              <a:t>separable penalty function</a:t>
            </a:r>
          </a:p>
        </p:txBody>
      </p:sp>
      <p:sp>
        <p:nvSpPr>
          <p:cNvPr id="16" name="TextBox 15"/>
          <p:cNvSpPr txBox="1"/>
          <p:nvPr/>
        </p:nvSpPr>
        <p:spPr>
          <a:xfrm>
            <a:off x="533400" y="6000690"/>
            <a:ext cx="3200400" cy="400110"/>
          </a:xfrm>
          <a:prstGeom prst="rect">
            <a:avLst/>
          </a:prstGeom>
          <a:noFill/>
        </p:spPr>
        <p:txBody>
          <a:bodyPr wrap="square" rtlCol="0">
            <a:spAutoFit/>
          </a:bodyPr>
          <a:lstStyle/>
          <a:p>
            <a:r>
              <a:rPr lang="en-US" sz="2000" dirty="0" smtClean="0"/>
              <a:t>function of work duration</a:t>
            </a:r>
          </a:p>
        </p:txBody>
      </p:sp>
      <p:pic>
        <p:nvPicPr>
          <p:cNvPr id="12" name="Picture 11"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62400" y="5536670"/>
            <a:ext cx="3962400" cy="317500"/>
          </a:xfrm>
          <a:prstGeom prst="rect">
            <a:avLst/>
          </a:prstGeom>
        </p:spPr>
      </p:pic>
      <p:pic>
        <p:nvPicPr>
          <p:cNvPr id="13" name="Picture 12"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62400" y="6076890"/>
            <a:ext cx="1562100" cy="317500"/>
          </a:xfrm>
          <a:prstGeom prst="rect">
            <a:avLst/>
          </a:prstGeom>
        </p:spPr>
      </p:pic>
    </p:spTree>
    <p:extLst>
      <p:ext uri="{BB962C8B-B14F-4D97-AF65-F5344CB8AC3E}">
        <p14:creationId xmlns:p14="http://schemas.microsoft.com/office/powerpoint/2010/main" val="170868397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Independent AM and PM Schedule Preferences</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COMBINED MORNING AND EVENING COMMUTES</a:t>
            </a:r>
            <a:endParaRPr lang="en-US" sz="1600" dirty="0">
              <a:solidFill>
                <a:srgbClr val="D21034"/>
              </a:solidFill>
            </a:endParaRPr>
          </a:p>
        </p:txBody>
      </p:sp>
      <p:sp>
        <p:nvSpPr>
          <p:cNvPr id="90" name="TextBox 89"/>
          <p:cNvSpPr txBox="1"/>
          <p:nvPr/>
        </p:nvSpPr>
        <p:spPr>
          <a:xfrm>
            <a:off x="152400" y="1295400"/>
            <a:ext cx="8382000" cy="400110"/>
          </a:xfrm>
          <a:prstGeom prst="rect">
            <a:avLst/>
          </a:prstGeom>
          <a:noFill/>
        </p:spPr>
        <p:txBody>
          <a:bodyPr wrap="square" rtlCol="0">
            <a:spAutoFit/>
          </a:bodyPr>
          <a:lstStyle/>
          <a:p>
            <a:r>
              <a:rPr lang="en-US" sz="2000" dirty="0" smtClean="0"/>
              <a:t>Schedule penalty is the sum of two independent functions:</a:t>
            </a:r>
          </a:p>
        </p:txBody>
      </p:sp>
      <p:sp>
        <p:nvSpPr>
          <p:cNvPr id="7" name="TextBox 6"/>
          <p:cNvSpPr txBox="1"/>
          <p:nvPr/>
        </p:nvSpPr>
        <p:spPr>
          <a:xfrm>
            <a:off x="152400" y="2667000"/>
            <a:ext cx="8839200" cy="400110"/>
          </a:xfrm>
          <a:prstGeom prst="rect">
            <a:avLst/>
          </a:prstGeom>
          <a:noFill/>
        </p:spPr>
        <p:txBody>
          <a:bodyPr wrap="square" rtlCol="0">
            <a:spAutoFit/>
          </a:bodyPr>
          <a:lstStyle/>
          <a:p>
            <a:r>
              <a:rPr lang="en-US" sz="2000" dirty="0" smtClean="0"/>
              <a:t>User equilibrium is the same as solving morning and evening independently.</a:t>
            </a:r>
          </a:p>
        </p:txBody>
      </p:sp>
      <p:pic>
        <p:nvPicPr>
          <p:cNvPr id="2" name="Picture 1"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3024" y="1900701"/>
            <a:ext cx="3873500" cy="317500"/>
          </a:xfrm>
          <a:prstGeom prst="rect">
            <a:avLst/>
          </a:prstGeom>
        </p:spPr>
      </p:pic>
      <p:sp>
        <p:nvSpPr>
          <p:cNvPr id="9" name="TextBox 8"/>
          <p:cNvSpPr txBox="1"/>
          <p:nvPr/>
        </p:nvSpPr>
        <p:spPr>
          <a:xfrm>
            <a:off x="152400" y="3531392"/>
            <a:ext cx="8839200" cy="400110"/>
          </a:xfrm>
          <a:prstGeom prst="rect">
            <a:avLst/>
          </a:prstGeom>
          <a:noFill/>
        </p:spPr>
        <p:txBody>
          <a:bodyPr wrap="square" rtlCol="0">
            <a:spAutoFit/>
          </a:bodyPr>
          <a:lstStyle/>
          <a:p>
            <a:r>
              <a:rPr lang="en-US" sz="2000" dirty="0" smtClean="0"/>
              <a:t>For </a:t>
            </a:r>
            <a:r>
              <a:rPr lang="en-US" sz="2000" b="1" dirty="0" smtClean="0"/>
              <a:t>bilinear schedule preferences</a:t>
            </a:r>
            <a:r>
              <a:rPr lang="en-US" sz="2000" dirty="0" smtClean="0"/>
              <a:t>:</a:t>
            </a:r>
          </a:p>
        </p:txBody>
      </p:sp>
      <p:pic>
        <p:nvPicPr>
          <p:cNvPr id="3" name="Picture 2"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2390" y="4064792"/>
            <a:ext cx="2730500" cy="927100"/>
          </a:xfrm>
          <a:prstGeom prst="rect">
            <a:avLst/>
          </a:prstGeom>
        </p:spPr>
      </p:pic>
      <p:pic>
        <p:nvPicPr>
          <p:cNvPr id="5" name="Picture 4"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9647" y="5168900"/>
            <a:ext cx="2641600" cy="927100"/>
          </a:xfrm>
          <a:prstGeom prst="rect">
            <a:avLst/>
          </a:prstGeom>
        </p:spPr>
      </p:pic>
      <p:sp>
        <p:nvSpPr>
          <p:cNvPr id="14" name="TextBox 13"/>
          <p:cNvSpPr txBox="1"/>
          <p:nvPr/>
        </p:nvSpPr>
        <p:spPr>
          <a:xfrm>
            <a:off x="4114800" y="4114800"/>
            <a:ext cx="4038600" cy="400110"/>
          </a:xfrm>
          <a:prstGeom prst="rect">
            <a:avLst/>
          </a:prstGeom>
          <a:noFill/>
        </p:spPr>
        <p:txBody>
          <a:bodyPr wrap="square" rtlCol="0">
            <a:spAutoFit/>
          </a:bodyPr>
          <a:lstStyle/>
          <a:p>
            <a:r>
              <a:rPr lang="en-US" sz="2000" dirty="0" smtClean="0"/>
              <a:t>for early commuters</a:t>
            </a:r>
          </a:p>
        </p:txBody>
      </p:sp>
      <p:sp>
        <p:nvSpPr>
          <p:cNvPr id="15" name="TextBox 14"/>
          <p:cNvSpPr txBox="1"/>
          <p:nvPr/>
        </p:nvSpPr>
        <p:spPr>
          <a:xfrm>
            <a:off x="4114800" y="4552890"/>
            <a:ext cx="4038600" cy="400110"/>
          </a:xfrm>
          <a:prstGeom prst="rect">
            <a:avLst/>
          </a:prstGeom>
          <a:noFill/>
        </p:spPr>
        <p:txBody>
          <a:bodyPr wrap="square" rtlCol="0">
            <a:spAutoFit/>
          </a:bodyPr>
          <a:lstStyle/>
          <a:p>
            <a:r>
              <a:rPr lang="en-US" sz="2000" dirty="0" smtClean="0"/>
              <a:t>for late commuters</a:t>
            </a:r>
          </a:p>
        </p:txBody>
      </p:sp>
      <p:sp>
        <p:nvSpPr>
          <p:cNvPr id="16" name="TextBox 15"/>
          <p:cNvSpPr txBox="1"/>
          <p:nvPr/>
        </p:nvSpPr>
        <p:spPr>
          <a:xfrm>
            <a:off x="4114800" y="5181600"/>
            <a:ext cx="4038600" cy="400110"/>
          </a:xfrm>
          <a:prstGeom prst="rect">
            <a:avLst/>
          </a:prstGeom>
          <a:noFill/>
        </p:spPr>
        <p:txBody>
          <a:bodyPr wrap="square" rtlCol="0">
            <a:spAutoFit/>
          </a:bodyPr>
          <a:lstStyle/>
          <a:p>
            <a:r>
              <a:rPr lang="en-US" sz="2000" dirty="0" smtClean="0"/>
              <a:t>for early commuters</a:t>
            </a:r>
          </a:p>
        </p:txBody>
      </p:sp>
      <p:sp>
        <p:nvSpPr>
          <p:cNvPr id="17" name="TextBox 16"/>
          <p:cNvSpPr txBox="1"/>
          <p:nvPr/>
        </p:nvSpPr>
        <p:spPr>
          <a:xfrm>
            <a:off x="4114800" y="5619690"/>
            <a:ext cx="4038600" cy="400110"/>
          </a:xfrm>
          <a:prstGeom prst="rect">
            <a:avLst/>
          </a:prstGeom>
          <a:noFill/>
        </p:spPr>
        <p:txBody>
          <a:bodyPr wrap="square" rtlCol="0">
            <a:spAutoFit/>
          </a:bodyPr>
          <a:lstStyle/>
          <a:p>
            <a:r>
              <a:rPr lang="en-US" sz="2000" dirty="0" smtClean="0"/>
              <a:t>for late commuters</a:t>
            </a:r>
          </a:p>
        </p:txBody>
      </p:sp>
    </p:spTree>
    <p:extLst>
      <p:ext uri="{BB962C8B-B14F-4D97-AF65-F5344CB8AC3E}">
        <p14:creationId xmlns:p14="http://schemas.microsoft.com/office/powerpoint/2010/main" val="157506342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Rigid Work Duration</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COMBINED MORNING AND EVENING COMMUTES</a:t>
            </a:r>
            <a:endParaRPr lang="en-US" sz="1600" dirty="0">
              <a:solidFill>
                <a:srgbClr val="D21034"/>
              </a:solidFill>
            </a:endParaRPr>
          </a:p>
        </p:txBody>
      </p:sp>
      <p:sp>
        <p:nvSpPr>
          <p:cNvPr id="8" name="TextBox 7"/>
          <p:cNvSpPr txBox="1"/>
          <p:nvPr/>
        </p:nvSpPr>
        <p:spPr>
          <a:xfrm>
            <a:off x="152400" y="1295400"/>
            <a:ext cx="8839200" cy="400110"/>
          </a:xfrm>
          <a:prstGeom prst="rect">
            <a:avLst/>
          </a:prstGeom>
          <a:noFill/>
        </p:spPr>
        <p:txBody>
          <a:bodyPr wrap="square" rtlCol="0">
            <a:spAutoFit/>
          </a:bodyPr>
          <a:lstStyle/>
          <a:p>
            <a:r>
              <a:rPr lang="en-US" sz="2000" dirty="0" smtClean="0"/>
              <a:t>Schedule requires work duration     , with flexible start and end time.</a:t>
            </a:r>
          </a:p>
        </p:txBody>
      </p:sp>
      <p:sp>
        <p:nvSpPr>
          <p:cNvPr id="11" name="TextBox 10"/>
          <p:cNvSpPr txBox="1"/>
          <p:nvPr/>
        </p:nvSpPr>
        <p:spPr>
          <a:xfrm>
            <a:off x="152400" y="3531392"/>
            <a:ext cx="8839200" cy="400110"/>
          </a:xfrm>
          <a:prstGeom prst="rect">
            <a:avLst/>
          </a:prstGeom>
          <a:noFill/>
        </p:spPr>
        <p:txBody>
          <a:bodyPr wrap="square" rtlCol="0">
            <a:spAutoFit/>
          </a:bodyPr>
          <a:lstStyle/>
          <a:p>
            <a:r>
              <a:rPr lang="en-US" sz="2000" dirty="0" smtClean="0"/>
              <a:t>For </a:t>
            </a:r>
            <a:r>
              <a:rPr lang="en-US" sz="2000" b="1" dirty="0" smtClean="0"/>
              <a:t>bilinear schedule preferences</a:t>
            </a:r>
            <a:r>
              <a:rPr lang="en-US" sz="2000" dirty="0" smtClean="0"/>
              <a:t>, such that                     and              :</a:t>
            </a:r>
          </a:p>
        </p:txBody>
      </p:sp>
      <p:sp>
        <p:nvSpPr>
          <p:cNvPr id="14" name="TextBox 13"/>
          <p:cNvSpPr txBox="1"/>
          <p:nvPr/>
        </p:nvSpPr>
        <p:spPr>
          <a:xfrm>
            <a:off x="4648200" y="4114800"/>
            <a:ext cx="4038600" cy="400110"/>
          </a:xfrm>
          <a:prstGeom prst="rect">
            <a:avLst/>
          </a:prstGeom>
          <a:noFill/>
        </p:spPr>
        <p:txBody>
          <a:bodyPr wrap="square" rtlCol="0">
            <a:spAutoFit/>
          </a:bodyPr>
          <a:lstStyle/>
          <a:p>
            <a:r>
              <a:rPr lang="en-US" sz="2000" dirty="0" smtClean="0"/>
              <a:t>for early commuters</a:t>
            </a:r>
          </a:p>
        </p:txBody>
      </p:sp>
      <p:sp>
        <p:nvSpPr>
          <p:cNvPr id="15" name="TextBox 14"/>
          <p:cNvSpPr txBox="1"/>
          <p:nvPr/>
        </p:nvSpPr>
        <p:spPr>
          <a:xfrm>
            <a:off x="4648200" y="4552890"/>
            <a:ext cx="4038600" cy="400110"/>
          </a:xfrm>
          <a:prstGeom prst="rect">
            <a:avLst/>
          </a:prstGeom>
          <a:noFill/>
        </p:spPr>
        <p:txBody>
          <a:bodyPr wrap="square" rtlCol="0">
            <a:spAutoFit/>
          </a:bodyPr>
          <a:lstStyle/>
          <a:p>
            <a:r>
              <a:rPr lang="en-US" sz="2000" dirty="0" smtClean="0"/>
              <a:t>for late commuters</a:t>
            </a:r>
          </a:p>
        </p:txBody>
      </p:sp>
      <p:pic>
        <p:nvPicPr>
          <p:cNvPr id="2" name="Picture 1"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2400" y="1371600"/>
            <a:ext cx="228600" cy="228600"/>
          </a:xfrm>
          <a:prstGeom prst="rect">
            <a:avLst/>
          </a:prstGeom>
        </p:spPr>
      </p:pic>
      <p:pic>
        <p:nvPicPr>
          <p:cNvPr id="3" name="Picture 2"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2992" y="1905000"/>
            <a:ext cx="5854700" cy="317500"/>
          </a:xfrm>
          <a:prstGeom prst="rect">
            <a:avLst/>
          </a:prstGeom>
        </p:spPr>
      </p:pic>
      <p:pic>
        <p:nvPicPr>
          <p:cNvPr id="5" name="Picture 4"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63700" y="2362200"/>
            <a:ext cx="2527300" cy="927100"/>
          </a:xfrm>
          <a:prstGeom prst="rect">
            <a:avLst/>
          </a:prstGeom>
        </p:spPr>
      </p:pic>
      <p:sp>
        <p:nvSpPr>
          <p:cNvPr id="20" name="TextBox 19"/>
          <p:cNvSpPr txBox="1"/>
          <p:nvPr/>
        </p:nvSpPr>
        <p:spPr>
          <a:xfrm>
            <a:off x="4343400" y="2407040"/>
            <a:ext cx="4038600" cy="400110"/>
          </a:xfrm>
          <a:prstGeom prst="rect">
            <a:avLst/>
          </a:prstGeom>
          <a:noFill/>
        </p:spPr>
        <p:txBody>
          <a:bodyPr wrap="square" rtlCol="0">
            <a:spAutoFit/>
          </a:bodyPr>
          <a:lstStyle/>
          <a:p>
            <a:r>
              <a:rPr lang="en-US" sz="2000" dirty="0" smtClean="0"/>
              <a:t>for</a:t>
            </a:r>
          </a:p>
        </p:txBody>
      </p:sp>
      <p:sp>
        <p:nvSpPr>
          <p:cNvPr id="21" name="TextBox 20"/>
          <p:cNvSpPr txBox="1"/>
          <p:nvPr/>
        </p:nvSpPr>
        <p:spPr>
          <a:xfrm>
            <a:off x="4343400" y="2845130"/>
            <a:ext cx="4038600" cy="400110"/>
          </a:xfrm>
          <a:prstGeom prst="rect">
            <a:avLst/>
          </a:prstGeom>
          <a:noFill/>
        </p:spPr>
        <p:txBody>
          <a:bodyPr wrap="square" rtlCol="0">
            <a:spAutoFit/>
          </a:bodyPr>
          <a:lstStyle/>
          <a:p>
            <a:r>
              <a:rPr lang="en-US" sz="2000" dirty="0" smtClean="0"/>
              <a:t>otherwise</a:t>
            </a:r>
          </a:p>
        </p:txBody>
      </p:sp>
      <p:pic>
        <p:nvPicPr>
          <p:cNvPr id="6" name="Picture 5"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40300" y="2483240"/>
            <a:ext cx="1689100" cy="279400"/>
          </a:xfrm>
          <a:prstGeom prst="rect">
            <a:avLst/>
          </a:prstGeom>
        </p:spPr>
      </p:pic>
      <p:pic>
        <p:nvPicPr>
          <p:cNvPr id="18" name="Picture 17"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10200" y="3581400"/>
            <a:ext cx="1270000" cy="279400"/>
          </a:xfrm>
          <a:prstGeom prst="rect">
            <a:avLst/>
          </a:prstGeom>
        </p:spPr>
      </p:pic>
      <p:pic>
        <p:nvPicPr>
          <p:cNvPr id="19" name="Picture 18"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15200" y="3581400"/>
            <a:ext cx="838200" cy="330200"/>
          </a:xfrm>
          <a:prstGeom prst="rect">
            <a:avLst/>
          </a:prstGeom>
        </p:spPr>
      </p:pic>
      <p:pic>
        <p:nvPicPr>
          <p:cNvPr id="22" name="Picture 21"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43000" y="4102100"/>
            <a:ext cx="3390900" cy="927100"/>
          </a:xfrm>
          <a:prstGeom prst="rect">
            <a:avLst/>
          </a:prstGeom>
        </p:spPr>
      </p:pic>
      <p:pic>
        <p:nvPicPr>
          <p:cNvPr id="23" name="Picture 22" descr="latex-image-1.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43000" y="5257800"/>
            <a:ext cx="1282700" cy="368300"/>
          </a:xfrm>
          <a:prstGeom prst="rect">
            <a:avLst/>
          </a:prstGeom>
        </p:spPr>
      </p:pic>
    </p:spTree>
    <p:extLst>
      <p:ext uri="{BB962C8B-B14F-4D97-AF65-F5344CB8AC3E}">
        <p14:creationId xmlns:p14="http://schemas.microsoft.com/office/powerpoint/2010/main" val="189990867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Arrow Connector 40"/>
          <p:cNvCxnSpPr/>
          <p:nvPr/>
        </p:nvCxnSpPr>
        <p:spPr>
          <a:xfrm>
            <a:off x="1395307" y="5838418"/>
            <a:ext cx="6834293" cy="0"/>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Rigid Work Duration</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COMBINED MORNING AND EVENING COMMUTES</a:t>
            </a:r>
            <a:endParaRPr lang="en-US" sz="1600" dirty="0">
              <a:solidFill>
                <a:srgbClr val="D21034"/>
              </a:solidFill>
            </a:endParaRPr>
          </a:p>
        </p:txBody>
      </p:sp>
      <p:cxnSp>
        <p:nvCxnSpPr>
          <p:cNvPr id="24" name="Straight Connector 23"/>
          <p:cNvCxnSpPr/>
          <p:nvPr/>
        </p:nvCxnSpPr>
        <p:spPr>
          <a:xfrm flipH="1">
            <a:off x="1371602" y="3730625"/>
            <a:ext cx="256695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a:xfrm rot="16200000" flipV="1">
            <a:off x="3584288" y="3279488"/>
            <a:ext cx="146386" cy="152638"/>
            <a:chOff x="4724400" y="4998262"/>
            <a:chExt cx="255124" cy="259538"/>
          </a:xfrm>
        </p:grpSpPr>
        <p:cxnSp>
          <p:nvCxnSpPr>
            <p:cNvPr id="26" name="Straight Connector 25"/>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rot="16200000" flipV="1">
            <a:off x="2896050" y="4685803"/>
            <a:ext cx="304799" cy="77189"/>
            <a:chOff x="4724400" y="4998262"/>
            <a:chExt cx="255124" cy="259538"/>
          </a:xfrm>
        </p:grpSpPr>
        <p:cxnSp>
          <p:nvCxnSpPr>
            <p:cNvPr id="30" name="Straight Connector 29"/>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5791200" y="4648200"/>
            <a:ext cx="119115" cy="205969"/>
            <a:chOff x="4724400" y="4998262"/>
            <a:chExt cx="255124" cy="259538"/>
          </a:xfrm>
        </p:grpSpPr>
        <p:cxnSp>
          <p:nvCxnSpPr>
            <p:cNvPr id="34" name="Straight Connector 33"/>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6" name="Straight Connector 35"/>
          <p:cNvCxnSpPr/>
          <p:nvPr/>
        </p:nvCxnSpPr>
        <p:spPr>
          <a:xfrm>
            <a:off x="3949698" y="2362200"/>
            <a:ext cx="2" cy="3460366"/>
          </a:xfrm>
          <a:prstGeom prst="line">
            <a:avLst/>
          </a:prstGeom>
          <a:ln w="12700">
            <a:solidFill>
              <a:srgbClr val="848589"/>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8334928" y="5681246"/>
            <a:ext cx="662160" cy="338554"/>
          </a:xfrm>
          <a:prstGeom prst="rect">
            <a:avLst/>
          </a:prstGeom>
          <a:noFill/>
        </p:spPr>
        <p:txBody>
          <a:bodyPr wrap="none" rtlCol="0">
            <a:spAutoFit/>
          </a:bodyPr>
          <a:lstStyle/>
          <a:p>
            <a:r>
              <a:rPr lang="en-US" sz="1600" b="1" dirty="0" smtClean="0"/>
              <a:t>Time</a:t>
            </a:r>
            <a:endParaRPr lang="en-US" sz="1600" b="1" dirty="0"/>
          </a:p>
        </p:txBody>
      </p:sp>
      <p:sp>
        <p:nvSpPr>
          <p:cNvPr id="38" name="TextBox 37"/>
          <p:cNvSpPr txBox="1"/>
          <p:nvPr/>
        </p:nvSpPr>
        <p:spPr>
          <a:xfrm>
            <a:off x="152400" y="1371600"/>
            <a:ext cx="1196674" cy="553998"/>
          </a:xfrm>
          <a:prstGeom prst="rect">
            <a:avLst/>
          </a:prstGeom>
          <a:noFill/>
        </p:spPr>
        <p:txBody>
          <a:bodyPr wrap="none" rtlCol="0">
            <a:spAutoFit/>
          </a:bodyPr>
          <a:lstStyle/>
          <a:p>
            <a:r>
              <a:rPr lang="en-US" sz="1600" b="1" dirty="0" smtClean="0"/>
              <a:t>Cum. Trips</a:t>
            </a:r>
          </a:p>
          <a:p>
            <a:pPr algn="ctr"/>
            <a:r>
              <a:rPr lang="en-US" sz="1400" dirty="0" smtClean="0"/>
              <a:t>(# trips)</a:t>
            </a:r>
            <a:endParaRPr lang="en-US" sz="1400" dirty="0"/>
          </a:p>
        </p:txBody>
      </p:sp>
      <p:cxnSp>
        <p:nvCxnSpPr>
          <p:cNvPr id="39" name="Straight Connector 38"/>
          <p:cNvCxnSpPr/>
          <p:nvPr/>
        </p:nvCxnSpPr>
        <p:spPr>
          <a:xfrm>
            <a:off x="3949700" y="2353261"/>
            <a:ext cx="1219200" cy="0"/>
          </a:xfrm>
          <a:prstGeom prst="line">
            <a:avLst/>
          </a:prstGeom>
          <a:ln w="127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1395307" y="5818896"/>
            <a:ext cx="2543252" cy="0"/>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1428136" y="2359830"/>
            <a:ext cx="2523252"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3955235" y="3733800"/>
            <a:ext cx="2447219" cy="0"/>
          </a:xfrm>
          <a:prstGeom prst="line">
            <a:avLst/>
          </a:prstGeom>
          <a:ln w="6350">
            <a:solidFill>
              <a:schemeClr val="tx1"/>
            </a:solidFill>
            <a:prstDash val="solid"/>
            <a:headEnd type="triangle" w="med" len="lg"/>
            <a:tailEnd type="triangle" w="med" len="lg"/>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V="1">
            <a:off x="2803519" y="3733800"/>
            <a:ext cx="473081" cy="2089969"/>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457200" y="3886200"/>
            <a:ext cx="748923" cy="338554"/>
          </a:xfrm>
          <a:prstGeom prst="rect">
            <a:avLst/>
          </a:prstGeom>
          <a:noFill/>
        </p:spPr>
        <p:txBody>
          <a:bodyPr wrap="none" rtlCol="0">
            <a:spAutoFit/>
          </a:bodyPr>
          <a:lstStyle/>
          <a:p>
            <a:pPr algn="r"/>
            <a:r>
              <a:rPr lang="en-US" sz="1600" dirty="0" smtClean="0">
                <a:solidFill>
                  <a:srgbClr val="848589"/>
                </a:solidFill>
              </a:rPr>
              <a:t>EARLY</a:t>
            </a:r>
          </a:p>
        </p:txBody>
      </p:sp>
      <p:sp>
        <p:nvSpPr>
          <p:cNvPr id="55" name="TextBox 54"/>
          <p:cNvSpPr txBox="1"/>
          <p:nvPr/>
        </p:nvSpPr>
        <p:spPr>
          <a:xfrm>
            <a:off x="603126" y="3276600"/>
            <a:ext cx="616074" cy="338554"/>
          </a:xfrm>
          <a:prstGeom prst="rect">
            <a:avLst/>
          </a:prstGeom>
          <a:noFill/>
        </p:spPr>
        <p:txBody>
          <a:bodyPr wrap="none" rtlCol="0">
            <a:spAutoFit/>
          </a:bodyPr>
          <a:lstStyle/>
          <a:p>
            <a:pPr algn="r"/>
            <a:r>
              <a:rPr lang="en-US" sz="1600" dirty="0" smtClean="0">
                <a:solidFill>
                  <a:srgbClr val="848589"/>
                </a:solidFill>
              </a:rPr>
              <a:t>LATE</a:t>
            </a:r>
          </a:p>
        </p:txBody>
      </p:sp>
      <p:cxnSp>
        <p:nvCxnSpPr>
          <p:cNvPr id="56" name="Straight Arrow Connector 55"/>
          <p:cNvCxnSpPr/>
          <p:nvPr/>
        </p:nvCxnSpPr>
        <p:spPr>
          <a:xfrm flipH="1" flipV="1">
            <a:off x="1219200" y="3200400"/>
            <a:ext cx="1941" cy="380999"/>
          </a:xfrm>
          <a:prstGeom prst="straightConnector1">
            <a:avLst/>
          </a:prstGeom>
          <a:ln w="12700">
            <a:solidFill>
              <a:srgbClr val="848589"/>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a:off x="1219200" y="3962400"/>
            <a:ext cx="1942" cy="381000"/>
          </a:xfrm>
          <a:prstGeom prst="straightConnector1">
            <a:avLst/>
          </a:prstGeom>
          <a:ln w="12700">
            <a:solidFill>
              <a:srgbClr val="848589"/>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V="1">
            <a:off x="1395307" y="1632243"/>
            <a:ext cx="0" cy="4206176"/>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2806700" y="2362200"/>
            <a:ext cx="1907566" cy="3460538"/>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3276600" y="2331182"/>
            <a:ext cx="1444734" cy="1402618"/>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pic>
        <p:nvPicPr>
          <p:cNvPr id="75" name="Picture 74"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6200" y="2247900"/>
            <a:ext cx="609600" cy="266700"/>
          </a:xfrm>
          <a:prstGeom prst="rect">
            <a:avLst/>
          </a:prstGeom>
        </p:spPr>
      </p:pic>
      <p:pic>
        <p:nvPicPr>
          <p:cNvPr id="77" name="Picture 76"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2000" y="2552316"/>
            <a:ext cx="584200" cy="266700"/>
          </a:xfrm>
          <a:prstGeom prst="rect">
            <a:avLst/>
          </a:prstGeom>
        </p:spPr>
      </p:pic>
      <p:pic>
        <p:nvPicPr>
          <p:cNvPr id="9" name="Picture 8"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6800" y="2247900"/>
            <a:ext cx="228600" cy="190500"/>
          </a:xfrm>
          <a:prstGeom prst="rect">
            <a:avLst/>
          </a:prstGeom>
        </p:spPr>
      </p:pic>
      <p:cxnSp>
        <p:nvCxnSpPr>
          <p:cNvPr id="93" name="Straight Connector 92"/>
          <p:cNvCxnSpPr/>
          <p:nvPr/>
        </p:nvCxnSpPr>
        <p:spPr>
          <a:xfrm>
            <a:off x="6400798" y="2371139"/>
            <a:ext cx="2" cy="3460366"/>
          </a:xfrm>
          <a:prstGeom prst="line">
            <a:avLst/>
          </a:prstGeom>
          <a:ln w="127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6400800" y="2362200"/>
            <a:ext cx="1219200" cy="0"/>
          </a:xfrm>
          <a:prstGeom prst="line">
            <a:avLst/>
          </a:prstGeom>
          <a:ln w="127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V="1">
            <a:off x="5257800" y="2371139"/>
            <a:ext cx="1907566" cy="3460538"/>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pic>
        <p:nvPicPr>
          <p:cNvPr id="96" name="Picture 95"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74473" y="4724400"/>
            <a:ext cx="177800" cy="203200"/>
          </a:xfrm>
          <a:prstGeom prst="rect">
            <a:avLst/>
          </a:prstGeom>
        </p:spPr>
      </p:pic>
      <p:pic>
        <p:nvPicPr>
          <p:cNvPr id="97" name="Picture 96"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45100" y="2247900"/>
            <a:ext cx="698500" cy="266700"/>
          </a:xfrm>
          <a:prstGeom prst="rect">
            <a:avLst/>
          </a:prstGeom>
        </p:spPr>
      </p:pic>
      <p:pic>
        <p:nvPicPr>
          <p:cNvPr id="98" name="Picture 97"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25900" y="2057400"/>
            <a:ext cx="647700" cy="266700"/>
          </a:xfrm>
          <a:prstGeom prst="rect">
            <a:avLst/>
          </a:prstGeom>
        </p:spPr>
      </p:pic>
      <p:pic>
        <p:nvPicPr>
          <p:cNvPr id="99" name="Picture 98"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35500" y="2552700"/>
            <a:ext cx="673100" cy="266700"/>
          </a:xfrm>
          <a:prstGeom prst="rect">
            <a:avLst/>
          </a:prstGeom>
        </p:spPr>
      </p:pic>
      <p:grpSp>
        <p:nvGrpSpPr>
          <p:cNvPr id="100" name="Group 99"/>
          <p:cNvGrpSpPr/>
          <p:nvPr/>
        </p:nvGrpSpPr>
        <p:grpSpPr>
          <a:xfrm>
            <a:off x="3340100" y="4648200"/>
            <a:ext cx="119115" cy="205969"/>
            <a:chOff x="4724400" y="4998262"/>
            <a:chExt cx="255124" cy="259538"/>
          </a:xfrm>
        </p:grpSpPr>
        <p:cxnSp>
          <p:nvCxnSpPr>
            <p:cNvPr id="101" name="Straight Connector 100"/>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03" name="Picture 102"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19800" y="4724400"/>
            <a:ext cx="177800" cy="203200"/>
          </a:xfrm>
          <a:prstGeom prst="rect">
            <a:avLst/>
          </a:prstGeom>
        </p:spPr>
      </p:pic>
      <p:pic>
        <p:nvPicPr>
          <p:cNvPr id="104" name="Picture 103" descr="latex-image-1.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286000" y="2870200"/>
            <a:ext cx="1168400" cy="482600"/>
          </a:xfrm>
          <a:prstGeom prst="rect">
            <a:avLst/>
          </a:prstGeom>
        </p:spPr>
      </p:pic>
      <p:pic>
        <p:nvPicPr>
          <p:cNvPr id="105" name="Picture 104" descr="latex-image-1.pd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828800" y="4343400"/>
            <a:ext cx="1066800" cy="469900"/>
          </a:xfrm>
          <a:prstGeom prst="rect">
            <a:avLst/>
          </a:prstGeom>
        </p:spPr>
      </p:pic>
      <p:pic>
        <p:nvPicPr>
          <p:cNvPr id="114" name="Picture 113" descr="latex-image-1.pdf"/>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105400" y="3429000"/>
            <a:ext cx="203200" cy="190500"/>
          </a:xfrm>
          <a:prstGeom prst="rect">
            <a:avLst/>
          </a:prstGeom>
        </p:spPr>
      </p:pic>
    </p:spTree>
    <p:extLst>
      <p:ext uri="{BB962C8B-B14F-4D97-AF65-F5344CB8AC3E}">
        <p14:creationId xmlns:p14="http://schemas.microsoft.com/office/powerpoint/2010/main" val="109195410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Fixed Wish Order with Cars and Transit</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COMBINED MORNING AND EVENING COMMUTES</a:t>
            </a:r>
            <a:endParaRPr lang="en-US" sz="1600" dirty="0">
              <a:solidFill>
                <a:srgbClr val="D21034"/>
              </a:solidFill>
            </a:endParaRPr>
          </a:p>
        </p:txBody>
      </p:sp>
      <p:sp>
        <p:nvSpPr>
          <p:cNvPr id="90" name="TextBox 89"/>
          <p:cNvSpPr txBox="1"/>
          <p:nvPr/>
        </p:nvSpPr>
        <p:spPr>
          <a:xfrm>
            <a:off x="152400" y="1295400"/>
            <a:ext cx="8382000" cy="707886"/>
          </a:xfrm>
          <a:prstGeom prst="rect">
            <a:avLst/>
          </a:prstGeom>
          <a:noFill/>
        </p:spPr>
        <p:txBody>
          <a:bodyPr wrap="square" rtlCol="0">
            <a:spAutoFit/>
          </a:bodyPr>
          <a:lstStyle/>
          <a:p>
            <a:r>
              <a:rPr lang="en-US" sz="2000" dirty="0" smtClean="0"/>
              <a:t>Mode choice can easily be reintroduced in the case that wished order for morning departure and evening arrivals are the same.</a:t>
            </a:r>
          </a:p>
        </p:txBody>
      </p:sp>
      <p:sp>
        <p:nvSpPr>
          <p:cNvPr id="8" name="TextBox 7"/>
          <p:cNvSpPr txBox="1"/>
          <p:nvPr/>
        </p:nvSpPr>
        <p:spPr>
          <a:xfrm>
            <a:off x="152400" y="2419290"/>
            <a:ext cx="8382000" cy="400110"/>
          </a:xfrm>
          <a:prstGeom prst="rect">
            <a:avLst/>
          </a:prstGeom>
          <a:noFill/>
        </p:spPr>
        <p:txBody>
          <a:bodyPr wrap="square" rtlCol="0">
            <a:spAutoFit/>
          </a:bodyPr>
          <a:lstStyle/>
          <a:p>
            <a:r>
              <a:rPr lang="en-US" sz="2000" dirty="0" smtClean="0"/>
              <a:t>Transit is competitive for commuters facing round-trip queuing of         .</a:t>
            </a:r>
          </a:p>
        </p:txBody>
      </p:sp>
      <p:pic>
        <p:nvPicPr>
          <p:cNvPr id="2" name="Picture 1"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9456" y="2514600"/>
            <a:ext cx="495300" cy="266700"/>
          </a:xfrm>
          <a:prstGeom prst="rect">
            <a:avLst/>
          </a:prstGeom>
        </p:spPr>
      </p:pic>
    </p:spTree>
    <p:extLst>
      <p:ext uri="{BB962C8B-B14F-4D97-AF65-F5344CB8AC3E}">
        <p14:creationId xmlns:p14="http://schemas.microsoft.com/office/powerpoint/2010/main" val="298703386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Fixed Wish Order with Cars and Transit</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COMBINED MORNING AND EVENING COMMUTES</a:t>
            </a:r>
            <a:endParaRPr lang="en-US" sz="1600" dirty="0">
              <a:solidFill>
                <a:srgbClr val="D21034"/>
              </a:solidFill>
            </a:endParaRPr>
          </a:p>
        </p:txBody>
      </p:sp>
      <p:sp>
        <p:nvSpPr>
          <p:cNvPr id="90" name="TextBox 89"/>
          <p:cNvSpPr txBox="1"/>
          <p:nvPr/>
        </p:nvSpPr>
        <p:spPr>
          <a:xfrm>
            <a:off x="152400" y="1295400"/>
            <a:ext cx="8382000" cy="707886"/>
          </a:xfrm>
          <a:prstGeom prst="rect">
            <a:avLst/>
          </a:prstGeom>
          <a:noFill/>
        </p:spPr>
        <p:txBody>
          <a:bodyPr wrap="square" rtlCol="0">
            <a:spAutoFit/>
          </a:bodyPr>
          <a:lstStyle/>
          <a:p>
            <a:r>
              <a:rPr lang="en-US" sz="2000" dirty="0" smtClean="0"/>
              <a:t>Mode choice can easily be reintroduced in the case that wished order for morning departure and evening arrivals are the same.</a:t>
            </a:r>
          </a:p>
        </p:txBody>
      </p:sp>
      <p:sp>
        <p:nvSpPr>
          <p:cNvPr id="7" name="TextBox 6"/>
          <p:cNvSpPr txBox="1"/>
          <p:nvPr/>
        </p:nvSpPr>
        <p:spPr>
          <a:xfrm>
            <a:off x="152400" y="3200400"/>
            <a:ext cx="8839200" cy="707886"/>
          </a:xfrm>
          <a:prstGeom prst="rect">
            <a:avLst/>
          </a:prstGeom>
          <a:noFill/>
        </p:spPr>
        <p:txBody>
          <a:bodyPr wrap="square" rtlCol="0">
            <a:spAutoFit/>
          </a:bodyPr>
          <a:lstStyle/>
          <a:p>
            <a:r>
              <a:rPr lang="en-US" sz="2000" dirty="0" smtClean="0"/>
              <a:t>For the case that demand rates are                   and              </a:t>
            </a:r>
            <a:r>
              <a:rPr lang="en-US" sz="2000" dirty="0"/>
              <a:t> </a:t>
            </a:r>
            <a:r>
              <a:rPr lang="en-US" sz="2000" dirty="0" smtClean="0"/>
              <a:t>               , and transit capacity is proportional to       and      :</a:t>
            </a:r>
          </a:p>
        </p:txBody>
      </p:sp>
      <p:sp>
        <p:nvSpPr>
          <p:cNvPr id="8" name="TextBox 7"/>
          <p:cNvSpPr txBox="1"/>
          <p:nvPr/>
        </p:nvSpPr>
        <p:spPr>
          <a:xfrm>
            <a:off x="152400" y="2419290"/>
            <a:ext cx="8382000" cy="400110"/>
          </a:xfrm>
          <a:prstGeom prst="rect">
            <a:avLst/>
          </a:prstGeom>
          <a:noFill/>
        </p:spPr>
        <p:txBody>
          <a:bodyPr wrap="square" rtlCol="0">
            <a:spAutoFit/>
          </a:bodyPr>
          <a:lstStyle/>
          <a:p>
            <a:r>
              <a:rPr lang="en-US" sz="2000" dirty="0" smtClean="0"/>
              <a:t>Transit is competitive for commuters facing round-trip queuing of         .</a:t>
            </a:r>
          </a:p>
        </p:txBody>
      </p:sp>
      <p:pic>
        <p:nvPicPr>
          <p:cNvPr id="2" name="Picture 1"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9456" y="2514600"/>
            <a:ext cx="495300" cy="266700"/>
          </a:xfrm>
          <a:prstGeom prst="rect">
            <a:avLst/>
          </a:prstGeom>
        </p:spPr>
      </p:pic>
      <p:pic>
        <p:nvPicPr>
          <p:cNvPr id="3" name="Picture 2"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7200" y="3292280"/>
            <a:ext cx="1104900" cy="279400"/>
          </a:xfrm>
          <a:prstGeom prst="rect">
            <a:avLst/>
          </a:prstGeom>
        </p:spPr>
      </p:pic>
      <p:pic>
        <p:nvPicPr>
          <p:cNvPr id="5" name="Picture 4"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81700" y="3251200"/>
            <a:ext cx="1981200" cy="330200"/>
          </a:xfrm>
          <a:prstGeom prst="rect">
            <a:avLst/>
          </a:prstGeom>
        </p:spPr>
      </p:pic>
      <p:pic>
        <p:nvPicPr>
          <p:cNvPr id="6" name="Picture 5"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38600" y="3673280"/>
            <a:ext cx="304800" cy="203200"/>
          </a:xfrm>
          <a:prstGeom prst="rect">
            <a:avLst/>
          </a:prstGeom>
        </p:spPr>
      </p:pic>
      <p:pic>
        <p:nvPicPr>
          <p:cNvPr id="9" name="Picture 8"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21644" y="3550040"/>
            <a:ext cx="304800" cy="330200"/>
          </a:xfrm>
          <a:prstGeom prst="rect">
            <a:avLst/>
          </a:prstGeom>
        </p:spPr>
      </p:pic>
      <p:sp>
        <p:nvSpPr>
          <p:cNvPr id="13" name="TextBox 12"/>
          <p:cNvSpPr txBox="1"/>
          <p:nvPr/>
        </p:nvSpPr>
        <p:spPr>
          <a:xfrm>
            <a:off x="1143000" y="4267200"/>
            <a:ext cx="2895600" cy="707886"/>
          </a:xfrm>
          <a:prstGeom prst="rect">
            <a:avLst/>
          </a:prstGeom>
          <a:noFill/>
        </p:spPr>
        <p:txBody>
          <a:bodyPr wrap="square" rtlCol="0">
            <a:spAutoFit/>
          </a:bodyPr>
          <a:lstStyle/>
          <a:p>
            <a:r>
              <a:rPr lang="en-US" sz="2000" dirty="0" smtClean="0"/>
              <a:t>Number of early drivers, before transit is used</a:t>
            </a:r>
          </a:p>
        </p:txBody>
      </p:sp>
      <p:sp>
        <p:nvSpPr>
          <p:cNvPr id="17" name="TextBox 16"/>
          <p:cNvSpPr txBox="1"/>
          <p:nvPr/>
        </p:nvSpPr>
        <p:spPr>
          <a:xfrm>
            <a:off x="5029200" y="4267200"/>
            <a:ext cx="2819400" cy="707886"/>
          </a:xfrm>
          <a:prstGeom prst="rect">
            <a:avLst/>
          </a:prstGeom>
          <a:noFill/>
        </p:spPr>
        <p:txBody>
          <a:bodyPr wrap="square" rtlCol="0">
            <a:spAutoFit/>
          </a:bodyPr>
          <a:lstStyle/>
          <a:p>
            <a:r>
              <a:rPr lang="en-US" sz="2000" dirty="0" smtClean="0"/>
              <a:t>Number of late drivers, after transit is used</a:t>
            </a:r>
          </a:p>
        </p:txBody>
      </p:sp>
      <p:pic>
        <p:nvPicPr>
          <p:cNvPr id="10" name="Picture 9"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83564" y="5178834"/>
            <a:ext cx="1600200" cy="812800"/>
          </a:xfrm>
          <a:prstGeom prst="rect">
            <a:avLst/>
          </a:prstGeom>
        </p:spPr>
      </p:pic>
      <p:pic>
        <p:nvPicPr>
          <p:cNvPr id="11" name="Picture 10"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05256" y="5181600"/>
            <a:ext cx="1676400" cy="812800"/>
          </a:xfrm>
          <a:prstGeom prst="rect">
            <a:avLst/>
          </a:prstGeom>
        </p:spPr>
      </p:pic>
    </p:spTree>
    <p:extLst>
      <p:ext uri="{BB962C8B-B14F-4D97-AF65-F5344CB8AC3E}">
        <p14:creationId xmlns:p14="http://schemas.microsoft.com/office/powerpoint/2010/main" val="414890026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 name="Group 106"/>
          <p:cNvGrpSpPr/>
          <p:nvPr/>
        </p:nvGrpSpPr>
        <p:grpSpPr>
          <a:xfrm>
            <a:off x="3652507" y="2813424"/>
            <a:ext cx="119115" cy="190094"/>
            <a:chOff x="4724400" y="4998262"/>
            <a:chExt cx="255124" cy="259538"/>
          </a:xfrm>
        </p:grpSpPr>
        <p:cxnSp>
          <p:nvCxnSpPr>
            <p:cNvPr id="108" name="Straight Connector 107"/>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0" name="Group 109"/>
          <p:cNvGrpSpPr/>
          <p:nvPr/>
        </p:nvGrpSpPr>
        <p:grpSpPr>
          <a:xfrm>
            <a:off x="3001174" y="4267200"/>
            <a:ext cx="89741" cy="190094"/>
            <a:chOff x="4724400" y="4998262"/>
            <a:chExt cx="255124" cy="259538"/>
          </a:xfrm>
        </p:grpSpPr>
        <p:cxnSp>
          <p:nvCxnSpPr>
            <p:cNvPr id="111" name="Straight Connector 110"/>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4" name="Straight Connector 73"/>
          <p:cNvCxnSpPr/>
          <p:nvPr/>
        </p:nvCxnSpPr>
        <p:spPr>
          <a:xfrm flipH="1">
            <a:off x="1371600" y="3124200"/>
            <a:ext cx="5722938"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01" name="Group 100"/>
          <p:cNvGrpSpPr/>
          <p:nvPr/>
        </p:nvGrpSpPr>
        <p:grpSpPr>
          <a:xfrm rot="16200000" flipV="1">
            <a:off x="3529012" y="2630487"/>
            <a:ext cx="107950" cy="155575"/>
            <a:chOff x="4724400" y="4998262"/>
            <a:chExt cx="255124" cy="259538"/>
          </a:xfrm>
        </p:grpSpPr>
        <p:cxnSp>
          <p:nvCxnSpPr>
            <p:cNvPr id="102" name="Straight Connector 101"/>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7" name="Group 96"/>
          <p:cNvGrpSpPr/>
          <p:nvPr/>
        </p:nvGrpSpPr>
        <p:grpSpPr>
          <a:xfrm rot="16200000" flipV="1">
            <a:off x="2336798" y="4181473"/>
            <a:ext cx="381001" cy="63501"/>
            <a:chOff x="4724400" y="4998262"/>
            <a:chExt cx="255124" cy="259538"/>
          </a:xfrm>
        </p:grpSpPr>
        <p:cxnSp>
          <p:nvCxnSpPr>
            <p:cNvPr id="98" name="Straight Connector 97"/>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p:nvCxnSpPr>
        <p:spPr>
          <a:xfrm>
            <a:off x="1395307" y="5818896"/>
            <a:ext cx="1957493" cy="0"/>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grpSp>
        <p:nvGrpSpPr>
          <p:cNvPr id="56" name="Group 55"/>
          <p:cNvGrpSpPr/>
          <p:nvPr/>
        </p:nvGrpSpPr>
        <p:grpSpPr>
          <a:xfrm>
            <a:off x="2486602" y="5175250"/>
            <a:ext cx="119115" cy="190094"/>
            <a:chOff x="4724400" y="4998262"/>
            <a:chExt cx="255124" cy="259538"/>
          </a:xfrm>
        </p:grpSpPr>
        <p:cxnSp>
          <p:nvCxnSpPr>
            <p:cNvPr id="57" name="Straight Connector 56"/>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4" name="Straight Connector 93"/>
          <p:cNvCxnSpPr/>
          <p:nvPr/>
        </p:nvCxnSpPr>
        <p:spPr>
          <a:xfrm flipH="1">
            <a:off x="2629287" y="3581400"/>
            <a:ext cx="745563"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Fixed Wish Order with Cars and Transit</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COMBINED MORNING AND EVENING COMMUTES</a:t>
            </a:r>
            <a:endParaRPr lang="en-US" sz="1600" dirty="0">
              <a:solidFill>
                <a:srgbClr val="D21034"/>
              </a:solidFill>
            </a:endParaRPr>
          </a:p>
        </p:txBody>
      </p:sp>
      <p:cxnSp>
        <p:nvCxnSpPr>
          <p:cNvPr id="18" name="Straight Arrow Connector 17"/>
          <p:cNvCxnSpPr/>
          <p:nvPr/>
        </p:nvCxnSpPr>
        <p:spPr>
          <a:xfrm>
            <a:off x="1395307" y="5838418"/>
            <a:ext cx="6834293" cy="0"/>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398382" y="4800600"/>
            <a:ext cx="5016209"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rot="16200000" flipV="1">
            <a:off x="2728913" y="3290887"/>
            <a:ext cx="171450" cy="142875"/>
            <a:chOff x="4724400" y="4998262"/>
            <a:chExt cx="255124" cy="259538"/>
          </a:xfrm>
        </p:grpSpPr>
        <p:cxnSp>
          <p:nvCxnSpPr>
            <p:cNvPr id="21" name="Straight Connector 20"/>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rot="16200000" flipV="1">
            <a:off x="2164902" y="5208563"/>
            <a:ext cx="304799" cy="77189"/>
            <a:chOff x="4724400" y="4998262"/>
            <a:chExt cx="255124" cy="259538"/>
          </a:xfrm>
        </p:grpSpPr>
        <p:cxnSp>
          <p:nvCxnSpPr>
            <p:cNvPr id="24" name="Straight Connector 23"/>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0" name="Straight Connector 29"/>
          <p:cNvCxnSpPr/>
          <p:nvPr/>
        </p:nvCxnSpPr>
        <p:spPr>
          <a:xfrm>
            <a:off x="3365498" y="2362200"/>
            <a:ext cx="2" cy="3460366"/>
          </a:xfrm>
          <a:prstGeom prst="line">
            <a:avLst/>
          </a:prstGeom>
          <a:ln w="12700">
            <a:solidFill>
              <a:srgbClr val="848589"/>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8334928" y="5681246"/>
            <a:ext cx="662160" cy="338554"/>
          </a:xfrm>
          <a:prstGeom prst="rect">
            <a:avLst/>
          </a:prstGeom>
          <a:noFill/>
        </p:spPr>
        <p:txBody>
          <a:bodyPr wrap="none" rtlCol="0">
            <a:spAutoFit/>
          </a:bodyPr>
          <a:lstStyle/>
          <a:p>
            <a:r>
              <a:rPr lang="en-US" sz="1600" b="1" dirty="0" smtClean="0"/>
              <a:t>Time</a:t>
            </a:r>
            <a:endParaRPr lang="en-US" sz="1600" b="1" dirty="0"/>
          </a:p>
        </p:txBody>
      </p:sp>
      <p:sp>
        <p:nvSpPr>
          <p:cNvPr id="33" name="TextBox 32"/>
          <p:cNvSpPr txBox="1"/>
          <p:nvPr/>
        </p:nvSpPr>
        <p:spPr>
          <a:xfrm>
            <a:off x="152400" y="1371600"/>
            <a:ext cx="1196674" cy="553998"/>
          </a:xfrm>
          <a:prstGeom prst="rect">
            <a:avLst/>
          </a:prstGeom>
          <a:noFill/>
        </p:spPr>
        <p:txBody>
          <a:bodyPr wrap="none" rtlCol="0">
            <a:spAutoFit/>
          </a:bodyPr>
          <a:lstStyle/>
          <a:p>
            <a:r>
              <a:rPr lang="en-US" sz="1600" b="1" dirty="0" smtClean="0"/>
              <a:t>Cum. Trips</a:t>
            </a:r>
          </a:p>
          <a:p>
            <a:pPr algn="ctr"/>
            <a:r>
              <a:rPr lang="en-US" sz="1400" dirty="0" smtClean="0"/>
              <a:t>(# trips)</a:t>
            </a:r>
            <a:endParaRPr lang="en-US" sz="1400" dirty="0"/>
          </a:p>
        </p:txBody>
      </p:sp>
      <p:cxnSp>
        <p:nvCxnSpPr>
          <p:cNvPr id="34" name="Straight Connector 33"/>
          <p:cNvCxnSpPr/>
          <p:nvPr/>
        </p:nvCxnSpPr>
        <p:spPr>
          <a:xfrm>
            <a:off x="3365500" y="2353261"/>
            <a:ext cx="1219200" cy="0"/>
          </a:xfrm>
          <a:prstGeom prst="line">
            <a:avLst/>
          </a:prstGeom>
          <a:ln w="127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1428136" y="2359830"/>
            <a:ext cx="1924664"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2172087" y="4800082"/>
            <a:ext cx="267996" cy="1023688"/>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1395307" y="1632243"/>
            <a:ext cx="0" cy="4206176"/>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2175268" y="4800600"/>
            <a:ext cx="682619" cy="1022138"/>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3010288" y="2360294"/>
            <a:ext cx="1057337" cy="763906"/>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pic>
        <p:nvPicPr>
          <p:cNvPr id="46" name="Picture 45"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29600" y="2247900"/>
            <a:ext cx="609600" cy="266700"/>
          </a:xfrm>
          <a:prstGeom prst="rect">
            <a:avLst/>
          </a:prstGeom>
        </p:spPr>
      </p:pic>
      <p:pic>
        <p:nvPicPr>
          <p:cNvPr id="47" name="Picture 46"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73108" y="2551625"/>
            <a:ext cx="584200" cy="266700"/>
          </a:xfrm>
          <a:prstGeom prst="rect">
            <a:avLst/>
          </a:prstGeom>
        </p:spPr>
      </p:pic>
      <p:pic>
        <p:nvPicPr>
          <p:cNvPr id="48" name="Picture 47"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6800" y="2247900"/>
            <a:ext cx="228600" cy="190500"/>
          </a:xfrm>
          <a:prstGeom prst="rect">
            <a:avLst/>
          </a:prstGeom>
        </p:spPr>
      </p:pic>
      <p:cxnSp>
        <p:nvCxnSpPr>
          <p:cNvPr id="49" name="Straight Connector 48"/>
          <p:cNvCxnSpPr/>
          <p:nvPr/>
        </p:nvCxnSpPr>
        <p:spPr>
          <a:xfrm>
            <a:off x="6133711" y="2371139"/>
            <a:ext cx="2" cy="3460366"/>
          </a:xfrm>
          <a:prstGeom prst="line">
            <a:avLst/>
          </a:prstGeom>
          <a:ln w="127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6133713" y="2362200"/>
            <a:ext cx="2019687" cy="0"/>
          </a:xfrm>
          <a:prstGeom prst="line">
            <a:avLst/>
          </a:prstGeom>
          <a:ln w="12700">
            <a:solidFill>
              <a:srgbClr val="848589"/>
            </a:solidFill>
          </a:ln>
        </p:spPr>
        <p:style>
          <a:lnRef idx="1">
            <a:schemeClr val="accent1"/>
          </a:lnRef>
          <a:fillRef idx="0">
            <a:schemeClr val="accent1"/>
          </a:fillRef>
          <a:effectRef idx="0">
            <a:schemeClr val="accent1"/>
          </a:effectRef>
          <a:fontRef idx="minor">
            <a:schemeClr val="tx1"/>
          </a:fontRef>
        </p:style>
      </p:cxnSp>
      <p:pic>
        <p:nvPicPr>
          <p:cNvPr id="53" name="Picture 52"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11700" y="2247900"/>
            <a:ext cx="698500" cy="266700"/>
          </a:xfrm>
          <a:prstGeom prst="rect">
            <a:avLst/>
          </a:prstGeom>
        </p:spPr>
      </p:pic>
      <p:pic>
        <p:nvPicPr>
          <p:cNvPr id="54" name="Picture 53"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94468" y="2057400"/>
            <a:ext cx="647700" cy="266700"/>
          </a:xfrm>
          <a:prstGeom prst="rect">
            <a:avLst/>
          </a:prstGeom>
        </p:spPr>
      </p:pic>
      <p:pic>
        <p:nvPicPr>
          <p:cNvPr id="55" name="Picture 54"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38600" y="2552700"/>
            <a:ext cx="673100" cy="266700"/>
          </a:xfrm>
          <a:prstGeom prst="rect">
            <a:avLst/>
          </a:prstGeom>
        </p:spPr>
      </p:pic>
      <p:pic>
        <p:nvPicPr>
          <p:cNvPr id="64" name="Picture 63"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048113" y="2057400"/>
            <a:ext cx="571500" cy="266700"/>
          </a:xfrm>
          <a:prstGeom prst="rect">
            <a:avLst/>
          </a:prstGeom>
        </p:spPr>
      </p:pic>
      <p:pic>
        <p:nvPicPr>
          <p:cNvPr id="12" name="Picture 11" descr="latex-image-1.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752600" y="4953000"/>
            <a:ext cx="444500" cy="381000"/>
          </a:xfrm>
          <a:prstGeom prst="rect">
            <a:avLst/>
          </a:prstGeom>
        </p:spPr>
      </p:pic>
      <p:cxnSp>
        <p:nvCxnSpPr>
          <p:cNvPr id="68" name="Straight Connector 67"/>
          <p:cNvCxnSpPr/>
          <p:nvPr/>
        </p:nvCxnSpPr>
        <p:spPr>
          <a:xfrm flipV="1">
            <a:off x="2861682" y="3124200"/>
            <a:ext cx="692954" cy="1673354"/>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V="1">
            <a:off x="3556000" y="2362200"/>
            <a:ext cx="517906" cy="7620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2440083" y="3581400"/>
            <a:ext cx="189204" cy="1218682"/>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a:off x="2631879" y="3125755"/>
            <a:ext cx="378408" cy="456163"/>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pic>
        <p:nvPicPr>
          <p:cNvPr id="113" name="Picture 112" descr="latex-image-1.pd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81200" y="3886200"/>
            <a:ext cx="444500" cy="381000"/>
          </a:xfrm>
          <a:prstGeom prst="rect">
            <a:avLst/>
          </a:prstGeom>
        </p:spPr>
      </p:pic>
      <p:pic>
        <p:nvPicPr>
          <p:cNvPr id="114" name="Picture 113" descr="latex-image-1.pdf"/>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133342" y="3137028"/>
            <a:ext cx="508000" cy="393700"/>
          </a:xfrm>
          <a:prstGeom prst="rect">
            <a:avLst/>
          </a:prstGeom>
        </p:spPr>
      </p:pic>
      <p:pic>
        <p:nvPicPr>
          <p:cNvPr id="115" name="Picture 114" descr="latex-image-1.pdf"/>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934861" y="2375028"/>
            <a:ext cx="508000" cy="393700"/>
          </a:xfrm>
          <a:prstGeom prst="rect">
            <a:avLst/>
          </a:prstGeom>
        </p:spPr>
      </p:pic>
      <p:pic>
        <p:nvPicPr>
          <p:cNvPr id="116" name="Picture 115" descr="latex-image-1.pdf"/>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701196" y="5274992"/>
            <a:ext cx="127000" cy="139700"/>
          </a:xfrm>
          <a:prstGeom prst="rect">
            <a:avLst/>
          </a:prstGeom>
        </p:spPr>
      </p:pic>
      <p:pic>
        <p:nvPicPr>
          <p:cNvPr id="117" name="Picture 116" descr="latex-image-1.pdf"/>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162687" y="4366638"/>
            <a:ext cx="203200" cy="139700"/>
          </a:xfrm>
          <a:prstGeom prst="rect">
            <a:avLst/>
          </a:prstGeom>
        </p:spPr>
      </p:pic>
      <p:pic>
        <p:nvPicPr>
          <p:cNvPr id="118" name="Picture 117" descr="latex-image-1.pdf"/>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867102" y="2900338"/>
            <a:ext cx="127000" cy="139700"/>
          </a:xfrm>
          <a:prstGeom prst="rect">
            <a:avLst/>
          </a:prstGeom>
        </p:spPr>
      </p:pic>
      <p:grpSp>
        <p:nvGrpSpPr>
          <p:cNvPr id="121" name="Group 120"/>
          <p:cNvGrpSpPr/>
          <p:nvPr/>
        </p:nvGrpSpPr>
        <p:grpSpPr>
          <a:xfrm>
            <a:off x="7195420" y="2813424"/>
            <a:ext cx="119115" cy="190094"/>
            <a:chOff x="4724400" y="4998262"/>
            <a:chExt cx="255124" cy="259538"/>
          </a:xfrm>
        </p:grpSpPr>
        <p:cxnSp>
          <p:nvCxnSpPr>
            <p:cNvPr id="122" name="Straight Connector 121"/>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4" name="Group 123"/>
          <p:cNvGrpSpPr/>
          <p:nvPr/>
        </p:nvGrpSpPr>
        <p:grpSpPr>
          <a:xfrm>
            <a:off x="6813499" y="3638643"/>
            <a:ext cx="89741" cy="190094"/>
            <a:chOff x="4724400" y="4998262"/>
            <a:chExt cx="255124" cy="259538"/>
          </a:xfrm>
        </p:grpSpPr>
        <p:cxnSp>
          <p:nvCxnSpPr>
            <p:cNvPr id="125" name="Straight Connector 124"/>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7" name="Group 126"/>
          <p:cNvGrpSpPr/>
          <p:nvPr/>
        </p:nvGrpSpPr>
        <p:grpSpPr>
          <a:xfrm rot="16200000" flipV="1">
            <a:off x="7062560" y="2706212"/>
            <a:ext cx="147008" cy="159246"/>
            <a:chOff x="4724400" y="4998262"/>
            <a:chExt cx="255124" cy="259538"/>
          </a:xfrm>
        </p:grpSpPr>
        <p:cxnSp>
          <p:nvCxnSpPr>
            <p:cNvPr id="128" name="Straight Connector 127"/>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0" name="Group 129"/>
          <p:cNvGrpSpPr/>
          <p:nvPr/>
        </p:nvGrpSpPr>
        <p:grpSpPr>
          <a:xfrm rot="16200000" flipV="1">
            <a:off x="5917267" y="4533583"/>
            <a:ext cx="279771" cy="55324"/>
            <a:chOff x="4724400" y="4998262"/>
            <a:chExt cx="255124" cy="259538"/>
          </a:xfrm>
        </p:grpSpPr>
        <p:cxnSp>
          <p:nvCxnSpPr>
            <p:cNvPr id="131" name="Straight Connector 130"/>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3" name="Group 132"/>
          <p:cNvGrpSpPr/>
          <p:nvPr/>
        </p:nvGrpSpPr>
        <p:grpSpPr>
          <a:xfrm>
            <a:off x="6029515" y="5175250"/>
            <a:ext cx="119115" cy="190094"/>
            <a:chOff x="4724400" y="4998262"/>
            <a:chExt cx="255124" cy="259538"/>
          </a:xfrm>
        </p:grpSpPr>
        <p:cxnSp>
          <p:nvCxnSpPr>
            <p:cNvPr id="134" name="Straight Connector 133"/>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36" name="Straight Connector 135"/>
          <p:cNvCxnSpPr/>
          <p:nvPr/>
        </p:nvCxnSpPr>
        <p:spPr>
          <a:xfrm flipH="1">
            <a:off x="6133715" y="4267200"/>
            <a:ext cx="49796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37" name="Group 136"/>
          <p:cNvGrpSpPr/>
          <p:nvPr/>
        </p:nvGrpSpPr>
        <p:grpSpPr>
          <a:xfrm rot="16200000" flipV="1">
            <a:off x="6300630" y="3718356"/>
            <a:ext cx="174990" cy="114150"/>
            <a:chOff x="4724400" y="4998262"/>
            <a:chExt cx="255124" cy="259538"/>
          </a:xfrm>
        </p:grpSpPr>
        <p:cxnSp>
          <p:nvCxnSpPr>
            <p:cNvPr id="138" name="Straight Connector 137"/>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0" name="Group 139"/>
          <p:cNvGrpSpPr/>
          <p:nvPr/>
        </p:nvGrpSpPr>
        <p:grpSpPr>
          <a:xfrm rot="16200000" flipV="1">
            <a:off x="5717397" y="5197974"/>
            <a:ext cx="348726" cy="89043"/>
            <a:chOff x="4724400" y="4998262"/>
            <a:chExt cx="255124" cy="259538"/>
          </a:xfrm>
        </p:grpSpPr>
        <p:cxnSp>
          <p:nvCxnSpPr>
            <p:cNvPr id="141" name="Straight Connector 140"/>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43" name="Straight Connector 142"/>
          <p:cNvCxnSpPr/>
          <p:nvPr/>
        </p:nvCxnSpPr>
        <p:spPr>
          <a:xfrm flipV="1">
            <a:off x="5715000" y="4800600"/>
            <a:ext cx="304800" cy="1023171"/>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flipV="1">
            <a:off x="5718181" y="4800600"/>
            <a:ext cx="682619" cy="1022138"/>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flipH="1">
            <a:off x="6760979" y="2360294"/>
            <a:ext cx="849561" cy="769661"/>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flipV="1">
            <a:off x="6404595" y="3124200"/>
            <a:ext cx="692954" cy="1673354"/>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flipV="1">
            <a:off x="7098913" y="2362200"/>
            <a:ext cx="517906" cy="7620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flipH="1">
            <a:off x="6019800" y="4267200"/>
            <a:ext cx="99680" cy="53340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H="1">
            <a:off x="6112413" y="3124219"/>
            <a:ext cx="645200" cy="1141019"/>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pic>
        <p:nvPicPr>
          <p:cNvPr id="171" name="Picture 170" descr="latex-image-1.pdf"/>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000412" y="3638643"/>
            <a:ext cx="203200" cy="215900"/>
          </a:xfrm>
          <a:prstGeom prst="rect">
            <a:avLst/>
          </a:prstGeom>
        </p:spPr>
      </p:pic>
      <p:pic>
        <p:nvPicPr>
          <p:cNvPr id="172" name="Picture 171" descr="latex-image-1.pdf"/>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6235887" y="5189883"/>
            <a:ext cx="177800" cy="215900"/>
          </a:xfrm>
          <a:prstGeom prst="rect">
            <a:avLst/>
          </a:prstGeom>
        </p:spPr>
      </p:pic>
      <p:pic>
        <p:nvPicPr>
          <p:cNvPr id="173" name="Picture 172" descr="latex-image-1.pdf"/>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390514" y="2803934"/>
            <a:ext cx="177800" cy="215900"/>
          </a:xfrm>
          <a:prstGeom prst="rect">
            <a:avLst/>
          </a:prstGeom>
        </p:spPr>
      </p:pic>
      <p:pic>
        <p:nvPicPr>
          <p:cNvPr id="174" name="Picture 173" descr="latex-image-1.pdf"/>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4940042" y="5029200"/>
            <a:ext cx="825500" cy="215900"/>
          </a:xfrm>
          <a:prstGeom prst="rect">
            <a:avLst/>
          </a:prstGeom>
        </p:spPr>
      </p:pic>
      <p:pic>
        <p:nvPicPr>
          <p:cNvPr id="175" name="Picture 174" descr="latex-image-1.pdf"/>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110407" y="4291945"/>
            <a:ext cx="863600" cy="215900"/>
          </a:xfrm>
          <a:prstGeom prst="rect">
            <a:avLst/>
          </a:prstGeom>
        </p:spPr>
      </p:pic>
      <p:pic>
        <p:nvPicPr>
          <p:cNvPr id="176" name="Picture 175" descr="latex-image-1.pdf"/>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5499100" y="3365500"/>
            <a:ext cx="901700" cy="215900"/>
          </a:xfrm>
          <a:prstGeom prst="rect">
            <a:avLst/>
          </a:prstGeom>
        </p:spPr>
      </p:pic>
      <p:pic>
        <p:nvPicPr>
          <p:cNvPr id="177" name="Picture 176" descr="latex-image-1.pdf"/>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299200" y="2451100"/>
            <a:ext cx="863600" cy="215900"/>
          </a:xfrm>
          <a:prstGeom prst="rect">
            <a:avLst/>
          </a:prstGeom>
        </p:spPr>
      </p:pic>
      <p:pic>
        <p:nvPicPr>
          <p:cNvPr id="179" name="Picture 178" descr="latex-image-1.pdf"/>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552442" y="4572000"/>
            <a:ext cx="241300" cy="228600"/>
          </a:xfrm>
          <a:prstGeom prst="rect">
            <a:avLst/>
          </a:prstGeom>
        </p:spPr>
      </p:pic>
      <p:pic>
        <p:nvPicPr>
          <p:cNvPr id="180" name="Picture 179" descr="latex-image-1.pdf"/>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6146671" y="4521200"/>
            <a:ext cx="241300" cy="279400"/>
          </a:xfrm>
          <a:prstGeom prst="rect">
            <a:avLst/>
          </a:prstGeom>
        </p:spPr>
      </p:pic>
      <p:pic>
        <p:nvPicPr>
          <p:cNvPr id="185" name="Picture 184" descr="latex-image-1.pdf"/>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3097744" y="3150660"/>
            <a:ext cx="292100" cy="228600"/>
          </a:xfrm>
          <a:prstGeom prst="rect">
            <a:avLst/>
          </a:prstGeom>
        </p:spPr>
      </p:pic>
      <p:pic>
        <p:nvPicPr>
          <p:cNvPr id="186" name="Picture 185" descr="latex-image-1.pdf"/>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6705600" y="3124200"/>
            <a:ext cx="292100" cy="279400"/>
          </a:xfrm>
          <a:prstGeom prst="rect">
            <a:avLst/>
          </a:prstGeom>
        </p:spPr>
      </p:pic>
      <p:pic>
        <p:nvPicPr>
          <p:cNvPr id="187" name="Picture 186" descr="latex-image-1.pdf"/>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2653772" y="3604680"/>
            <a:ext cx="546100" cy="228600"/>
          </a:xfrm>
          <a:prstGeom prst="rect">
            <a:avLst/>
          </a:prstGeom>
        </p:spPr>
      </p:pic>
      <p:pic>
        <p:nvPicPr>
          <p:cNvPr id="188" name="Picture 187" descr="latex-image-1.pdf"/>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6705600" y="4114800"/>
            <a:ext cx="546100" cy="279400"/>
          </a:xfrm>
          <a:prstGeom prst="rect">
            <a:avLst/>
          </a:prstGeom>
        </p:spPr>
      </p:pic>
      <p:sp>
        <p:nvSpPr>
          <p:cNvPr id="210" name="TextBox 209"/>
          <p:cNvSpPr txBox="1"/>
          <p:nvPr/>
        </p:nvSpPr>
        <p:spPr>
          <a:xfrm>
            <a:off x="228600" y="2590800"/>
            <a:ext cx="1133644" cy="338554"/>
          </a:xfrm>
          <a:prstGeom prst="rect">
            <a:avLst/>
          </a:prstGeom>
          <a:noFill/>
        </p:spPr>
        <p:txBody>
          <a:bodyPr wrap="none" rtlCol="0">
            <a:spAutoFit/>
          </a:bodyPr>
          <a:lstStyle/>
          <a:p>
            <a:pPr algn="r"/>
            <a:r>
              <a:rPr lang="en-US" sz="1600" dirty="0" smtClean="0">
                <a:solidFill>
                  <a:srgbClr val="848589"/>
                </a:solidFill>
              </a:rPr>
              <a:t>CAR ONLY</a:t>
            </a:r>
          </a:p>
        </p:txBody>
      </p:sp>
      <p:sp>
        <p:nvSpPr>
          <p:cNvPr id="211" name="TextBox 210"/>
          <p:cNvSpPr txBox="1"/>
          <p:nvPr/>
        </p:nvSpPr>
        <p:spPr>
          <a:xfrm>
            <a:off x="228600" y="5105400"/>
            <a:ext cx="1133644" cy="338554"/>
          </a:xfrm>
          <a:prstGeom prst="rect">
            <a:avLst/>
          </a:prstGeom>
          <a:noFill/>
        </p:spPr>
        <p:txBody>
          <a:bodyPr wrap="none" rtlCol="0">
            <a:spAutoFit/>
          </a:bodyPr>
          <a:lstStyle/>
          <a:p>
            <a:pPr algn="r"/>
            <a:r>
              <a:rPr lang="en-US" sz="1600" dirty="0" smtClean="0">
                <a:solidFill>
                  <a:srgbClr val="848589"/>
                </a:solidFill>
              </a:rPr>
              <a:t>CAR ONLY</a:t>
            </a:r>
          </a:p>
        </p:txBody>
      </p:sp>
      <p:sp>
        <p:nvSpPr>
          <p:cNvPr id="212" name="TextBox 211"/>
          <p:cNvSpPr txBox="1"/>
          <p:nvPr/>
        </p:nvSpPr>
        <p:spPr>
          <a:xfrm>
            <a:off x="381000" y="3682424"/>
            <a:ext cx="979555" cy="584776"/>
          </a:xfrm>
          <a:prstGeom prst="rect">
            <a:avLst/>
          </a:prstGeom>
          <a:noFill/>
        </p:spPr>
        <p:txBody>
          <a:bodyPr wrap="none" rtlCol="0">
            <a:spAutoFit/>
          </a:bodyPr>
          <a:lstStyle/>
          <a:p>
            <a:pPr algn="r"/>
            <a:r>
              <a:rPr lang="en-US" sz="1600" dirty="0" smtClean="0">
                <a:solidFill>
                  <a:srgbClr val="848589"/>
                </a:solidFill>
              </a:rPr>
              <a:t>CAR &amp;</a:t>
            </a:r>
            <a:br>
              <a:rPr lang="en-US" sz="1600" dirty="0" smtClean="0">
                <a:solidFill>
                  <a:srgbClr val="848589"/>
                </a:solidFill>
              </a:rPr>
            </a:br>
            <a:r>
              <a:rPr lang="en-US" sz="1600" dirty="0" smtClean="0">
                <a:solidFill>
                  <a:srgbClr val="848589"/>
                </a:solidFill>
              </a:rPr>
              <a:t>TRANSIT</a:t>
            </a:r>
          </a:p>
        </p:txBody>
      </p:sp>
    </p:spTree>
    <p:extLst>
      <p:ext uri="{BB962C8B-B14F-4D97-AF65-F5344CB8AC3E}">
        <p14:creationId xmlns:p14="http://schemas.microsoft.com/office/powerpoint/2010/main" val="311427413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Fixed Wish Order with Cars and Transit</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COMBINED MORNING AND EVENING COMMUTES</a:t>
            </a:r>
            <a:endParaRPr lang="en-US" sz="1600" dirty="0">
              <a:solidFill>
                <a:srgbClr val="D21034"/>
              </a:solidFill>
            </a:endParaRPr>
          </a:p>
        </p:txBody>
      </p:sp>
      <p:sp>
        <p:nvSpPr>
          <p:cNvPr id="15" name="TextBox 14"/>
          <p:cNvSpPr txBox="1"/>
          <p:nvPr/>
        </p:nvSpPr>
        <p:spPr>
          <a:xfrm>
            <a:off x="152400" y="1267361"/>
            <a:ext cx="8382000" cy="400110"/>
          </a:xfrm>
          <a:prstGeom prst="rect">
            <a:avLst/>
          </a:prstGeom>
          <a:noFill/>
        </p:spPr>
        <p:txBody>
          <a:bodyPr wrap="square" rtlCol="0">
            <a:spAutoFit/>
          </a:bodyPr>
          <a:lstStyle/>
          <a:p>
            <a:r>
              <a:rPr lang="en-US" sz="2000" dirty="0" smtClean="0"/>
              <a:t>Proposition 2</a:t>
            </a:r>
          </a:p>
        </p:txBody>
      </p:sp>
      <p:sp>
        <p:nvSpPr>
          <p:cNvPr id="16" name="TextBox 15"/>
          <p:cNvSpPr txBox="1"/>
          <p:nvPr/>
        </p:nvSpPr>
        <p:spPr>
          <a:xfrm>
            <a:off x="533400" y="1724561"/>
            <a:ext cx="8382000" cy="1323439"/>
          </a:xfrm>
          <a:prstGeom prst="rect">
            <a:avLst/>
          </a:prstGeom>
          <a:noFill/>
        </p:spPr>
        <p:txBody>
          <a:bodyPr wrap="square" rtlCol="0">
            <a:spAutoFit/>
          </a:bodyPr>
          <a:lstStyle/>
          <a:p>
            <a:r>
              <a:rPr lang="en-US" sz="2000" dirty="0" smtClean="0"/>
              <a:t>If commuters travel in the combined morning and evening commute with common wished order, there there are at least as many transit riders in the combined user equilibrium as there are in the isolated morning and evening commutes together. </a:t>
            </a:r>
          </a:p>
        </p:txBody>
      </p:sp>
    </p:spTree>
    <p:extLst>
      <p:ext uri="{BB962C8B-B14F-4D97-AF65-F5344CB8AC3E}">
        <p14:creationId xmlns:p14="http://schemas.microsoft.com/office/powerpoint/2010/main" val="402765491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237025" y="228600"/>
            <a:ext cx="8669951" cy="914400"/>
          </a:xfrm>
          <a:solidFill>
            <a:srgbClr val="EDE0B7"/>
          </a:solidFill>
        </p:spPr>
        <p:txBody>
          <a:bodyPr lIns="228600">
            <a:noAutofit/>
          </a:bodyPr>
          <a:lstStyle/>
          <a:p>
            <a:pPr algn="l"/>
            <a:r>
              <a:rPr lang="en-US" sz="3600" dirty="0" smtClean="0"/>
              <a:t>Research Problem</a:t>
            </a:r>
            <a:endParaRPr lang="en-US" sz="3600" dirty="0"/>
          </a:p>
        </p:txBody>
      </p:sp>
      <p:cxnSp>
        <p:nvCxnSpPr>
          <p:cNvPr id="14" name="Straight Connector 13"/>
          <p:cNvCxnSpPr/>
          <p:nvPr/>
        </p:nvCxnSpPr>
        <p:spPr>
          <a:xfrm>
            <a:off x="237025" y="11430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81000" y="4343400"/>
            <a:ext cx="8610600" cy="430887"/>
          </a:xfrm>
          <a:prstGeom prst="rect">
            <a:avLst/>
          </a:prstGeom>
          <a:noFill/>
        </p:spPr>
        <p:txBody>
          <a:bodyPr wrap="square" rtlCol="0">
            <a:spAutoFit/>
          </a:bodyPr>
          <a:lstStyle/>
          <a:p>
            <a:pPr>
              <a:spcAft>
                <a:spcPts val="1200"/>
              </a:spcAft>
            </a:pPr>
            <a:r>
              <a:rPr lang="en-US" sz="2200" dirty="0" smtClean="0"/>
              <a:t>Models of congestion and mode use should</a:t>
            </a:r>
          </a:p>
        </p:txBody>
      </p:sp>
      <p:sp>
        <p:nvSpPr>
          <p:cNvPr id="15" name="TextBox 14"/>
          <p:cNvSpPr txBox="1"/>
          <p:nvPr/>
        </p:nvSpPr>
        <p:spPr>
          <a:xfrm>
            <a:off x="381000" y="1600200"/>
            <a:ext cx="8610600" cy="769441"/>
          </a:xfrm>
          <a:prstGeom prst="rect">
            <a:avLst/>
          </a:prstGeom>
          <a:noFill/>
        </p:spPr>
        <p:txBody>
          <a:bodyPr wrap="square" rtlCol="0">
            <a:spAutoFit/>
          </a:bodyPr>
          <a:lstStyle/>
          <a:p>
            <a:pPr>
              <a:spcAft>
                <a:spcPts val="1200"/>
              </a:spcAft>
            </a:pPr>
            <a:r>
              <a:rPr lang="en-US" sz="2200" dirty="0" smtClean="0"/>
              <a:t>To plan for and manage congested transportation systems, we need to understand how people will use the system.</a:t>
            </a:r>
          </a:p>
        </p:txBody>
      </p:sp>
      <p:sp>
        <p:nvSpPr>
          <p:cNvPr id="16" name="TextBox 15"/>
          <p:cNvSpPr txBox="1"/>
          <p:nvPr/>
        </p:nvSpPr>
        <p:spPr>
          <a:xfrm>
            <a:off x="457200" y="3124200"/>
            <a:ext cx="8305800" cy="861774"/>
          </a:xfrm>
          <a:prstGeom prst="rect">
            <a:avLst/>
          </a:prstGeom>
          <a:noFill/>
        </p:spPr>
        <p:txBody>
          <a:bodyPr wrap="square" rtlCol="0">
            <a:spAutoFit/>
          </a:bodyPr>
          <a:lstStyle/>
          <a:p>
            <a:pPr marL="280988" indent="-280988">
              <a:spcAft>
                <a:spcPts val="1200"/>
              </a:spcAft>
              <a:buFont typeface="Arial" pitchFamily="34" charset="0"/>
              <a:buChar char="•"/>
            </a:pPr>
            <a:r>
              <a:rPr lang="en-US" sz="2000" dirty="0" smtClean="0"/>
              <a:t>in the </a:t>
            </a:r>
            <a:r>
              <a:rPr lang="en-US" sz="2000" b="1" dirty="0" smtClean="0"/>
              <a:t>evening</a:t>
            </a:r>
            <a:r>
              <a:rPr lang="en-US" sz="2000" dirty="0" smtClean="0"/>
              <a:t> rush?</a:t>
            </a:r>
          </a:p>
          <a:p>
            <a:pPr marL="280988" indent="-280988">
              <a:spcAft>
                <a:spcPts val="1200"/>
              </a:spcAft>
              <a:buFont typeface="Arial" pitchFamily="34" charset="0"/>
              <a:buChar char="•"/>
            </a:pPr>
            <a:r>
              <a:rPr lang="en-US" sz="2000" dirty="0" smtClean="0"/>
              <a:t>when considering their </a:t>
            </a:r>
            <a:r>
              <a:rPr lang="en-US" sz="2000" b="1" dirty="0" smtClean="0"/>
              <a:t>round-trip </a:t>
            </a:r>
            <a:r>
              <a:rPr lang="en-US" sz="2000" dirty="0" smtClean="0"/>
              <a:t>commute?</a:t>
            </a:r>
          </a:p>
        </p:txBody>
      </p:sp>
      <p:sp>
        <p:nvSpPr>
          <p:cNvPr id="17" name="TextBox 16"/>
          <p:cNvSpPr txBox="1"/>
          <p:nvPr/>
        </p:nvSpPr>
        <p:spPr>
          <a:xfrm>
            <a:off x="457200" y="4848761"/>
            <a:ext cx="8305800" cy="1323439"/>
          </a:xfrm>
          <a:prstGeom prst="rect">
            <a:avLst/>
          </a:prstGeom>
          <a:noFill/>
        </p:spPr>
        <p:txBody>
          <a:bodyPr wrap="square" rtlCol="0">
            <a:spAutoFit/>
          </a:bodyPr>
          <a:lstStyle/>
          <a:p>
            <a:pPr marL="280988" indent="-280988">
              <a:spcAft>
                <a:spcPts val="1200"/>
              </a:spcAft>
              <a:buFont typeface="Arial" pitchFamily="34" charset="0"/>
              <a:buChar char="•"/>
            </a:pPr>
            <a:r>
              <a:rPr lang="en-US" sz="2000" dirty="0" smtClean="0"/>
              <a:t>be consistent with </a:t>
            </a:r>
            <a:r>
              <a:rPr lang="en-US" sz="2000" b="1" dirty="0" smtClean="0"/>
              <a:t>physics and dynamics of </a:t>
            </a:r>
            <a:r>
              <a:rPr lang="en-US" sz="2000" b="1" dirty="0" err="1" smtClean="0"/>
              <a:t>queueing</a:t>
            </a:r>
            <a:r>
              <a:rPr lang="en-US" sz="2000" b="1" dirty="0" smtClean="0"/>
              <a:t>.</a:t>
            </a:r>
          </a:p>
          <a:p>
            <a:pPr marL="280988" indent="-280988">
              <a:spcAft>
                <a:spcPts val="1200"/>
              </a:spcAft>
              <a:buFont typeface="Arial" pitchFamily="34" charset="0"/>
              <a:buChar char="•"/>
            </a:pPr>
            <a:r>
              <a:rPr lang="en-US" sz="2000" dirty="0" smtClean="0"/>
              <a:t>consider bottlenecks and transit systems with </a:t>
            </a:r>
            <a:r>
              <a:rPr lang="en-US" sz="2000" b="1" dirty="0" smtClean="0"/>
              <a:t>capacity constraints.</a:t>
            </a:r>
          </a:p>
          <a:p>
            <a:pPr marL="280988" indent="-280988">
              <a:spcAft>
                <a:spcPts val="1200"/>
              </a:spcAft>
              <a:buFont typeface="Arial" pitchFamily="34" charset="0"/>
              <a:buChar char="•"/>
            </a:pPr>
            <a:r>
              <a:rPr lang="en-US" sz="2000" dirty="0" smtClean="0"/>
              <a:t>address </a:t>
            </a:r>
            <a:r>
              <a:rPr lang="en-US" sz="2000" b="1" dirty="0"/>
              <a:t>daily schedule </a:t>
            </a:r>
            <a:r>
              <a:rPr lang="en-US" sz="2000" b="1" dirty="0" smtClean="0"/>
              <a:t>preferences.</a:t>
            </a:r>
            <a:endParaRPr lang="en-US" sz="2000" b="1" dirty="0"/>
          </a:p>
        </p:txBody>
      </p:sp>
      <p:sp>
        <p:nvSpPr>
          <p:cNvPr id="19" name="TextBox 18"/>
          <p:cNvSpPr txBox="1"/>
          <p:nvPr/>
        </p:nvSpPr>
        <p:spPr>
          <a:xfrm>
            <a:off x="381000" y="2667000"/>
            <a:ext cx="8610600" cy="430887"/>
          </a:xfrm>
          <a:prstGeom prst="rect">
            <a:avLst/>
          </a:prstGeom>
          <a:noFill/>
        </p:spPr>
        <p:txBody>
          <a:bodyPr wrap="square" rtlCol="0">
            <a:spAutoFit/>
          </a:bodyPr>
          <a:lstStyle/>
          <a:p>
            <a:pPr>
              <a:spcAft>
                <a:spcPts val="1200"/>
              </a:spcAft>
            </a:pPr>
            <a:r>
              <a:rPr lang="en-US" sz="2200" dirty="0" smtClean="0"/>
              <a:t>How do people choose </a:t>
            </a:r>
            <a:r>
              <a:rPr lang="en-US" sz="2200" b="1" dirty="0" smtClean="0"/>
              <a:t>when to travel </a:t>
            </a:r>
            <a:r>
              <a:rPr lang="en-US" sz="2200" dirty="0" smtClean="0"/>
              <a:t>and </a:t>
            </a:r>
            <a:r>
              <a:rPr lang="en-US" sz="2200" b="1" dirty="0" smtClean="0"/>
              <a:t>which mode</a:t>
            </a:r>
            <a:r>
              <a:rPr lang="en-US" sz="2200" dirty="0" smtClean="0"/>
              <a:t> to use</a:t>
            </a:r>
          </a:p>
        </p:txBody>
      </p:sp>
    </p:spTree>
    <p:extLst>
      <p:ext uri="{BB962C8B-B14F-4D97-AF65-F5344CB8AC3E}">
        <p14:creationId xmlns:p14="http://schemas.microsoft.com/office/powerpoint/2010/main" val="379502823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237025" y="228600"/>
            <a:ext cx="8669951" cy="914400"/>
          </a:xfrm>
          <a:solidFill>
            <a:srgbClr val="EDE0B7"/>
          </a:solidFill>
        </p:spPr>
        <p:txBody>
          <a:bodyPr lIns="228600">
            <a:noAutofit/>
          </a:bodyPr>
          <a:lstStyle/>
          <a:p>
            <a:pPr algn="l"/>
            <a:r>
              <a:rPr lang="en-US" sz="3600" dirty="0" smtClean="0"/>
              <a:t>Findings</a:t>
            </a:r>
            <a:endParaRPr lang="en-US" sz="3600" dirty="0"/>
          </a:p>
        </p:txBody>
      </p:sp>
      <p:cxnSp>
        <p:nvCxnSpPr>
          <p:cNvPr id="14" name="Straight Connector 13"/>
          <p:cNvCxnSpPr/>
          <p:nvPr/>
        </p:nvCxnSpPr>
        <p:spPr>
          <a:xfrm>
            <a:off x="237025" y="11430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81000" y="3657600"/>
            <a:ext cx="8610600" cy="1107996"/>
          </a:xfrm>
          <a:prstGeom prst="rect">
            <a:avLst/>
          </a:prstGeom>
          <a:noFill/>
        </p:spPr>
        <p:txBody>
          <a:bodyPr wrap="square" rtlCol="0">
            <a:spAutoFit/>
          </a:bodyPr>
          <a:lstStyle/>
          <a:p>
            <a:pPr>
              <a:spcAft>
                <a:spcPts val="1200"/>
              </a:spcAft>
            </a:pPr>
            <a:r>
              <a:rPr lang="en-US" sz="2200" dirty="0" smtClean="0"/>
              <a:t>For </a:t>
            </a:r>
            <a:r>
              <a:rPr lang="en-US" sz="2200" b="1" dirty="0" smtClean="0"/>
              <a:t>identical travelers</a:t>
            </a:r>
            <a:r>
              <a:rPr lang="en-US" sz="2200" dirty="0" smtClean="0"/>
              <a:t>, a broad set of schedule penalties result in a </a:t>
            </a:r>
            <a:r>
              <a:rPr lang="en-US" sz="2200" b="1" dirty="0" smtClean="0"/>
              <a:t>combined user equilibrium </a:t>
            </a:r>
            <a:r>
              <a:rPr lang="en-US" sz="2200" dirty="0" smtClean="0"/>
              <a:t>in commuters travel in the same FIFO order in both rushes.</a:t>
            </a:r>
          </a:p>
        </p:txBody>
      </p:sp>
      <p:sp>
        <p:nvSpPr>
          <p:cNvPr id="15" name="TextBox 14"/>
          <p:cNvSpPr txBox="1"/>
          <p:nvPr/>
        </p:nvSpPr>
        <p:spPr>
          <a:xfrm>
            <a:off x="381000" y="1600200"/>
            <a:ext cx="8610600" cy="769441"/>
          </a:xfrm>
          <a:prstGeom prst="rect">
            <a:avLst/>
          </a:prstGeom>
          <a:noFill/>
        </p:spPr>
        <p:txBody>
          <a:bodyPr wrap="square" rtlCol="0">
            <a:spAutoFit/>
          </a:bodyPr>
          <a:lstStyle/>
          <a:p>
            <a:pPr>
              <a:spcAft>
                <a:spcPts val="1200"/>
              </a:spcAft>
            </a:pPr>
            <a:r>
              <a:rPr lang="en-US" sz="2200" dirty="0" smtClean="0"/>
              <a:t>The </a:t>
            </a:r>
            <a:r>
              <a:rPr lang="en-US" sz="2200" b="1" dirty="0" smtClean="0"/>
              <a:t>evening user equilibrium </a:t>
            </a:r>
            <a:r>
              <a:rPr lang="en-US" sz="2200" dirty="0" smtClean="0"/>
              <a:t>is not simply the reverse of the morning user equilibrium.</a:t>
            </a:r>
          </a:p>
        </p:txBody>
      </p:sp>
      <p:sp>
        <p:nvSpPr>
          <p:cNvPr id="10" name="TextBox 9"/>
          <p:cNvSpPr txBox="1"/>
          <p:nvPr/>
        </p:nvSpPr>
        <p:spPr>
          <a:xfrm>
            <a:off x="381000" y="2590800"/>
            <a:ext cx="8610600" cy="769441"/>
          </a:xfrm>
          <a:prstGeom prst="rect">
            <a:avLst/>
          </a:prstGeom>
          <a:noFill/>
        </p:spPr>
        <p:txBody>
          <a:bodyPr wrap="square" rtlCol="0">
            <a:spAutoFit/>
          </a:bodyPr>
          <a:lstStyle/>
          <a:p>
            <a:pPr>
              <a:spcAft>
                <a:spcPts val="1200"/>
              </a:spcAft>
            </a:pPr>
            <a:r>
              <a:rPr lang="en-US" sz="2200" b="1" dirty="0" smtClean="0"/>
              <a:t>System optimum for an isolated rush </a:t>
            </a:r>
            <a:r>
              <a:rPr lang="en-US" sz="2200" dirty="0" smtClean="0"/>
              <a:t>takes the same form for morning and evening commutes.</a:t>
            </a:r>
          </a:p>
        </p:txBody>
      </p:sp>
      <p:sp>
        <p:nvSpPr>
          <p:cNvPr id="11" name="TextBox 10"/>
          <p:cNvSpPr txBox="1"/>
          <p:nvPr/>
        </p:nvSpPr>
        <p:spPr>
          <a:xfrm>
            <a:off x="381000" y="5029200"/>
            <a:ext cx="8610600" cy="1107996"/>
          </a:xfrm>
          <a:prstGeom prst="rect">
            <a:avLst/>
          </a:prstGeom>
          <a:noFill/>
        </p:spPr>
        <p:txBody>
          <a:bodyPr wrap="square" rtlCol="0">
            <a:spAutoFit/>
          </a:bodyPr>
          <a:lstStyle/>
          <a:p>
            <a:pPr>
              <a:spcAft>
                <a:spcPts val="1200"/>
              </a:spcAft>
            </a:pPr>
            <a:r>
              <a:rPr lang="en-US" sz="2200" b="1" dirty="0"/>
              <a:t>C</a:t>
            </a:r>
            <a:r>
              <a:rPr lang="en-US" sz="2200" b="1" dirty="0" smtClean="0"/>
              <a:t>ombined user equilibrium with transit </a:t>
            </a:r>
            <a:r>
              <a:rPr lang="en-US" sz="2200" dirty="0" smtClean="0"/>
              <a:t>is well defined when the wished order is the same in the morning and evening.</a:t>
            </a:r>
            <a:br>
              <a:rPr lang="en-US" sz="2200" dirty="0" smtClean="0"/>
            </a:br>
            <a:r>
              <a:rPr lang="en-US" sz="2200" dirty="0" smtClean="0"/>
              <a:t>This condition is favorable for transit.</a:t>
            </a:r>
          </a:p>
        </p:txBody>
      </p:sp>
    </p:spTree>
    <p:extLst>
      <p:ext uri="{BB962C8B-B14F-4D97-AF65-F5344CB8AC3E}">
        <p14:creationId xmlns:p14="http://schemas.microsoft.com/office/powerpoint/2010/main" val="189651943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itle 1"/>
          <p:cNvSpPr txBox="1">
            <a:spLocks/>
          </p:cNvSpPr>
          <p:nvPr/>
        </p:nvSpPr>
        <p:spPr>
          <a:xfrm>
            <a:off x="3173506" y="1556602"/>
            <a:ext cx="5428670" cy="914400"/>
          </a:xfrm>
          <a:prstGeom prst="rect">
            <a:avLst/>
          </a:prstGeom>
          <a:solidFill>
            <a:srgbClr val="EDE0B7"/>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latin typeface="+mn-lt"/>
              </a:rPr>
              <a:t>Thank You</a:t>
            </a:r>
            <a:endParaRPr lang="en-US" sz="3600" dirty="0">
              <a:latin typeface="+mn-lt"/>
            </a:endParaRPr>
          </a:p>
        </p:txBody>
      </p:sp>
      <p:cxnSp>
        <p:nvCxnSpPr>
          <p:cNvPr id="86" name="Straight Connector 85"/>
          <p:cNvCxnSpPr/>
          <p:nvPr/>
        </p:nvCxnSpPr>
        <p:spPr>
          <a:xfrm>
            <a:off x="3173506" y="2471002"/>
            <a:ext cx="542867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87" name="Subtitle 2"/>
          <p:cNvSpPr txBox="1">
            <a:spLocks/>
          </p:cNvSpPr>
          <p:nvPr/>
        </p:nvSpPr>
        <p:spPr>
          <a:xfrm>
            <a:off x="3124200" y="3193063"/>
            <a:ext cx="5522997" cy="14078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0" indent="-2000250">
              <a:buNone/>
            </a:pPr>
            <a:r>
              <a:rPr lang="en-US" sz="2000" dirty="0" smtClean="0">
                <a:latin typeface="+mj-lt"/>
              </a:rPr>
              <a:t>Eric J. Gonzales	</a:t>
            </a:r>
          </a:p>
          <a:p>
            <a:pPr marL="0" indent="0">
              <a:spcBef>
                <a:spcPts val="0"/>
              </a:spcBef>
              <a:buNone/>
            </a:pPr>
            <a:r>
              <a:rPr lang="en-US" sz="1600" dirty="0" smtClean="0"/>
              <a:t>Civil and Environmental Engineering</a:t>
            </a:r>
            <a:br>
              <a:rPr lang="en-US" sz="1600" dirty="0" smtClean="0"/>
            </a:br>
            <a:r>
              <a:rPr lang="en-US" sz="1600" dirty="0" smtClean="0"/>
              <a:t>Rutgers, The State University of New Jersey</a:t>
            </a:r>
          </a:p>
          <a:p>
            <a:pPr marL="0" indent="0">
              <a:spcBef>
                <a:spcPts val="0"/>
              </a:spcBef>
              <a:buNone/>
            </a:pPr>
            <a:r>
              <a:rPr lang="en-US" sz="1600" dirty="0" err="1" smtClean="0"/>
              <a:t>eric.gonzales@rutgers.edu</a:t>
            </a:r>
            <a:endParaRPr lang="en-US" sz="1600" dirty="0" smtClean="0"/>
          </a:p>
        </p:txBody>
      </p:sp>
      <p:pic>
        <p:nvPicPr>
          <p:cNvPr id="88" name="Picture 5"/>
          <p:cNvPicPr>
            <a:picLocks noChangeAspect="1" noChangeArrowheads="1"/>
          </p:cNvPicPr>
          <p:nvPr/>
        </p:nvPicPr>
        <p:blipFill rotWithShape="1">
          <a:blip r:embed="rId3">
            <a:extLst>
              <a:ext uri="{BEBA8EAE-BF5A-486C-A8C5-ECC9F3942E4B}">
                <a14:imgProps xmlns:a14="http://schemas.microsoft.com/office/drawing/2010/main">
                  <a14:imgLayer r:embed="rId4">
                    <a14:imgEffect>
                      <a14:sharpenSoften amount="-15000"/>
                    </a14:imgEffect>
                    <a14:imgEffect>
                      <a14:colorTemperature colorTemp="7200"/>
                    </a14:imgEffect>
                    <a14:imgEffect>
                      <a14:saturation sat="150000"/>
                    </a14:imgEffect>
                  </a14:imgLayer>
                </a14:imgProps>
              </a:ext>
              <a:ext uri="{28A0092B-C50C-407E-A947-70E740481C1C}">
                <a14:useLocalDpi xmlns:a14="http://schemas.microsoft.com/office/drawing/2010/main" val="0"/>
              </a:ext>
            </a:extLst>
          </a:blip>
          <a:srcRect l="4350" t="1679" r="30641" b="877"/>
          <a:stretch/>
        </p:blipFill>
        <p:spPr bwMode="auto">
          <a:xfrm>
            <a:off x="609599" y="1556602"/>
            <a:ext cx="2367580" cy="3548798"/>
          </a:xfrm>
          <a:prstGeom prst="rect">
            <a:avLst/>
          </a:prstGeom>
          <a:noFill/>
          <a:ln w="63500">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230210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237025" y="228600"/>
            <a:ext cx="8669951" cy="914400"/>
          </a:xfrm>
          <a:solidFill>
            <a:srgbClr val="EDE0B7"/>
          </a:solidFill>
        </p:spPr>
        <p:txBody>
          <a:bodyPr lIns="228600">
            <a:noAutofit/>
          </a:bodyPr>
          <a:lstStyle/>
          <a:p>
            <a:pPr algn="l"/>
            <a:r>
              <a:rPr lang="en-US" sz="3600" dirty="0" smtClean="0"/>
              <a:t>Literature</a:t>
            </a:r>
            <a:endParaRPr lang="en-US" sz="3600" dirty="0"/>
          </a:p>
        </p:txBody>
      </p:sp>
      <p:cxnSp>
        <p:nvCxnSpPr>
          <p:cNvPr id="14" name="Straight Connector 13"/>
          <p:cNvCxnSpPr/>
          <p:nvPr/>
        </p:nvCxnSpPr>
        <p:spPr>
          <a:xfrm>
            <a:off x="237025" y="11430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81000" y="1600200"/>
            <a:ext cx="8610600" cy="430887"/>
          </a:xfrm>
          <a:prstGeom prst="rect">
            <a:avLst/>
          </a:prstGeom>
          <a:noFill/>
        </p:spPr>
        <p:txBody>
          <a:bodyPr wrap="square" rtlCol="0">
            <a:spAutoFit/>
          </a:bodyPr>
          <a:lstStyle/>
          <a:p>
            <a:pPr>
              <a:spcAft>
                <a:spcPts val="1200"/>
              </a:spcAft>
            </a:pPr>
            <a:r>
              <a:rPr lang="en-US" sz="2200" dirty="0" smtClean="0"/>
              <a:t>Extensive work has been done on the morning commute problem,</a:t>
            </a:r>
          </a:p>
        </p:txBody>
      </p:sp>
      <p:sp>
        <p:nvSpPr>
          <p:cNvPr id="10" name="TextBox 9"/>
          <p:cNvSpPr txBox="1"/>
          <p:nvPr/>
        </p:nvSpPr>
        <p:spPr>
          <a:xfrm>
            <a:off x="762000" y="1981200"/>
            <a:ext cx="8229600" cy="307777"/>
          </a:xfrm>
          <a:prstGeom prst="rect">
            <a:avLst/>
          </a:prstGeom>
          <a:noFill/>
        </p:spPr>
        <p:txBody>
          <a:bodyPr wrap="square" rtlCol="0">
            <a:spAutoFit/>
          </a:bodyPr>
          <a:lstStyle/>
          <a:p>
            <a:pPr>
              <a:spcAft>
                <a:spcPts val="1200"/>
              </a:spcAft>
            </a:pPr>
            <a:r>
              <a:rPr lang="en-US" sz="1400" dirty="0" smtClean="0">
                <a:solidFill>
                  <a:srgbClr val="7F7F7F"/>
                </a:solidFill>
              </a:rPr>
              <a:t>(</a:t>
            </a:r>
            <a:r>
              <a:rPr lang="en-US" sz="1400" dirty="0" err="1" smtClean="0">
                <a:solidFill>
                  <a:srgbClr val="7F7F7F"/>
                </a:solidFill>
              </a:rPr>
              <a:t>Vickrey</a:t>
            </a:r>
            <a:r>
              <a:rPr lang="en-US" sz="1400" dirty="0" smtClean="0">
                <a:solidFill>
                  <a:srgbClr val="7F7F7F"/>
                </a:solidFill>
              </a:rPr>
              <a:t> 1969; Smith 1984; </a:t>
            </a:r>
            <a:r>
              <a:rPr lang="en-US" sz="1400" dirty="0" err="1" smtClean="0">
                <a:solidFill>
                  <a:srgbClr val="7F7F7F"/>
                </a:solidFill>
              </a:rPr>
              <a:t>Daganzo</a:t>
            </a:r>
            <a:r>
              <a:rPr lang="en-US" sz="1400" dirty="0" smtClean="0">
                <a:solidFill>
                  <a:srgbClr val="7F7F7F"/>
                </a:solidFill>
              </a:rPr>
              <a:t> 1985; </a:t>
            </a:r>
            <a:r>
              <a:rPr lang="en-US" sz="1400" dirty="0" err="1" smtClean="0">
                <a:solidFill>
                  <a:srgbClr val="7F7F7F"/>
                </a:solidFill>
              </a:rPr>
              <a:t>Arnott</a:t>
            </a:r>
            <a:r>
              <a:rPr lang="en-US" sz="1400" dirty="0" smtClean="0">
                <a:solidFill>
                  <a:srgbClr val="7F7F7F"/>
                </a:solidFill>
              </a:rPr>
              <a:t>, de Palma, Lindsey 1990; et al.)</a:t>
            </a:r>
          </a:p>
        </p:txBody>
      </p:sp>
      <p:sp>
        <p:nvSpPr>
          <p:cNvPr id="11" name="TextBox 10"/>
          <p:cNvSpPr txBox="1"/>
          <p:nvPr/>
        </p:nvSpPr>
        <p:spPr>
          <a:xfrm>
            <a:off x="381000" y="2286000"/>
            <a:ext cx="8610600" cy="430887"/>
          </a:xfrm>
          <a:prstGeom prst="rect">
            <a:avLst/>
          </a:prstGeom>
          <a:noFill/>
        </p:spPr>
        <p:txBody>
          <a:bodyPr wrap="square" rtlCol="0">
            <a:spAutoFit/>
          </a:bodyPr>
          <a:lstStyle/>
          <a:p>
            <a:pPr>
              <a:spcAft>
                <a:spcPts val="1200"/>
              </a:spcAft>
            </a:pPr>
            <a:r>
              <a:rPr lang="en-US" sz="2200" dirty="0" smtClean="0"/>
              <a:t>including models that consider mode choice. </a:t>
            </a:r>
          </a:p>
        </p:txBody>
      </p:sp>
      <p:sp>
        <p:nvSpPr>
          <p:cNvPr id="12" name="TextBox 11"/>
          <p:cNvSpPr txBox="1"/>
          <p:nvPr/>
        </p:nvSpPr>
        <p:spPr>
          <a:xfrm>
            <a:off x="762000" y="2667000"/>
            <a:ext cx="8229600" cy="523220"/>
          </a:xfrm>
          <a:prstGeom prst="rect">
            <a:avLst/>
          </a:prstGeom>
          <a:noFill/>
        </p:spPr>
        <p:txBody>
          <a:bodyPr wrap="square" rtlCol="0">
            <a:spAutoFit/>
          </a:bodyPr>
          <a:lstStyle/>
          <a:p>
            <a:pPr>
              <a:spcAft>
                <a:spcPts val="1200"/>
              </a:spcAft>
            </a:pPr>
            <a:r>
              <a:rPr lang="en-US" sz="1400" dirty="0" smtClean="0">
                <a:solidFill>
                  <a:srgbClr val="7F7F7F"/>
                </a:solidFill>
              </a:rPr>
              <a:t>(</a:t>
            </a:r>
            <a:r>
              <a:rPr lang="en-US" sz="1400" dirty="0" err="1" smtClean="0">
                <a:solidFill>
                  <a:srgbClr val="7F7F7F"/>
                </a:solidFill>
              </a:rPr>
              <a:t>Tabuchi</a:t>
            </a:r>
            <a:r>
              <a:rPr lang="en-US" sz="1400" dirty="0">
                <a:solidFill>
                  <a:srgbClr val="7F7F7F"/>
                </a:solidFill>
              </a:rPr>
              <a:t> </a:t>
            </a:r>
            <a:r>
              <a:rPr lang="en-US" sz="1400" dirty="0" smtClean="0">
                <a:solidFill>
                  <a:srgbClr val="7F7F7F"/>
                </a:solidFill>
              </a:rPr>
              <a:t>1993; Braid 1996; Huang 2000; </a:t>
            </a:r>
            <a:r>
              <a:rPr lang="en-US" sz="1400" dirty="0" err="1" smtClean="0">
                <a:solidFill>
                  <a:srgbClr val="7F7F7F"/>
                </a:solidFill>
              </a:rPr>
              <a:t>Danielis</a:t>
            </a:r>
            <a:r>
              <a:rPr lang="en-US" sz="1400" dirty="0" smtClean="0">
                <a:solidFill>
                  <a:srgbClr val="7F7F7F"/>
                </a:solidFill>
              </a:rPr>
              <a:t>, </a:t>
            </a:r>
            <a:r>
              <a:rPr lang="en-US" sz="1400" dirty="0" err="1" smtClean="0">
                <a:solidFill>
                  <a:srgbClr val="7F7F7F"/>
                </a:solidFill>
              </a:rPr>
              <a:t>Marcucci</a:t>
            </a:r>
            <a:r>
              <a:rPr lang="en-US" sz="1400" dirty="0" smtClean="0">
                <a:solidFill>
                  <a:srgbClr val="7F7F7F"/>
                </a:solidFill>
              </a:rPr>
              <a:t> 2002; </a:t>
            </a:r>
            <a:r>
              <a:rPr lang="en-US" sz="1400" dirty="0" err="1" smtClean="0">
                <a:solidFill>
                  <a:srgbClr val="7F7F7F"/>
                </a:solidFill>
              </a:rPr>
              <a:t>Qian</a:t>
            </a:r>
            <a:r>
              <a:rPr lang="en-US" sz="1400" dirty="0" smtClean="0">
                <a:solidFill>
                  <a:srgbClr val="7F7F7F"/>
                </a:solidFill>
              </a:rPr>
              <a:t>, Zhang 2011; </a:t>
            </a:r>
            <a:br>
              <a:rPr lang="en-US" sz="1400" dirty="0" smtClean="0">
                <a:solidFill>
                  <a:srgbClr val="7F7F7F"/>
                </a:solidFill>
              </a:rPr>
            </a:br>
            <a:r>
              <a:rPr lang="en-US" sz="1400" dirty="0" smtClean="0">
                <a:solidFill>
                  <a:srgbClr val="7F7F7F"/>
                </a:solidFill>
              </a:rPr>
              <a:t>Gonzales, </a:t>
            </a:r>
            <a:r>
              <a:rPr lang="en-US" sz="1400" dirty="0" err="1" smtClean="0">
                <a:solidFill>
                  <a:srgbClr val="7F7F7F"/>
                </a:solidFill>
              </a:rPr>
              <a:t>Daganzo</a:t>
            </a:r>
            <a:r>
              <a:rPr lang="en-US" sz="1400" dirty="0" smtClean="0">
                <a:solidFill>
                  <a:srgbClr val="7F7F7F"/>
                </a:solidFill>
              </a:rPr>
              <a:t> 2012)</a:t>
            </a:r>
          </a:p>
        </p:txBody>
      </p:sp>
      <p:sp>
        <p:nvSpPr>
          <p:cNvPr id="18" name="TextBox 17"/>
          <p:cNvSpPr txBox="1"/>
          <p:nvPr/>
        </p:nvSpPr>
        <p:spPr>
          <a:xfrm>
            <a:off x="381000" y="3429000"/>
            <a:ext cx="8610600" cy="769441"/>
          </a:xfrm>
          <a:prstGeom prst="rect">
            <a:avLst/>
          </a:prstGeom>
          <a:noFill/>
        </p:spPr>
        <p:txBody>
          <a:bodyPr wrap="square" rtlCol="0">
            <a:spAutoFit/>
          </a:bodyPr>
          <a:lstStyle/>
          <a:p>
            <a:pPr>
              <a:spcAft>
                <a:spcPts val="1200"/>
              </a:spcAft>
            </a:pPr>
            <a:r>
              <a:rPr lang="en-US" sz="2200" dirty="0" smtClean="0"/>
              <a:t>Few studies have considered the evening commute, and they have done so for cars only.</a:t>
            </a:r>
          </a:p>
        </p:txBody>
      </p:sp>
      <p:sp>
        <p:nvSpPr>
          <p:cNvPr id="20" name="TextBox 19"/>
          <p:cNvSpPr txBox="1"/>
          <p:nvPr/>
        </p:nvSpPr>
        <p:spPr>
          <a:xfrm>
            <a:off x="762000" y="4152429"/>
            <a:ext cx="8229600" cy="307777"/>
          </a:xfrm>
          <a:prstGeom prst="rect">
            <a:avLst/>
          </a:prstGeom>
          <a:noFill/>
        </p:spPr>
        <p:txBody>
          <a:bodyPr wrap="square" rtlCol="0">
            <a:spAutoFit/>
          </a:bodyPr>
          <a:lstStyle/>
          <a:p>
            <a:pPr>
              <a:spcAft>
                <a:spcPts val="1200"/>
              </a:spcAft>
            </a:pPr>
            <a:r>
              <a:rPr lang="en-US" sz="1400" dirty="0" smtClean="0">
                <a:solidFill>
                  <a:srgbClr val="7F7F7F"/>
                </a:solidFill>
              </a:rPr>
              <a:t>(</a:t>
            </a:r>
            <a:r>
              <a:rPr lang="en-US" sz="1400" dirty="0" err="1" smtClean="0">
                <a:solidFill>
                  <a:srgbClr val="7F7F7F"/>
                </a:solidFill>
              </a:rPr>
              <a:t>Vickrey</a:t>
            </a:r>
            <a:r>
              <a:rPr lang="en-US" sz="1400" dirty="0" smtClean="0">
                <a:solidFill>
                  <a:srgbClr val="7F7F7F"/>
                </a:solidFill>
              </a:rPr>
              <a:t> 1973; </a:t>
            </a:r>
            <a:r>
              <a:rPr lang="en-US" sz="1400" dirty="0" err="1" smtClean="0">
                <a:solidFill>
                  <a:srgbClr val="7F7F7F"/>
                </a:solidFill>
              </a:rPr>
              <a:t>Fargier</a:t>
            </a:r>
            <a:r>
              <a:rPr lang="en-US" sz="1400" dirty="0" smtClean="0">
                <a:solidFill>
                  <a:srgbClr val="7F7F7F"/>
                </a:solidFill>
              </a:rPr>
              <a:t> 1981; de Palma, Lindsey 2002)</a:t>
            </a:r>
          </a:p>
        </p:txBody>
      </p:sp>
      <p:sp>
        <p:nvSpPr>
          <p:cNvPr id="21" name="TextBox 20"/>
          <p:cNvSpPr txBox="1"/>
          <p:nvPr/>
        </p:nvSpPr>
        <p:spPr>
          <a:xfrm>
            <a:off x="381000" y="4724400"/>
            <a:ext cx="8610600" cy="769441"/>
          </a:xfrm>
          <a:prstGeom prst="rect">
            <a:avLst/>
          </a:prstGeom>
          <a:noFill/>
        </p:spPr>
        <p:txBody>
          <a:bodyPr wrap="square" rtlCol="0">
            <a:spAutoFit/>
          </a:bodyPr>
          <a:lstStyle/>
          <a:p>
            <a:pPr>
              <a:spcAft>
                <a:spcPts val="1200"/>
              </a:spcAft>
            </a:pPr>
            <a:r>
              <a:rPr lang="en-US" sz="2200" dirty="0" smtClean="0"/>
              <a:t>Models of daily bottleneck travel decisions have relied on linking morning and evening by</a:t>
            </a:r>
            <a:r>
              <a:rPr lang="en-US" sz="2200" dirty="0"/>
              <a:t> </a:t>
            </a:r>
            <a:r>
              <a:rPr lang="en-US" sz="2200" dirty="0" smtClean="0"/>
              <a:t>work duration</a:t>
            </a:r>
          </a:p>
        </p:txBody>
      </p:sp>
      <p:sp>
        <p:nvSpPr>
          <p:cNvPr id="22" name="TextBox 21"/>
          <p:cNvSpPr txBox="1"/>
          <p:nvPr/>
        </p:nvSpPr>
        <p:spPr>
          <a:xfrm>
            <a:off x="762000" y="5410200"/>
            <a:ext cx="8229600" cy="307777"/>
          </a:xfrm>
          <a:prstGeom prst="rect">
            <a:avLst/>
          </a:prstGeom>
          <a:noFill/>
        </p:spPr>
        <p:txBody>
          <a:bodyPr wrap="square" rtlCol="0">
            <a:spAutoFit/>
          </a:bodyPr>
          <a:lstStyle/>
          <a:p>
            <a:pPr>
              <a:spcAft>
                <a:spcPts val="1200"/>
              </a:spcAft>
            </a:pPr>
            <a:r>
              <a:rPr lang="en-US" sz="1400" dirty="0" smtClean="0">
                <a:solidFill>
                  <a:srgbClr val="7F7F7F"/>
                </a:solidFill>
              </a:rPr>
              <a:t>(Zhang, Yang, Huang, Zhang 2005)</a:t>
            </a:r>
          </a:p>
        </p:txBody>
      </p:sp>
      <p:sp>
        <p:nvSpPr>
          <p:cNvPr id="23" name="TextBox 22"/>
          <p:cNvSpPr txBox="1"/>
          <p:nvPr/>
        </p:nvSpPr>
        <p:spPr>
          <a:xfrm>
            <a:off x="381000" y="5715000"/>
            <a:ext cx="8610600" cy="430887"/>
          </a:xfrm>
          <a:prstGeom prst="rect">
            <a:avLst/>
          </a:prstGeom>
          <a:noFill/>
        </p:spPr>
        <p:txBody>
          <a:bodyPr wrap="square" rtlCol="0">
            <a:spAutoFit/>
          </a:bodyPr>
          <a:lstStyle/>
          <a:p>
            <a:pPr>
              <a:spcAft>
                <a:spcPts val="1200"/>
              </a:spcAft>
            </a:pPr>
            <a:r>
              <a:rPr lang="en-US" sz="2200" dirty="0" smtClean="0"/>
              <a:t>or parking availability. </a:t>
            </a:r>
          </a:p>
        </p:txBody>
      </p:sp>
      <p:sp>
        <p:nvSpPr>
          <p:cNvPr id="24" name="TextBox 23"/>
          <p:cNvSpPr txBox="1"/>
          <p:nvPr/>
        </p:nvSpPr>
        <p:spPr>
          <a:xfrm>
            <a:off x="762000" y="6096000"/>
            <a:ext cx="8229600" cy="307777"/>
          </a:xfrm>
          <a:prstGeom prst="rect">
            <a:avLst/>
          </a:prstGeom>
          <a:noFill/>
        </p:spPr>
        <p:txBody>
          <a:bodyPr wrap="square" rtlCol="0">
            <a:spAutoFit/>
          </a:bodyPr>
          <a:lstStyle/>
          <a:p>
            <a:pPr>
              <a:spcAft>
                <a:spcPts val="1200"/>
              </a:spcAft>
            </a:pPr>
            <a:r>
              <a:rPr lang="en-US" sz="1400" dirty="0" smtClean="0">
                <a:solidFill>
                  <a:srgbClr val="7F7F7F"/>
                </a:solidFill>
              </a:rPr>
              <a:t>(Zhang, Huang, Zhang 2008)</a:t>
            </a:r>
          </a:p>
        </p:txBody>
      </p:sp>
    </p:spTree>
    <p:extLst>
      <p:ext uri="{BB962C8B-B14F-4D97-AF65-F5344CB8AC3E}">
        <p14:creationId xmlns:p14="http://schemas.microsoft.com/office/powerpoint/2010/main" val="108575179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a:spLocks noGrp="1"/>
          </p:cNvSpPr>
          <p:nvPr>
            <p:ph type="title"/>
          </p:nvPr>
        </p:nvSpPr>
        <p:spPr>
          <a:xfrm>
            <a:off x="237025" y="228600"/>
            <a:ext cx="8669951" cy="914400"/>
          </a:xfrm>
          <a:solidFill>
            <a:srgbClr val="EDE0B7"/>
          </a:solidFill>
        </p:spPr>
        <p:txBody>
          <a:bodyPr lIns="228600">
            <a:noAutofit/>
          </a:bodyPr>
          <a:lstStyle/>
          <a:p>
            <a:pPr algn="l"/>
            <a:r>
              <a:rPr lang="en-US" sz="3600" dirty="0" smtClean="0"/>
              <a:t>Overview</a:t>
            </a:r>
            <a:endParaRPr lang="en-US" sz="3600" dirty="0"/>
          </a:p>
        </p:txBody>
      </p:sp>
      <p:cxnSp>
        <p:nvCxnSpPr>
          <p:cNvPr id="26" name="Straight Connector 25"/>
          <p:cNvCxnSpPr/>
          <p:nvPr/>
        </p:nvCxnSpPr>
        <p:spPr>
          <a:xfrm>
            <a:off x="237025" y="11430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066799" y="1600200"/>
            <a:ext cx="7391401" cy="461665"/>
          </a:xfrm>
          <a:prstGeom prst="rect">
            <a:avLst/>
          </a:prstGeom>
          <a:noFill/>
        </p:spPr>
        <p:txBody>
          <a:bodyPr wrap="square" rtlCol="0">
            <a:spAutoFit/>
          </a:bodyPr>
          <a:lstStyle/>
          <a:p>
            <a:r>
              <a:rPr lang="en-US" sz="2400" dirty="0" smtClean="0"/>
              <a:t>User Equilibrium for </a:t>
            </a:r>
            <a:r>
              <a:rPr lang="en-US" sz="2400" b="1" dirty="0" smtClean="0"/>
              <a:t>Morning</a:t>
            </a:r>
            <a:r>
              <a:rPr lang="en-US" sz="2400" dirty="0" smtClean="0"/>
              <a:t> with Transit</a:t>
            </a:r>
            <a:endParaRPr lang="en-US" sz="2400" dirty="0"/>
          </a:p>
        </p:txBody>
      </p:sp>
      <p:sp>
        <p:nvSpPr>
          <p:cNvPr id="28" name="TextBox 27"/>
          <p:cNvSpPr txBox="1"/>
          <p:nvPr/>
        </p:nvSpPr>
        <p:spPr>
          <a:xfrm>
            <a:off x="1066800" y="2462987"/>
            <a:ext cx="7391400" cy="461665"/>
          </a:xfrm>
          <a:prstGeom prst="rect">
            <a:avLst/>
          </a:prstGeom>
          <a:noFill/>
        </p:spPr>
        <p:txBody>
          <a:bodyPr wrap="square" rtlCol="0">
            <a:spAutoFit/>
          </a:bodyPr>
          <a:lstStyle/>
          <a:p>
            <a:r>
              <a:rPr lang="en-US" sz="2400" dirty="0" smtClean="0"/>
              <a:t>User Equilibrium for </a:t>
            </a:r>
            <a:r>
              <a:rPr lang="en-US" sz="2400" b="1" dirty="0" smtClean="0"/>
              <a:t>Evening </a:t>
            </a:r>
            <a:r>
              <a:rPr lang="en-US" sz="2400" dirty="0" smtClean="0"/>
              <a:t>with Transit</a:t>
            </a:r>
            <a:endParaRPr lang="en-US" sz="2400" dirty="0"/>
          </a:p>
        </p:txBody>
      </p:sp>
      <p:sp>
        <p:nvSpPr>
          <p:cNvPr id="30" name="TextBox 29"/>
          <p:cNvSpPr txBox="1"/>
          <p:nvPr/>
        </p:nvSpPr>
        <p:spPr>
          <a:xfrm>
            <a:off x="609600" y="1550055"/>
            <a:ext cx="457200" cy="523220"/>
          </a:xfrm>
          <a:prstGeom prst="rect">
            <a:avLst/>
          </a:prstGeom>
          <a:noFill/>
        </p:spPr>
        <p:txBody>
          <a:bodyPr wrap="square" rtlCol="0">
            <a:spAutoFit/>
          </a:bodyPr>
          <a:lstStyle/>
          <a:p>
            <a:r>
              <a:rPr lang="en-US" sz="2800" b="1" dirty="0" smtClean="0">
                <a:solidFill>
                  <a:srgbClr val="D21034"/>
                </a:solidFill>
              </a:rPr>
              <a:t>1</a:t>
            </a:r>
            <a:endParaRPr lang="en-US" sz="2800" b="1" dirty="0">
              <a:solidFill>
                <a:srgbClr val="D21034"/>
              </a:solidFill>
            </a:endParaRPr>
          </a:p>
        </p:txBody>
      </p:sp>
      <p:sp>
        <p:nvSpPr>
          <p:cNvPr id="31" name="TextBox 30"/>
          <p:cNvSpPr txBox="1"/>
          <p:nvPr/>
        </p:nvSpPr>
        <p:spPr>
          <a:xfrm>
            <a:off x="609600" y="2414826"/>
            <a:ext cx="457200" cy="523220"/>
          </a:xfrm>
          <a:prstGeom prst="rect">
            <a:avLst/>
          </a:prstGeom>
          <a:noFill/>
        </p:spPr>
        <p:txBody>
          <a:bodyPr wrap="square" rtlCol="0">
            <a:spAutoFit/>
          </a:bodyPr>
          <a:lstStyle/>
          <a:p>
            <a:r>
              <a:rPr lang="en-US" sz="2800" b="1" dirty="0" smtClean="0">
                <a:solidFill>
                  <a:srgbClr val="D21034"/>
                </a:solidFill>
              </a:rPr>
              <a:t>2</a:t>
            </a:r>
            <a:endParaRPr lang="en-US" sz="2800" b="1" dirty="0">
              <a:solidFill>
                <a:srgbClr val="D21034"/>
              </a:solidFill>
            </a:endParaRPr>
          </a:p>
        </p:txBody>
      </p:sp>
      <p:sp>
        <p:nvSpPr>
          <p:cNvPr id="13" name="TextBox 12"/>
          <p:cNvSpPr txBox="1"/>
          <p:nvPr/>
        </p:nvSpPr>
        <p:spPr>
          <a:xfrm>
            <a:off x="1066800" y="3334941"/>
            <a:ext cx="7391400" cy="461665"/>
          </a:xfrm>
          <a:prstGeom prst="rect">
            <a:avLst/>
          </a:prstGeom>
          <a:noFill/>
        </p:spPr>
        <p:txBody>
          <a:bodyPr wrap="square" rtlCol="0">
            <a:spAutoFit/>
          </a:bodyPr>
          <a:lstStyle/>
          <a:p>
            <a:r>
              <a:rPr lang="en-US" sz="2400" dirty="0" smtClean="0"/>
              <a:t>System Optimum for </a:t>
            </a:r>
            <a:r>
              <a:rPr lang="en-US" sz="2400" b="1" dirty="0" smtClean="0"/>
              <a:t>Isolated Morning, Evening</a:t>
            </a:r>
            <a:endParaRPr lang="en-US" sz="2400" b="1" dirty="0"/>
          </a:p>
        </p:txBody>
      </p:sp>
      <p:sp>
        <p:nvSpPr>
          <p:cNvPr id="15" name="TextBox 14"/>
          <p:cNvSpPr txBox="1"/>
          <p:nvPr/>
        </p:nvSpPr>
        <p:spPr>
          <a:xfrm>
            <a:off x="609600" y="3286780"/>
            <a:ext cx="457200" cy="523220"/>
          </a:xfrm>
          <a:prstGeom prst="rect">
            <a:avLst/>
          </a:prstGeom>
          <a:noFill/>
        </p:spPr>
        <p:txBody>
          <a:bodyPr wrap="square" rtlCol="0">
            <a:spAutoFit/>
          </a:bodyPr>
          <a:lstStyle/>
          <a:p>
            <a:r>
              <a:rPr lang="en-US" sz="2800" b="1" dirty="0" smtClean="0">
                <a:solidFill>
                  <a:srgbClr val="D21034"/>
                </a:solidFill>
              </a:rPr>
              <a:t>3</a:t>
            </a:r>
            <a:endParaRPr lang="en-US" sz="2800" b="1" dirty="0">
              <a:solidFill>
                <a:srgbClr val="D21034"/>
              </a:solidFill>
            </a:endParaRPr>
          </a:p>
        </p:txBody>
      </p:sp>
      <p:sp>
        <p:nvSpPr>
          <p:cNvPr id="17" name="TextBox 16"/>
          <p:cNvSpPr txBox="1"/>
          <p:nvPr/>
        </p:nvSpPr>
        <p:spPr>
          <a:xfrm>
            <a:off x="1066800" y="4191000"/>
            <a:ext cx="7620000" cy="461665"/>
          </a:xfrm>
          <a:prstGeom prst="rect">
            <a:avLst/>
          </a:prstGeom>
          <a:noFill/>
        </p:spPr>
        <p:txBody>
          <a:bodyPr wrap="square" rtlCol="0">
            <a:spAutoFit/>
          </a:bodyPr>
          <a:lstStyle/>
          <a:p>
            <a:r>
              <a:rPr lang="en-US" sz="2400" dirty="0" smtClean="0"/>
              <a:t>User Equilibrium for </a:t>
            </a:r>
            <a:r>
              <a:rPr lang="en-US" sz="2400" b="1" dirty="0" smtClean="0"/>
              <a:t>Combined Morning &amp; Evening</a:t>
            </a:r>
            <a:endParaRPr lang="en-US" sz="2400" b="1" dirty="0"/>
          </a:p>
        </p:txBody>
      </p:sp>
      <p:sp>
        <p:nvSpPr>
          <p:cNvPr id="18" name="TextBox 17"/>
          <p:cNvSpPr txBox="1"/>
          <p:nvPr/>
        </p:nvSpPr>
        <p:spPr>
          <a:xfrm>
            <a:off x="609600" y="4142839"/>
            <a:ext cx="457200" cy="523220"/>
          </a:xfrm>
          <a:prstGeom prst="rect">
            <a:avLst/>
          </a:prstGeom>
          <a:noFill/>
        </p:spPr>
        <p:txBody>
          <a:bodyPr wrap="square" rtlCol="0">
            <a:spAutoFit/>
          </a:bodyPr>
          <a:lstStyle/>
          <a:p>
            <a:r>
              <a:rPr lang="en-US" sz="2800" b="1" dirty="0" smtClean="0">
                <a:solidFill>
                  <a:srgbClr val="D21034"/>
                </a:solidFill>
              </a:rPr>
              <a:t>4</a:t>
            </a:r>
            <a:endParaRPr lang="en-US" sz="2800" b="1" dirty="0">
              <a:solidFill>
                <a:srgbClr val="D21034"/>
              </a:solidFill>
            </a:endParaRPr>
          </a:p>
        </p:txBody>
      </p:sp>
      <p:sp>
        <p:nvSpPr>
          <p:cNvPr id="16" name="TextBox 15"/>
          <p:cNvSpPr txBox="1"/>
          <p:nvPr/>
        </p:nvSpPr>
        <p:spPr>
          <a:xfrm>
            <a:off x="1143000" y="4777026"/>
            <a:ext cx="7315199" cy="1323439"/>
          </a:xfrm>
          <a:prstGeom prst="rect">
            <a:avLst/>
          </a:prstGeom>
          <a:noFill/>
        </p:spPr>
        <p:txBody>
          <a:bodyPr wrap="square" rtlCol="0">
            <a:spAutoFit/>
          </a:bodyPr>
          <a:lstStyle/>
          <a:p>
            <a:pPr marL="280988" indent="-280988">
              <a:spcAft>
                <a:spcPts val="1200"/>
              </a:spcAft>
              <a:buFont typeface="Arial" pitchFamily="34" charset="0"/>
              <a:buChar char="•"/>
            </a:pPr>
            <a:r>
              <a:rPr lang="en-US" sz="2000" dirty="0" smtClean="0"/>
              <a:t>Independent Morning and Evening Preferences</a:t>
            </a:r>
          </a:p>
          <a:p>
            <a:pPr marL="280988" indent="-280988">
              <a:spcAft>
                <a:spcPts val="1200"/>
              </a:spcAft>
              <a:buFont typeface="Arial" pitchFamily="34" charset="0"/>
              <a:buChar char="•"/>
            </a:pPr>
            <a:r>
              <a:rPr lang="en-US" sz="2000" dirty="0" smtClean="0"/>
              <a:t>Rigid Work Duration with Flexible Start Time</a:t>
            </a:r>
          </a:p>
          <a:p>
            <a:pPr marL="280988" indent="-280988">
              <a:spcAft>
                <a:spcPts val="1200"/>
              </a:spcAft>
              <a:buFont typeface="Arial" pitchFamily="34" charset="0"/>
              <a:buChar char="•"/>
            </a:pPr>
            <a:r>
              <a:rPr lang="en-US" sz="2000" dirty="0" smtClean="0"/>
              <a:t>Fixed Wished Order with Cars and Transit</a:t>
            </a:r>
          </a:p>
        </p:txBody>
      </p:sp>
    </p:spTree>
    <p:extLst>
      <p:ext uri="{BB962C8B-B14F-4D97-AF65-F5344CB8AC3E}">
        <p14:creationId xmlns:p14="http://schemas.microsoft.com/office/powerpoint/2010/main" val="356760163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Morning Commute, Cars and Transit</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USER EQUILIBRIUM: MORNING WITH TRANSIT</a:t>
            </a:r>
            <a:endParaRPr lang="en-US" sz="1600" dirty="0">
              <a:solidFill>
                <a:srgbClr val="D21034"/>
              </a:solidFill>
            </a:endParaRPr>
          </a:p>
        </p:txBody>
      </p:sp>
      <p:sp>
        <p:nvSpPr>
          <p:cNvPr id="5" name="Oval 4"/>
          <p:cNvSpPr/>
          <p:nvPr/>
        </p:nvSpPr>
        <p:spPr>
          <a:xfrm>
            <a:off x="2683456" y="1949887"/>
            <a:ext cx="152400" cy="152400"/>
          </a:xfrm>
          <a:prstGeom prst="ellipse">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312693" y="1949887"/>
            <a:ext cx="152400" cy="152400"/>
          </a:xfrm>
          <a:prstGeom prst="ellipse">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a:stCxn id="5" idx="6"/>
            <a:endCxn id="6" idx="2"/>
          </p:cNvCxnSpPr>
          <p:nvPr/>
        </p:nvCxnSpPr>
        <p:spPr>
          <a:xfrm>
            <a:off x="2835856" y="2026087"/>
            <a:ext cx="4476837" cy="0"/>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4950493" y="2209800"/>
            <a:ext cx="304800" cy="228600"/>
            <a:chOff x="4495800" y="2724090"/>
            <a:chExt cx="304800" cy="228600"/>
          </a:xfrm>
        </p:grpSpPr>
        <p:cxnSp>
          <p:nvCxnSpPr>
            <p:cNvPr id="9" name="Straight Connector 8"/>
            <p:cNvCxnSpPr/>
            <p:nvPr/>
          </p:nvCxnSpPr>
          <p:spPr>
            <a:xfrm flipV="1">
              <a:off x="4495800" y="272409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648200" y="272409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rot="10800000">
            <a:off x="4952354" y="1706047"/>
            <a:ext cx="304800" cy="228600"/>
            <a:chOff x="4495800" y="3048000"/>
            <a:chExt cx="304800" cy="228600"/>
          </a:xfrm>
        </p:grpSpPr>
        <p:cxnSp>
          <p:nvCxnSpPr>
            <p:cNvPr id="12" name="Straight Connector 11"/>
            <p:cNvCxnSpPr/>
            <p:nvPr/>
          </p:nvCxnSpPr>
          <p:spPr>
            <a:xfrm flipV="1">
              <a:off x="4495800" y="304800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8200" y="304800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1792493" y="1883867"/>
            <a:ext cx="867546" cy="584775"/>
          </a:xfrm>
          <a:prstGeom prst="rect">
            <a:avLst/>
          </a:prstGeom>
          <a:noFill/>
        </p:spPr>
        <p:txBody>
          <a:bodyPr wrap="none" rtlCol="0">
            <a:spAutoFit/>
          </a:bodyPr>
          <a:lstStyle/>
          <a:p>
            <a:pPr algn="ctr"/>
            <a:r>
              <a:rPr lang="en-US" sz="1600" dirty="0" smtClean="0"/>
              <a:t>ORIGIN</a:t>
            </a:r>
          </a:p>
          <a:p>
            <a:pPr algn="ctr"/>
            <a:r>
              <a:rPr lang="en-US" sz="1600" dirty="0" smtClean="0">
                <a:solidFill>
                  <a:srgbClr val="848589"/>
                </a:solidFill>
              </a:rPr>
              <a:t>(Home)</a:t>
            </a:r>
            <a:endParaRPr lang="en-US" sz="1600" dirty="0">
              <a:solidFill>
                <a:srgbClr val="848589"/>
              </a:solidFill>
            </a:endParaRPr>
          </a:p>
        </p:txBody>
      </p:sp>
      <p:sp>
        <p:nvSpPr>
          <p:cNvPr id="15" name="TextBox 14"/>
          <p:cNvSpPr txBox="1"/>
          <p:nvPr/>
        </p:nvSpPr>
        <p:spPr>
          <a:xfrm>
            <a:off x="7467600" y="1883867"/>
            <a:ext cx="1447512" cy="584775"/>
          </a:xfrm>
          <a:prstGeom prst="rect">
            <a:avLst/>
          </a:prstGeom>
          <a:noFill/>
        </p:spPr>
        <p:txBody>
          <a:bodyPr wrap="none" rtlCol="0">
            <a:spAutoFit/>
          </a:bodyPr>
          <a:lstStyle/>
          <a:p>
            <a:pPr algn="ctr"/>
            <a:r>
              <a:rPr lang="en-US" sz="1600" dirty="0" smtClean="0"/>
              <a:t>DESTINATION</a:t>
            </a:r>
          </a:p>
          <a:p>
            <a:pPr algn="ctr"/>
            <a:r>
              <a:rPr lang="en-US" sz="1600" dirty="0" smtClean="0">
                <a:solidFill>
                  <a:srgbClr val="848589"/>
                </a:solidFill>
              </a:rPr>
              <a:t>(Work)</a:t>
            </a:r>
            <a:endParaRPr lang="en-US" sz="1600" dirty="0">
              <a:solidFill>
                <a:srgbClr val="848589"/>
              </a:solidFill>
            </a:endParaRPr>
          </a:p>
        </p:txBody>
      </p:sp>
      <p:sp>
        <p:nvSpPr>
          <p:cNvPr id="16" name="TextBox 15"/>
          <p:cNvSpPr txBox="1"/>
          <p:nvPr/>
        </p:nvSpPr>
        <p:spPr>
          <a:xfrm>
            <a:off x="4415536" y="1371600"/>
            <a:ext cx="1370375" cy="338554"/>
          </a:xfrm>
          <a:prstGeom prst="rect">
            <a:avLst/>
          </a:prstGeom>
          <a:noFill/>
        </p:spPr>
        <p:txBody>
          <a:bodyPr wrap="none" rtlCol="0">
            <a:spAutoFit/>
          </a:bodyPr>
          <a:lstStyle/>
          <a:p>
            <a:pPr algn="ctr"/>
            <a:r>
              <a:rPr lang="en-US" sz="1600" dirty="0" smtClean="0"/>
              <a:t>BOTTLENECK</a:t>
            </a:r>
          </a:p>
        </p:txBody>
      </p:sp>
      <p:sp>
        <p:nvSpPr>
          <p:cNvPr id="18" name="TextBox 17"/>
          <p:cNvSpPr txBox="1"/>
          <p:nvPr/>
        </p:nvSpPr>
        <p:spPr>
          <a:xfrm>
            <a:off x="152400" y="1295400"/>
            <a:ext cx="8382000" cy="400110"/>
          </a:xfrm>
          <a:prstGeom prst="rect">
            <a:avLst/>
          </a:prstGeom>
          <a:noFill/>
        </p:spPr>
        <p:txBody>
          <a:bodyPr wrap="square" rtlCol="0">
            <a:spAutoFit/>
          </a:bodyPr>
          <a:lstStyle/>
          <a:p>
            <a:r>
              <a:rPr lang="en-US" sz="2000" dirty="0" smtClean="0"/>
              <a:t>Given</a:t>
            </a:r>
            <a:r>
              <a:rPr lang="en-US" sz="2000" dirty="0"/>
              <a:t>:</a:t>
            </a:r>
            <a:endParaRPr lang="en-US" sz="2000" dirty="0" smtClean="0"/>
          </a:p>
        </p:txBody>
      </p:sp>
      <p:sp>
        <p:nvSpPr>
          <p:cNvPr id="22" name="TextBox 21"/>
          <p:cNvSpPr txBox="1"/>
          <p:nvPr/>
        </p:nvSpPr>
        <p:spPr>
          <a:xfrm>
            <a:off x="2743200" y="2133600"/>
            <a:ext cx="971841" cy="338554"/>
          </a:xfrm>
          <a:prstGeom prst="rect">
            <a:avLst/>
          </a:prstGeom>
          <a:noFill/>
        </p:spPr>
        <p:txBody>
          <a:bodyPr wrap="none" rtlCol="0">
            <a:spAutoFit/>
          </a:bodyPr>
          <a:lstStyle/>
          <a:p>
            <a:pPr algn="ctr"/>
            <a:r>
              <a:rPr lang="en-US" sz="1600" dirty="0" smtClean="0">
                <a:solidFill>
                  <a:srgbClr val="239A00"/>
                </a:solidFill>
              </a:rPr>
              <a:t>TRANSIT</a:t>
            </a:r>
          </a:p>
        </p:txBody>
      </p:sp>
      <p:cxnSp>
        <p:nvCxnSpPr>
          <p:cNvPr id="26" name="Straight Arrow Connector 25"/>
          <p:cNvCxnSpPr/>
          <p:nvPr/>
        </p:nvCxnSpPr>
        <p:spPr>
          <a:xfrm>
            <a:off x="2838363" y="2178487"/>
            <a:ext cx="4476837" cy="0"/>
          </a:xfrm>
          <a:prstGeom prst="straightConnector1">
            <a:avLst/>
          </a:prstGeom>
          <a:ln w="25400">
            <a:solidFill>
              <a:srgbClr val="239A00"/>
            </a:solidFill>
            <a:tailEnd type="arrow" w="lg" len="lg"/>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5410200" y="2514600"/>
            <a:ext cx="2895600" cy="400110"/>
          </a:xfrm>
          <a:prstGeom prst="rect">
            <a:avLst/>
          </a:prstGeom>
          <a:noFill/>
        </p:spPr>
        <p:txBody>
          <a:bodyPr wrap="square" rtlCol="0">
            <a:spAutoFit/>
          </a:bodyPr>
          <a:lstStyle/>
          <a:p>
            <a:r>
              <a:rPr lang="en-US" sz="2000" dirty="0" smtClean="0"/>
              <a:t>capacity for cars</a:t>
            </a:r>
            <a:endParaRPr lang="en-US" sz="2000" i="1" baseline="-25000" dirty="0">
              <a:solidFill>
                <a:srgbClr val="239A00"/>
              </a:solidFill>
              <a:latin typeface="Cambria Math"/>
              <a:cs typeface="Cambria Math"/>
            </a:endParaRPr>
          </a:p>
        </p:txBody>
      </p:sp>
      <p:sp>
        <p:nvSpPr>
          <p:cNvPr id="52" name="TextBox 51"/>
          <p:cNvSpPr txBox="1"/>
          <p:nvPr/>
        </p:nvSpPr>
        <p:spPr>
          <a:xfrm>
            <a:off x="5410200" y="2895600"/>
            <a:ext cx="3505200" cy="400110"/>
          </a:xfrm>
          <a:prstGeom prst="rect">
            <a:avLst/>
          </a:prstGeom>
          <a:noFill/>
        </p:spPr>
        <p:txBody>
          <a:bodyPr wrap="square" rtlCol="0">
            <a:spAutoFit/>
          </a:bodyPr>
          <a:lstStyle/>
          <a:p>
            <a:r>
              <a:rPr lang="en-US" sz="2000" dirty="0" smtClean="0"/>
              <a:t>capacity for cars and transit</a:t>
            </a:r>
            <a:endParaRPr lang="en-US" sz="2000" i="1" baseline="-25000" dirty="0">
              <a:solidFill>
                <a:srgbClr val="239A00"/>
              </a:solidFill>
              <a:latin typeface="Cambria Math"/>
              <a:cs typeface="Cambria Math"/>
            </a:endParaRPr>
          </a:p>
        </p:txBody>
      </p:sp>
      <p:pic>
        <p:nvPicPr>
          <p:cNvPr id="54" name="Picture 53"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9200" y="2667000"/>
            <a:ext cx="177800" cy="203200"/>
          </a:xfrm>
          <a:prstGeom prst="rect">
            <a:avLst/>
          </a:prstGeom>
        </p:spPr>
      </p:pic>
      <p:pic>
        <p:nvPicPr>
          <p:cNvPr id="55" name="Picture 54"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9200" y="3067110"/>
            <a:ext cx="304800" cy="203200"/>
          </a:xfrm>
          <a:prstGeom prst="rect">
            <a:avLst/>
          </a:prstGeom>
        </p:spPr>
      </p:pic>
      <p:sp>
        <p:nvSpPr>
          <p:cNvPr id="56" name="TextBox 55"/>
          <p:cNvSpPr txBox="1"/>
          <p:nvPr/>
        </p:nvSpPr>
        <p:spPr>
          <a:xfrm>
            <a:off x="609600" y="2590800"/>
            <a:ext cx="3962400" cy="707886"/>
          </a:xfrm>
          <a:prstGeom prst="rect">
            <a:avLst/>
          </a:prstGeom>
          <a:noFill/>
        </p:spPr>
        <p:txBody>
          <a:bodyPr wrap="square" rtlCol="0">
            <a:spAutoFit/>
          </a:bodyPr>
          <a:lstStyle/>
          <a:p>
            <a:r>
              <a:rPr lang="en-US" sz="2000" dirty="0" smtClean="0"/>
              <a:t>     commuters with cumulative wished departures,</a:t>
            </a:r>
            <a:endParaRPr lang="en-US" sz="2000" i="1" baseline="-25000" dirty="0">
              <a:solidFill>
                <a:srgbClr val="239A00"/>
              </a:solidFill>
              <a:latin typeface="Cambria Math"/>
              <a:cs typeface="Cambria Math"/>
            </a:endParaRPr>
          </a:p>
        </p:txBody>
      </p:sp>
      <p:pic>
        <p:nvPicPr>
          <p:cNvPr id="57" name="Picture 56"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5800" y="2679700"/>
            <a:ext cx="266700" cy="215900"/>
          </a:xfrm>
          <a:prstGeom prst="rect">
            <a:avLst/>
          </a:prstGeom>
        </p:spPr>
      </p:pic>
      <p:pic>
        <p:nvPicPr>
          <p:cNvPr id="58" name="Picture 57"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5600" y="2971800"/>
            <a:ext cx="825500" cy="317500"/>
          </a:xfrm>
          <a:prstGeom prst="rect">
            <a:avLst/>
          </a:prstGeom>
        </p:spPr>
      </p:pic>
    </p:spTree>
    <p:extLst>
      <p:ext uri="{BB962C8B-B14F-4D97-AF65-F5344CB8AC3E}">
        <p14:creationId xmlns:p14="http://schemas.microsoft.com/office/powerpoint/2010/main" val="188918692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Morning Commute, Cars and Transit</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USER EQUILIBRIUM: MORNING WITH TRANSIT</a:t>
            </a:r>
            <a:endParaRPr lang="en-US" sz="1600" dirty="0">
              <a:solidFill>
                <a:srgbClr val="D21034"/>
              </a:solidFill>
            </a:endParaRPr>
          </a:p>
        </p:txBody>
      </p:sp>
      <p:sp>
        <p:nvSpPr>
          <p:cNvPr id="5" name="Oval 4"/>
          <p:cNvSpPr/>
          <p:nvPr/>
        </p:nvSpPr>
        <p:spPr>
          <a:xfrm>
            <a:off x="2683456" y="1949887"/>
            <a:ext cx="152400" cy="152400"/>
          </a:xfrm>
          <a:prstGeom prst="ellipse">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312693" y="1949887"/>
            <a:ext cx="152400" cy="152400"/>
          </a:xfrm>
          <a:prstGeom prst="ellipse">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a:stCxn id="5" idx="6"/>
            <a:endCxn id="6" idx="2"/>
          </p:cNvCxnSpPr>
          <p:nvPr/>
        </p:nvCxnSpPr>
        <p:spPr>
          <a:xfrm>
            <a:off x="2835856" y="2026087"/>
            <a:ext cx="4476837" cy="0"/>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4950493" y="2209800"/>
            <a:ext cx="304800" cy="228600"/>
            <a:chOff x="4495800" y="2724090"/>
            <a:chExt cx="304800" cy="228600"/>
          </a:xfrm>
        </p:grpSpPr>
        <p:cxnSp>
          <p:nvCxnSpPr>
            <p:cNvPr id="9" name="Straight Connector 8"/>
            <p:cNvCxnSpPr/>
            <p:nvPr/>
          </p:nvCxnSpPr>
          <p:spPr>
            <a:xfrm flipV="1">
              <a:off x="4495800" y="272409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648200" y="272409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rot="10800000">
            <a:off x="4952354" y="1706047"/>
            <a:ext cx="304800" cy="228600"/>
            <a:chOff x="4495800" y="3048000"/>
            <a:chExt cx="304800" cy="228600"/>
          </a:xfrm>
        </p:grpSpPr>
        <p:cxnSp>
          <p:nvCxnSpPr>
            <p:cNvPr id="12" name="Straight Connector 11"/>
            <p:cNvCxnSpPr/>
            <p:nvPr/>
          </p:nvCxnSpPr>
          <p:spPr>
            <a:xfrm flipV="1">
              <a:off x="4495800" y="304800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8200" y="304800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1792493" y="1883867"/>
            <a:ext cx="867546" cy="584775"/>
          </a:xfrm>
          <a:prstGeom prst="rect">
            <a:avLst/>
          </a:prstGeom>
          <a:noFill/>
        </p:spPr>
        <p:txBody>
          <a:bodyPr wrap="none" rtlCol="0">
            <a:spAutoFit/>
          </a:bodyPr>
          <a:lstStyle/>
          <a:p>
            <a:pPr algn="ctr"/>
            <a:r>
              <a:rPr lang="en-US" sz="1600" dirty="0" smtClean="0"/>
              <a:t>ORIGIN</a:t>
            </a:r>
          </a:p>
          <a:p>
            <a:pPr algn="ctr"/>
            <a:r>
              <a:rPr lang="en-US" sz="1600" dirty="0" smtClean="0">
                <a:solidFill>
                  <a:srgbClr val="848589"/>
                </a:solidFill>
              </a:rPr>
              <a:t>(Home)</a:t>
            </a:r>
            <a:endParaRPr lang="en-US" sz="1600" dirty="0">
              <a:solidFill>
                <a:srgbClr val="848589"/>
              </a:solidFill>
            </a:endParaRPr>
          </a:p>
        </p:txBody>
      </p:sp>
      <p:sp>
        <p:nvSpPr>
          <p:cNvPr id="15" name="TextBox 14"/>
          <p:cNvSpPr txBox="1"/>
          <p:nvPr/>
        </p:nvSpPr>
        <p:spPr>
          <a:xfrm>
            <a:off x="7467600" y="1883867"/>
            <a:ext cx="1447512" cy="584775"/>
          </a:xfrm>
          <a:prstGeom prst="rect">
            <a:avLst/>
          </a:prstGeom>
          <a:noFill/>
        </p:spPr>
        <p:txBody>
          <a:bodyPr wrap="none" rtlCol="0">
            <a:spAutoFit/>
          </a:bodyPr>
          <a:lstStyle/>
          <a:p>
            <a:pPr algn="ctr"/>
            <a:r>
              <a:rPr lang="en-US" sz="1600" dirty="0" smtClean="0"/>
              <a:t>DESTINATION</a:t>
            </a:r>
          </a:p>
          <a:p>
            <a:pPr algn="ctr"/>
            <a:r>
              <a:rPr lang="en-US" sz="1600" dirty="0" smtClean="0">
                <a:solidFill>
                  <a:srgbClr val="848589"/>
                </a:solidFill>
              </a:rPr>
              <a:t>(Work)</a:t>
            </a:r>
            <a:endParaRPr lang="en-US" sz="1600" dirty="0">
              <a:solidFill>
                <a:srgbClr val="848589"/>
              </a:solidFill>
            </a:endParaRPr>
          </a:p>
        </p:txBody>
      </p:sp>
      <p:sp>
        <p:nvSpPr>
          <p:cNvPr id="16" name="TextBox 15"/>
          <p:cNvSpPr txBox="1"/>
          <p:nvPr/>
        </p:nvSpPr>
        <p:spPr>
          <a:xfrm>
            <a:off x="4415536" y="1371600"/>
            <a:ext cx="1370375" cy="338554"/>
          </a:xfrm>
          <a:prstGeom prst="rect">
            <a:avLst/>
          </a:prstGeom>
          <a:noFill/>
        </p:spPr>
        <p:txBody>
          <a:bodyPr wrap="none" rtlCol="0">
            <a:spAutoFit/>
          </a:bodyPr>
          <a:lstStyle/>
          <a:p>
            <a:pPr algn="ctr"/>
            <a:r>
              <a:rPr lang="en-US" sz="1600" dirty="0" smtClean="0"/>
              <a:t>BOTTLENECK</a:t>
            </a:r>
          </a:p>
        </p:txBody>
      </p:sp>
      <p:sp>
        <p:nvSpPr>
          <p:cNvPr id="18" name="TextBox 17"/>
          <p:cNvSpPr txBox="1"/>
          <p:nvPr/>
        </p:nvSpPr>
        <p:spPr>
          <a:xfrm>
            <a:off x="152400" y="1295400"/>
            <a:ext cx="8382000" cy="400110"/>
          </a:xfrm>
          <a:prstGeom prst="rect">
            <a:avLst/>
          </a:prstGeom>
          <a:noFill/>
        </p:spPr>
        <p:txBody>
          <a:bodyPr wrap="square" rtlCol="0">
            <a:spAutoFit/>
          </a:bodyPr>
          <a:lstStyle/>
          <a:p>
            <a:r>
              <a:rPr lang="en-US" sz="2000" dirty="0" smtClean="0"/>
              <a:t>Given</a:t>
            </a:r>
            <a:r>
              <a:rPr lang="en-US" sz="2000" dirty="0"/>
              <a:t>:</a:t>
            </a:r>
            <a:endParaRPr lang="en-US" sz="2000" dirty="0" smtClean="0"/>
          </a:p>
        </p:txBody>
      </p:sp>
      <p:sp>
        <p:nvSpPr>
          <p:cNvPr id="22" name="TextBox 21"/>
          <p:cNvSpPr txBox="1"/>
          <p:nvPr/>
        </p:nvSpPr>
        <p:spPr>
          <a:xfrm>
            <a:off x="2743200" y="2133600"/>
            <a:ext cx="971841" cy="338554"/>
          </a:xfrm>
          <a:prstGeom prst="rect">
            <a:avLst/>
          </a:prstGeom>
          <a:noFill/>
        </p:spPr>
        <p:txBody>
          <a:bodyPr wrap="none" rtlCol="0">
            <a:spAutoFit/>
          </a:bodyPr>
          <a:lstStyle/>
          <a:p>
            <a:pPr algn="ctr"/>
            <a:r>
              <a:rPr lang="en-US" sz="1600" dirty="0" smtClean="0">
                <a:solidFill>
                  <a:srgbClr val="239A00"/>
                </a:solidFill>
              </a:rPr>
              <a:t>TRANSIT</a:t>
            </a:r>
          </a:p>
        </p:txBody>
      </p:sp>
      <p:cxnSp>
        <p:nvCxnSpPr>
          <p:cNvPr id="26" name="Straight Arrow Connector 25"/>
          <p:cNvCxnSpPr/>
          <p:nvPr/>
        </p:nvCxnSpPr>
        <p:spPr>
          <a:xfrm>
            <a:off x="2838363" y="2178487"/>
            <a:ext cx="4476837" cy="0"/>
          </a:xfrm>
          <a:prstGeom prst="straightConnector1">
            <a:avLst/>
          </a:prstGeom>
          <a:ln w="25400">
            <a:solidFill>
              <a:srgbClr val="239A00"/>
            </a:solidFill>
            <a:tailEnd type="arrow" w="lg" len="lg"/>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5410200" y="2514600"/>
            <a:ext cx="2895600" cy="400110"/>
          </a:xfrm>
          <a:prstGeom prst="rect">
            <a:avLst/>
          </a:prstGeom>
          <a:noFill/>
        </p:spPr>
        <p:txBody>
          <a:bodyPr wrap="square" rtlCol="0">
            <a:spAutoFit/>
          </a:bodyPr>
          <a:lstStyle/>
          <a:p>
            <a:r>
              <a:rPr lang="en-US" sz="2000" dirty="0" smtClean="0"/>
              <a:t>capacity for cars</a:t>
            </a:r>
            <a:endParaRPr lang="en-US" sz="2000" i="1" baseline="-25000" dirty="0">
              <a:solidFill>
                <a:srgbClr val="239A00"/>
              </a:solidFill>
              <a:latin typeface="Cambria Math"/>
              <a:cs typeface="Cambria Math"/>
            </a:endParaRPr>
          </a:p>
        </p:txBody>
      </p:sp>
      <p:sp>
        <p:nvSpPr>
          <p:cNvPr id="52" name="TextBox 51"/>
          <p:cNvSpPr txBox="1"/>
          <p:nvPr/>
        </p:nvSpPr>
        <p:spPr>
          <a:xfrm>
            <a:off x="5410200" y="2895600"/>
            <a:ext cx="3505200" cy="400110"/>
          </a:xfrm>
          <a:prstGeom prst="rect">
            <a:avLst/>
          </a:prstGeom>
          <a:noFill/>
        </p:spPr>
        <p:txBody>
          <a:bodyPr wrap="square" rtlCol="0">
            <a:spAutoFit/>
          </a:bodyPr>
          <a:lstStyle/>
          <a:p>
            <a:r>
              <a:rPr lang="en-US" sz="2000" dirty="0" smtClean="0"/>
              <a:t>capacity for cars and transit</a:t>
            </a:r>
            <a:endParaRPr lang="en-US" sz="2000" i="1" baseline="-25000" dirty="0">
              <a:solidFill>
                <a:srgbClr val="239A00"/>
              </a:solidFill>
              <a:latin typeface="Cambria Math"/>
              <a:cs typeface="Cambria Math"/>
            </a:endParaRPr>
          </a:p>
        </p:txBody>
      </p:sp>
      <p:pic>
        <p:nvPicPr>
          <p:cNvPr id="54" name="Picture 53"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9200" y="2667000"/>
            <a:ext cx="177800" cy="203200"/>
          </a:xfrm>
          <a:prstGeom prst="rect">
            <a:avLst/>
          </a:prstGeom>
        </p:spPr>
      </p:pic>
      <p:pic>
        <p:nvPicPr>
          <p:cNvPr id="55" name="Picture 54"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9200" y="3067110"/>
            <a:ext cx="304800" cy="203200"/>
          </a:xfrm>
          <a:prstGeom prst="rect">
            <a:avLst/>
          </a:prstGeom>
        </p:spPr>
      </p:pic>
      <p:sp>
        <p:nvSpPr>
          <p:cNvPr id="56" name="TextBox 55"/>
          <p:cNvSpPr txBox="1"/>
          <p:nvPr/>
        </p:nvSpPr>
        <p:spPr>
          <a:xfrm>
            <a:off x="609600" y="2590800"/>
            <a:ext cx="3962400" cy="707886"/>
          </a:xfrm>
          <a:prstGeom prst="rect">
            <a:avLst/>
          </a:prstGeom>
          <a:noFill/>
        </p:spPr>
        <p:txBody>
          <a:bodyPr wrap="square" rtlCol="0">
            <a:spAutoFit/>
          </a:bodyPr>
          <a:lstStyle/>
          <a:p>
            <a:r>
              <a:rPr lang="en-US" sz="2000" dirty="0" smtClean="0"/>
              <a:t>     commuters with cumulative wished departures,</a:t>
            </a:r>
            <a:endParaRPr lang="en-US" sz="2000" i="1" baseline="-25000" dirty="0">
              <a:solidFill>
                <a:srgbClr val="239A00"/>
              </a:solidFill>
              <a:latin typeface="Cambria Math"/>
              <a:cs typeface="Cambria Math"/>
            </a:endParaRPr>
          </a:p>
        </p:txBody>
      </p:sp>
      <p:pic>
        <p:nvPicPr>
          <p:cNvPr id="57" name="Picture 56"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5800" y="2679700"/>
            <a:ext cx="266700" cy="215900"/>
          </a:xfrm>
          <a:prstGeom prst="rect">
            <a:avLst/>
          </a:prstGeom>
        </p:spPr>
      </p:pic>
      <p:pic>
        <p:nvPicPr>
          <p:cNvPr id="58" name="Picture 57"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5600" y="2971800"/>
            <a:ext cx="825500" cy="317500"/>
          </a:xfrm>
          <a:prstGeom prst="rect">
            <a:avLst/>
          </a:prstGeom>
        </p:spPr>
      </p:pic>
      <p:sp>
        <p:nvSpPr>
          <p:cNvPr id="59" name="TextBox 58"/>
          <p:cNvSpPr txBox="1"/>
          <p:nvPr/>
        </p:nvSpPr>
        <p:spPr>
          <a:xfrm>
            <a:off x="1219200" y="3772033"/>
            <a:ext cx="4724400" cy="400110"/>
          </a:xfrm>
          <a:prstGeom prst="rect">
            <a:avLst/>
          </a:prstGeom>
          <a:noFill/>
        </p:spPr>
        <p:txBody>
          <a:bodyPr wrap="square" rtlCol="0">
            <a:spAutoFit/>
          </a:bodyPr>
          <a:lstStyle/>
          <a:p>
            <a:r>
              <a:rPr lang="en-US" sz="2000" dirty="0" smtClean="0"/>
              <a:t>generalized cost of uncongested car trip</a:t>
            </a:r>
            <a:endParaRPr lang="en-US" sz="2000" i="1" baseline="-25000" dirty="0">
              <a:solidFill>
                <a:srgbClr val="239A00"/>
              </a:solidFill>
              <a:latin typeface="Cambria Math"/>
              <a:cs typeface="Cambria Math"/>
            </a:endParaRPr>
          </a:p>
        </p:txBody>
      </p:sp>
      <p:sp>
        <p:nvSpPr>
          <p:cNvPr id="60" name="TextBox 59"/>
          <p:cNvSpPr txBox="1"/>
          <p:nvPr/>
        </p:nvSpPr>
        <p:spPr>
          <a:xfrm>
            <a:off x="1219200" y="4153033"/>
            <a:ext cx="5257800" cy="400110"/>
          </a:xfrm>
          <a:prstGeom prst="rect">
            <a:avLst/>
          </a:prstGeom>
          <a:noFill/>
        </p:spPr>
        <p:txBody>
          <a:bodyPr wrap="square" rtlCol="0">
            <a:spAutoFit/>
          </a:bodyPr>
          <a:lstStyle/>
          <a:p>
            <a:r>
              <a:rPr lang="en-US" sz="2000" dirty="0" smtClean="0"/>
              <a:t>generalized cost of uncongested transit trip</a:t>
            </a:r>
            <a:endParaRPr lang="en-US" sz="2000" i="1" baseline="-25000" dirty="0">
              <a:solidFill>
                <a:srgbClr val="239A00"/>
              </a:solidFill>
              <a:latin typeface="Cambria Math"/>
              <a:cs typeface="Cambria Math"/>
            </a:endParaRPr>
          </a:p>
        </p:txBody>
      </p:sp>
      <p:pic>
        <p:nvPicPr>
          <p:cNvPr id="61" name="Picture 60"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5800" y="3924433"/>
            <a:ext cx="330200" cy="190500"/>
          </a:xfrm>
          <a:prstGeom prst="rect">
            <a:avLst/>
          </a:prstGeom>
        </p:spPr>
      </p:pic>
      <p:pic>
        <p:nvPicPr>
          <p:cNvPr id="62" name="Picture 61"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1200" y="4305433"/>
            <a:ext cx="304800" cy="190500"/>
          </a:xfrm>
          <a:prstGeom prst="rect">
            <a:avLst/>
          </a:prstGeom>
        </p:spPr>
      </p:pic>
      <p:sp>
        <p:nvSpPr>
          <p:cNvPr id="63" name="TextBox 62"/>
          <p:cNvSpPr txBox="1"/>
          <p:nvPr/>
        </p:nvSpPr>
        <p:spPr>
          <a:xfrm>
            <a:off x="152400" y="3391033"/>
            <a:ext cx="8382000" cy="400110"/>
          </a:xfrm>
          <a:prstGeom prst="rect">
            <a:avLst/>
          </a:prstGeom>
          <a:noFill/>
        </p:spPr>
        <p:txBody>
          <a:bodyPr wrap="square" rtlCol="0">
            <a:spAutoFit/>
          </a:bodyPr>
          <a:lstStyle/>
          <a:p>
            <a:r>
              <a:rPr lang="en-US" sz="2000" dirty="0" smtClean="0"/>
              <a:t>Mode Costs</a:t>
            </a:r>
          </a:p>
        </p:txBody>
      </p:sp>
      <p:sp>
        <p:nvSpPr>
          <p:cNvPr id="64" name="TextBox 63"/>
          <p:cNvSpPr txBox="1"/>
          <p:nvPr/>
        </p:nvSpPr>
        <p:spPr>
          <a:xfrm>
            <a:off x="2743200" y="4591123"/>
            <a:ext cx="3429000" cy="400110"/>
          </a:xfrm>
          <a:prstGeom prst="rect">
            <a:avLst/>
          </a:prstGeom>
          <a:noFill/>
        </p:spPr>
        <p:txBody>
          <a:bodyPr wrap="square" rtlCol="0">
            <a:spAutoFit/>
          </a:bodyPr>
          <a:lstStyle/>
          <a:p>
            <a:r>
              <a:rPr lang="en-US" sz="2000" dirty="0" smtClean="0"/>
              <a:t>difference of mode costs</a:t>
            </a:r>
            <a:endParaRPr lang="en-US" sz="2000" i="1" baseline="-25000" dirty="0">
              <a:solidFill>
                <a:srgbClr val="239A00"/>
              </a:solidFill>
              <a:latin typeface="Cambria Math"/>
              <a:cs typeface="Cambria Math"/>
            </a:endParaRPr>
          </a:p>
        </p:txBody>
      </p:sp>
      <p:pic>
        <p:nvPicPr>
          <p:cNvPr id="65" name="Picture 64"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1200" y="4675546"/>
            <a:ext cx="1803400" cy="266700"/>
          </a:xfrm>
          <a:prstGeom prst="rect">
            <a:avLst/>
          </a:prstGeom>
        </p:spPr>
      </p:pic>
    </p:spTree>
    <p:extLst>
      <p:ext uri="{BB962C8B-B14F-4D97-AF65-F5344CB8AC3E}">
        <p14:creationId xmlns:p14="http://schemas.microsoft.com/office/powerpoint/2010/main" val="340886836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Morning Commute, Cars and Transit</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USER EQUILIBRIUM: MORNING WITH TRANSIT</a:t>
            </a:r>
            <a:endParaRPr lang="en-US" sz="1600" dirty="0">
              <a:solidFill>
                <a:srgbClr val="D21034"/>
              </a:solidFill>
            </a:endParaRPr>
          </a:p>
        </p:txBody>
      </p:sp>
      <p:sp>
        <p:nvSpPr>
          <p:cNvPr id="5" name="Oval 4"/>
          <p:cNvSpPr/>
          <p:nvPr/>
        </p:nvSpPr>
        <p:spPr>
          <a:xfrm>
            <a:off x="2683456" y="1949887"/>
            <a:ext cx="152400" cy="152400"/>
          </a:xfrm>
          <a:prstGeom prst="ellipse">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312693" y="1949887"/>
            <a:ext cx="152400" cy="152400"/>
          </a:xfrm>
          <a:prstGeom prst="ellipse">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a:stCxn id="5" idx="6"/>
            <a:endCxn id="6" idx="2"/>
          </p:cNvCxnSpPr>
          <p:nvPr/>
        </p:nvCxnSpPr>
        <p:spPr>
          <a:xfrm>
            <a:off x="2835856" y="2026087"/>
            <a:ext cx="4476837" cy="0"/>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4950493" y="2209800"/>
            <a:ext cx="304800" cy="228600"/>
            <a:chOff x="4495800" y="2724090"/>
            <a:chExt cx="304800" cy="228600"/>
          </a:xfrm>
        </p:grpSpPr>
        <p:cxnSp>
          <p:nvCxnSpPr>
            <p:cNvPr id="9" name="Straight Connector 8"/>
            <p:cNvCxnSpPr/>
            <p:nvPr/>
          </p:nvCxnSpPr>
          <p:spPr>
            <a:xfrm flipV="1">
              <a:off x="4495800" y="272409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648200" y="272409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rot="10800000">
            <a:off x="4952354" y="1706047"/>
            <a:ext cx="304800" cy="228600"/>
            <a:chOff x="4495800" y="3048000"/>
            <a:chExt cx="304800" cy="228600"/>
          </a:xfrm>
        </p:grpSpPr>
        <p:cxnSp>
          <p:nvCxnSpPr>
            <p:cNvPr id="12" name="Straight Connector 11"/>
            <p:cNvCxnSpPr/>
            <p:nvPr/>
          </p:nvCxnSpPr>
          <p:spPr>
            <a:xfrm flipV="1">
              <a:off x="4495800" y="304800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8200" y="3048000"/>
              <a:ext cx="152400" cy="228600"/>
            </a:xfrm>
            <a:prstGeom prst="line">
              <a:avLst/>
            </a:prstGeom>
            <a:ln w="25400">
              <a:solidFill>
                <a:srgbClr val="3366FF"/>
              </a:solidFill>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1792493" y="1883867"/>
            <a:ext cx="867546" cy="584775"/>
          </a:xfrm>
          <a:prstGeom prst="rect">
            <a:avLst/>
          </a:prstGeom>
          <a:noFill/>
        </p:spPr>
        <p:txBody>
          <a:bodyPr wrap="none" rtlCol="0">
            <a:spAutoFit/>
          </a:bodyPr>
          <a:lstStyle/>
          <a:p>
            <a:pPr algn="ctr"/>
            <a:r>
              <a:rPr lang="en-US" sz="1600" dirty="0" smtClean="0"/>
              <a:t>ORIGIN</a:t>
            </a:r>
          </a:p>
          <a:p>
            <a:pPr algn="ctr"/>
            <a:r>
              <a:rPr lang="en-US" sz="1600" dirty="0" smtClean="0">
                <a:solidFill>
                  <a:srgbClr val="848589"/>
                </a:solidFill>
              </a:rPr>
              <a:t>(Home)</a:t>
            </a:r>
            <a:endParaRPr lang="en-US" sz="1600" dirty="0">
              <a:solidFill>
                <a:srgbClr val="848589"/>
              </a:solidFill>
            </a:endParaRPr>
          </a:p>
        </p:txBody>
      </p:sp>
      <p:sp>
        <p:nvSpPr>
          <p:cNvPr id="15" name="TextBox 14"/>
          <p:cNvSpPr txBox="1"/>
          <p:nvPr/>
        </p:nvSpPr>
        <p:spPr>
          <a:xfrm>
            <a:off x="7467600" y="1883867"/>
            <a:ext cx="1447512" cy="584775"/>
          </a:xfrm>
          <a:prstGeom prst="rect">
            <a:avLst/>
          </a:prstGeom>
          <a:noFill/>
        </p:spPr>
        <p:txBody>
          <a:bodyPr wrap="none" rtlCol="0">
            <a:spAutoFit/>
          </a:bodyPr>
          <a:lstStyle/>
          <a:p>
            <a:pPr algn="ctr"/>
            <a:r>
              <a:rPr lang="en-US" sz="1600" dirty="0" smtClean="0"/>
              <a:t>DESTINATION</a:t>
            </a:r>
          </a:p>
          <a:p>
            <a:pPr algn="ctr"/>
            <a:r>
              <a:rPr lang="en-US" sz="1600" dirty="0" smtClean="0">
                <a:solidFill>
                  <a:srgbClr val="848589"/>
                </a:solidFill>
              </a:rPr>
              <a:t>(Work)</a:t>
            </a:r>
            <a:endParaRPr lang="en-US" sz="1600" dirty="0">
              <a:solidFill>
                <a:srgbClr val="848589"/>
              </a:solidFill>
            </a:endParaRPr>
          </a:p>
        </p:txBody>
      </p:sp>
      <p:sp>
        <p:nvSpPr>
          <p:cNvPr id="16" name="TextBox 15"/>
          <p:cNvSpPr txBox="1"/>
          <p:nvPr/>
        </p:nvSpPr>
        <p:spPr>
          <a:xfrm>
            <a:off x="4415536" y="1371600"/>
            <a:ext cx="1370375" cy="338554"/>
          </a:xfrm>
          <a:prstGeom prst="rect">
            <a:avLst/>
          </a:prstGeom>
          <a:noFill/>
        </p:spPr>
        <p:txBody>
          <a:bodyPr wrap="none" rtlCol="0">
            <a:spAutoFit/>
          </a:bodyPr>
          <a:lstStyle/>
          <a:p>
            <a:pPr algn="ctr"/>
            <a:r>
              <a:rPr lang="en-US" sz="1600" dirty="0" smtClean="0"/>
              <a:t>BOTTLENECK</a:t>
            </a:r>
          </a:p>
        </p:txBody>
      </p:sp>
      <p:sp>
        <p:nvSpPr>
          <p:cNvPr id="18" name="TextBox 17"/>
          <p:cNvSpPr txBox="1"/>
          <p:nvPr/>
        </p:nvSpPr>
        <p:spPr>
          <a:xfrm>
            <a:off x="152400" y="1295400"/>
            <a:ext cx="8382000" cy="400110"/>
          </a:xfrm>
          <a:prstGeom prst="rect">
            <a:avLst/>
          </a:prstGeom>
          <a:noFill/>
        </p:spPr>
        <p:txBody>
          <a:bodyPr wrap="square" rtlCol="0">
            <a:spAutoFit/>
          </a:bodyPr>
          <a:lstStyle/>
          <a:p>
            <a:r>
              <a:rPr lang="en-US" sz="2000" dirty="0" smtClean="0"/>
              <a:t>Given</a:t>
            </a:r>
            <a:r>
              <a:rPr lang="en-US" sz="2000" dirty="0"/>
              <a:t>:</a:t>
            </a:r>
            <a:endParaRPr lang="en-US" sz="2000" dirty="0" smtClean="0"/>
          </a:p>
        </p:txBody>
      </p:sp>
      <p:sp>
        <p:nvSpPr>
          <p:cNvPr id="22" name="TextBox 21"/>
          <p:cNvSpPr txBox="1"/>
          <p:nvPr/>
        </p:nvSpPr>
        <p:spPr>
          <a:xfrm>
            <a:off x="2743200" y="2133600"/>
            <a:ext cx="971841" cy="338554"/>
          </a:xfrm>
          <a:prstGeom prst="rect">
            <a:avLst/>
          </a:prstGeom>
          <a:noFill/>
        </p:spPr>
        <p:txBody>
          <a:bodyPr wrap="none" rtlCol="0">
            <a:spAutoFit/>
          </a:bodyPr>
          <a:lstStyle/>
          <a:p>
            <a:pPr algn="ctr"/>
            <a:r>
              <a:rPr lang="en-US" sz="1600" dirty="0" smtClean="0">
                <a:solidFill>
                  <a:srgbClr val="239A00"/>
                </a:solidFill>
              </a:rPr>
              <a:t>TRANSIT</a:t>
            </a:r>
          </a:p>
        </p:txBody>
      </p:sp>
      <p:cxnSp>
        <p:nvCxnSpPr>
          <p:cNvPr id="26" name="Straight Arrow Connector 25"/>
          <p:cNvCxnSpPr/>
          <p:nvPr/>
        </p:nvCxnSpPr>
        <p:spPr>
          <a:xfrm>
            <a:off x="2838363" y="2178487"/>
            <a:ext cx="4476837" cy="0"/>
          </a:xfrm>
          <a:prstGeom prst="straightConnector1">
            <a:avLst/>
          </a:prstGeom>
          <a:ln w="25400">
            <a:solidFill>
              <a:srgbClr val="239A00"/>
            </a:solidFill>
            <a:tailEnd type="arrow" w="lg" len="lg"/>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5410200" y="2514600"/>
            <a:ext cx="2895600" cy="400110"/>
          </a:xfrm>
          <a:prstGeom prst="rect">
            <a:avLst/>
          </a:prstGeom>
          <a:noFill/>
        </p:spPr>
        <p:txBody>
          <a:bodyPr wrap="square" rtlCol="0">
            <a:spAutoFit/>
          </a:bodyPr>
          <a:lstStyle/>
          <a:p>
            <a:r>
              <a:rPr lang="en-US" sz="2000" dirty="0" smtClean="0"/>
              <a:t>capacity for cars</a:t>
            </a:r>
            <a:endParaRPr lang="en-US" sz="2000" i="1" baseline="-25000" dirty="0">
              <a:solidFill>
                <a:srgbClr val="239A00"/>
              </a:solidFill>
              <a:latin typeface="Cambria Math"/>
              <a:cs typeface="Cambria Math"/>
            </a:endParaRPr>
          </a:p>
        </p:txBody>
      </p:sp>
      <p:sp>
        <p:nvSpPr>
          <p:cNvPr id="52" name="TextBox 51"/>
          <p:cNvSpPr txBox="1"/>
          <p:nvPr/>
        </p:nvSpPr>
        <p:spPr>
          <a:xfrm>
            <a:off x="5410200" y="2895600"/>
            <a:ext cx="3505200" cy="400110"/>
          </a:xfrm>
          <a:prstGeom prst="rect">
            <a:avLst/>
          </a:prstGeom>
          <a:noFill/>
        </p:spPr>
        <p:txBody>
          <a:bodyPr wrap="square" rtlCol="0">
            <a:spAutoFit/>
          </a:bodyPr>
          <a:lstStyle/>
          <a:p>
            <a:r>
              <a:rPr lang="en-US" sz="2000" dirty="0" smtClean="0"/>
              <a:t>capacity for cars and transit</a:t>
            </a:r>
            <a:endParaRPr lang="en-US" sz="2000" i="1" baseline="-25000" dirty="0">
              <a:solidFill>
                <a:srgbClr val="239A00"/>
              </a:solidFill>
              <a:latin typeface="Cambria Math"/>
              <a:cs typeface="Cambria Math"/>
            </a:endParaRPr>
          </a:p>
        </p:txBody>
      </p:sp>
      <p:pic>
        <p:nvPicPr>
          <p:cNvPr id="54" name="Picture 53"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9200" y="2667000"/>
            <a:ext cx="177800" cy="203200"/>
          </a:xfrm>
          <a:prstGeom prst="rect">
            <a:avLst/>
          </a:prstGeom>
        </p:spPr>
      </p:pic>
      <p:pic>
        <p:nvPicPr>
          <p:cNvPr id="55" name="Picture 54"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9200" y="3067110"/>
            <a:ext cx="304800" cy="203200"/>
          </a:xfrm>
          <a:prstGeom prst="rect">
            <a:avLst/>
          </a:prstGeom>
        </p:spPr>
      </p:pic>
      <p:sp>
        <p:nvSpPr>
          <p:cNvPr id="56" name="TextBox 55"/>
          <p:cNvSpPr txBox="1"/>
          <p:nvPr/>
        </p:nvSpPr>
        <p:spPr>
          <a:xfrm>
            <a:off x="609600" y="2590800"/>
            <a:ext cx="3962400" cy="707886"/>
          </a:xfrm>
          <a:prstGeom prst="rect">
            <a:avLst/>
          </a:prstGeom>
          <a:noFill/>
        </p:spPr>
        <p:txBody>
          <a:bodyPr wrap="square" rtlCol="0">
            <a:spAutoFit/>
          </a:bodyPr>
          <a:lstStyle/>
          <a:p>
            <a:r>
              <a:rPr lang="en-US" sz="2000" dirty="0" smtClean="0"/>
              <a:t>     commuters with cumulative wished departures,</a:t>
            </a:r>
            <a:endParaRPr lang="en-US" sz="2000" i="1" baseline="-25000" dirty="0">
              <a:solidFill>
                <a:srgbClr val="239A00"/>
              </a:solidFill>
              <a:latin typeface="Cambria Math"/>
              <a:cs typeface="Cambria Math"/>
            </a:endParaRPr>
          </a:p>
        </p:txBody>
      </p:sp>
      <p:pic>
        <p:nvPicPr>
          <p:cNvPr id="57" name="Picture 56"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5800" y="2679700"/>
            <a:ext cx="266700" cy="215900"/>
          </a:xfrm>
          <a:prstGeom prst="rect">
            <a:avLst/>
          </a:prstGeom>
        </p:spPr>
      </p:pic>
      <p:pic>
        <p:nvPicPr>
          <p:cNvPr id="58" name="Picture 57"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5600" y="2971800"/>
            <a:ext cx="825500" cy="317500"/>
          </a:xfrm>
          <a:prstGeom prst="rect">
            <a:avLst/>
          </a:prstGeom>
        </p:spPr>
      </p:pic>
      <p:sp>
        <p:nvSpPr>
          <p:cNvPr id="59" name="TextBox 58"/>
          <p:cNvSpPr txBox="1"/>
          <p:nvPr/>
        </p:nvSpPr>
        <p:spPr>
          <a:xfrm>
            <a:off x="1219200" y="3772033"/>
            <a:ext cx="4724400" cy="400110"/>
          </a:xfrm>
          <a:prstGeom prst="rect">
            <a:avLst/>
          </a:prstGeom>
          <a:noFill/>
        </p:spPr>
        <p:txBody>
          <a:bodyPr wrap="square" rtlCol="0">
            <a:spAutoFit/>
          </a:bodyPr>
          <a:lstStyle/>
          <a:p>
            <a:r>
              <a:rPr lang="en-US" sz="2000" dirty="0" smtClean="0"/>
              <a:t>generalized cost of uncongested car trip</a:t>
            </a:r>
            <a:endParaRPr lang="en-US" sz="2000" i="1" baseline="-25000" dirty="0">
              <a:solidFill>
                <a:srgbClr val="239A00"/>
              </a:solidFill>
              <a:latin typeface="Cambria Math"/>
              <a:cs typeface="Cambria Math"/>
            </a:endParaRPr>
          </a:p>
        </p:txBody>
      </p:sp>
      <p:sp>
        <p:nvSpPr>
          <p:cNvPr id="60" name="TextBox 59"/>
          <p:cNvSpPr txBox="1"/>
          <p:nvPr/>
        </p:nvSpPr>
        <p:spPr>
          <a:xfrm>
            <a:off x="1219200" y="4153033"/>
            <a:ext cx="5257800" cy="400110"/>
          </a:xfrm>
          <a:prstGeom prst="rect">
            <a:avLst/>
          </a:prstGeom>
          <a:noFill/>
        </p:spPr>
        <p:txBody>
          <a:bodyPr wrap="square" rtlCol="0">
            <a:spAutoFit/>
          </a:bodyPr>
          <a:lstStyle/>
          <a:p>
            <a:r>
              <a:rPr lang="en-US" sz="2000" dirty="0" smtClean="0"/>
              <a:t>generalized cost of uncongested transit trip</a:t>
            </a:r>
            <a:endParaRPr lang="en-US" sz="2000" i="1" baseline="-25000" dirty="0">
              <a:solidFill>
                <a:srgbClr val="239A00"/>
              </a:solidFill>
              <a:latin typeface="Cambria Math"/>
              <a:cs typeface="Cambria Math"/>
            </a:endParaRPr>
          </a:p>
        </p:txBody>
      </p:sp>
      <p:pic>
        <p:nvPicPr>
          <p:cNvPr id="61" name="Picture 60"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5800" y="3924433"/>
            <a:ext cx="330200" cy="190500"/>
          </a:xfrm>
          <a:prstGeom prst="rect">
            <a:avLst/>
          </a:prstGeom>
        </p:spPr>
      </p:pic>
      <p:pic>
        <p:nvPicPr>
          <p:cNvPr id="62" name="Picture 61"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1200" y="4305433"/>
            <a:ext cx="304800" cy="190500"/>
          </a:xfrm>
          <a:prstGeom prst="rect">
            <a:avLst/>
          </a:prstGeom>
        </p:spPr>
      </p:pic>
      <p:sp>
        <p:nvSpPr>
          <p:cNvPr id="63" name="TextBox 62"/>
          <p:cNvSpPr txBox="1"/>
          <p:nvPr/>
        </p:nvSpPr>
        <p:spPr>
          <a:xfrm>
            <a:off x="152400" y="3391033"/>
            <a:ext cx="8382000" cy="400110"/>
          </a:xfrm>
          <a:prstGeom prst="rect">
            <a:avLst/>
          </a:prstGeom>
          <a:noFill/>
        </p:spPr>
        <p:txBody>
          <a:bodyPr wrap="square" rtlCol="0">
            <a:spAutoFit/>
          </a:bodyPr>
          <a:lstStyle/>
          <a:p>
            <a:r>
              <a:rPr lang="en-US" sz="2000" dirty="0" smtClean="0"/>
              <a:t>Mode Costs</a:t>
            </a:r>
          </a:p>
        </p:txBody>
      </p:sp>
      <p:sp>
        <p:nvSpPr>
          <p:cNvPr id="64" name="TextBox 63"/>
          <p:cNvSpPr txBox="1"/>
          <p:nvPr/>
        </p:nvSpPr>
        <p:spPr>
          <a:xfrm>
            <a:off x="2743200" y="4591123"/>
            <a:ext cx="3429000" cy="400110"/>
          </a:xfrm>
          <a:prstGeom prst="rect">
            <a:avLst/>
          </a:prstGeom>
          <a:noFill/>
        </p:spPr>
        <p:txBody>
          <a:bodyPr wrap="square" rtlCol="0">
            <a:spAutoFit/>
          </a:bodyPr>
          <a:lstStyle/>
          <a:p>
            <a:r>
              <a:rPr lang="en-US" sz="2000" dirty="0" smtClean="0"/>
              <a:t>difference of mode costs</a:t>
            </a:r>
            <a:endParaRPr lang="en-US" sz="2000" i="1" baseline="-25000" dirty="0">
              <a:solidFill>
                <a:srgbClr val="239A00"/>
              </a:solidFill>
              <a:latin typeface="Cambria Math"/>
              <a:cs typeface="Cambria Math"/>
            </a:endParaRPr>
          </a:p>
        </p:txBody>
      </p:sp>
      <p:pic>
        <p:nvPicPr>
          <p:cNvPr id="65" name="Picture 64"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1200" y="4675546"/>
            <a:ext cx="1803400" cy="266700"/>
          </a:xfrm>
          <a:prstGeom prst="rect">
            <a:avLst/>
          </a:prstGeom>
        </p:spPr>
      </p:pic>
      <p:sp>
        <p:nvSpPr>
          <p:cNvPr id="66" name="TextBox 65"/>
          <p:cNvSpPr txBox="1"/>
          <p:nvPr/>
        </p:nvSpPr>
        <p:spPr>
          <a:xfrm>
            <a:off x="152400" y="5134397"/>
            <a:ext cx="8382000" cy="400110"/>
          </a:xfrm>
          <a:prstGeom prst="rect">
            <a:avLst/>
          </a:prstGeom>
          <a:noFill/>
        </p:spPr>
        <p:txBody>
          <a:bodyPr wrap="square" rtlCol="0">
            <a:spAutoFit/>
          </a:bodyPr>
          <a:lstStyle/>
          <a:p>
            <a:r>
              <a:rPr lang="en-US" sz="2000" dirty="0" smtClean="0"/>
              <a:t>Schedule Preference </a:t>
            </a:r>
            <a:r>
              <a:rPr lang="en-US" sz="2000" b="1" dirty="0" smtClean="0"/>
              <a:t>relative to departure</a:t>
            </a:r>
          </a:p>
        </p:txBody>
      </p:sp>
      <p:sp>
        <p:nvSpPr>
          <p:cNvPr id="67" name="TextBox 66"/>
          <p:cNvSpPr txBox="1"/>
          <p:nvPr/>
        </p:nvSpPr>
        <p:spPr>
          <a:xfrm>
            <a:off x="609600" y="5515397"/>
            <a:ext cx="4724400" cy="400110"/>
          </a:xfrm>
          <a:prstGeom prst="rect">
            <a:avLst/>
          </a:prstGeom>
          <a:noFill/>
        </p:spPr>
        <p:txBody>
          <a:bodyPr wrap="square" rtlCol="0">
            <a:spAutoFit/>
          </a:bodyPr>
          <a:lstStyle/>
          <a:p>
            <a:r>
              <a:rPr lang="en-US" sz="2000" dirty="0" smtClean="0"/>
              <a:t>units of equivalent queuing time</a:t>
            </a:r>
            <a:endParaRPr lang="en-US" sz="2000" i="1" baseline="-25000" dirty="0">
              <a:solidFill>
                <a:srgbClr val="239A00"/>
              </a:solidFill>
              <a:latin typeface="Cambria Math"/>
              <a:cs typeface="Cambria Math"/>
            </a:endParaRPr>
          </a:p>
        </p:txBody>
      </p:sp>
      <p:grpSp>
        <p:nvGrpSpPr>
          <p:cNvPr id="82" name="Group 81"/>
          <p:cNvGrpSpPr/>
          <p:nvPr/>
        </p:nvGrpSpPr>
        <p:grpSpPr>
          <a:xfrm>
            <a:off x="5196357" y="5260647"/>
            <a:ext cx="2576043" cy="1292553"/>
            <a:chOff x="5120157" y="4915033"/>
            <a:chExt cx="3112983" cy="1561967"/>
          </a:xfrm>
        </p:grpSpPr>
        <p:grpSp>
          <p:nvGrpSpPr>
            <p:cNvPr id="68" name="Group 67"/>
            <p:cNvGrpSpPr/>
            <p:nvPr/>
          </p:nvGrpSpPr>
          <p:grpSpPr>
            <a:xfrm rot="5400000">
              <a:off x="5856389" y="5849913"/>
              <a:ext cx="68817" cy="159115"/>
              <a:chOff x="7391400" y="4114800"/>
              <a:chExt cx="76200" cy="109414"/>
            </a:xfrm>
          </p:grpSpPr>
          <p:cxnSp>
            <p:nvCxnSpPr>
              <p:cNvPr id="69" name="Straight Connector 68"/>
              <p:cNvCxnSpPr/>
              <p:nvPr/>
            </p:nvCxnSpPr>
            <p:spPr>
              <a:xfrm>
                <a:off x="7467600" y="4114800"/>
                <a:ext cx="0" cy="10941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7391400" y="4224214"/>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1" name="Group 70"/>
            <p:cNvGrpSpPr/>
            <p:nvPr/>
          </p:nvGrpSpPr>
          <p:grpSpPr>
            <a:xfrm>
              <a:off x="6982872" y="5437862"/>
              <a:ext cx="76200" cy="124210"/>
              <a:chOff x="7391400" y="4114800"/>
              <a:chExt cx="76200" cy="109414"/>
            </a:xfrm>
          </p:grpSpPr>
          <p:cxnSp>
            <p:nvCxnSpPr>
              <p:cNvPr id="72" name="Straight Connector 71"/>
              <p:cNvCxnSpPr/>
              <p:nvPr/>
            </p:nvCxnSpPr>
            <p:spPr>
              <a:xfrm>
                <a:off x="7467600" y="4114800"/>
                <a:ext cx="0" cy="10941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7391400" y="4224214"/>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4" name="TextBox 73"/>
            <p:cNvSpPr txBox="1"/>
            <p:nvPr/>
          </p:nvSpPr>
          <p:spPr>
            <a:xfrm>
              <a:off x="5965072" y="4915033"/>
              <a:ext cx="674287" cy="276999"/>
            </a:xfrm>
            <a:prstGeom prst="rect">
              <a:avLst/>
            </a:prstGeom>
            <a:noFill/>
          </p:spPr>
          <p:txBody>
            <a:bodyPr wrap="none" rtlCol="0">
              <a:spAutoFit/>
            </a:bodyPr>
            <a:lstStyle/>
            <a:p>
              <a:pPr algn="r"/>
              <a:r>
                <a:rPr lang="en-US" sz="1200" dirty="0" smtClean="0"/>
                <a:t>Penalty</a:t>
              </a:r>
              <a:endParaRPr lang="en-US" sz="1200" dirty="0"/>
            </a:p>
          </p:txBody>
        </p:sp>
        <p:sp>
          <p:nvSpPr>
            <p:cNvPr id="75" name="TextBox 74"/>
            <p:cNvSpPr txBox="1"/>
            <p:nvPr/>
          </p:nvSpPr>
          <p:spPr>
            <a:xfrm>
              <a:off x="5718540" y="6200001"/>
              <a:ext cx="2514600" cy="276999"/>
            </a:xfrm>
            <a:prstGeom prst="rect">
              <a:avLst/>
            </a:prstGeom>
            <a:noFill/>
          </p:spPr>
          <p:txBody>
            <a:bodyPr wrap="square" rtlCol="0">
              <a:spAutoFit/>
            </a:bodyPr>
            <a:lstStyle/>
            <a:p>
              <a:pPr algn="r"/>
              <a:r>
                <a:rPr lang="en-US" sz="1200" dirty="0" smtClean="0"/>
                <a:t>Schedule Deviation</a:t>
              </a:r>
              <a:endParaRPr lang="en-US" sz="1200" dirty="0"/>
            </a:p>
          </p:txBody>
        </p:sp>
        <p:cxnSp>
          <p:nvCxnSpPr>
            <p:cNvPr id="76" name="Straight Connector 75"/>
            <p:cNvCxnSpPr/>
            <p:nvPr/>
          </p:nvCxnSpPr>
          <p:spPr>
            <a:xfrm flipH="1" flipV="1">
              <a:off x="5272557" y="5690929"/>
              <a:ext cx="1356844" cy="509073"/>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V="1">
              <a:off x="6629400" y="5053532"/>
              <a:ext cx="624357" cy="1146595"/>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flipV="1">
              <a:off x="6629400" y="4981997"/>
              <a:ext cx="0" cy="1218129"/>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5120157" y="6200001"/>
              <a:ext cx="3018485"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pic>
        <p:nvPicPr>
          <p:cNvPr id="85" name="Picture 84" descr="latex-image-1.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410200" y="6096000"/>
            <a:ext cx="292100" cy="127000"/>
          </a:xfrm>
          <a:prstGeom prst="rect">
            <a:avLst/>
          </a:prstGeom>
        </p:spPr>
      </p:pic>
      <p:pic>
        <p:nvPicPr>
          <p:cNvPr id="86" name="Picture 85" descr="latex-image-1.pd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858000" y="5715000"/>
            <a:ext cx="165100" cy="190500"/>
          </a:xfrm>
          <a:prstGeom prst="rect">
            <a:avLst/>
          </a:prstGeom>
        </p:spPr>
      </p:pic>
      <p:pic>
        <p:nvPicPr>
          <p:cNvPr id="3" name="Picture 2" descr="latex-image-1.pdf"/>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16642" y="6019800"/>
            <a:ext cx="1231900" cy="228600"/>
          </a:xfrm>
          <a:prstGeom prst="rect">
            <a:avLst/>
          </a:prstGeom>
        </p:spPr>
      </p:pic>
      <p:pic>
        <p:nvPicPr>
          <p:cNvPr id="17" name="Picture 16" descr="latex-image-1.pdf"/>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679700" y="6019800"/>
            <a:ext cx="749300" cy="228600"/>
          </a:xfrm>
          <a:prstGeom prst="rect">
            <a:avLst/>
          </a:prstGeom>
        </p:spPr>
      </p:pic>
    </p:spTree>
    <p:extLst>
      <p:ext uri="{BB962C8B-B14F-4D97-AF65-F5344CB8AC3E}">
        <p14:creationId xmlns:p14="http://schemas.microsoft.com/office/powerpoint/2010/main" val="162993950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7" name="Straight Connector 116"/>
          <p:cNvCxnSpPr/>
          <p:nvPr/>
        </p:nvCxnSpPr>
        <p:spPr>
          <a:xfrm>
            <a:off x="4379085" y="4214810"/>
            <a:ext cx="14006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V="1">
            <a:off x="4519154" y="4072318"/>
            <a:ext cx="0" cy="142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3060331" y="5552692"/>
            <a:ext cx="14006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V="1">
            <a:off x="3200400" y="5410200"/>
            <a:ext cx="0" cy="142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H="1">
            <a:off x="1800032" y="3631137"/>
            <a:ext cx="2543368"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07" name="Group 106"/>
          <p:cNvGrpSpPr/>
          <p:nvPr/>
        </p:nvGrpSpPr>
        <p:grpSpPr>
          <a:xfrm rot="16200000" flipV="1">
            <a:off x="2695316" y="5458083"/>
            <a:ext cx="166509" cy="70742"/>
            <a:chOff x="4724400" y="4998262"/>
            <a:chExt cx="255124" cy="259538"/>
          </a:xfrm>
        </p:grpSpPr>
        <p:cxnSp>
          <p:nvCxnSpPr>
            <p:cNvPr id="108" name="Straight Connector 107"/>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0" name="Group 109"/>
          <p:cNvGrpSpPr/>
          <p:nvPr/>
        </p:nvGrpSpPr>
        <p:grpSpPr>
          <a:xfrm rot="10800000">
            <a:off x="3886200" y="4114800"/>
            <a:ext cx="149184" cy="79480"/>
            <a:chOff x="4724400" y="4998262"/>
            <a:chExt cx="255124" cy="259538"/>
          </a:xfrm>
        </p:grpSpPr>
        <p:cxnSp>
          <p:nvCxnSpPr>
            <p:cNvPr id="111" name="Straight Connector 110"/>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13" name="Straight Connector 112"/>
          <p:cNvCxnSpPr/>
          <p:nvPr/>
        </p:nvCxnSpPr>
        <p:spPr>
          <a:xfrm flipV="1">
            <a:off x="2864031" y="5105840"/>
            <a:ext cx="641169" cy="65227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V="1">
            <a:off x="2667000" y="5105400"/>
            <a:ext cx="281929" cy="654427"/>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a:off x="3505200" y="3886200"/>
            <a:ext cx="964581" cy="505431"/>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sp>
        <p:nvSpPr>
          <p:cNvPr id="4" name="Title 1"/>
          <p:cNvSpPr>
            <a:spLocks noGrp="1"/>
          </p:cNvSpPr>
          <p:nvPr>
            <p:ph type="title"/>
          </p:nvPr>
        </p:nvSpPr>
        <p:spPr>
          <a:xfrm>
            <a:off x="237744" y="533400"/>
            <a:ext cx="8669951" cy="609600"/>
          </a:xfrm>
          <a:solidFill>
            <a:srgbClr val="EDE0B7"/>
          </a:solidFill>
        </p:spPr>
        <p:txBody>
          <a:bodyPr lIns="137160">
            <a:noAutofit/>
          </a:bodyPr>
          <a:lstStyle/>
          <a:p>
            <a:pPr algn="l"/>
            <a:r>
              <a:rPr lang="en-US" sz="2800" dirty="0" smtClean="0"/>
              <a:t>Morning Commute, Cars and Transit</a:t>
            </a:r>
            <a:endParaRPr lang="en-US" sz="1400" dirty="0">
              <a:solidFill>
                <a:schemeClr val="tx1">
                  <a:lumMod val="50000"/>
                  <a:lumOff val="50000"/>
                </a:schemeClr>
              </a:solidFill>
              <a:latin typeface="+mn-lt"/>
            </a:endParaRPr>
          </a:p>
        </p:txBody>
      </p:sp>
      <p:cxnSp>
        <p:nvCxnSpPr>
          <p:cNvPr id="32" name="Straight Connector 31"/>
          <p:cNvCxnSpPr/>
          <p:nvPr/>
        </p:nvCxnSpPr>
        <p:spPr>
          <a:xfrm>
            <a:off x="237025" y="533400"/>
            <a:ext cx="8669951"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ooter Placeholder 8"/>
          <p:cNvSpPr txBox="1">
            <a:spLocks/>
          </p:cNvSpPr>
          <p:nvPr/>
        </p:nvSpPr>
        <p:spPr>
          <a:xfrm>
            <a:off x="152400" y="168275"/>
            <a:ext cx="88392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b="1" dirty="0" smtClean="0">
                <a:solidFill>
                  <a:srgbClr val="D21034"/>
                </a:solidFill>
              </a:rPr>
              <a:t>USER EQUILIBRIUM: MORNING WITH TRANSIT</a:t>
            </a:r>
            <a:endParaRPr lang="en-US" sz="1600" dirty="0">
              <a:solidFill>
                <a:srgbClr val="D21034"/>
              </a:solidFill>
            </a:endParaRPr>
          </a:p>
        </p:txBody>
      </p:sp>
      <p:sp>
        <p:nvSpPr>
          <p:cNvPr id="18" name="TextBox 17"/>
          <p:cNvSpPr txBox="1"/>
          <p:nvPr/>
        </p:nvSpPr>
        <p:spPr>
          <a:xfrm>
            <a:off x="152400" y="1295400"/>
            <a:ext cx="8382000" cy="707886"/>
          </a:xfrm>
          <a:prstGeom prst="rect">
            <a:avLst/>
          </a:prstGeom>
          <a:noFill/>
        </p:spPr>
        <p:txBody>
          <a:bodyPr wrap="square" rtlCol="0">
            <a:spAutoFit/>
          </a:bodyPr>
          <a:lstStyle/>
          <a:p>
            <a:r>
              <a:rPr lang="en-US" sz="2000" dirty="0" smtClean="0"/>
              <a:t>In equilibrium, users choose when to travel and which mode to take in order to minimize the generalized cost of their own trip: </a:t>
            </a:r>
          </a:p>
        </p:txBody>
      </p:sp>
      <p:sp>
        <p:nvSpPr>
          <p:cNvPr id="53" name="TextBox 52"/>
          <p:cNvSpPr txBox="1"/>
          <p:nvPr/>
        </p:nvSpPr>
        <p:spPr>
          <a:xfrm>
            <a:off x="381001" y="2209800"/>
            <a:ext cx="8382000" cy="400110"/>
          </a:xfrm>
          <a:prstGeom prst="rect">
            <a:avLst/>
          </a:prstGeom>
          <a:noFill/>
        </p:spPr>
        <p:txBody>
          <a:bodyPr wrap="square" rtlCol="0">
            <a:spAutoFit/>
          </a:bodyPr>
          <a:lstStyle/>
          <a:p>
            <a:pPr algn="ctr"/>
            <a:r>
              <a:rPr lang="en-US" sz="2000" b="1" dirty="0" smtClean="0">
                <a:latin typeface="+mj-lt"/>
              </a:rPr>
              <a:t>Cost = Uncongested Mode Cost + </a:t>
            </a:r>
            <a:r>
              <a:rPr lang="en-US" sz="2000" b="1" dirty="0" err="1" smtClean="0">
                <a:latin typeface="+mj-lt"/>
              </a:rPr>
              <a:t>Queueing</a:t>
            </a:r>
            <a:r>
              <a:rPr lang="en-US" sz="2000" b="1" dirty="0" smtClean="0">
                <a:latin typeface="+mj-lt"/>
              </a:rPr>
              <a:t> Delay + Schedule Penalty </a:t>
            </a:r>
            <a:endParaRPr lang="en-US" sz="2000" b="1" dirty="0">
              <a:latin typeface="+mj-lt"/>
            </a:endParaRPr>
          </a:p>
        </p:txBody>
      </p:sp>
      <p:cxnSp>
        <p:nvCxnSpPr>
          <p:cNvPr id="81" name="Straight Arrow Connector 80"/>
          <p:cNvCxnSpPr/>
          <p:nvPr/>
        </p:nvCxnSpPr>
        <p:spPr>
          <a:xfrm flipV="1">
            <a:off x="1776307" y="2992398"/>
            <a:ext cx="0" cy="3152309"/>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6804380" y="5930444"/>
            <a:ext cx="662160" cy="338554"/>
          </a:xfrm>
          <a:prstGeom prst="rect">
            <a:avLst/>
          </a:prstGeom>
          <a:noFill/>
        </p:spPr>
        <p:txBody>
          <a:bodyPr wrap="none" rtlCol="0">
            <a:spAutoFit/>
          </a:bodyPr>
          <a:lstStyle/>
          <a:p>
            <a:r>
              <a:rPr lang="en-US" sz="1600" b="1" dirty="0" smtClean="0"/>
              <a:t>Time</a:t>
            </a:r>
            <a:endParaRPr lang="en-US" sz="1600" b="1" dirty="0"/>
          </a:p>
        </p:txBody>
      </p:sp>
      <p:sp>
        <p:nvSpPr>
          <p:cNvPr id="84" name="TextBox 83"/>
          <p:cNvSpPr txBox="1"/>
          <p:nvPr/>
        </p:nvSpPr>
        <p:spPr>
          <a:xfrm>
            <a:off x="533400" y="2819400"/>
            <a:ext cx="1196674" cy="553998"/>
          </a:xfrm>
          <a:prstGeom prst="rect">
            <a:avLst/>
          </a:prstGeom>
          <a:noFill/>
        </p:spPr>
        <p:txBody>
          <a:bodyPr wrap="none" rtlCol="0">
            <a:spAutoFit/>
          </a:bodyPr>
          <a:lstStyle/>
          <a:p>
            <a:r>
              <a:rPr lang="en-US" sz="1600" b="1" dirty="0" smtClean="0"/>
              <a:t>Cum. Trips</a:t>
            </a:r>
          </a:p>
          <a:p>
            <a:pPr algn="ctr"/>
            <a:r>
              <a:rPr lang="en-US" sz="1400" dirty="0" smtClean="0"/>
              <a:t>(# trips)</a:t>
            </a:r>
            <a:endParaRPr lang="en-US" sz="1400" dirty="0"/>
          </a:p>
        </p:txBody>
      </p:sp>
      <p:cxnSp>
        <p:nvCxnSpPr>
          <p:cNvPr id="88" name="Straight Connector 87"/>
          <p:cNvCxnSpPr/>
          <p:nvPr/>
        </p:nvCxnSpPr>
        <p:spPr>
          <a:xfrm flipV="1">
            <a:off x="1776308" y="6111940"/>
            <a:ext cx="1679556" cy="13248"/>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3455864" y="3626389"/>
            <a:ext cx="872762" cy="2494569"/>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4321740" y="3626389"/>
            <a:ext cx="1129446" cy="0"/>
          </a:xfrm>
          <a:prstGeom prst="line">
            <a:avLst/>
          </a:prstGeom>
          <a:ln w="25400">
            <a:solidFill>
              <a:srgbClr val="848589"/>
            </a:solidFill>
          </a:ln>
        </p:spPr>
        <p:style>
          <a:lnRef idx="1">
            <a:schemeClr val="accent1"/>
          </a:lnRef>
          <a:fillRef idx="0">
            <a:schemeClr val="accent1"/>
          </a:fillRef>
          <a:effectRef idx="0">
            <a:schemeClr val="accent1"/>
          </a:effectRef>
          <a:fontRef idx="minor">
            <a:schemeClr val="tx1"/>
          </a:fontRef>
        </p:style>
      </p:cxnSp>
      <p:grpSp>
        <p:nvGrpSpPr>
          <p:cNvPr id="99" name="Group 98"/>
          <p:cNvGrpSpPr/>
          <p:nvPr/>
        </p:nvGrpSpPr>
        <p:grpSpPr>
          <a:xfrm>
            <a:off x="3842657" y="4845869"/>
            <a:ext cx="77862" cy="203929"/>
            <a:chOff x="4724400" y="4998262"/>
            <a:chExt cx="255124" cy="259538"/>
          </a:xfrm>
        </p:grpSpPr>
        <p:cxnSp>
          <p:nvCxnSpPr>
            <p:cNvPr id="100" name="Straight Connector 99"/>
            <p:cNvCxnSpPr/>
            <p:nvPr/>
          </p:nvCxnSpPr>
          <p:spPr>
            <a:xfrm>
              <a:off x="4724400" y="5257800"/>
              <a:ext cx="255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V="1">
              <a:off x="4979524" y="4998262"/>
              <a:ext cx="0" cy="2595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16" name="Straight Connector 115"/>
          <p:cNvCxnSpPr/>
          <p:nvPr/>
        </p:nvCxnSpPr>
        <p:spPr>
          <a:xfrm flipV="1">
            <a:off x="4204164" y="3886200"/>
            <a:ext cx="498274" cy="506895"/>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flipV="1">
            <a:off x="1776307" y="6100141"/>
            <a:ext cx="5005493" cy="45043"/>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pic>
        <p:nvPicPr>
          <p:cNvPr id="119" name="Picture 118"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600" y="5486400"/>
            <a:ext cx="177800" cy="203200"/>
          </a:xfrm>
          <a:prstGeom prst="rect">
            <a:avLst/>
          </a:prstGeom>
        </p:spPr>
      </p:pic>
      <p:pic>
        <p:nvPicPr>
          <p:cNvPr id="120" name="Picture 119"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2800" y="4114800"/>
            <a:ext cx="177800" cy="203200"/>
          </a:xfrm>
          <a:prstGeom prst="rect">
            <a:avLst/>
          </a:prstGeom>
        </p:spPr>
      </p:pic>
      <p:pic>
        <p:nvPicPr>
          <p:cNvPr id="50" name="Picture 49"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7400" y="5029200"/>
            <a:ext cx="558800" cy="469900"/>
          </a:xfrm>
          <a:prstGeom prst="rect">
            <a:avLst/>
          </a:prstGeom>
        </p:spPr>
      </p:pic>
      <p:pic>
        <p:nvPicPr>
          <p:cNvPr id="121" name="Picture 120"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00400" y="3657600"/>
            <a:ext cx="622300" cy="482600"/>
          </a:xfrm>
          <a:prstGeom prst="rect">
            <a:avLst/>
          </a:prstGeom>
        </p:spPr>
      </p:pic>
      <p:pic>
        <p:nvPicPr>
          <p:cNvPr id="123" name="Picture 122"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64597" y="3495164"/>
            <a:ext cx="698500" cy="266700"/>
          </a:xfrm>
          <a:prstGeom prst="rect">
            <a:avLst/>
          </a:prstGeom>
        </p:spPr>
      </p:pic>
      <p:pic>
        <p:nvPicPr>
          <p:cNvPr id="124" name="Picture 123"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19400" y="4457700"/>
            <a:ext cx="647700" cy="266700"/>
          </a:xfrm>
          <a:prstGeom prst="rect">
            <a:avLst/>
          </a:prstGeom>
        </p:spPr>
      </p:pic>
      <p:pic>
        <p:nvPicPr>
          <p:cNvPr id="125" name="Picture 124"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14800" y="4450383"/>
            <a:ext cx="673100" cy="266700"/>
          </a:xfrm>
          <a:prstGeom prst="rect">
            <a:avLst/>
          </a:prstGeom>
        </p:spPr>
      </p:pic>
      <p:sp>
        <p:nvSpPr>
          <p:cNvPr id="126" name="TextBox 125"/>
          <p:cNvSpPr txBox="1"/>
          <p:nvPr/>
        </p:nvSpPr>
        <p:spPr>
          <a:xfrm>
            <a:off x="1003677" y="5257800"/>
            <a:ext cx="748923" cy="338554"/>
          </a:xfrm>
          <a:prstGeom prst="rect">
            <a:avLst/>
          </a:prstGeom>
          <a:noFill/>
        </p:spPr>
        <p:txBody>
          <a:bodyPr wrap="none" rtlCol="0">
            <a:spAutoFit/>
          </a:bodyPr>
          <a:lstStyle/>
          <a:p>
            <a:r>
              <a:rPr lang="en-US" sz="1600" dirty="0" smtClean="0">
                <a:solidFill>
                  <a:srgbClr val="848589"/>
                </a:solidFill>
              </a:rPr>
              <a:t>EARLY</a:t>
            </a:r>
          </a:p>
        </p:txBody>
      </p:sp>
      <p:sp>
        <p:nvSpPr>
          <p:cNvPr id="127" name="TextBox 126"/>
          <p:cNvSpPr txBox="1"/>
          <p:nvPr/>
        </p:nvSpPr>
        <p:spPr>
          <a:xfrm>
            <a:off x="1003677" y="3886200"/>
            <a:ext cx="616074" cy="338554"/>
          </a:xfrm>
          <a:prstGeom prst="rect">
            <a:avLst/>
          </a:prstGeom>
          <a:noFill/>
        </p:spPr>
        <p:txBody>
          <a:bodyPr wrap="none" rtlCol="0">
            <a:spAutoFit/>
          </a:bodyPr>
          <a:lstStyle/>
          <a:p>
            <a:r>
              <a:rPr lang="en-US" sz="1600" dirty="0" smtClean="0">
                <a:solidFill>
                  <a:srgbClr val="848589"/>
                </a:solidFill>
              </a:rPr>
              <a:t>LATE</a:t>
            </a:r>
          </a:p>
        </p:txBody>
      </p:sp>
      <p:sp>
        <p:nvSpPr>
          <p:cNvPr id="128" name="TextBox 127"/>
          <p:cNvSpPr txBox="1"/>
          <p:nvPr/>
        </p:nvSpPr>
        <p:spPr>
          <a:xfrm>
            <a:off x="5715000" y="4191000"/>
            <a:ext cx="3200400" cy="1323439"/>
          </a:xfrm>
          <a:prstGeom prst="rect">
            <a:avLst/>
          </a:prstGeom>
          <a:noFill/>
        </p:spPr>
        <p:txBody>
          <a:bodyPr wrap="square" rtlCol="0">
            <a:spAutoFit/>
          </a:bodyPr>
          <a:lstStyle/>
          <a:p>
            <a:r>
              <a:rPr lang="en-US" sz="2000" dirty="0"/>
              <a:t>E</a:t>
            </a:r>
            <a:r>
              <a:rPr lang="en-US" sz="2000" dirty="0" smtClean="0"/>
              <a:t>quilibrium </a:t>
            </a:r>
            <a:r>
              <a:rPr lang="en-US" sz="2000" b="1" dirty="0" smtClean="0">
                <a:solidFill>
                  <a:srgbClr val="7030A0"/>
                </a:solidFill>
              </a:rPr>
              <a:t>arrival curve</a:t>
            </a:r>
            <a:r>
              <a:rPr lang="en-US" sz="2000" dirty="0" smtClean="0">
                <a:solidFill>
                  <a:srgbClr val="7030A0"/>
                </a:solidFill>
              </a:rPr>
              <a:t> </a:t>
            </a:r>
            <a:r>
              <a:rPr lang="en-US" sz="2000" dirty="0" smtClean="0"/>
              <a:t>and </a:t>
            </a:r>
            <a:r>
              <a:rPr lang="en-US" sz="2000" b="1" dirty="0" smtClean="0">
                <a:solidFill>
                  <a:schemeClr val="accent1"/>
                </a:solidFill>
              </a:rPr>
              <a:t>departure curve</a:t>
            </a:r>
            <a:r>
              <a:rPr lang="en-US" sz="2000" dirty="0" smtClean="0"/>
              <a:t> leaves no incentive to change departure time.</a:t>
            </a:r>
            <a:endParaRPr lang="en-US" sz="2000" dirty="0"/>
          </a:p>
        </p:txBody>
      </p:sp>
      <p:pic>
        <p:nvPicPr>
          <p:cNvPr id="129" name="Picture 128"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47800" y="3505200"/>
            <a:ext cx="266700" cy="215900"/>
          </a:xfrm>
          <a:prstGeom prst="rect">
            <a:avLst/>
          </a:prstGeom>
        </p:spPr>
      </p:pic>
      <p:pic>
        <p:nvPicPr>
          <p:cNvPr id="130" name="Picture 129" descr="latex-image-1.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038600" y="4953000"/>
            <a:ext cx="990600" cy="279400"/>
          </a:xfrm>
          <a:prstGeom prst="rect">
            <a:avLst/>
          </a:prstGeom>
        </p:spPr>
      </p:pic>
    </p:spTree>
    <p:extLst>
      <p:ext uri="{BB962C8B-B14F-4D97-AF65-F5344CB8AC3E}">
        <p14:creationId xmlns:p14="http://schemas.microsoft.com/office/powerpoint/2010/main" val="222752329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Friday">
      <a:dk1>
        <a:sysClr val="windowText" lastClr="000000"/>
      </a:dk1>
      <a:lt1>
        <a:sysClr val="window" lastClr="FFFFFF"/>
      </a:lt1>
      <a:dk2>
        <a:srgbClr val="1F497D"/>
      </a:dk2>
      <a:lt2>
        <a:srgbClr val="EEECE1"/>
      </a:lt2>
      <a:accent1>
        <a:srgbClr val="2B65AB"/>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13464</TotalTime>
  <Words>2138</Words>
  <Application>Microsoft Macintosh PowerPoint</Application>
  <PresentationFormat>On-screen Show (4:3)</PresentationFormat>
  <Paragraphs>345</Paragraphs>
  <Slides>31</Slides>
  <Notes>29</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The evening commute with cars and transit: Duality results and user equilibrium for the combined morning and evening peaks</vt:lpstr>
      <vt:lpstr>Research Problem</vt:lpstr>
      <vt:lpstr>Research Problem</vt:lpstr>
      <vt:lpstr>Literature</vt:lpstr>
      <vt:lpstr>Overview</vt:lpstr>
      <vt:lpstr>Morning Commute, Cars and Transit</vt:lpstr>
      <vt:lpstr>Morning Commute, Cars and Transit</vt:lpstr>
      <vt:lpstr>Morning Commute, Cars and Transit</vt:lpstr>
      <vt:lpstr>Morning Commute, Cars and Transit</vt:lpstr>
      <vt:lpstr>Morning Commute, Cars and Transit</vt:lpstr>
      <vt:lpstr>Morning Commute, Cars and Transit</vt:lpstr>
      <vt:lpstr>Evening Commute, Cars and Transit</vt:lpstr>
      <vt:lpstr>Evening Commute, Cars and Transit</vt:lpstr>
      <vt:lpstr>Evening Commute, Cars and Transit</vt:lpstr>
      <vt:lpstr>Evening Commute, Cars and Transit</vt:lpstr>
      <vt:lpstr>Comparison: Morning and Evening Equilibrium</vt:lpstr>
      <vt:lpstr>Comparison: Morning and Evening Equilibrium</vt:lpstr>
      <vt:lpstr>System Optimum</vt:lpstr>
      <vt:lpstr>System Optimum</vt:lpstr>
      <vt:lpstr>User Equilibrium for the Round-trip Commute</vt:lpstr>
      <vt:lpstr>Existence of Combined Equilibrium</vt:lpstr>
      <vt:lpstr>Existence of Combined Equilibrium</vt:lpstr>
      <vt:lpstr>Independent AM and PM Schedule Preferences</vt:lpstr>
      <vt:lpstr>Rigid Work Duration</vt:lpstr>
      <vt:lpstr>Rigid Work Duration</vt:lpstr>
      <vt:lpstr>Fixed Wish Order with Cars and Transit</vt:lpstr>
      <vt:lpstr>Fixed Wish Order with Cars and Transit</vt:lpstr>
      <vt:lpstr>Fixed Wish Order with Cars and Transit</vt:lpstr>
      <vt:lpstr>Fixed Wish Order with Cars and Transit</vt:lpstr>
      <vt:lpstr>Findings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 1: Trip Generation</dc:title>
  <dc:creator>Eric</dc:creator>
  <cp:lastModifiedBy>Eric Gonzales</cp:lastModifiedBy>
  <cp:revision>585</cp:revision>
  <cp:lastPrinted>2011-05-06T18:35:04Z</cp:lastPrinted>
  <dcterms:created xsi:type="dcterms:W3CDTF">2010-01-29T01:08:52Z</dcterms:created>
  <dcterms:modified xsi:type="dcterms:W3CDTF">2013-07-17T22:57:48Z</dcterms:modified>
</cp:coreProperties>
</file>