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08" r:id="rId2"/>
    <p:sldMasterId id="2147483720" r:id="rId3"/>
  </p:sldMasterIdLst>
  <p:notesMasterIdLst>
    <p:notesMasterId r:id="rId66"/>
  </p:notesMasterIdLst>
  <p:sldIdLst>
    <p:sldId id="335" r:id="rId4"/>
    <p:sldId id="337" r:id="rId5"/>
    <p:sldId id="338" r:id="rId6"/>
    <p:sldId id="322" r:id="rId7"/>
    <p:sldId id="341" r:id="rId8"/>
    <p:sldId id="339" r:id="rId9"/>
    <p:sldId id="387" r:id="rId10"/>
    <p:sldId id="343" r:id="rId11"/>
    <p:sldId id="384" r:id="rId12"/>
    <p:sldId id="382" r:id="rId13"/>
    <p:sldId id="342" r:id="rId14"/>
    <p:sldId id="344" r:id="rId15"/>
    <p:sldId id="381" r:id="rId16"/>
    <p:sldId id="345" r:id="rId17"/>
    <p:sldId id="347" r:id="rId18"/>
    <p:sldId id="349" r:id="rId19"/>
    <p:sldId id="350" r:id="rId20"/>
    <p:sldId id="351" r:id="rId21"/>
    <p:sldId id="352" r:id="rId22"/>
    <p:sldId id="383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5" r:id="rId52"/>
    <p:sldId id="336" r:id="rId53"/>
    <p:sldId id="346" r:id="rId54"/>
    <p:sldId id="317" r:id="rId55"/>
    <p:sldId id="318" r:id="rId56"/>
    <p:sldId id="314" r:id="rId57"/>
    <p:sldId id="315" r:id="rId58"/>
    <p:sldId id="316" r:id="rId59"/>
    <p:sldId id="279" r:id="rId60"/>
    <p:sldId id="312" r:id="rId61"/>
    <p:sldId id="311" r:id="rId62"/>
    <p:sldId id="304" r:id="rId63"/>
    <p:sldId id="295" r:id="rId64"/>
    <p:sldId id="296" r:id="rId6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3" autoAdjust="0"/>
    <p:restoredTop sz="94660"/>
  </p:normalViewPr>
  <p:slideViewPr>
    <p:cSldViewPr>
      <p:cViewPr>
        <p:scale>
          <a:sx n="66" d="100"/>
          <a:sy n="66" d="100"/>
        </p:scale>
        <p:origin x="-1963" y="-7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69CF9-4291-4CB1-9A44-29E27BA42CDD}" type="datetimeFigureOut">
              <a:rPr lang="es-CL" smtClean="0"/>
              <a:pPr/>
              <a:t>17-07-2013</a:t>
            </a:fld>
            <a:endParaRPr lang="es-CL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CL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F12B9-1AEF-4261-B32D-A951C7E01082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151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6C494-EF86-4B2F-81FF-78E6677B4C0F}" type="slidenum">
              <a:rPr lang="es-CL" smtClean="0">
                <a:solidFill>
                  <a:prstClr val="black"/>
                </a:solidFill>
              </a:rPr>
              <a:pPr/>
              <a:t>1</a:t>
            </a:fld>
            <a:endParaRPr lang="es-C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56</a:t>
            </a:fld>
            <a:endParaRPr lang="es-C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57</a:t>
            </a:fld>
            <a:endParaRPr lang="es-C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58</a:t>
            </a:fld>
            <a:endParaRPr lang="es-C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59</a:t>
            </a:fld>
            <a:endParaRPr lang="es-C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60</a:t>
            </a:fld>
            <a:endParaRPr lang="es-C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61</a:t>
            </a:fld>
            <a:endParaRPr lang="es-C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62</a:t>
            </a:fld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4451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445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6C494-EF86-4B2F-81FF-78E6677B4C0F}" type="slidenum">
              <a:rPr lang="es-CL" smtClean="0">
                <a:solidFill>
                  <a:prstClr val="black"/>
                </a:solidFill>
              </a:rPr>
              <a:pPr/>
              <a:t>50</a:t>
            </a:fld>
            <a:endParaRPr lang="es-C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51</a:t>
            </a:fld>
            <a:endParaRPr lang="es-C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52</a:t>
            </a:fld>
            <a:endParaRPr lang="es-C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53</a:t>
            </a:fld>
            <a:endParaRPr lang="es-C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54</a:t>
            </a:fld>
            <a:endParaRPr lang="es-C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F12B9-1AEF-4261-B32D-A951C7E01082}" type="slidenum">
              <a:rPr lang="es-CL" smtClean="0"/>
              <a:pPr/>
              <a:t>55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97237C-115E-4800-961E-160982D87AA8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A5680D-76E7-452C-8224-6352C02385EA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FCB8D9-4130-4599-925D-7DD204D2F93A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0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48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79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31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4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74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04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3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171140-C1FE-4D46-A38B-E417DBCBE580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2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72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67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35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31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51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65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79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6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9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8AB5A9-C9FC-4A86-BCEE-B9B1035907A2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00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7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25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3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5C7817-6D97-45D0-B68E-78787FD933F9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94739D-7961-4E63-8480-517521250A9F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706066-2125-41D8-A205-5C8986692977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0C7BA-0954-42B9-8AA0-6ABB9A81EF40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A4B262B-C714-4C5B-9172-D90A332BF479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1AB28DA-7662-47DB-9C6A-A4A40ABE3B33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507D5A6-6064-4DCB-8811-1A00D038F26C}" type="datetime1">
              <a:rPr lang="es-CL" smtClean="0"/>
              <a:pPr/>
              <a:t>17-07-2013</a:t>
            </a:fld>
            <a:endParaRPr lang="es-CL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E73165-1DBC-43C0-A904-C82652799491}" type="slidenum">
              <a:rPr lang="es-CL" smtClean="0"/>
              <a:pPr/>
              <a:t>‹#›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5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BE923-8701-4DD9-80F1-F6B9F14776F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99728-BE11-4D92-8A8A-047CAF957065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938492"/>
            <a:ext cx="9144000" cy="19945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smtClean="0"/>
              <a:t>Continuous-Approximation </a:t>
            </a:r>
            <a:r>
              <a:rPr lang="en-US" dirty="0"/>
              <a:t>Model to Optimize Common Stations` Density for Skip-Stop Operations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4293096"/>
            <a:ext cx="8280920" cy="2207738"/>
          </a:xfrm>
        </p:spPr>
        <p:txBody>
          <a:bodyPr>
            <a:noAutofit/>
          </a:bodyPr>
          <a:lstStyle/>
          <a:p>
            <a:r>
              <a:rPr lang="en-US" sz="2400" dirty="0"/>
              <a:t>Maxime Freyss, Ricardo </a:t>
            </a:r>
            <a:r>
              <a:rPr lang="en-US" sz="2400" dirty="0" smtClean="0"/>
              <a:t>Giesen, Juan </a:t>
            </a:r>
            <a:r>
              <a:rPr lang="en-US" sz="2400" dirty="0"/>
              <a:t>Carlos Muñoz</a:t>
            </a:r>
          </a:p>
          <a:p>
            <a:r>
              <a:rPr lang="en-US" sz="2400" dirty="0" err="1"/>
              <a:t>Pontificia</a:t>
            </a:r>
            <a:r>
              <a:rPr lang="en-US" sz="2400" dirty="0"/>
              <a:t> Universidad </a:t>
            </a:r>
            <a:r>
              <a:rPr lang="en-US" sz="2400" dirty="0" err="1"/>
              <a:t>Católica</a:t>
            </a:r>
            <a:r>
              <a:rPr lang="en-US" sz="2400" dirty="0"/>
              <a:t> de Chile</a:t>
            </a:r>
          </a:p>
          <a:p>
            <a:r>
              <a:rPr lang="en-US" sz="2400" dirty="0"/>
              <a:t>Department of Transport Engineering and Logistics</a:t>
            </a:r>
          </a:p>
          <a:p>
            <a:r>
              <a:rPr lang="en-US" sz="2400" dirty="0" smtClean="0"/>
              <a:t>ISTTT -  July 17, 2013</a:t>
            </a:r>
            <a:endParaRPr lang="es-CL" sz="2400" dirty="0"/>
          </a:p>
        </p:txBody>
      </p:sp>
      <p:pic>
        <p:nvPicPr>
          <p:cNvPr id="4" name="Picture 2" descr="CEDEUS Centro de Desarrollo Susten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2287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2" descr="Final_COLOR_01 (1).jpg"/>
          <p:cNvPicPr>
            <a:picLocks noChangeAspect="1"/>
          </p:cNvPicPr>
          <p:nvPr/>
        </p:nvPicPr>
        <p:blipFill>
          <a:blip r:embed="rId4" cstate="print"/>
          <a:srcRect t="31562" b="31818"/>
          <a:stretch>
            <a:fillRect/>
          </a:stretch>
        </p:blipFill>
        <p:spPr>
          <a:xfrm>
            <a:off x="5868144" y="576213"/>
            <a:ext cx="2993529" cy="7751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402606"/>
            <a:ext cx="852487" cy="1122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1350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operation</a:t>
            </a:r>
            <a:endParaRPr lang="es-CL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186348"/>
          </a:xfrm>
        </p:spPr>
        <p:txBody>
          <a:bodyPr>
            <a:normAutofit/>
          </a:bodyPr>
          <a:lstStyle/>
          <a:p>
            <a:pPr algn="just"/>
            <a:r>
              <a:rPr lang="es-CL" sz="2800" dirty="0" err="1" smtClean="0">
                <a:latin typeface="Trebuchet MS" pitchFamily="34" charset="0"/>
                <a:cs typeface="Times New Roman" pitchFamily="18" charset="0"/>
              </a:rPr>
              <a:t>This</a:t>
            </a:r>
            <a:r>
              <a:rPr lang="es-CL" sz="2800" dirty="0" smtClean="0">
                <a:latin typeface="Trebuchet MS" pitchFamily="34" charset="0"/>
                <a:cs typeface="Times New Roman" pitchFamily="18" charset="0"/>
              </a:rPr>
              <a:t> idea has </a:t>
            </a:r>
            <a:r>
              <a:rPr lang="es-CL" sz="2800" dirty="0" err="1" smtClean="0">
                <a:latin typeface="Trebuchet MS" pitchFamily="34" charset="0"/>
                <a:cs typeface="Times New Roman" pitchFamily="18" charset="0"/>
              </a:rPr>
              <a:t>been</a:t>
            </a:r>
            <a:r>
              <a:rPr lang="es-CL" sz="2800" dirty="0" smtClean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CL" sz="2800" dirty="0" err="1" smtClean="0">
                <a:latin typeface="Trebuchet MS" pitchFamily="34" charset="0"/>
                <a:cs typeface="Times New Roman" pitchFamily="18" charset="0"/>
              </a:rPr>
              <a:t>implemented</a:t>
            </a:r>
            <a:r>
              <a:rPr lang="es-CL" sz="2800" dirty="0" smtClean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CL" sz="2800" dirty="0" err="1" smtClean="0">
                <a:latin typeface="Trebuchet MS" pitchFamily="34" charset="0"/>
                <a:cs typeface="Times New Roman" pitchFamily="18" charset="0"/>
              </a:rPr>
              <a:t>before</a:t>
            </a:r>
            <a:r>
              <a:rPr lang="es-CL" sz="2800" dirty="0" smtClean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CL" sz="2800" dirty="0" err="1" smtClean="0">
                <a:latin typeface="Trebuchet MS" pitchFamily="34" charset="0"/>
                <a:cs typeface="Times New Roman" pitchFamily="18" charset="0"/>
              </a:rPr>
              <a:t>few</a:t>
            </a:r>
            <a:r>
              <a:rPr lang="es-CL" sz="2800" dirty="0" smtClean="0">
                <a:latin typeface="Trebuchet MS" pitchFamily="34" charset="0"/>
                <a:cs typeface="Times New Roman" pitchFamily="18" charset="0"/>
              </a:rPr>
              <a:t> times.</a:t>
            </a:r>
          </a:p>
          <a:p>
            <a:pPr lvl="1" algn="just"/>
            <a:r>
              <a:rPr lang="es-CL" sz="2400" dirty="0" smtClean="0">
                <a:latin typeface="Trebuchet MS" pitchFamily="34" charset="0"/>
                <a:cs typeface="Times New Roman" pitchFamily="18" charset="0"/>
              </a:rPr>
              <a:t>Chicago </a:t>
            </a:r>
          </a:p>
          <a:p>
            <a:pPr lvl="1" algn="just"/>
            <a:r>
              <a:rPr lang="es-CL" sz="2400" dirty="0" err="1" smtClean="0">
                <a:latin typeface="Trebuchet MS" pitchFamily="34" charset="0"/>
                <a:cs typeface="Times New Roman" pitchFamily="18" charset="0"/>
              </a:rPr>
              <a:t>Philadelphia</a:t>
            </a:r>
            <a:endParaRPr lang="es-CL" sz="2400" dirty="0" smtClean="0">
              <a:latin typeface="Trebuchet MS" pitchFamily="34" charset="0"/>
              <a:cs typeface="Times New Roman" pitchFamily="18" charset="0"/>
            </a:endParaRPr>
          </a:p>
          <a:p>
            <a:pPr lvl="1" algn="just"/>
            <a:r>
              <a:rPr lang="es-CL" sz="2400" dirty="0" smtClean="0">
                <a:latin typeface="Trebuchet MS" pitchFamily="34" charset="0"/>
                <a:cs typeface="Times New Roman" pitchFamily="18" charset="0"/>
              </a:rPr>
              <a:t>New York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86" y="2276872"/>
            <a:ext cx="389160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operation: Implementation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6289" y="1285860"/>
            <a:ext cx="3679455" cy="394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28727"/>
          <a:stretch>
            <a:fillRect/>
          </a:stretch>
        </p:blipFill>
        <p:spPr bwMode="auto">
          <a:xfrm>
            <a:off x="395536" y="1285860"/>
            <a:ext cx="198828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418" y="5429264"/>
            <a:ext cx="344433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4551" y="5899457"/>
            <a:ext cx="342901" cy="75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15816" y="5448483"/>
            <a:ext cx="22859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: Common stations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: Red stations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: Green Stations</a:t>
            </a:r>
            <a:endParaRPr lang="en-US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168" y="1268760"/>
            <a:ext cx="2232248" cy="511378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Peak hours only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All lines	 except the most crowded and frequent (Line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6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operation: Results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113784"/>
          </a:xfrm>
        </p:spPr>
        <p:txBody>
          <a:bodyPr>
            <a:normAutofit/>
          </a:bodyPr>
          <a:lstStyle/>
          <a:p>
            <a:pPr algn="just"/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Shorter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travel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time and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lower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density</a:t>
            </a:r>
            <a:endParaRPr lang="es-ES" sz="2800" dirty="0">
              <a:latin typeface="Trebuchet MS" pitchFamily="34" charset="0"/>
              <a:cs typeface="Times New Roman" pitchFamily="18" charset="0"/>
            </a:endParaRPr>
          </a:p>
          <a:p>
            <a:pPr algn="just"/>
            <a:endParaRPr lang="es-ES" sz="2800" dirty="0">
              <a:latin typeface="Trebuchet MS" pitchFamily="34" charset="0"/>
              <a:cs typeface="Times New Roman" pitchFamily="18" charset="0"/>
            </a:endParaRPr>
          </a:p>
          <a:p>
            <a:pPr algn="just"/>
            <a:endParaRPr lang="es-ES" sz="2800" dirty="0">
              <a:latin typeface="Trebuchet MS" pitchFamily="34" charset="0"/>
              <a:cs typeface="Times New Roman" pitchFamily="18" charset="0"/>
            </a:endParaRPr>
          </a:p>
          <a:p>
            <a:pPr algn="just"/>
            <a:endParaRPr lang="es-ES" sz="2800" dirty="0">
              <a:latin typeface="Trebuchet MS" pitchFamily="34" charset="0"/>
              <a:cs typeface="Times New Roman" pitchFamily="18" charset="0"/>
            </a:endParaRPr>
          </a:p>
          <a:p>
            <a:pPr algn="just"/>
            <a:endParaRPr lang="es-ES" sz="2800" dirty="0">
              <a:latin typeface="Trebuchet MS" pitchFamily="34" charset="0"/>
              <a:cs typeface="Times New Roman" pitchFamily="18" charset="0"/>
            </a:endParaRPr>
          </a:p>
          <a:p>
            <a:pPr algn="just"/>
            <a:endParaRPr lang="es-ES" sz="2800" dirty="0">
              <a:latin typeface="Trebuchet MS" pitchFamily="34" charset="0"/>
              <a:cs typeface="Times New Roman" pitchFamily="18" charset="0"/>
            </a:endParaRPr>
          </a:p>
          <a:p>
            <a:pPr algn="just"/>
            <a:r>
              <a:rPr lang="es-ES" sz="2800" dirty="0" err="1" smtClean="0">
                <a:latin typeface="Trebuchet MS" pitchFamily="34" charset="0"/>
                <a:cs typeface="Times New Roman" pitchFamily="18" charset="0"/>
              </a:rPr>
              <a:t>Reduction</a:t>
            </a:r>
            <a:r>
              <a:rPr lang="es-ES" sz="2800" dirty="0" smtClean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in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energy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consumption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by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the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lower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number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of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traction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and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braking</a:t>
            </a:r>
            <a:r>
              <a:rPr lang="es-ES" sz="2800" dirty="0">
                <a:latin typeface="Trebuchet MS" pitchFamily="34" charset="0"/>
                <a:cs typeface="Times New Roman" pitchFamily="18" charset="0"/>
              </a:rPr>
              <a:t> of </a:t>
            </a:r>
            <a:r>
              <a:rPr lang="es-ES" sz="2800" dirty="0" err="1">
                <a:latin typeface="Trebuchet MS" pitchFamily="34" charset="0"/>
                <a:cs typeface="Times New Roman" pitchFamily="18" charset="0"/>
              </a:rPr>
              <a:t>trains</a:t>
            </a:r>
            <a:endParaRPr lang="en-US" sz="2800" dirty="0"/>
          </a:p>
          <a:p>
            <a:pPr algn="just"/>
            <a:endParaRPr lang="en-US" sz="2800" dirty="0"/>
          </a:p>
        </p:txBody>
      </p:sp>
      <p:grpSp>
        <p:nvGrpSpPr>
          <p:cNvPr id="4" name="3 Grupo"/>
          <p:cNvGrpSpPr/>
          <p:nvPr/>
        </p:nvGrpSpPr>
        <p:grpSpPr>
          <a:xfrm>
            <a:off x="1796752" y="5345385"/>
            <a:ext cx="5943600" cy="1323975"/>
            <a:chOff x="2876872" y="5273377"/>
            <a:chExt cx="5943600" cy="1323975"/>
          </a:xfrm>
        </p:grpSpPr>
        <p:sp>
          <p:nvSpPr>
            <p:cNvPr id="5" name="Rectangle 50"/>
            <p:cNvSpPr>
              <a:spLocks noChangeArrowheads="1"/>
            </p:cNvSpPr>
            <p:nvPr/>
          </p:nvSpPr>
          <p:spPr bwMode="auto">
            <a:xfrm>
              <a:off x="7220272" y="5682952"/>
              <a:ext cx="1600200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sz="1200">
                  <a:latin typeface="Trebuchet MS" pitchFamily="34" charset="0"/>
                </a:rPr>
                <a:t>Estimated % energy savings (in regim, all day)</a:t>
              </a:r>
            </a:p>
          </p:txBody>
        </p:sp>
        <p:grpSp>
          <p:nvGrpSpPr>
            <p:cNvPr id="6" name="5 Grupo"/>
            <p:cNvGrpSpPr/>
            <p:nvPr/>
          </p:nvGrpSpPr>
          <p:grpSpPr>
            <a:xfrm>
              <a:off x="2876872" y="5273377"/>
              <a:ext cx="4191000" cy="1323975"/>
              <a:chOff x="2876872" y="5273377"/>
              <a:chExt cx="4191000" cy="1323975"/>
            </a:xfrm>
          </p:grpSpPr>
          <p:sp>
            <p:nvSpPr>
              <p:cNvPr id="7" name="Line 49"/>
              <p:cNvSpPr>
                <a:spLocks noChangeShapeType="1"/>
              </p:cNvSpPr>
              <p:nvPr/>
            </p:nvSpPr>
            <p:spPr bwMode="auto">
              <a:xfrm flipH="1">
                <a:off x="5826447" y="5549602"/>
                <a:ext cx="914400" cy="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8" name="Rectangle 51"/>
              <p:cNvSpPr>
                <a:spLocks noChangeArrowheads="1"/>
              </p:cNvSpPr>
              <p:nvPr/>
            </p:nvSpPr>
            <p:spPr bwMode="auto">
              <a:xfrm>
                <a:off x="6702747" y="5425777"/>
                <a:ext cx="3651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000">
                    <a:latin typeface="Trebuchet MS" pitchFamily="34" charset="0"/>
                  </a:rPr>
                  <a:t>4 %</a:t>
                </a:r>
              </a:p>
            </p:txBody>
          </p:sp>
          <p:sp>
            <p:nvSpPr>
              <p:cNvPr id="9" name="Line 52"/>
              <p:cNvSpPr>
                <a:spLocks noChangeShapeType="1"/>
              </p:cNvSpPr>
              <p:nvPr/>
            </p:nvSpPr>
            <p:spPr bwMode="auto">
              <a:xfrm flipH="1">
                <a:off x="5826447" y="5762327"/>
                <a:ext cx="914400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0" name="Rectangle 53"/>
              <p:cNvSpPr>
                <a:spLocks noChangeArrowheads="1"/>
              </p:cNvSpPr>
              <p:nvPr/>
            </p:nvSpPr>
            <p:spPr bwMode="auto">
              <a:xfrm>
                <a:off x="6702747" y="5638502"/>
                <a:ext cx="3651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000">
                    <a:latin typeface="Trebuchet MS" pitchFamily="34" charset="0"/>
                  </a:rPr>
                  <a:t>6 %</a:t>
                </a:r>
              </a:p>
            </p:txBody>
          </p:sp>
          <p:sp>
            <p:nvSpPr>
              <p:cNvPr id="11" name="Line 54"/>
              <p:cNvSpPr>
                <a:spLocks noChangeShapeType="1"/>
              </p:cNvSpPr>
              <p:nvPr/>
            </p:nvSpPr>
            <p:spPr bwMode="auto">
              <a:xfrm flipH="1">
                <a:off x="5826447" y="6006802"/>
                <a:ext cx="91440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2" name="Rectangle 55"/>
              <p:cNvSpPr>
                <a:spLocks noChangeArrowheads="1"/>
              </p:cNvSpPr>
              <p:nvPr/>
            </p:nvSpPr>
            <p:spPr bwMode="auto">
              <a:xfrm>
                <a:off x="6702747" y="5882977"/>
                <a:ext cx="3651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000">
                    <a:latin typeface="Trebuchet MS" pitchFamily="34" charset="0"/>
                  </a:rPr>
                  <a:t>6 %</a:t>
                </a:r>
              </a:p>
            </p:txBody>
          </p:sp>
          <p:sp>
            <p:nvSpPr>
              <p:cNvPr id="13" name="Line 56"/>
              <p:cNvSpPr>
                <a:spLocks noChangeShapeType="1"/>
              </p:cNvSpPr>
              <p:nvPr/>
            </p:nvSpPr>
            <p:spPr bwMode="auto">
              <a:xfrm flipH="1">
                <a:off x="5826447" y="6476702"/>
                <a:ext cx="9144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4" name="Rectangle 57"/>
              <p:cNvSpPr>
                <a:spLocks noChangeArrowheads="1"/>
              </p:cNvSpPr>
              <p:nvPr/>
            </p:nvSpPr>
            <p:spPr bwMode="auto">
              <a:xfrm>
                <a:off x="6702747" y="6352877"/>
                <a:ext cx="3651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000">
                    <a:latin typeface="Trebuchet MS" pitchFamily="34" charset="0"/>
                  </a:rPr>
                  <a:t>1 %</a:t>
                </a:r>
              </a:p>
            </p:txBody>
          </p:sp>
          <p:pic>
            <p:nvPicPr>
              <p:cNvPr id="15" name="Picture 5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6872" y="5273377"/>
                <a:ext cx="2895600" cy="1057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6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6872" y="6375102"/>
                <a:ext cx="2895600" cy="22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17" name="1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262549"/>
              </p:ext>
            </p:extLst>
          </p:nvPr>
        </p:nvGraphicFramePr>
        <p:xfrm>
          <a:off x="45210" y="1844824"/>
          <a:ext cx="4094742" cy="227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Gráfico" r:id="rId7" imgW="4677176" imgH="2600635" progId="Excel.Chart.8">
                  <p:embed/>
                </p:oleObj>
              </mc:Choice>
              <mc:Fallback>
                <p:oleObj name="Gráfico" r:id="rId7" imgW="4677176" imgH="260063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0" y="1844824"/>
                        <a:ext cx="4094742" cy="2278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17 Grupo"/>
          <p:cNvGrpSpPr/>
          <p:nvPr/>
        </p:nvGrpSpPr>
        <p:grpSpPr>
          <a:xfrm>
            <a:off x="4644008" y="1863713"/>
            <a:ext cx="4032448" cy="2495668"/>
            <a:chOff x="4644008" y="1961058"/>
            <a:chExt cx="4032448" cy="2495668"/>
          </a:xfrm>
        </p:grpSpPr>
        <p:sp>
          <p:nvSpPr>
            <p:cNvPr id="19" name="Rectangle 46"/>
            <p:cNvSpPr>
              <a:spLocks noChangeArrowheads="1"/>
            </p:cNvSpPr>
            <p:nvPr/>
          </p:nvSpPr>
          <p:spPr bwMode="auto">
            <a:xfrm>
              <a:off x="4764981" y="1961058"/>
              <a:ext cx="8778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Trebuchet MS" pitchFamily="34" charset="0"/>
                </a:rPr>
                <a:t>DENSITY</a:t>
              </a:r>
            </a:p>
          </p:txBody>
        </p:sp>
        <p:pic>
          <p:nvPicPr>
            <p:cNvPr id="20" name="Picture 4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8" t="13026" r="5911" b="5412"/>
            <a:stretch>
              <a:fillRect/>
            </a:stretch>
          </p:blipFill>
          <p:spPr bwMode="auto">
            <a:xfrm>
              <a:off x="4644008" y="2037257"/>
              <a:ext cx="4032448" cy="2419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37"/>
            <p:cNvSpPr>
              <a:spLocks noChangeShapeType="1"/>
            </p:cNvSpPr>
            <p:nvPr/>
          </p:nvSpPr>
          <p:spPr bwMode="auto">
            <a:xfrm>
              <a:off x="5826447" y="2599291"/>
              <a:ext cx="0" cy="6477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1792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OleChart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operation: Results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113784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rebuchet MS" pitchFamily="34" charset="0"/>
                <a:cs typeface="Times New Roman" pitchFamily="18" charset="0"/>
              </a:rPr>
              <a:t>Massive approval rate from users</a:t>
            </a:r>
          </a:p>
          <a:p>
            <a:pPr algn="just"/>
            <a:endParaRPr lang="es-CL" sz="2800" dirty="0">
              <a:latin typeface="Trebuchet MS" pitchFamily="34" charset="0"/>
              <a:cs typeface="Times New Roman" pitchFamily="18" charset="0"/>
            </a:endParaRPr>
          </a:p>
          <a:p>
            <a:pPr algn="just"/>
            <a:r>
              <a:rPr lang="en-US" sz="2800" dirty="0" smtClean="0"/>
              <a:t>National Innovation Award on the public Sector</a:t>
            </a:r>
            <a:endParaRPr lang="en-US" sz="2800" dirty="0"/>
          </a:p>
          <a:p>
            <a:pPr algn="just"/>
            <a:endParaRPr lang="en-US" sz="2800" dirty="0" smtClean="0"/>
          </a:p>
          <a:p>
            <a:pPr algn="just"/>
            <a:endParaRPr lang="en-US" sz="2800" dirty="0"/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  <a:p>
            <a:pPr algn="just"/>
            <a:r>
              <a:rPr lang="en-US" sz="2800" smtClean="0"/>
              <a:t>But </a:t>
            </a:r>
            <a:r>
              <a:rPr lang="en-US" sz="2800" dirty="0" smtClean="0"/>
              <a:t>where is the research question here?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25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Two Research questions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113784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Provide guidelines about skip-stop </a:t>
            </a:r>
            <a:r>
              <a:rPr lang="en-US" dirty="0" smtClean="0"/>
              <a:t>operations</a:t>
            </a:r>
            <a:endParaRPr lang="en-US" dirty="0"/>
          </a:p>
          <a:p>
            <a:pPr marL="533400" lvl="2" algn="just">
              <a:lnSpc>
                <a:spcPct val="114000"/>
              </a:lnSpc>
            </a:pPr>
            <a:r>
              <a:rPr lang="en-US" dirty="0"/>
              <a:t>When is skip-stop operation worth considering for a subway line given its characteristics (i.e. </a:t>
            </a:r>
            <a:r>
              <a:rPr lang="en-US" dirty="0" smtClean="0"/>
              <a:t>station locations, given number </a:t>
            </a:r>
            <a:r>
              <a:rPr lang="en-US" dirty="0"/>
              <a:t>of </a:t>
            </a:r>
            <a:r>
              <a:rPr lang="en-US" dirty="0" smtClean="0"/>
              <a:t>trains, </a:t>
            </a:r>
            <a:r>
              <a:rPr lang="en-US" dirty="0"/>
              <a:t>value of time, </a:t>
            </a:r>
            <a:r>
              <a:rPr lang="en-US" dirty="0" smtClean="0"/>
              <a:t>etc.)?</a:t>
            </a:r>
          </a:p>
          <a:p>
            <a:pPr marL="533400" lvl="2" algn="just">
              <a:lnSpc>
                <a:spcPct val="114000"/>
              </a:lnSpc>
            </a:pPr>
            <a:endParaRPr lang="en-US" dirty="0"/>
          </a:p>
          <a:p>
            <a:pPr marL="533400" lvl="2" algn="just">
              <a:lnSpc>
                <a:spcPct val="114000"/>
              </a:lnSpc>
            </a:pPr>
            <a:r>
              <a:rPr lang="en-US" dirty="0" smtClean="0"/>
              <a:t>Give </a:t>
            </a:r>
            <a:r>
              <a:rPr lang="en-US" dirty="0"/>
              <a:t>general recommendations about density of common station locations (e.g. one every two, four, six stations?).</a:t>
            </a:r>
          </a:p>
        </p:txBody>
      </p:sp>
    </p:spTree>
    <p:extLst>
      <p:ext uri="{BB962C8B-B14F-4D97-AF65-F5344CB8AC3E}">
        <p14:creationId xmlns:p14="http://schemas.microsoft.com/office/powerpoint/2010/main" val="11776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</a:t>
            </a:r>
            <a:r>
              <a:rPr lang="en-US" dirty="0" smtClean="0"/>
              <a:t>definitions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113784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We consider three types of stations: </a:t>
            </a:r>
          </a:p>
          <a:p>
            <a:pPr algn="just"/>
            <a:endParaRPr lang="en-US" sz="1600" dirty="0"/>
          </a:p>
          <a:p>
            <a:pPr lvl="1" algn="just"/>
            <a:r>
              <a:rPr lang="en-US" b="1" dirty="0">
                <a:solidFill>
                  <a:srgbClr val="FF0000"/>
                </a:solidFill>
              </a:rPr>
              <a:t>Common stations (AB) </a:t>
            </a:r>
            <a:r>
              <a:rPr lang="en-US" dirty="0"/>
              <a:t>in which each train stops</a:t>
            </a:r>
          </a:p>
          <a:p>
            <a:pPr lvl="1" algn="just"/>
            <a:endParaRPr lang="en-US" dirty="0"/>
          </a:p>
          <a:p>
            <a:pPr lvl="1" algn="just"/>
            <a:r>
              <a:rPr lang="en-US" b="1" dirty="0">
                <a:solidFill>
                  <a:srgbClr val="FF0000"/>
                </a:solidFill>
              </a:rPr>
              <a:t>A &amp; B stations </a:t>
            </a:r>
            <a:r>
              <a:rPr lang="en-US" dirty="0"/>
              <a:t>in which half of the trains stop</a:t>
            </a:r>
          </a:p>
          <a:p>
            <a:pPr algn="just"/>
            <a:endParaRPr lang="es-CL" dirty="0"/>
          </a:p>
        </p:txBody>
      </p:sp>
      <p:pic>
        <p:nvPicPr>
          <p:cNvPr id="4" name="Image 3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643314"/>
            <a:ext cx="71438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35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Continuous Approximation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113784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 continuous approximation model is built assuming that local conditions surrounding a station change smoothly over the corridor.</a:t>
            </a:r>
            <a:endParaRPr lang="en-US" i="1" dirty="0"/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 local function (around a station) of total costs is constructed for each operational strategy (all stop and skip-stop).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Costs are computed on [$/station/</a:t>
            </a:r>
            <a:r>
              <a:rPr lang="en-US" dirty="0" err="1"/>
              <a:t>hr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7150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Modeling Assumptions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113784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Trains operate in a double-track </a:t>
            </a:r>
            <a:r>
              <a:rPr lang="en-US" b="1" dirty="0"/>
              <a:t>circle line</a:t>
            </a:r>
            <a:r>
              <a:rPr lang="en-US" dirty="0"/>
              <a:t> of length 2L, with a single track on each direction and without terminals.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Headways between trains are constant.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Maintenance costs are not considered.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No capacity constraints are considered.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b="1" u="sng" dirty="0"/>
              <a:t>Key assumption</a:t>
            </a:r>
            <a:r>
              <a:rPr lang="en-US" dirty="0"/>
              <a:t>: All stations are equally likely as destination for any given trip.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b="1" u="sng" dirty="0"/>
              <a:t>Then</a:t>
            </a:r>
            <a:r>
              <a:rPr lang="en-US" dirty="0"/>
              <a:t>: The maximum trip length is L and the average trip length is L/2</a:t>
            </a:r>
          </a:p>
        </p:txBody>
      </p:sp>
    </p:spTree>
    <p:extLst>
      <p:ext uri="{BB962C8B-B14F-4D97-AF65-F5344CB8AC3E}">
        <p14:creationId xmlns:p14="http://schemas.microsoft.com/office/powerpoint/2010/main" val="31494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Model Parameters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s-CL" sz="2900" dirty="0"/>
              <a:t>Local: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λ [1/m]: </a:t>
            </a:r>
            <a:r>
              <a:rPr lang="en-US" sz="2600" dirty="0"/>
              <a:t>station density in the line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N: </a:t>
            </a:r>
            <a:r>
              <a:rPr lang="en-US" sz="2600" dirty="0"/>
              <a:t>number of passengers starting a trip at a specific station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  <a:buNone/>
            </a:pPr>
            <a:endParaRPr lang="es-CL" sz="1700" dirty="0"/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s-CL" sz="2900" dirty="0"/>
              <a:t>Global: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L [m]: </a:t>
            </a:r>
            <a:r>
              <a:rPr lang="en-US" sz="2600" dirty="0"/>
              <a:t>Half of total line length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 err="1"/>
              <a:t>num</a:t>
            </a:r>
            <a:r>
              <a:rPr lang="es-CL" sz="2600" baseline="-25000" dirty="0" err="1"/>
              <a:t>trains</a:t>
            </a:r>
            <a:r>
              <a:rPr lang="es-CL" sz="2600" dirty="0"/>
              <a:t>: </a:t>
            </a:r>
            <a:r>
              <a:rPr lang="en-US" sz="2600" dirty="0"/>
              <a:t>Available trains in the fleet for each way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a [m/s²]: </a:t>
            </a:r>
            <a:r>
              <a:rPr lang="en-US" sz="2600" dirty="0"/>
              <a:t>Acceleration and deceleration rate of the subway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 err="1"/>
              <a:t>v</a:t>
            </a:r>
            <a:r>
              <a:rPr lang="es-CL" sz="2600" baseline="-25000" dirty="0" err="1"/>
              <a:t>l</a:t>
            </a:r>
            <a:r>
              <a:rPr lang="es-CL" sz="2600" baseline="-25000" dirty="0"/>
              <a:t> </a:t>
            </a:r>
            <a:r>
              <a:rPr lang="es-CL" sz="2600" dirty="0"/>
              <a:t>[m/s]: </a:t>
            </a:r>
            <a:r>
              <a:rPr lang="en-US" sz="2600" dirty="0"/>
              <a:t>Cruising speed of the subway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 err="1"/>
              <a:t>t</a:t>
            </a:r>
            <a:r>
              <a:rPr lang="es-CL" sz="2600" baseline="-25000" dirty="0" err="1"/>
              <a:t>s</a:t>
            </a:r>
            <a:r>
              <a:rPr lang="es-CL" sz="2600" dirty="0"/>
              <a:t> [s]: </a:t>
            </a:r>
            <a:r>
              <a:rPr lang="en-US" sz="2600" dirty="0"/>
              <a:t>Dwell time in every station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F [N]: </a:t>
            </a:r>
            <a:r>
              <a:rPr lang="en-US" sz="2600" dirty="0"/>
              <a:t>Traction force of a train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VTV [CL$/s]: </a:t>
            </a:r>
            <a:r>
              <a:rPr lang="en-US" sz="2600" dirty="0"/>
              <a:t>Social value of the travel time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VTE [CL$/s]: </a:t>
            </a:r>
            <a:r>
              <a:rPr lang="en-US" sz="2600" dirty="0"/>
              <a:t>Social value of the waiting time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CE [CL$/</a:t>
            </a:r>
            <a:r>
              <a:rPr lang="es-CL" sz="2600" dirty="0" err="1"/>
              <a:t>W.s</a:t>
            </a:r>
            <a:r>
              <a:rPr lang="es-CL" sz="2600" dirty="0"/>
              <a:t>]: </a:t>
            </a:r>
            <a:r>
              <a:rPr lang="en-US" sz="2600" dirty="0"/>
              <a:t>Energy cost</a:t>
            </a:r>
            <a:endParaRPr lang="es-CL" sz="2600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s-CL" sz="2600" dirty="0"/>
              <a:t>C</a:t>
            </a:r>
            <a:r>
              <a:rPr lang="es-CL" sz="2600" baseline="-25000" dirty="0"/>
              <a:t>T </a:t>
            </a:r>
            <a:r>
              <a:rPr lang="es-CL" sz="2600" dirty="0"/>
              <a:t>[CL$]: T</a:t>
            </a:r>
            <a:r>
              <a:rPr lang="en-US" sz="2600" dirty="0" err="1"/>
              <a:t>ransfer</a:t>
            </a:r>
            <a:r>
              <a:rPr lang="en-US" sz="2600" dirty="0"/>
              <a:t> </a:t>
            </a:r>
            <a:r>
              <a:rPr lang="en-US" sz="2600" dirty="0" smtClean="0"/>
              <a:t>cost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511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Single Decision Variable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2060848"/>
            <a:ext cx="7488832" cy="4608512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δ[/km]: Common station density </a:t>
            </a:r>
          </a:p>
          <a:p>
            <a:pPr lvl="1" algn="just">
              <a:buNone/>
            </a:pPr>
            <a:r>
              <a:rPr lang="en-US" dirty="0"/>
              <a:t>		     (only for skip-stop operation)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0" y="4365104"/>
            <a:ext cx="8604448" cy="2017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We can solve the problem for local conditions surrounding a station and get an optimal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. This will tell us about optimal common station density around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Outline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1137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Motivation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Skip-stop operations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Single track skip-stop continuous approximation model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Case study and analysis of results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978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All 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pPr algn="just"/>
            <a:r>
              <a:rPr lang="en-US" sz="4000" dirty="0" smtClean="0"/>
              <a:t>Total costs:</a:t>
            </a:r>
            <a:endParaRPr lang="en-US" sz="4000" dirty="0"/>
          </a:p>
          <a:p>
            <a:pPr lvl="1" algn="just"/>
            <a:endParaRPr lang="en-US" dirty="0"/>
          </a:p>
          <a:p>
            <a:pPr lvl="1" algn="just"/>
            <a:r>
              <a:rPr lang="en-US" sz="3200" dirty="0" smtClean="0"/>
              <a:t>All stop operation:</a:t>
            </a:r>
          </a:p>
          <a:p>
            <a:pPr lvl="1" algn="just"/>
            <a:endParaRPr lang="en-US" sz="2400" dirty="0"/>
          </a:p>
          <a:p>
            <a:pPr marL="457200" lvl="1" indent="0" algn="just">
              <a:buNone/>
            </a:pPr>
            <a:r>
              <a:rPr lang="en-US" sz="2400" dirty="0" smtClean="0"/>
              <a:t>Travel time + Waiting time + Operational costs</a:t>
            </a:r>
            <a:endParaRPr lang="en-US" sz="2400" dirty="0"/>
          </a:p>
          <a:p>
            <a:pPr lvl="1" algn="just"/>
            <a:endParaRPr lang="en-US" dirty="0"/>
          </a:p>
          <a:p>
            <a:pPr lvl="1" algn="just"/>
            <a:r>
              <a:rPr lang="en-US" sz="3200" dirty="0" smtClean="0"/>
              <a:t>Skip-Stop operation: </a:t>
            </a:r>
            <a:endParaRPr lang="en-US" sz="3600" dirty="0"/>
          </a:p>
          <a:p>
            <a:pPr lvl="1" algn="just"/>
            <a:endParaRPr lang="es-CL" dirty="0" smtClean="0"/>
          </a:p>
          <a:p>
            <a:pPr marL="457200" lvl="1" indent="0" algn="just">
              <a:buNone/>
            </a:pPr>
            <a:r>
              <a:rPr lang="en-US" sz="2400" dirty="0">
                <a:solidFill>
                  <a:prstClr val="black"/>
                </a:solidFill>
              </a:rPr>
              <a:t>Travel time + Waiting time + </a:t>
            </a:r>
            <a:r>
              <a:rPr lang="en-US" sz="2400" dirty="0">
                <a:solidFill>
                  <a:srgbClr val="FF0000"/>
                </a:solidFill>
              </a:rPr>
              <a:t>transfer time </a:t>
            </a:r>
            <a:r>
              <a:rPr lang="en-US" sz="2400" dirty="0" smtClean="0">
                <a:solidFill>
                  <a:prstClr val="black"/>
                </a:solidFill>
              </a:rPr>
              <a:t>+ </a:t>
            </a:r>
            <a:r>
              <a:rPr lang="en-US" sz="2400" dirty="0">
                <a:solidFill>
                  <a:prstClr val="black"/>
                </a:solidFill>
              </a:rPr>
              <a:t>Operational </a:t>
            </a:r>
            <a:r>
              <a:rPr lang="en-US" sz="2400" dirty="0" smtClean="0">
                <a:solidFill>
                  <a:prstClr val="black"/>
                </a:solidFill>
              </a:rPr>
              <a:t>costs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0466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All 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Travel Time:</a:t>
            </a:r>
          </a:p>
          <a:p>
            <a:pPr lvl="1" algn="just"/>
            <a:endParaRPr lang="en-US" dirty="0"/>
          </a:p>
          <a:p>
            <a:pPr lvl="1" algn="just"/>
            <a:r>
              <a:rPr lang="en-US" sz="2400" dirty="0"/>
              <a:t>In motion: </a:t>
            </a:r>
          </a:p>
          <a:p>
            <a:pPr lvl="1" algn="just"/>
            <a:endParaRPr lang="en-US" dirty="0"/>
          </a:p>
          <a:p>
            <a:pPr lvl="1" algn="just"/>
            <a:endParaRPr lang="en-US" dirty="0"/>
          </a:p>
          <a:p>
            <a:pPr lvl="1" algn="just"/>
            <a:endParaRPr lang="en-US" dirty="0"/>
          </a:p>
          <a:p>
            <a:pPr lvl="1" algn="just"/>
            <a:r>
              <a:rPr lang="en-US" sz="2400" dirty="0"/>
              <a:t>Stopped: </a:t>
            </a:r>
            <a:endParaRPr lang="en-US" dirty="0"/>
          </a:p>
          <a:p>
            <a:pPr lvl="1" algn="just"/>
            <a:endParaRPr lang="es-CL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2250273"/>
            <a:ext cx="632737" cy="1107289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7242" y="4071942"/>
            <a:ext cx="928694" cy="949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12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All 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r>
              <a:rPr lang="es-CL" dirty="0" err="1"/>
              <a:t>Waiting</a:t>
            </a:r>
            <a:r>
              <a:rPr lang="es-CL" dirty="0"/>
              <a:t> Time:</a:t>
            </a:r>
          </a:p>
          <a:p>
            <a:pPr>
              <a:buNone/>
            </a:pPr>
            <a:endParaRPr lang="es-CL" dirty="0"/>
          </a:p>
          <a:p>
            <a:pPr lvl="1"/>
            <a:r>
              <a:rPr lang="es-CL" dirty="0" err="1"/>
              <a:t>Cycle</a:t>
            </a:r>
            <a:r>
              <a:rPr lang="es-CL" dirty="0"/>
              <a:t> time of a </a:t>
            </a:r>
            <a:r>
              <a:rPr lang="es-CL" dirty="0" err="1"/>
              <a:t>train</a:t>
            </a:r>
            <a:r>
              <a:rPr lang="es-CL" dirty="0"/>
              <a:t>:</a:t>
            </a:r>
          </a:p>
          <a:p>
            <a:pPr lvl="1"/>
            <a:endParaRPr lang="es-CL" dirty="0"/>
          </a:p>
          <a:p>
            <a:pPr lvl="1"/>
            <a:endParaRPr lang="es-CL" dirty="0"/>
          </a:p>
          <a:p>
            <a:pPr lvl="1"/>
            <a:r>
              <a:rPr lang="es-CL" dirty="0" err="1"/>
              <a:t>Average</a:t>
            </a:r>
            <a:r>
              <a:rPr lang="es-CL" dirty="0"/>
              <a:t> </a:t>
            </a:r>
            <a:r>
              <a:rPr lang="es-CL" dirty="0" err="1"/>
              <a:t>waiting</a:t>
            </a:r>
            <a:r>
              <a:rPr lang="es-CL" dirty="0"/>
              <a:t> time per </a:t>
            </a:r>
            <a:r>
              <a:rPr lang="es-CL" dirty="0" err="1"/>
              <a:t>pax</a:t>
            </a:r>
            <a:r>
              <a:rPr lang="es-CL" dirty="0"/>
              <a:t>:</a:t>
            </a:r>
          </a:p>
          <a:p>
            <a:pPr lvl="1"/>
            <a:endParaRPr lang="es-CL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2284852"/>
            <a:ext cx="2775878" cy="100013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3518" y="3780781"/>
            <a:ext cx="2643206" cy="1088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43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All 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Operating Costs:</a:t>
            </a:r>
          </a:p>
          <a:p>
            <a:pPr algn="just">
              <a:buNone/>
            </a:pPr>
            <a:endParaRPr lang="en-US" dirty="0"/>
          </a:p>
          <a:p>
            <a:pPr lvl="1" algn="just"/>
            <a:r>
              <a:rPr lang="en-US" dirty="0"/>
              <a:t>Traction acceleration phase (very expensive) proportional to the number of stations</a:t>
            </a:r>
          </a:p>
          <a:p>
            <a:pPr lvl="1" algn="just">
              <a:buNone/>
            </a:pPr>
            <a:endParaRPr lang="en-US" dirty="0"/>
          </a:p>
          <a:p>
            <a:pPr lvl="1" algn="just"/>
            <a:r>
              <a:rPr lang="en-US" dirty="0"/>
              <a:t>Keep cruising speed between two stops (less expensive) function of the distance between stations</a:t>
            </a:r>
          </a:p>
        </p:txBody>
      </p:sp>
    </p:spTree>
    <p:extLst>
      <p:ext uri="{BB962C8B-B14F-4D97-AF65-F5344CB8AC3E}">
        <p14:creationId xmlns:p14="http://schemas.microsoft.com/office/powerpoint/2010/main" val="375405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Type </a:t>
            </a:r>
            <a:r>
              <a:rPr lang="en-US" dirty="0"/>
              <a:t>1: From AB (common) to AB station.</a:t>
            </a:r>
          </a:p>
        </p:txBody>
      </p:sp>
    </p:spTree>
    <p:extLst>
      <p:ext uri="{BB962C8B-B14F-4D97-AF65-F5344CB8AC3E}">
        <p14:creationId xmlns:p14="http://schemas.microsoft.com/office/powerpoint/2010/main" val="21452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/>
              <a:t>Example</a:t>
            </a:r>
            <a:r>
              <a:rPr lang="fr-FR" dirty="0"/>
              <a:t>: type 1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Type </a:t>
            </a:r>
            <a:r>
              <a:rPr lang="en-US" dirty="0"/>
              <a:t>1: From AB (common) to AB station.</a:t>
            </a:r>
          </a:p>
        </p:txBody>
      </p:sp>
      <p:pic>
        <p:nvPicPr>
          <p:cNvPr id="4" name="Espace réservé du contenu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0928"/>
            <a:ext cx="7715304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610846" y="4493729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Elipse"/>
          <p:cNvSpPr/>
          <p:nvPr/>
        </p:nvSpPr>
        <p:spPr>
          <a:xfrm>
            <a:off x="6903306" y="4493729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29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 smtClean="0"/>
              <a:t>We need to distinguish 5 </a:t>
            </a:r>
            <a:r>
              <a:rPr lang="en-US" sz="3100" dirty="0"/>
              <a:t>type of </a:t>
            </a:r>
            <a:r>
              <a:rPr lang="en-US" sz="3100" dirty="0" smtClean="0"/>
              <a:t>trips:</a:t>
            </a:r>
            <a:endParaRPr lang="en-US" sz="3100" dirty="0"/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1: From AB (common) to AB station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Type 2: From AB station to A (or B) station or vice versa. Some passengers might have to board the second stopping train.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/>
              <a:t>Example</a:t>
            </a:r>
            <a:r>
              <a:rPr lang="fr-FR" dirty="0"/>
              <a:t>: type </a:t>
            </a:r>
            <a:r>
              <a:rPr lang="fr-FR" dirty="0" smtClean="0"/>
              <a:t>2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Type </a:t>
            </a:r>
            <a:r>
              <a:rPr lang="en-US" dirty="0"/>
              <a:t>2: From AB station to A (or B) station or vice versa. Some passengers might have to board the second stopping train.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pic>
        <p:nvPicPr>
          <p:cNvPr id="7" name="Espace réservé du contenu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284984"/>
            <a:ext cx="7715304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1001096" y="4997785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Elipse"/>
          <p:cNvSpPr/>
          <p:nvPr/>
        </p:nvSpPr>
        <p:spPr>
          <a:xfrm>
            <a:off x="6414712" y="4997785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03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Type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1: From AB (common) to AB station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2: From AB station to A (or B) station or vice versa. Some passengers might have to board the second stopping train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Type 3: From A to another A station, or from B to B. Again some passengers might have to board the second passing train</a:t>
            </a:r>
            <a:r>
              <a:rPr lang="en-US" dirty="0" smtClean="0"/>
              <a:t>.</a:t>
            </a:r>
            <a:endParaRPr lang="en-US" dirty="0"/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/>
              <a:t>Example</a:t>
            </a:r>
            <a:r>
              <a:rPr lang="fr-FR" dirty="0"/>
              <a:t>: type </a:t>
            </a:r>
            <a:r>
              <a:rPr lang="fr-FR" dirty="0" smtClean="0"/>
              <a:t>3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Type </a:t>
            </a:r>
            <a:r>
              <a:rPr lang="en-US" dirty="0"/>
              <a:t>3: From A to another A station, or from B to B. Again some passengers might have to board the second passing train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Espace réservé du contenu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313485"/>
            <a:ext cx="7715304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Elipse"/>
          <p:cNvSpPr/>
          <p:nvPr/>
        </p:nvSpPr>
        <p:spPr>
          <a:xfrm>
            <a:off x="1547664" y="5026286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Elipse"/>
          <p:cNvSpPr/>
          <p:nvPr/>
        </p:nvSpPr>
        <p:spPr>
          <a:xfrm>
            <a:off x="6414712" y="5026286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65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Motivation – February 2007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113784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Aft>
                <a:spcPts val="2400"/>
              </a:spcAft>
            </a:pPr>
            <a:r>
              <a:rPr lang="en-US" dirty="0"/>
              <a:t>In 2007, Santiago inaugurated a new fully integrated transit system: TRANSANTIAGO</a:t>
            </a:r>
          </a:p>
          <a:p>
            <a:pPr>
              <a:lnSpc>
                <a:spcPct val="114000"/>
              </a:lnSpc>
              <a:spcAft>
                <a:spcPts val="2400"/>
              </a:spcAft>
            </a:pPr>
            <a:r>
              <a:rPr lang="en-US" dirty="0"/>
              <a:t>As a result, Metro saw its demand </a:t>
            </a:r>
            <a:r>
              <a:rPr lang="en-US" dirty="0" smtClean="0"/>
              <a:t>almost      double, </a:t>
            </a:r>
            <a:r>
              <a:rPr lang="en-US" dirty="0"/>
              <a:t>damaging the comfort offered severely.</a:t>
            </a:r>
          </a:p>
        </p:txBody>
      </p:sp>
      <p:pic>
        <p:nvPicPr>
          <p:cNvPr id="4" name="Picture 1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2"/>
          <a:stretch>
            <a:fillRect/>
          </a:stretch>
        </p:blipFill>
        <p:spPr bwMode="auto">
          <a:xfrm>
            <a:off x="1187624" y="3808506"/>
            <a:ext cx="6480720" cy="300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050"/>
          <p:cNvSpPr>
            <a:spLocks/>
          </p:cNvSpPr>
          <p:nvPr/>
        </p:nvSpPr>
        <p:spPr bwMode="auto">
          <a:xfrm>
            <a:off x="3304883" y="5028252"/>
            <a:ext cx="122280" cy="302558"/>
          </a:xfrm>
          <a:prstGeom prst="leftBrace">
            <a:avLst>
              <a:gd name="adj1" fmla="val 12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6" name="Rectangle 1051"/>
          <p:cNvSpPr>
            <a:spLocks noChangeArrowheads="1"/>
          </p:cNvSpPr>
          <p:nvPr/>
        </p:nvSpPr>
        <p:spPr bwMode="auto">
          <a:xfrm>
            <a:off x="2195736" y="5142666"/>
            <a:ext cx="12314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 dirty="0">
                <a:latin typeface="Verdana" pitchFamily="34" charset="0"/>
              </a:rPr>
              <a:t>TRANSANTIAGO</a:t>
            </a:r>
          </a:p>
        </p:txBody>
      </p:sp>
    </p:spTree>
    <p:extLst>
      <p:ext uri="{BB962C8B-B14F-4D97-AF65-F5344CB8AC3E}">
        <p14:creationId xmlns:p14="http://schemas.microsoft.com/office/powerpoint/2010/main" val="42654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006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Type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1: From AB (common) to AB station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2: From AB station to A (or B) station or vice versa. Some passengers might have to board the second stopping train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3: From A to another A station, or from B to B. Again some passengers might have to board the second passing train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Type 4: From A station to a B station with a common (AB) station in between, or vice versa. 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/>
              <a:t>Example</a:t>
            </a:r>
            <a:r>
              <a:rPr lang="fr-FR" dirty="0"/>
              <a:t>: type 4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Type </a:t>
            </a:r>
            <a:r>
              <a:rPr lang="en-US" dirty="0"/>
              <a:t>4: From A station to a B station with a common (AB) station in between, or vice versa. </a:t>
            </a:r>
          </a:p>
        </p:txBody>
      </p:sp>
      <p:pic>
        <p:nvPicPr>
          <p:cNvPr id="7" name="Espace réservé du contenu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28" y="2924944"/>
            <a:ext cx="7715304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1507006" y="4637745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Elipse"/>
          <p:cNvSpPr/>
          <p:nvPr/>
        </p:nvSpPr>
        <p:spPr>
          <a:xfrm>
            <a:off x="5107406" y="4637745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41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547260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Type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1: From AB (common) to AB station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2: From AB station to A (or B) station or vice versa. Some passengers might have to board the second stopping train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3: From A to another A station, or from B to B. Again some passengers might have to board the second passing train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Type 4: From A station to a B station with a common (AB) station in between, or vice versa. 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Type 5: From an A to a B station without a common (AB) station in between. Passengers need to travel on the opposite direction of their destination on some leg</a:t>
            </a:r>
            <a:r>
              <a:rPr lang="en-US" dirty="0" smtClean="0"/>
              <a:t>.</a:t>
            </a:r>
            <a:endParaRPr lang="en-US" dirty="0"/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313485"/>
            <a:ext cx="7715304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Elipse"/>
          <p:cNvSpPr/>
          <p:nvPr/>
        </p:nvSpPr>
        <p:spPr>
          <a:xfrm>
            <a:off x="3923928" y="5026286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Elipse"/>
          <p:cNvSpPr/>
          <p:nvPr/>
        </p:nvSpPr>
        <p:spPr>
          <a:xfrm>
            <a:off x="5148064" y="5026286"/>
            <a:ext cx="36004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/>
              <a:t>Example</a:t>
            </a:r>
            <a:r>
              <a:rPr lang="fr-FR" dirty="0"/>
              <a:t>: type </a:t>
            </a:r>
            <a:r>
              <a:rPr lang="fr-FR" dirty="0" smtClean="0"/>
              <a:t>5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/>
              <a:t>We need to distinguish 5 type of trips:</a:t>
            </a:r>
          </a:p>
          <a:p>
            <a:pPr lvl="1" algn="just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Type </a:t>
            </a:r>
            <a:r>
              <a:rPr lang="en-US" dirty="0"/>
              <a:t>5: From </a:t>
            </a:r>
            <a:r>
              <a:rPr lang="en-US" dirty="0" smtClean="0"/>
              <a:t>an A to a B </a:t>
            </a:r>
            <a:r>
              <a:rPr lang="en-US" dirty="0"/>
              <a:t>station without a common (AB) station in </a:t>
            </a:r>
            <a:r>
              <a:rPr lang="en-US" dirty="0" smtClean="0"/>
              <a:t>between. Passengers need to </a:t>
            </a:r>
            <a:r>
              <a:rPr lang="en-US" dirty="0"/>
              <a:t>travel on the opposite direction of their destination on some leg.</a:t>
            </a:r>
          </a:p>
        </p:txBody>
      </p:sp>
    </p:spTree>
    <p:extLst>
      <p:ext uri="{BB962C8B-B14F-4D97-AF65-F5344CB8AC3E}">
        <p14:creationId xmlns:p14="http://schemas.microsoft.com/office/powerpoint/2010/main" val="39774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8604448" cy="540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Since there are </a:t>
            </a:r>
            <a:r>
              <a:rPr lang="en-US" dirty="0" err="1"/>
              <a:t>λL</a:t>
            </a:r>
            <a:r>
              <a:rPr lang="en-US" dirty="0"/>
              <a:t> stations; </a:t>
            </a:r>
            <a:r>
              <a:rPr lang="en-US" dirty="0" err="1"/>
              <a:t>δL</a:t>
            </a:r>
            <a:r>
              <a:rPr lang="en-US" dirty="0"/>
              <a:t> common (AB) stations, and            A and B stations, then the fractions of each type of trip are:</a:t>
            </a:r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lvl="1" algn="just"/>
            <a:endParaRPr lang="es-CL" dirty="0"/>
          </a:p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4000504"/>
            <a:ext cx="1143008" cy="1035177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4055008"/>
            <a:ext cx="2510205" cy="1017065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2527" y="3731684"/>
            <a:ext cx="2399727" cy="1340389"/>
          </a:xfrm>
          <a:prstGeom prst="rect">
            <a:avLst/>
          </a:prstGeom>
          <a:noFill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1717425"/>
            <a:ext cx="1224136" cy="84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23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8604448" cy="54006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For types 4 and 5, the probability of trips longer than the distance to a common station is: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Then:</a:t>
            </a:r>
          </a:p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570" y="4113220"/>
            <a:ext cx="3883069" cy="1476020"/>
          </a:xfrm>
          <a:prstGeom prst="rect">
            <a:avLst/>
          </a:prstGeom>
          <a:noFill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1702" y="4129080"/>
            <a:ext cx="3700778" cy="1532168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950" y="1515089"/>
            <a:ext cx="1190506" cy="1121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9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8604448" cy="54006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Travel time </a:t>
            </a:r>
            <a:r>
              <a:rPr lang="en-US" dirty="0" smtClean="0"/>
              <a:t>for each type can </a:t>
            </a:r>
            <a:r>
              <a:rPr lang="en-US" dirty="0"/>
              <a:t>be computed based on the number of stops as a function of λ </a:t>
            </a:r>
            <a:r>
              <a:rPr lang="en-US" dirty="0" smtClean="0"/>
              <a:t>and </a:t>
            </a:r>
            <a:r>
              <a:rPr lang="en-US" dirty="0"/>
              <a:t>δ for </a:t>
            </a:r>
            <a:r>
              <a:rPr lang="en-US" dirty="0" smtClean="0"/>
              <a:t>each trip type.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>
              <a:xfrm>
                <a:off x="-252536" y="2740163"/>
                <a:ext cx="9721080" cy="1048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200" b="0" i="1" smtClean="0">
                          <a:latin typeface="Cambria Math"/>
                        </a:rPr>
                        <m:t>𝑈𝑠𝑒𝑟</m:t>
                      </m:r>
                      <m:r>
                        <a:rPr lang="es-CL" sz="2200" b="0" i="1" smtClean="0">
                          <a:latin typeface="Cambria Math"/>
                        </a:rPr>
                        <m:t> </m:t>
                      </m:r>
                      <m:r>
                        <a:rPr lang="es-CL" sz="2200" b="0" i="1" smtClean="0">
                          <a:latin typeface="Cambria Math"/>
                        </a:rPr>
                        <m:t>𝑐𝑜𝑠𝑡</m:t>
                      </m:r>
                      <m:r>
                        <a:rPr lang="es-CL" sz="2200" b="0" i="1" smtClean="0">
                          <a:latin typeface="Cambria Math"/>
                        </a:rPr>
                        <m:t>=</m:t>
                      </m:r>
                      <m:r>
                        <a:rPr lang="es-CL" sz="2200" b="0" i="1" smtClean="0">
                          <a:latin typeface="Cambria Math"/>
                        </a:rPr>
                        <m:t>𝑁</m:t>
                      </m:r>
                      <m:nary>
                        <m:naryPr>
                          <m:chr m:val="∑"/>
                          <m:ctrlPr>
                            <a:rPr lang="es-CL" sz="22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CL" sz="22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s-CL" sz="22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s-CL" sz="2200" b="0" i="1" smtClean="0">
                              <a:latin typeface="Cambria Math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es-CL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CL" sz="22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CL" sz="2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200" b="0" i="1" smtClean="0">
                              <a:latin typeface="Cambria Math"/>
                            </a:rPr>
                            <m:t>∗</m:t>
                          </m:r>
                          <m:d>
                            <m:dPr>
                              <m:ctrlPr>
                                <a:rPr lang="es-CL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L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CL" sz="2200" i="1">
                                      <a:latin typeface="Cambria Math"/>
                                    </a:rPr>
                                    <m:t>𝑤𝑎𝑖𝑡</m:t>
                                  </m:r>
                                </m:e>
                                <m:sub>
                                  <m:r>
                                    <a:rPr lang="es-CL" sz="22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CL" sz="2200" b="0" i="1" smtClean="0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s-CL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CL" sz="22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CL" sz="2200" b="0" i="1" smtClean="0">
                                      <a:latin typeface="Cambria Math"/>
                                    </a:rPr>
                                    <m:t>𝑤𝑡</m:t>
                                  </m:r>
                                </m:sub>
                              </m:sSub>
                              <m:r>
                                <a:rPr lang="es-CL" sz="2200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CL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CL" sz="2200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s-CL" sz="2200" b="0" i="1" smtClean="0">
                                      <a:latin typeface="Cambria Math"/>
                                    </a:rPr>
                                    <m:t>𝑟𝑎𝑣𝑒𝑙</m:t>
                                  </m:r>
                                </m:e>
                                <m:sub>
                                  <m:r>
                                    <a:rPr lang="es-CL" sz="22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CL" sz="2200" i="1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s-CL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CL" sz="22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CL" sz="2200" b="0" i="1" smtClean="0">
                                      <a:latin typeface="Cambria Math"/>
                                      <a:ea typeface="Cambria Math"/>
                                    </a:rPr>
                                    <m:t>𝑡𝑡</m:t>
                                  </m:r>
                                </m:sub>
                              </m:sSub>
                              <m:r>
                                <a:rPr lang="es-CL" sz="22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CL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CL" sz="2200" b="0" i="1" smtClean="0">
                                      <a:latin typeface="Cambria Math"/>
                                    </a:rPr>
                                    <m:t>𝑡𝑟𝑎𝑛𝑠𝑓𝑒𝑟</m:t>
                                  </m:r>
                                </m:e>
                                <m:sub>
                                  <m:r>
                                    <a:rPr lang="es-CL" sz="22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CL" sz="2200" i="1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s-CL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CL" sz="22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CL" sz="2200" b="0" i="1" smtClean="0">
                                      <a:latin typeface="Cambria Math"/>
                                    </a:rPr>
                                    <m:t>𝑡𝑟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s-CL" sz="2200" dirty="0"/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2536" y="2740163"/>
                <a:ext cx="9721080" cy="10488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9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Service Model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8604448" cy="511256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Travel Costs, waiting costs and operational </a:t>
            </a:r>
            <a:r>
              <a:rPr lang="en-US" b="1" dirty="0">
                <a:solidFill>
                  <a:srgbClr val="FF0000"/>
                </a:solidFill>
              </a:rPr>
              <a:t>Costs</a:t>
            </a:r>
            <a:r>
              <a:rPr lang="en-US" dirty="0"/>
              <a:t>: Similar to </a:t>
            </a:r>
            <a:r>
              <a:rPr lang="en-US" dirty="0" smtClean="0"/>
              <a:t>all-stops service, </a:t>
            </a:r>
            <a:r>
              <a:rPr lang="en-US" dirty="0"/>
              <a:t>but with different number of </a:t>
            </a:r>
            <a:r>
              <a:rPr lang="en-US" dirty="0" smtClean="0"/>
              <a:t>stops and effective frequencies per trip type.</a:t>
            </a:r>
            <a:endParaRPr lang="en-US" dirty="0"/>
          </a:p>
          <a:p>
            <a:pPr algn="just"/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Transfer Costs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trips type 4 and 5. An additional penalty was considered for trips type 5, since the traveler need to change platform (and direction)</a:t>
            </a:r>
          </a:p>
        </p:txBody>
      </p:sp>
    </p:spTree>
    <p:extLst>
      <p:ext uri="{BB962C8B-B14F-4D97-AF65-F5344CB8AC3E}">
        <p14:creationId xmlns:p14="http://schemas.microsoft.com/office/powerpoint/2010/main" val="122720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Case Study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8604448" cy="511256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Since we could not find an analytical expression for the optimal density of common stations on skip-stop operations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A numerical analysis was </a:t>
            </a:r>
            <a:r>
              <a:rPr lang="en-US" dirty="0" smtClean="0"/>
              <a:t>performed, </a:t>
            </a:r>
            <a:r>
              <a:rPr lang="en-US" dirty="0"/>
              <a:t>and assuming typical values for the system parameters</a:t>
            </a:r>
          </a:p>
        </p:txBody>
      </p:sp>
    </p:spTree>
    <p:extLst>
      <p:ext uri="{BB962C8B-B14F-4D97-AF65-F5344CB8AC3E}">
        <p14:creationId xmlns:p14="http://schemas.microsoft.com/office/powerpoint/2010/main" val="136022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Case Study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8604448" cy="5112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L=10.000m </a:t>
            </a:r>
            <a:r>
              <a:rPr lang="en-US" dirty="0"/>
              <a:t>= 10 Km</a:t>
            </a:r>
          </a:p>
          <a:p>
            <a:pPr>
              <a:lnSpc>
                <a:spcPct val="150000"/>
              </a:lnSpc>
            </a:pPr>
            <a:r>
              <a:rPr lang="en-US" dirty="0"/>
              <a:t>fleet=25 trains</a:t>
            </a:r>
          </a:p>
          <a:p>
            <a:pPr>
              <a:lnSpc>
                <a:spcPct val="150000"/>
              </a:lnSpc>
            </a:pPr>
            <a:r>
              <a:rPr lang="en-US" dirty="0"/>
              <a:t>N=5000 </a:t>
            </a:r>
            <a:r>
              <a:rPr lang="en-US" dirty="0" err="1"/>
              <a:t>pax</a:t>
            </a:r>
            <a:r>
              <a:rPr lang="en-US" dirty="0"/>
              <a:t>/</a:t>
            </a:r>
            <a:r>
              <a:rPr lang="en-US" dirty="0" err="1"/>
              <a:t>hr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λ=1 station every 500 </a:t>
            </a:r>
            <a:r>
              <a:rPr lang="en-US" dirty="0" smtClean="0"/>
              <a:t>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4</a:t>
            </a:fld>
            <a:endParaRPr lang="es-CL"/>
          </a:p>
        </p:txBody>
      </p:sp>
      <p:pic>
        <p:nvPicPr>
          <p:cNvPr id="1026" name="Picture 2" descr="C:\My_Documents Agosto 8, 2011\Fotos\Operacion de Transantiago\Marzo segunda quincena\Metr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5558924" cy="382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My_Documents Agosto 8, 2011\Fotos\Operacion de Transantiago\Marzo segunda quincena\Me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24" y="-171400"/>
            <a:ext cx="5025988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My_Documents Agosto 8, 2011\Fotos\Operacion de Transantiago\Marzo primera quincena\Metro 2 San Pab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284983"/>
            <a:ext cx="5161335" cy="35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My_Documents Agosto 8, 2011\Fotos\Operacion de Transantiago\Marzo primera quincena\Met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4" y="3284983"/>
            <a:ext cx="2371198" cy="35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 err="1"/>
              <a:t>Analysis</a:t>
            </a:r>
            <a:r>
              <a:rPr lang="es-CL" dirty="0"/>
              <a:t> of </a:t>
            </a:r>
            <a:r>
              <a:rPr lang="es-CL" dirty="0" err="1"/>
              <a:t>results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8604448" cy="5112568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Effect of each variable on the objective function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Sensitivity analysis of global parameters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Sensitivity analysis of local parameters</a:t>
            </a:r>
          </a:p>
          <a:p>
            <a:pPr algn="just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772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9614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Effect of different parameters in the Objective Function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28800"/>
            <a:ext cx="8604448" cy="5112568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  <a:spcAft>
                <a:spcPts val="1800"/>
              </a:spcAft>
            </a:pPr>
            <a:r>
              <a:rPr lang="en-US" dirty="0"/>
              <a:t>Waiting times decrease when δ increases</a:t>
            </a:r>
          </a:p>
          <a:p>
            <a:pPr algn="just">
              <a:lnSpc>
                <a:spcPct val="200000"/>
              </a:lnSpc>
              <a:spcAft>
                <a:spcPts val="1800"/>
              </a:spcAft>
            </a:pPr>
            <a:r>
              <a:rPr lang="en-US" dirty="0"/>
              <a:t>Transfer costs decrease when δ increases</a:t>
            </a:r>
          </a:p>
          <a:p>
            <a:pPr algn="just">
              <a:lnSpc>
                <a:spcPct val="200000"/>
              </a:lnSpc>
              <a:spcAft>
                <a:spcPts val="1800"/>
              </a:spcAft>
            </a:pPr>
            <a:r>
              <a:rPr lang="en-US" dirty="0" smtClean="0"/>
              <a:t>Travel time decrease and then increase with δ</a:t>
            </a:r>
            <a:endParaRPr lang="en-US" dirty="0"/>
          </a:p>
          <a:p>
            <a:pPr algn="just">
              <a:lnSpc>
                <a:spcPct val="200000"/>
              </a:lnSpc>
              <a:spcAft>
                <a:spcPts val="1800"/>
              </a:spcAft>
            </a:pPr>
            <a:r>
              <a:rPr lang="en-US" dirty="0" smtClean="0"/>
              <a:t>Operational </a:t>
            </a:r>
            <a:r>
              <a:rPr lang="en-US" dirty="0"/>
              <a:t>costs increase when δ increases</a:t>
            </a:r>
          </a:p>
        </p:txBody>
      </p:sp>
    </p:spTree>
    <p:extLst>
      <p:ext uri="{BB962C8B-B14F-4D97-AF65-F5344CB8AC3E}">
        <p14:creationId xmlns:p14="http://schemas.microsoft.com/office/powerpoint/2010/main" val="10723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9614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Effect of each term on the objective function</a:t>
            </a:r>
            <a:endParaRPr lang="es-CL" dirty="0"/>
          </a:p>
        </p:txBody>
      </p:sp>
      <p:pic>
        <p:nvPicPr>
          <p:cNvPr id="5" name="Espace réservé du contenu 7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084" y="1444625"/>
            <a:ext cx="4429156" cy="477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45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Sensitivity analysis on fleet size</a:t>
            </a:r>
            <a:endParaRPr lang="es-CL" dirty="0"/>
          </a:p>
        </p:txBody>
      </p:sp>
      <p:sp>
        <p:nvSpPr>
          <p:cNvPr id="7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179512" y="1340768"/>
            <a:ext cx="4317876" cy="489654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Skip-stop operations are less convenient with lower frequencies</a:t>
            </a:r>
          </a:p>
          <a:p>
            <a:pPr algn="just"/>
            <a:endParaRPr lang="en-US" dirty="0" smtClean="0"/>
          </a:p>
          <a:p>
            <a:r>
              <a:rPr lang="en-US" dirty="0" smtClean="0"/>
              <a:t>Examples: regional trains, off-peak periods</a:t>
            </a:r>
          </a:p>
          <a:p>
            <a:pPr algn="just"/>
            <a:endParaRPr lang="es-CL" sz="4400" dirty="0"/>
          </a:p>
          <a:p>
            <a:r>
              <a:rPr lang="en-US" dirty="0"/>
              <a:t>Optimal density is robust to changes in station </a:t>
            </a:r>
            <a:r>
              <a:rPr lang="en-US" dirty="0" smtClean="0"/>
              <a:t>density</a:t>
            </a:r>
            <a:endParaRPr lang="en-US" dirty="0"/>
          </a:p>
        </p:txBody>
      </p:sp>
      <p:pic>
        <p:nvPicPr>
          <p:cNvPr id="8" name="Espace réservé du contenu 7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332" y="1444625"/>
            <a:ext cx="4429156" cy="44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5695662" y="4883674"/>
            <a:ext cx="50405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Elipse"/>
          <p:cNvSpPr/>
          <p:nvPr/>
        </p:nvSpPr>
        <p:spPr>
          <a:xfrm>
            <a:off x="7913396" y="4898750"/>
            <a:ext cx="50405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02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Sensitivity analysis on line (trip) length</a:t>
            </a:r>
            <a:endParaRPr lang="es-CL" dirty="0"/>
          </a:p>
        </p:txBody>
      </p:sp>
      <p:sp>
        <p:nvSpPr>
          <p:cNvPr id="7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0" y="1412776"/>
            <a:ext cx="4497388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endParaRPr lang="es-CL" sz="2800" dirty="0"/>
          </a:p>
          <a:p>
            <a:pPr algn="just"/>
            <a:r>
              <a:rPr lang="en-US" sz="2800" dirty="0"/>
              <a:t>Gains are higher when L is longer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Optimal density is smaller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 smtClean="0"/>
              <a:t>Thus, skip-stop </a:t>
            </a:r>
            <a:r>
              <a:rPr lang="en-US" sz="2800" dirty="0"/>
              <a:t>operations are more convenient when trips are longer.</a:t>
            </a:r>
          </a:p>
        </p:txBody>
      </p:sp>
      <p:pic>
        <p:nvPicPr>
          <p:cNvPr id="5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208" y="1571612"/>
            <a:ext cx="428628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51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Sensitivity analysis on value of time</a:t>
            </a:r>
            <a:endParaRPr lang="es-CL" dirty="0"/>
          </a:p>
        </p:txBody>
      </p:sp>
      <p:sp>
        <p:nvSpPr>
          <p:cNvPr id="6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5076056" y="2500306"/>
            <a:ext cx="3996538" cy="1857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The optimal density of common stations varies only a little</a:t>
            </a:r>
          </a:p>
          <a:p>
            <a:endParaRPr lang="en-US" dirty="0" smtClean="0"/>
          </a:p>
          <a:p>
            <a:endParaRPr lang="en-US" dirty="0" smtClean="0"/>
          </a:p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endParaRPr lang="es-CL" dirty="0" smtClean="0"/>
          </a:p>
          <a:p>
            <a:pPr algn="just">
              <a:buNone/>
            </a:pPr>
            <a:endParaRPr lang="es-CL" dirty="0" smtClean="0"/>
          </a:p>
        </p:txBody>
      </p:sp>
      <p:pic>
        <p:nvPicPr>
          <p:cNvPr id="8" name="Espace réservé du contenu 6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85860"/>
            <a:ext cx="485778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97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36815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Sensitivity analysis on the volume of passengers</a:t>
            </a:r>
            <a:endParaRPr lang="es-CL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5572132" y="2060848"/>
            <a:ext cx="3320348" cy="329267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800" dirty="0" smtClean="0"/>
              <a:t>For Chilean value of time or higher, </a:t>
            </a:r>
            <a:r>
              <a:rPr lang="en-US" sz="2800" dirty="0" err="1" smtClean="0"/>
              <a:t>pax</a:t>
            </a:r>
            <a:r>
              <a:rPr lang="en-US" sz="2800" dirty="0" smtClean="0"/>
              <a:t> volumes have small influence</a:t>
            </a:r>
          </a:p>
          <a:p>
            <a:pPr>
              <a:lnSpc>
                <a:spcPct val="114000"/>
              </a:lnSpc>
            </a:pPr>
            <a:endParaRPr lang="en-US" sz="2800" dirty="0" smtClean="0"/>
          </a:p>
          <a:p>
            <a:pPr>
              <a:lnSpc>
                <a:spcPct val="114000"/>
              </a:lnSpc>
            </a:pPr>
            <a:r>
              <a:rPr lang="en-US" sz="2800" dirty="0" smtClean="0"/>
              <a:t>For smaller values of time is more relevant</a:t>
            </a: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37858"/>
            <a:ext cx="514353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3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36815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Sensitivity analysis on density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existing </a:t>
            </a:r>
            <a:r>
              <a:rPr lang="en-US" dirty="0"/>
              <a:t>stations</a:t>
            </a:r>
            <a:endParaRPr lang="es-CL" dirty="0"/>
          </a:p>
        </p:txBody>
      </p:sp>
      <p:sp>
        <p:nvSpPr>
          <p:cNvPr id="6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4818092" y="1558939"/>
            <a:ext cx="3968750" cy="3941763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Skip-stop is more convenient when station density is high</a:t>
            </a:r>
            <a:endParaRPr lang="es-CL" sz="4000" dirty="0" smtClean="0"/>
          </a:p>
        </p:txBody>
      </p:sp>
      <p:pic>
        <p:nvPicPr>
          <p:cNvPr id="8" name="Espace réservé du contenu 6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70" y="1516063"/>
            <a:ext cx="4707682" cy="44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08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 err="1"/>
              <a:t>Conclusions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8604448" cy="511256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 </a:t>
            </a:r>
            <a:r>
              <a:rPr lang="en-US" dirty="0" smtClean="0"/>
              <a:t>model identifies skip-stop operation attractiveness given </a:t>
            </a:r>
            <a:r>
              <a:rPr lang="en-US" dirty="0"/>
              <a:t>easily accessible information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Skip-stop operations are not advisable for systems with: low frequency, low average trip length, or low density of stations.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proposed model can be used to find the optimal density of common stations.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 optimal density of common stations </a:t>
            </a:r>
            <a:r>
              <a:rPr lang="en-US" dirty="0" smtClean="0"/>
              <a:t>is quite stable </a:t>
            </a:r>
            <a:r>
              <a:rPr lang="en-US" dirty="0"/>
              <a:t>with respect to the parameters studied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63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 err="1" smtClean="0"/>
              <a:t>Conclusions</a:t>
            </a:r>
            <a:r>
              <a:rPr lang="es-CL" dirty="0" smtClean="0"/>
              <a:t>/</a:t>
            </a:r>
            <a:r>
              <a:rPr lang="es-CL" dirty="0" err="1" smtClean="0"/>
              <a:t>Observations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8604448" cy="511256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Skip-Stop can reduce social costs significantly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It can also increase capacity improving comfort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Demand in the corridor adapts to skip-stop operations; transferring trips drop significantly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Implement first the less busy direction only</a:t>
            </a:r>
          </a:p>
        </p:txBody>
      </p:sp>
    </p:spTree>
    <p:extLst>
      <p:ext uri="{BB962C8B-B14F-4D97-AF65-F5344CB8AC3E}">
        <p14:creationId xmlns:p14="http://schemas.microsoft.com/office/powerpoint/2010/main" val="8900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 dirty="0"/>
          </a:p>
        </p:txBody>
      </p:sp>
      <p:pic>
        <p:nvPicPr>
          <p:cNvPr id="4" name="Picture 6" descr="C:\Documents and Settings\Juan Carlos\Desktop\Archivos Pendrive 2\Transantiago\Fotos\Julio\Guardias Metro 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04" y="3173412"/>
            <a:ext cx="5357812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Juan Carlos\Desktop\Archivos Pendrive 2\Transantiago\Fotos\Mayo\Corte estaciones Metro lu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nts and Settings\Juan Carlos\Desktop\Archivos Pendrive 2\Transantiago\Fotos\Mayo\Corte estaciones Metro lunes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0"/>
            <a:ext cx="50006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1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938492"/>
            <a:ext cx="9144000" cy="19945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A Continuous-Approximation Model to Optimize Common Stations` Density for Skip-Stop Operations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4293096"/>
            <a:ext cx="8280920" cy="2207738"/>
          </a:xfrm>
        </p:spPr>
        <p:txBody>
          <a:bodyPr>
            <a:noAutofit/>
          </a:bodyPr>
          <a:lstStyle/>
          <a:p>
            <a:r>
              <a:rPr lang="en-US" sz="2400" dirty="0"/>
              <a:t>Maxime Freyss, Ricardo </a:t>
            </a:r>
            <a:r>
              <a:rPr lang="en-US" sz="2400" dirty="0" smtClean="0"/>
              <a:t>Giesen, Juan </a:t>
            </a:r>
            <a:r>
              <a:rPr lang="en-US" sz="2400" dirty="0"/>
              <a:t>Carlos Muñoz</a:t>
            </a:r>
          </a:p>
          <a:p>
            <a:r>
              <a:rPr lang="en-US" sz="2400" dirty="0" err="1"/>
              <a:t>Pontificia</a:t>
            </a:r>
            <a:r>
              <a:rPr lang="en-US" sz="2400" dirty="0"/>
              <a:t> Universidad </a:t>
            </a:r>
            <a:r>
              <a:rPr lang="en-US" sz="2400" dirty="0" err="1"/>
              <a:t>Católica</a:t>
            </a:r>
            <a:r>
              <a:rPr lang="en-US" sz="2400" dirty="0"/>
              <a:t> de Chile</a:t>
            </a:r>
          </a:p>
          <a:p>
            <a:r>
              <a:rPr lang="en-US" sz="2400" dirty="0"/>
              <a:t>Department of Transport Engineering and Logistics</a:t>
            </a:r>
          </a:p>
          <a:p>
            <a:r>
              <a:rPr lang="en-US" sz="2400" dirty="0" smtClean="0"/>
              <a:t>ISTTT -  July 17, 2013</a:t>
            </a:r>
            <a:endParaRPr lang="es-CL" sz="2400" dirty="0"/>
          </a:p>
        </p:txBody>
      </p:sp>
      <p:pic>
        <p:nvPicPr>
          <p:cNvPr id="4" name="Picture 2" descr="CEDEUS Centro de Desarrollo Susten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2287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2" descr="Final_COLOR_01 (1).jpg"/>
          <p:cNvPicPr>
            <a:picLocks noChangeAspect="1"/>
          </p:cNvPicPr>
          <p:nvPr/>
        </p:nvPicPr>
        <p:blipFill>
          <a:blip r:embed="rId4" cstate="print"/>
          <a:srcRect t="31562" b="31818"/>
          <a:stretch>
            <a:fillRect/>
          </a:stretch>
        </p:blipFill>
        <p:spPr>
          <a:xfrm>
            <a:off x="5868144" y="576213"/>
            <a:ext cx="2993529" cy="7751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402606"/>
            <a:ext cx="852487" cy="1122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61612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 err="1" smtClean="0"/>
              <a:t>Benefits</a:t>
            </a:r>
            <a:r>
              <a:rPr lang="es-CL" dirty="0" smtClean="0"/>
              <a:t> of </a:t>
            </a:r>
            <a:r>
              <a:rPr lang="es-CL" dirty="0" err="1" smtClean="0"/>
              <a:t>increased</a:t>
            </a:r>
            <a:r>
              <a:rPr lang="es-CL" dirty="0" smtClean="0"/>
              <a:t> </a:t>
            </a:r>
            <a:r>
              <a:rPr lang="es-CL" dirty="0" err="1" smtClean="0"/>
              <a:t>travel</a:t>
            </a:r>
            <a:r>
              <a:rPr lang="es-CL" dirty="0" smtClean="0"/>
              <a:t> </a:t>
            </a:r>
            <a:r>
              <a:rPr lang="es-CL" dirty="0" err="1" smtClean="0"/>
              <a:t>speed</a:t>
            </a:r>
            <a:endParaRPr lang="es-CL" dirty="0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3634593"/>
            <a:ext cx="1815127" cy="6047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Reduce cycle times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764564" y="2738909"/>
            <a:ext cx="2122775" cy="6484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Reduce number of vehicles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2656887" y="4224109"/>
            <a:ext cx="2322747" cy="3720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Reduce headways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794903" y="2066481"/>
            <a:ext cx="2891897" cy="4304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Reduce operating costs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94903" y="2770096"/>
            <a:ext cx="2891897" cy="5895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Increase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profits</a:t>
            </a:r>
            <a:r>
              <a:rPr lang="es-CL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s-CL" dirty="0" err="1" smtClean="0">
                <a:latin typeface="Calibri" pitchFamily="34" charset="0"/>
                <a:cs typeface="Arial" pitchFamily="34" charset="0"/>
              </a:rPr>
              <a:t>or</a:t>
            </a:r>
            <a:r>
              <a:rPr lang="es-CL" dirty="0" smtClean="0">
                <a:latin typeface="Calibri" pitchFamily="34" charset="0"/>
                <a:cs typeface="Arial" pitchFamily="34" charset="0"/>
              </a:rPr>
              <a:t>           reduce subsidies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794903" y="3625845"/>
            <a:ext cx="2891897" cy="3714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Reduce Travel times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794903" y="4443561"/>
            <a:ext cx="2891897" cy="4107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s-CL" dirty="0" smtClean="0">
                <a:latin typeface="Calibri" pitchFamily="34" charset="0"/>
                <a:cs typeface="Arial" pitchFamily="34" charset="0"/>
              </a:rPr>
              <a:t>Reduce Waiting 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times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794903" y="4985536"/>
            <a:ext cx="2891897" cy="6548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Increase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in modal share (</a:t>
            </a: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pax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diverted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from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automobile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)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5" name="AutoShape 11"/>
          <p:cNvCxnSpPr>
            <a:cxnSpLocks noChangeShapeType="1"/>
          </p:cNvCxnSpPr>
          <p:nvPr/>
        </p:nvCxnSpPr>
        <p:spPr bwMode="auto">
          <a:xfrm>
            <a:off x="2272327" y="3796234"/>
            <a:ext cx="3522576" cy="63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36" name="AutoShape 12"/>
          <p:cNvCxnSpPr>
            <a:cxnSpLocks noChangeShapeType="1"/>
          </p:cNvCxnSpPr>
          <p:nvPr/>
        </p:nvCxnSpPr>
        <p:spPr bwMode="auto">
          <a:xfrm rot="16200000">
            <a:off x="2783181" y="3261083"/>
            <a:ext cx="408858" cy="661444"/>
          </a:xfrm>
          <a:prstGeom prst="bentConnector3">
            <a:avLst>
              <a:gd name="adj1" fmla="val 49921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037" name="AutoShape 13"/>
          <p:cNvCxnSpPr>
            <a:cxnSpLocks noChangeShapeType="1"/>
          </p:cNvCxnSpPr>
          <p:nvPr/>
        </p:nvCxnSpPr>
        <p:spPr bwMode="auto">
          <a:xfrm rot="16200000" flipH="1">
            <a:off x="2773672" y="3679449"/>
            <a:ext cx="427875" cy="661444"/>
          </a:xfrm>
          <a:prstGeom prst="bentConnector3">
            <a:avLst>
              <a:gd name="adj1" fmla="val 49926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038" name="AutoShape 14"/>
          <p:cNvCxnSpPr>
            <a:cxnSpLocks noChangeShapeType="1"/>
          </p:cNvCxnSpPr>
          <p:nvPr/>
        </p:nvCxnSpPr>
        <p:spPr bwMode="auto">
          <a:xfrm flipV="1">
            <a:off x="4887340" y="2940485"/>
            <a:ext cx="907563" cy="1141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39" name="AutoShape 15"/>
          <p:cNvCxnSpPr>
            <a:cxnSpLocks noChangeShapeType="1"/>
          </p:cNvCxnSpPr>
          <p:nvPr/>
        </p:nvCxnSpPr>
        <p:spPr bwMode="auto">
          <a:xfrm flipV="1">
            <a:off x="4887340" y="2236869"/>
            <a:ext cx="907563" cy="8177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40" name="AutoShape 16"/>
          <p:cNvCxnSpPr>
            <a:cxnSpLocks noChangeShapeType="1"/>
          </p:cNvCxnSpPr>
          <p:nvPr/>
        </p:nvCxnSpPr>
        <p:spPr bwMode="auto">
          <a:xfrm>
            <a:off x="4979634" y="4385750"/>
            <a:ext cx="815269" cy="1996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41" name="AutoShape 17"/>
          <p:cNvCxnSpPr>
            <a:cxnSpLocks noChangeShapeType="1"/>
          </p:cNvCxnSpPr>
          <p:nvPr/>
        </p:nvCxnSpPr>
        <p:spPr bwMode="auto">
          <a:xfrm>
            <a:off x="4979634" y="4385750"/>
            <a:ext cx="815269" cy="9127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457200" y="1481138"/>
            <a:ext cx="1922804" cy="2567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CL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2764564" y="1481138"/>
            <a:ext cx="2538101" cy="60853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sz="24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Operational</a:t>
            </a:r>
            <a:r>
              <a:rPr kumimoji="0" lang="es-CL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s-CL" sz="24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alternatives</a:t>
            </a:r>
            <a:endParaRPr kumimoji="0" lang="es-CL" sz="4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5902580" y="1481138"/>
            <a:ext cx="2784220" cy="38033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sz="24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Benefits</a:t>
            </a:r>
            <a:endParaRPr kumimoji="0" lang="es-CL" sz="3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51</a:t>
            </a:fld>
            <a:endParaRPr lang="es-CL"/>
          </a:p>
        </p:txBody>
      </p:sp>
      <p:sp>
        <p:nvSpPr>
          <p:cNvPr id="23" name="Oval 22"/>
          <p:cNvSpPr/>
          <p:nvPr/>
        </p:nvSpPr>
        <p:spPr>
          <a:xfrm>
            <a:off x="2500298" y="4024848"/>
            <a:ext cx="2714644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796136" y="5726522"/>
            <a:ext cx="2891897" cy="4387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Increase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capacity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AutoShape 17"/>
          <p:cNvCxnSpPr>
            <a:cxnSpLocks noChangeShapeType="1"/>
          </p:cNvCxnSpPr>
          <p:nvPr/>
        </p:nvCxnSpPr>
        <p:spPr bwMode="auto">
          <a:xfrm>
            <a:off x="5004048" y="4368471"/>
            <a:ext cx="792088" cy="158080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794902" y="6309320"/>
            <a:ext cx="2891897" cy="4387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Improve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s-C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comfort</a:t>
            </a:r>
            <a:endParaRPr kumimoji="0" lang="es-C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AutoShape 17"/>
          <p:cNvCxnSpPr>
            <a:cxnSpLocks noChangeShapeType="1"/>
            <a:stCxn id="1029" idx="3"/>
            <a:endCxn id="27" idx="1"/>
          </p:cNvCxnSpPr>
          <p:nvPr/>
        </p:nvCxnSpPr>
        <p:spPr bwMode="auto">
          <a:xfrm>
            <a:off x="4979634" y="4410155"/>
            <a:ext cx="815268" cy="21185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942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Análisis de sensibilidad (evaluación social)</a:t>
            </a:r>
            <a:endParaRPr lang="es-CL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3686172" cy="4485036"/>
          </a:xfrm>
        </p:spPr>
        <p:txBody>
          <a:bodyPr>
            <a:normAutofit lnSpcReduction="10000"/>
          </a:bodyPr>
          <a:lstStyle/>
          <a:p>
            <a:pPr algn="just"/>
            <a:endParaRPr lang="es-CL" dirty="0" smtClean="0"/>
          </a:p>
          <a:p>
            <a:pPr algn="just"/>
            <a:r>
              <a:rPr lang="es-CL" dirty="0" smtClean="0"/>
              <a:t>De nuevo, el óptimo es muy estable</a:t>
            </a:r>
          </a:p>
          <a:p>
            <a:pPr algn="just"/>
            <a:r>
              <a:rPr lang="es-CL" dirty="0" smtClean="0"/>
              <a:t>Sin embargo impacta la segunda parte de las curvas</a:t>
            </a:r>
          </a:p>
          <a:p>
            <a:pPr algn="just"/>
            <a:r>
              <a:rPr lang="es-CL" dirty="0" smtClean="0"/>
              <a:t>Por eso ayuda a entender que lo que realmente define el óptimo es el tiempo de viaje (ver siguiente)</a:t>
            </a:r>
          </a:p>
          <a:p>
            <a:pPr algn="just"/>
            <a:endParaRPr lang="es-CL" dirty="0" smtClean="0"/>
          </a:p>
          <a:p>
            <a:pPr algn="just"/>
            <a:endParaRPr lang="es-CL" dirty="0" smtClean="0"/>
          </a:p>
          <a:p>
            <a:pPr algn="just">
              <a:buNone/>
            </a:pPr>
            <a:endParaRPr lang="es-CL" dirty="0" smtClean="0"/>
          </a:p>
          <a:p>
            <a:pPr algn="just">
              <a:buNone/>
            </a:pPr>
            <a:endParaRPr lang="es-CL" dirty="0" smtClean="0"/>
          </a:p>
          <a:p>
            <a:pPr algn="just">
              <a:buNone/>
            </a:pPr>
            <a:endParaRPr lang="es-CL" dirty="0" smtClean="0"/>
          </a:p>
          <a:p>
            <a:pPr algn="just">
              <a:buNone/>
            </a:pPr>
            <a:endParaRPr lang="es-CL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52</a:t>
            </a:fld>
            <a:endParaRPr lang="es-CL"/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5736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Tiempo de viaje:</a:t>
            </a:r>
            <a:endParaRPr lang="es-CL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Influencia de la variable en la FO</a:t>
            </a:r>
            <a:endParaRPr lang="es-CL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53</a:t>
            </a:fld>
            <a:endParaRPr lang="es-CL"/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0024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Waiting Time: Similar to all stop but with different cycle time: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Trip type 1: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Ese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representa</a:t>
            </a:r>
            <a:r>
              <a:rPr lang="en-US" dirty="0" smtClean="0"/>
              <a:t> la « </a:t>
            </a:r>
            <a:r>
              <a:rPr lang="en-US" dirty="0" err="1" smtClean="0"/>
              <a:t>unidad</a:t>
            </a:r>
            <a:r>
              <a:rPr lang="en-US" dirty="0" smtClean="0"/>
              <a:t> temporal » </a:t>
            </a:r>
          </a:p>
          <a:p>
            <a:pPr algn="just"/>
            <a:endParaRPr lang="es-CL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Skip-stop Service Model</a:t>
            </a:r>
            <a:endParaRPr lang="es-CL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2749" y="2428868"/>
            <a:ext cx="3127236" cy="928694"/>
          </a:xfrm>
          <a:prstGeom prst="rect">
            <a:avLst/>
          </a:prstGeom>
          <a:noFill/>
        </p:spPr>
      </p:pic>
      <p:sp>
        <p:nvSpPr>
          <p:cNvPr id="42040" name="Rectangle 5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42042" name="Rectangle 5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42041" name="Picture 5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3500437"/>
            <a:ext cx="2357454" cy="970717"/>
          </a:xfrm>
          <a:prstGeom prst="rect">
            <a:avLst/>
          </a:prstGeom>
          <a:noFill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54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0052" y="1546243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CL" dirty="0" err="1" smtClean="0"/>
              <a:t>Types</a:t>
            </a:r>
            <a:r>
              <a:rPr lang="es-CL" dirty="0" smtClean="0"/>
              <a:t> 2 and 3: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Promedio: 2 « unidades » de espera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pPr>
              <a:buNone/>
            </a:pPr>
            <a:endParaRPr lang="es-CL" dirty="0" smtClean="0"/>
          </a:p>
          <a:p>
            <a:pPr>
              <a:buNone/>
            </a:pPr>
            <a:endParaRPr lang="es-CL" dirty="0" smtClean="0"/>
          </a:p>
          <a:p>
            <a:endParaRPr lang="es-CL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Modelación del servicio expreso</a:t>
            </a:r>
            <a:endParaRPr lang="es-CL" dirty="0"/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3462364" y="1500174"/>
            <a:ext cx="4895850" cy="3643312"/>
            <a:chOff x="2310" y="4860"/>
            <a:chExt cx="7710" cy="5595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2505" y="7056"/>
              <a:ext cx="7290" cy="1419"/>
              <a:chOff x="2505" y="7056"/>
              <a:chExt cx="7290" cy="1419"/>
            </a:xfrm>
          </p:grpSpPr>
          <p:sp>
            <p:nvSpPr>
              <p:cNvPr id="49155" name="AutoShape 3"/>
              <p:cNvSpPr>
                <a:spLocks/>
              </p:cNvSpPr>
              <p:nvPr/>
            </p:nvSpPr>
            <p:spPr bwMode="auto">
              <a:xfrm rot="5400000">
                <a:off x="7020" y="7012"/>
                <a:ext cx="210" cy="1500"/>
              </a:xfrm>
              <a:prstGeom prst="rightBracket">
                <a:avLst>
                  <a:gd name="adj" fmla="val 59524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2505" y="7056"/>
                <a:ext cx="7290" cy="1419"/>
                <a:chOff x="2505" y="7670"/>
                <a:chExt cx="7290" cy="1419"/>
              </a:xfrm>
            </p:grpSpPr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2505" y="7670"/>
                  <a:ext cx="7290" cy="810"/>
                  <a:chOff x="2415" y="9105"/>
                  <a:chExt cx="7290" cy="810"/>
                </a:xfrm>
              </p:grpSpPr>
              <p:sp>
                <p:nvSpPr>
                  <p:cNvPr id="49158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2415" y="9360"/>
                    <a:ext cx="345" cy="1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L"/>
                  </a:p>
                </p:txBody>
              </p:sp>
              <p:sp>
                <p:nvSpPr>
                  <p:cNvPr id="49159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6030" y="9435"/>
                    <a:ext cx="345" cy="1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L"/>
                  </a:p>
                </p:txBody>
              </p:sp>
              <p:sp>
                <p:nvSpPr>
                  <p:cNvPr id="49160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9360" y="9435"/>
                    <a:ext cx="345" cy="1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L"/>
                  </a:p>
                </p:txBody>
              </p:sp>
              <p:sp>
                <p:nvSpPr>
                  <p:cNvPr id="49161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4305" y="9360"/>
                    <a:ext cx="330" cy="19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L"/>
                  </a:p>
                </p:txBody>
              </p:sp>
              <p:sp>
                <p:nvSpPr>
                  <p:cNvPr id="49162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7710" y="9435"/>
                    <a:ext cx="330" cy="19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L"/>
                  </a:p>
                </p:txBody>
              </p:sp>
              <p:sp>
                <p:nvSpPr>
                  <p:cNvPr id="4916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8595" y="9105"/>
                    <a:ext cx="345" cy="255"/>
                  </a:xfrm>
                  <a:prstGeom prst="star5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L"/>
                  </a:p>
                </p:txBody>
              </p:sp>
              <p:sp>
                <p:nvSpPr>
                  <p:cNvPr id="49164" name="AutoShape 12"/>
                  <p:cNvSpPr>
                    <a:spLocks/>
                  </p:cNvSpPr>
                  <p:nvPr/>
                </p:nvSpPr>
                <p:spPr bwMode="auto">
                  <a:xfrm rot="5400000">
                    <a:off x="8265" y="9405"/>
                    <a:ext cx="210" cy="810"/>
                  </a:xfrm>
                  <a:prstGeom prst="rightBracket">
                    <a:avLst>
                      <a:gd name="adj" fmla="val 32143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CL"/>
                  </a:p>
                </p:txBody>
              </p:sp>
            </p:grpSp>
            <p:sp>
              <p:nvSpPr>
                <p:cNvPr id="4916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80" y="8587"/>
                  <a:ext cx="405" cy="50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CL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1</a:t>
                  </a:r>
                  <a:endParaRPr kumimoji="0" lang="es-CL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16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960" y="8587"/>
                  <a:ext cx="495" cy="50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CL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2</a:t>
                  </a:r>
                  <a:endParaRPr kumimoji="0" lang="es-CL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2505" y="4959"/>
              <a:ext cx="7290" cy="1395"/>
              <a:chOff x="2505" y="4959"/>
              <a:chExt cx="7290" cy="1395"/>
            </a:xfrm>
          </p:grpSpPr>
          <p:sp>
            <p:nvSpPr>
              <p:cNvPr id="49168" name="Text Box 16"/>
              <p:cNvSpPr txBox="1">
                <a:spLocks noChangeArrowheads="1"/>
              </p:cNvSpPr>
              <p:nvPr/>
            </p:nvSpPr>
            <p:spPr bwMode="auto">
              <a:xfrm>
                <a:off x="8280" y="5856"/>
                <a:ext cx="405" cy="4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1</a:t>
                </a:r>
                <a:endParaRPr kumimoji="0" lang="es-C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169" name="Oval 17"/>
              <p:cNvSpPr>
                <a:spLocks noChangeArrowheads="1"/>
              </p:cNvSpPr>
              <p:nvPr/>
            </p:nvSpPr>
            <p:spPr bwMode="auto">
              <a:xfrm>
                <a:off x="2505" y="5214"/>
                <a:ext cx="345" cy="19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9170" name="Oval 18"/>
              <p:cNvSpPr>
                <a:spLocks noChangeArrowheads="1"/>
              </p:cNvSpPr>
              <p:nvPr/>
            </p:nvSpPr>
            <p:spPr bwMode="auto">
              <a:xfrm>
                <a:off x="6120" y="5289"/>
                <a:ext cx="345" cy="19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9171" name="Oval 19"/>
              <p:cNvSpPr>
                <a:spLocks noChangeArrowheads="1"/>
              </p:cNvSpPr>
              <p:nvPr/>
            </p:nvSpPr>
            <p:spPr bwMode="auto">
              <a:xfrm>
                <a:off x="9450" y="5289"/>
                <a:ext cx="345" cy="19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9172" name="AutoShape 20"/>
              <p:cNvSpPr>
                <a:spLocks noChangeArrowheads="1"/>
              </p:cNvSpPr>
              <p:nvPr/>
            </p:nvSpPr>
            <p:spPr bwMode="auto">
              <a:xfrm>
                <a:off x="4395" y="5214"/>
                <a:ext cx="330" cy="195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9173" name="AutoShape 21"/>
              <p:cNvSpPr>
                <a:spLocks noChangeArrowheads="1"/>
              </p:cNvSpPr>
              <p:nvPr/>
            </p:nvSpPr>
            <p:spPr bwMode="auto">
              <a:xfrm>
                <a:off x="7800" y="5289"/>
                <a:ext cx="330" cy="195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9174" name="AutoShape 22"/>
              <p:cNvSpPr>
                <a:spLocks/>
              </p:cNvSpPr>
              <p:nvPr/>
            </p:nvSpPr>
            <p:spPr bwMode="auto">
              <a:xfrm rot="5400000">
                <a:off x="8355" y="5259"/>
                <a:ext cx="210" cy="810"/>
              </a:xfrm>
              <a:prstGeom prst="rightBracket">
                <a:avLst>
                  <a:gd name="adj" fmla="val 32143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9175" name="AutoShape 23"/>
              <p:cNvSpPr>
                <a:spLocks noChangeArrowheads="1"/>
              </p:cNvSpPr>
              <p:nvPr/>
            </p:nvSpPr>
            <p:spPr bwMode="auto">
              <a:xfrm>
                <a:off x="8685" y="4959"/>
                <a:ext cx="345" cy="255"/>
              </a:xfrm>
              <a:prstGeom prst="star5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sp>
          <p:nvSpPr>
            <p:cNvPr id="49176" name="AutoShape 24"/>
            <p:cNvSpPr>
              <a:spLocks noChangeArrowheads="1"/>
            </p:cNvSpPr>
            <p:nvPr/>
          </p:nvSpPr>
          <p:spPr bwMode="auto">
            <a:xfrm>
              <a:off x="2524" y="9639"/>
              <a:ext cx="411" cy="255"/>
            </a:xfrm>
            <a:prstGeom prst="star5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9177" name="AutoShape 25"/>
            <p:cNvSpPr>
              <a:spLocks noChangeArrowheads="1"/>
            </p:cNvSpPr>
            <p:nvPr/>
          </p:nvSpPr>
          <p:spPr bwMode="auto">
            <a:xfrm>
              <a:off x="2542" y="9189"/>
              <a:ext cx="393" cy="195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9178" name="Text Box 26"/>
            <p:cNvSpPr txBox="1">
              <a:spLocks noChangeArrowheads="1"/>
            </p:cNvSpPr>
            <p:nvPr/>
          </p:nvSpPr>
          <p:spPr bwMode="auto">
            <a:xfrm>
              <a:off x="2310" y="4860"/>
              <a:ext cx="7710" cy="559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CL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Or</a:t>
              </a: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s-C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C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	Trenes A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C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	Trenes B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C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	Posición temporal del pasajero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C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   1	Unidad de tiempo</a:t>
              </a:r>
              <a:endParaRPr kumimoji="0" lang="es-C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/>
          </p:nvSpPr>
          <p:spPr bwMode="auto">
            <a:xfrm>
              <a:off x="2542" y="8715"/>
              <a:ext cx="411" cy="19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55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 smtClean="0"/>
              <a:t>Tipos 4 y 5: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Promedio: 4 « unidades » de espera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pPr>
              <a:buNone/>
            </a:pPr>
            <a:endParaRPr lang="es-CL" dirty="0" smtClean="0"/>
          </a:p>
          <a:p>
            <a:pPr>
              <a:buNone/>
            </a:pPr>
            <a:endParaRPr lang="es-CL" dirty="0" smtClean="0"/>
          </a:p>
          <a:p>
            <a:endParaRPr lang="es-CL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Modelación del servicio expreso</a:t>
            </a:r>
            <a:endParaRPr lang="es-CL" dirty="0"/>
          </a:p>
        </p:txBody>
      </p:sp>
      <p:pic>
        <p:nvPicPr>
          <p:cNvPr id="31" name="Image 3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000240"/>
            <a:ext cx="52197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56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Aparte sobre los </a:t>
            </a:r>
            <a:r>
              <a:rPr lang="es-CL" dirty="0" err="1" smtClean="0"/>
              <a:t>headways</a:t>
            </a:r>
            <a:endParaRPr lang="es-CL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algn="just"/>
            <a:r>
              <a:rPr lang="es-CL" dirty="0" smtClean="0"/>
              <a:t>Se tiene que ajustar la flota en función del largo de la línea para que la frecuencia:</a:t>
            </a:r>
          </a:p>
          <a:p>
            <a:pPr lvl="1" algn="just"/>
            <a:r>
              <a:rPr lang="es-CL" dirty="0" smtClean="0"/>
              <a:t>No sea demasiado baja (los tiempos de espera subirían mucho)</a:t>
            </a:r>
          </a:p>
          <a:p>
            <a:pPr lvl="1" algn="just"/>
            <a:r>
              <a:rPr lang="es-CL" dirty="0" smtClean="0"/>
              <a:t>No sea demasiado alta para respetar el mínimo técnico </a:t>
            </a:r>
            <a:r>
              <a:rPr lang="es-CL" dirty="0" err="1" smtClean="0"/>
              <a:t>headway</a:t>
            </a:r>
            <a:r>
              <a:rPr lang="es-CL" dirty="0" smtClean="0"/>
              <a:t> (no tiene que superar 90 segundos)</a:t>
            </a:r>
            <a:endParaRPr lang="es-CL" dirty="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2" y="1510506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57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y Motivación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Funcionamiento de servicio expreso</a:t>
            </a:r>
          </a:p>
          <a:p>
            <a:r>
              <a:rPr lang="es-CL" b="1" dirty="0" smtClean="0"/>
              <a:t>Modelación de una línea ferroviaria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resultados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Relajación de los supuestos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C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Contenidos</a:t>
            </a:r>
            <a:endParaRPr lang="es-C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58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L" dirty="0" smtClean="0"/>
              <a:t>El operador debe elegir entre aumentar frecuencia (con la misma flota) y reducir la flota</a:t>
            </a:r>
          </a:p>
          <a:p>
            <a:pPr algn="just"/>
            <a:r>
              <a:rPr lang="es-CL" dirty="0" smtClean="0"/>
              <a:t>Lo que se hace en Santiago hoy día: aumentar frecuencia</a:t>
            </a:r>
          </a:p>
          <a:p>
            <a:pPr algn="just"/>
            <a:r>
              <a:rPr lang="es-CL" dirty="0" smtClean="0"/>
              <a:t>El punto de vista es más « social ». Se eligió trabajar con ese.</a:t>
            </a:r>
            <a:endParaRPr lang="es-CL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Base del trabajo</a:t>
            </a:r>
            <a:endParaRPr lang="es-C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59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How to increase capacity?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11378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The capacity is given by the capacity of each train and the frequency being offered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Trains could be ordered but take time to arrive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frequency in a line for a given fleet:</a:t>
            </a:r>
          </a:p>
          <a:p>
            <a:pPr algn="just"/>
            <a:endParaRPr lang="en-US" dirty="0"/>
          </a:p>
          <a:p>
            <a:pPr algn="ctr">
              <a:buNone/>
            </a:pP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f = n/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i="1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i="1" baseline="-25000" dirty="0">
                <a:latin typeface="Times New Roman" pitchFamily="18" charset="0"/>
                <a:cs typeface="Times New Roman" pitchFamily="18" charset="0"/>
              </a:rPr>
              <a:t> 	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We needed to reduce cycle times on a network where all lines are single-tracked. Short services had already been </a:t>
            </a:r>
            <a:r>
              <a:rPr lang="en-US" dirty="0" smtClean="0"/>
              <a:t>implemented….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4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y Motivación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Funcionamiento de servicio expreso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Modelación de una línea ferroviaria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resultados</a:t>
            </a:r>
          </a:p>
          <a:p>
            <a:r>
              <a:rPr lang="es-CL" b="1" dirty="0" smtClean="0"/>
              <a:t>Relajación de los supuestos</a:t>
            </a:r>
          </a:p>
          <a:p>
            <a:r>
              <a:rPr lang="es-C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C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Contenidos</a:t>
            </a:r>
            <a:endParaRPr lang="es-C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60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L" dirty="0" smtClean="0"/>
              <a:t>Situación real e impactos:</a:t>
            </a:r>
          </a:p>
          <a:p>
            <a:pPr lvl="1" algn="just"/>
            <a:r>
              <a:rPr lang="es-CL" dirty="0" smtClean="0"/>
              <a:t>Función de distribución de largos de viaje</a:t>
            </a:r>
          </a:p>
          <a:p>
            <a:pPr lvl="1" algn="just"/>
            <a:r>
              <a:rPr lang="es-CL" dirty="0" smtClean="0"/>
              <a:t>Viajes muy cortos (tipo 5) muy pocos probables en realidad</a:t>
            </a:r>
          </a:p>
          <a:p>
            <a:pPr lvl="1" algn="just"/>
            <a:r>
              <a:rPr lang="es-CL" dirty="0" smtClean="0"/>
              <a:t>Supuesto castiga mucho </a:t>
            </a:r>
            <a:r>
              <a:rPr lang="es-CL" dirty="0" err="1" smtClean="0"/>
              <a:t>skip</a:t>
            </a:r>
            <a:r>
              <a:rPr lang="es-CL" dirty="0" smtClean="0"/>
              <a:t>-stop</a:t>
            </a:r>
          </a:p>
          <a:p>
            <a:pPr algn="just"/>
            <a:endParaRPr lang="es-CL" dirty="0" smtClean="0"/>
          </a:p>
          <a:p>
            <a:pPr algn="just"/>
            <a:r>
              <a:rPr lang="es-CL" dirty="0" smtClean="0"/>
              <a:t>Como se podría resolver:</a:t>
            </a:r>
          </a:p>
          <a:p>
            <a:pPr lvl="1" algn="just"/>
            <a:r>
              <a:rPr lang="es-CL" dirty="0" smtClean="0"/>
              <a:t>Considerar la función de distribución de verdad</a:t>
            </a:r>
          </a:p>
          <a:p>
            <a:pPr lvl="1" algn="just"/>
            <a:r>
              <a:rPr lang="es-CL" dirty="0" smtClean="0"/>
              <a:t>Encontrar los P</a:t>
            </a:r>
            <a:r>
              <a:rPr lang="es-CL" baseline="-25000" dirty="0" smtClean="0"/>
              <a:t>i</a:t>
            </a:r>
            <a:r>
              <a:rPr lang="es-CL" dirty="0" smtClean="0"/>
              <a:t> con simulación</a:t>
            </a:r>
          </a:p>
          <a:p>
            <a:pPr lvl="1" algn="just"/>
            <a:endParaRPr lang="es-CL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« Cada estación es </a:t>
            </a:r>
            <a:r>
              <a:rPr lang="es-CL" dirty="0" err="1" smtClean="0"/>
              <a:t>equiprobable</a:t>
            </a:r>
            <a:r>
              <a:rPr lang="es-CL" dirty="0" smtClean="0"/>
              <a:t> »</a:t>
            </a:r>
            <a:endParaRPr lang="es-C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61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dirty="0" smtClean="0"/>
              <a:t>Situación real e impactos:</a:t>
            </a:r>
          </a:p>
          <a:p>
            <a:pPr lvl="1" algn="just"/>
            <a:r>
              <a:rPr lang="es-CL" dirty="0" smtClean="0"/>
              <a:t>Hay estaciones donde todos los pasajeros no pueden subirse al primer tren que llega</a:t>
            </a:r>
          </a:p>
          <a:p>
            <a:pPr lvl="1" algn="just"/>
            <a:r>
              <a:rPr lang="es-CL" dirty="0" smtClean="0"/>
              <a:t>Implica un gran costo en tiempo de espera adicional</a:t>
            </a:r>
          </a:p>
          <a:p>
            <a:pPr lvl="1" algn="just"/>
            <a:r>
              <a:rPr lang="es-CL" dirty="0" smtClean="0"/>
              <a:t>El modelo tendría que indicar que las estaciones AB sean las con mayor demanda</a:t>
            </a:r>
          </a:p>
          <a:p>
            <a:pPr algn="just"/>
            <a:endParaRPr lang="es-CL" dirty="0" smtClean="0"/>
          </a:p>
          <a:p>
            <a:pPr algn="just"/>
            <a:r>
              <a:rPr lang="es-CL" dirty="0" smtClean="0"/>
              <a:t>Como se podría resolver:</a:t>
            </a:r>
          </a:p>
          <a:p>
            <a:pPr lvl="1" algn="just"/>
            <a:r>
              <a:rPr lang="es-CL" dirty="0" smtClean="0"/>
              <a:t>Considerar capacidad con procesos de llegada de los pasajeros a las estaciones y tomar en cuenta los niveles de ocupación de los trenes</a:t>
            </a:r>
          </a:p>
          <a:p>
            <a:pPr lvl="1" algn="just"/>
            <a:endParaRPr lang="es-CL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 smtClean="0"/>
              <a:t>« No hay problemas de capacidad »</a:t>
            </a:r>
            <a:endParaRPr lang="es-C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3165-1DBC-43C0-A904-C82652799491}" type="slidenum">
              <a:rPr lang="es-CL" smtClean="0"/>
              <a:pPr/>
              <a:t>62</a:t>
            </a:fld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 dirty="0"/>
          </a:p>
        </p:txBody>
      </p:sp>
      <p:pic>
        <p:nvPicPr>
          <p:cNvPr id="5" name="Picture 2" descr="http://m3.licdn.com/mpr/pub/image-Seob4JPqFCgsAowda6XA95OFABeQza0USeyl9IV8AfoUzs2WSeolMHsqAu7QzVJKedBx/gonzalo-corne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8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Skip-stop operation</a:t>
            </a:r>
            <a:endParaRPr lang="es-CL" dirty="0"/>
          </a:p>
        </p:txBody>
      </p:sp>
      <p:pic>
        <p:nvPicPr>
          <p:cNvPr id="4" name="expres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908720"/>
            <a:ext cx="6408712" cy="4271975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381000" y="5325194"/>
            <a:ext cx="8610600" cy="1192213"/>
            <a:chOff x="240" y="3168"/>
            <a:chExt cx="5424" cy="751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240" y="3168"/>
              <a:ext cx="542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just" fontAlgn="t">
                <a:spcBef>
                  <a:spcPct val="20000"/>
                </a:spcBef>
              </a:pPr>
              <a:r>
                <a:rPr lang="en-US" i="1" dirty="0" smtClean="0">
                  <a:latin typeface="Verdana" pitchFamily="34" charset="0"/>
                </a:rPr>
                <a:t>Skip-Stop Operation</a:t>
              </a:r>
              <a:endParaRPr lang="en-US" sz="2400" b="1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grpSp>
          <p:nvGrpSpPr>
            <p:cNvPr id="8" name="Group 85"/>
            <p:cNvGrpSpPr>
              <a:grpSpLocks/>
            </p:cNvGrpSpPr>
            <p:nvPr/>
          </p:nvGrpSpPr>
          <p:grpSpPr bwMode="auto">
            <a:xfrm>
              <a:off x="624" y="3727"/>
              <a:ext cx="4560" cy="192"/>
              <a:chOff x="624" y="3727"/>
              <a:chExt cx="4560" cy="192"/>
            </a:xfrm>
          </p:grpSpPr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1176" y="3727"/>
                <a:ext cx="384" cy="1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Red station</a:t>
                </a:r>
              </a:p>
            </p:txBody>
          </p:sp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1680" y="3727"/>
                <a:ext cx="384" cy="19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Green station</a:t>
                </a:r>
              </a:p>
            </p:txBody>
          </p:sp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624" y="3727"/>
                <a:ext cx="432" cy="19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0000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Common station</a:t>
                </a:r>
              </a:p>
            </p:txBody>
          </p:sp>
          <p:sp>
            <p:nvSpPr>
              <p:cNvPr id="12" name="Rectangle 13"/>
              <p:cNvSpPr>
                <a:spLocks noChangeArrowheads="1"/>
              </p:cNvSpPr>
              <p:nvPr/>
            </p:nvSpPr>
            <p:spPr bwMode="auto">
              <a:xfrm>
                <a:off x="2184" y="3727"/>
                <a:ext cx="384" cy="1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Red station</a:t>
                </a:r>
              </a:p>
            </p:txBody>
          </p:sp>
          <p:sp>
            <p:nvSpPr>
              <p:cNvPr id="13" name="Rectangle 14"/>
              <p:cNvSpPr>
                <a:spLocks noChangeArrowheads="1"/>
              </p:cNvSpPr>
              <p:nvPr/>
            </p:nvSpPr>
            <p:spPr bwMode="auto">
              <a:xfrm>
                <a:off x="2688" y="3727"/>
                <a:ext cx="384" cy="19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Green station</a:t>
                </a:r>
              </a:p>
            </p:txBody>
          </p:sp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744" y="3727"/>
                <a:ext cx="384" cy="1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Red station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4248" y="3727"/>
                <a:ext cx="384" cy="19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Green station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192" y="3727"/>
                <a:ext cx="432" cy="19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0000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Common station</a:t>
                </a: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4752" y="3727"/>
                <a:ext cx="432" cy="19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50000">
                    <a:srgbClr val="FF0000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700" b="1" i="1">
                    <a:solidFill>
                      <a:schemeClr val="bg1"/>
                    </a:solidFill>
                    <a:latin typeface="Verdana" pitchFamily="34" charset="0"/>
                  </a:rPr>
                  <a:t>Common station</a:t>
                </a:r>
              </a:p>
            </p:txBody>
          </p:sp>
        </p:grpSp>
      </p:grpSp>
      <p:sp>
        <p:nvSpPr>
          <p:cNvPr id="18" name="Freeform 21"/>
          <p:cNvSpPr>
            <a:spLocks/>
          </p:cNvSpPr>
          <p:nvPr/>
        </p:nvSpPr>
        <p:spPr bwMode="auto">
          <a:xfrm>
            <a:off x="1524000" y="5869707"/>
            <a:ext cx="762000" cy="355600"/>
          </a:xfrm>
          <a:custGeom>
            <a:avLst/>
            <a:gdLst>
              <a:gd name="T0" fmla="*/ 0 w 480"/>
              <a:gd name="T1" fmla="*/ 224 h 224"/>
              <a:gd name="T2" fmla="*/ 96 w 480"/>
              <a:gd name="T3" fmla="*/ 32 h 224"/>
              <a:gd name="T4" fmla="*/ 240 w 480"/>
              <a:gd name="T5" fmla="*/ 32 h 224"/>
              <a:gd name="T6" fmla="*/ 480 w 480"/>
              <a:gd name="T7" fmla="*/ 22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0" h="224">
                <a:moveTo>
                  <a:pt x="0" y="224"/>
                </a:moveTo>
                <a:cubicBezTo>
                  <a:pt x="28" y="144"/>
                  <a:pt x="56" y="64"/>
                  <a:pt x="96" y="32"/>
                </a:cubicBezTo>
                <a:cubicBezTo>
                  <a:pt x="136" y="0"/>
                  <a:pt x="176" y="0"/>
                  <a:pt x="240" y="32"/>
                </a:cubicBezTo>
                <a:cubicBezTo>
                  <a:pt x="304" y="64"/>
                  <a:pt x="448" y="200"/>
                  <a:pt x="480" y="224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1447800" y="5818907"/>
            <a:ext cx="1600200" cy="406400"/>
            <a:chOff x="864" y="3632"/>
            <a:chExt cx="1008" cy="256"/>
          </a:xfrm>
        </p:grpSpPr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864" y="3632"/>
              <a:ext cx="192" cy="256"/>
            </a:xfrm>
            <a:custGeom>
              <a:avLst/>
              <a:gdLst>
                <a:gd name="T0" fmla="*/ 0 w 192"/>
                <a:gd name="T1" fmla="*/ 256 h 256"/>
                <a:gd name="T2" fmla="*/ 144 w 192"/>
                <a:gd name="T3" fmla="*/ 16 h 256"/>
                <a:gd name="T4" fmla="*/ 192 w 192"/>
                <a:gd name="T5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cubicBezTo>
                    <a:pt x="56" y="144"/>
                    <a:pt x="112" y="32"/>
                    <a:pt x="144" y="16"/>
                  </a:cubicBezTo>
                  <a:cubicBezTo>
                    <a:pt x="176" y="0"/>
                    <a:pt x="184" y="80"/>
                    <a:pt x="192" y="160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1056" y="3792"/>
              <a:ext cx="384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1440" y="3632"/>
              <a:ext cx="432" cy="256"/>
            </a:xfrm>
            <a:custGeom>
              <a:avLst/>
              <a:gdLst>
                <a:gd name="T0" fmla="*/ 0 w 432"/>
                <a:gd name="T1" fmla="*/ 160 h 256"/>
                <a:gd name="T2" fmla="*/ 48 w 432"/>
                <a:gd name="T3" fmla="*/ 16 h 256"/>
                <a:gd name="T4" fmla="*/ 192 w 432"/>
                <a:gd name="T5" fmla="*/ 64 h 256"/>
                <a:gd name="T6" fmla="*/ 432 w 432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56">
                  <a:moveTo>
                    <a:pt x="0" y="160"/>
                  </a:moveTo>
                  <a:cubicBezTo>
                    <a:pt x="8" y="96"/>
                    <a:pt x="16" y="32"/>
                    <a:pt x="48" y="16"/>
                  </a:cubicBezTo>
                  <a:cubicBezTo>
                    <a:pt x="80" y="0"/>
                    <a:pt x="128" y="24"/>
                    <a:pt x="192" y="64"/>
                  </a:cubicBezTo>
                  <a:cubicBezTo>
                    <a:pt x="256" y="104"/>
                    <a:pt x="344" y="180"/>
                    <a:pt x="432" y="256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2286000" y="5844307"/>
            <a:ext cx="1600200" cy="406400"/>
            <a:chOff x="864" y="3632"/>
            <a:chExt cx="1008" cy="256"/>
          </a:xfrm>
        </p:grpSpPr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864" y="3632"/>
              <a:ext cx="192" cy="256"/>
            </a:xfrm>
            <a:custGeom>
              <a:avLst/>
              <a:gdLst>
                <a:gd name="T0" fmla="*/ 0 w 192"/>
                <a:gd name="T1" fmla="*/ 256 h 256"/>
                <a:gd name="T2" fmla="*/ 144 w 192"/>
                <a:gd name="T3" fmla="*/ 16 h 256"/>
                <a:gd name="T4" fmla="*/ 192 w 192"/>
                <a:gd name="T5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cubicBezTo>
                    <a:pt x="56" y="144"/>
                    <a:pt x="112" y="32"/>
                    <a:pt x="144" y="16"/>
                  </a:cubicBezTo>
                  <a:cubicBezTo>
                    <a:pt x="176" y="0"/>
                    <a:pt x="184" y="80"/>
                    <a:pt x="192" y="1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1056" y="3792"/>
              <a:ext cx="38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1440" y="3632"/>
              <a:ext cx="432" cy="256"/>
            </a:xfrm>
            <a:custGeom>
              <a:avLst/>
              <a:gdLst>
                <a:gd name="T0" fmla="*/ 0 w 432"/>
                <a:gd name="T1" fmla="*/ 160 h 256"/>
                <a:gd name="T2" fmla="*/ 48 w 432"/>
                <a:gd name="T3" fmla="*/ 16 h 256"/>
                <a:gd name="T4" fmla="*/ 192 w 432"/>
                <a:gd name="T5" fmla="*/ 64 h 256"/>
                <a:gd name="T6" fmla="*/ 432 w 432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56">
                  <a:moveTo>
                    <a:pt x="0" y="160"/>
                  </a:moveTo>
                  <a:cubicBezTo>
                    <a:pt x="8" y="96"/>
                    <a:pt x="16" y="32"/>
                    <a:pt x="48" y="16"/>
                  </a:cubicBezTo>
                  <a:cubicBezTo>
                    <a:pt x="80" y="0"/>
                    <a:pt x="128" y="24"/>
                    <a:pt x="192" y="64"/>
                  </a:cubicBezTo>
                  <a:cubicBezTo>
                    <a:pt x="256" y="104"/>
                    <a:pt x="344" y="180"/>
                    <a:pt x="432" y="2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7" name="Group 31"/>
          <p:cNvGrpSpPr>
            <a:grpSpLocks/>
          </p:cNvGrpSpPr>
          <p:nvPr/>
        </p:nvGrpSpPr>
        <p:grpSpPr bwMode="auto">
          <a:xfrm>
            <a:off x="3962400" y="5818907"/>
            <a:ext cx="1600200" cy="406400"/>
            <a:chOff x="864" y="3632"/>
            <a:chExt cx="1008" cy="256"/>
          </a:xfrm>
        </p:grpSpPr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864" y="3632"/>
              <a:ext cx="192" cy="256"/>
            </a:xfrm>
            <a:custGeom>
              <a:avLst/>
              <a:gdLst>
                <a:gd name="T0" fmla="*/ 0 w 192"/>
                <a:gd name="T1" fmla="*/ 256 h 256"/>
                <a:gd name="T2" fmla="*/ 144 w 192"/>
                <a:gd name="T3" fmla="*/ 16 h 256"/>
                <a:gd name="T4" fmla="*/ 192 w 192"/>
                <a:gd name="T5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cubicBezTo>
                    <a:pt x="56" y="144"/>
                    <a:pt x="112" y="32"/>
                    <a:pt x="144" y="16"/>
                  </a:cubicBezTo>
                  <a:cubicBezTo>
                    <a:pt x="176" y="0"/>
                    <a:pt x="184" y="80"/>
                    <a:pt x="192" y="1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>
              <a:off x="1056" y="3792"/>
              <a:ext cx="38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auto">
            <a:xfrm>
              <a:off x="1440" y="3632"/>
              <a:ext cx="432" cy="256"/>
            </a:xfrm>
            <a:custGeom>
              <a:avLst/>
              <a:gdLst>
                <a:gd name="T0" fmla="*/ 0 w 432"/>
                <a:gd name="T1" fmla="*/ 160 h 256"/>
                <a:gd name="T2" fmla="*/ 48 w 432"/>
                <a:gd name="T3" fmla="*/ 16 h 256"/>
                <a:gd name="T4" fmla="*/ 192 w 432"/>
                <a:gd name="T5" fmla="*/ 64 h 256"/>
                <a:gd name="T6" fmla="*/ 432 w 432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56">
                  <a:moveTo>
                    <a:pt x="0" y="160"/>
                  </a:moveTo>
                  <a:cubicBezTo>
                    <a:pt x="8" y="96"/>
                    <a:pt x="16" y="32"/>
                    <a:pt x="48" y="16"/>
                  </a:cubicBezTo>
                  <a:cubicBezTo>
                    <a:pt x="80" y="0"/>
                    <a:pt x="128" y="24"/>
                    <a:pt x="192" y="64"/>
                  </a:cubicBezTo>
                  <a:cubicBezTo>
                    <a:pt x="256" y="104"/>
                    <a:pt x="344" y="180"/>
                    <a:pt x="432" y="2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31" name="Freeform 35"/>
          <p:cNvSpPr>
            <a:spLocks/>
          </p:cNvSpPr>
          <p:nvPr/>
        </p:nvSpPr>
        <p:spPr bwMode="auto">
          <a:xfrm>
            <a:off x="4657725" y="5783982"/>
            <a:ext cx="923925" cy="441325"/>
          </a:xfrm>
          <a:custGeom>
            <a:avLst/>
            <a:gdLst>
              <a:gd name="T0" fmla="*/ 0 w 582"/>
              <a:gd name="T1" fmla="*/ 278 h 278"/>
              <a:gd name="T2" fmla="*/ 102 w 582"/>
              <a:gd name="T3" fmla="*/ 64 h 278"/>
              <a:gd name="T4" fmla="*/ 294 w 582"/>
              <a:gd name="T5" fmla="*/ 35 h 278"/>
              <a:gd name="T6" fmla="*/ 582 w 582"/>
              <a:gd name="T7" fmla="*/ 272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2" h="278">
                <a:moveTo>
                  <a:pt x="0" y="278"/>
                </a:moveTo>
                <a:cubicBezTo>
                  <a:pt x="16" y="242"/>
                  <a:pt x="53" y="105"/>
                  <a:pt x="102" y="64"/>
                </a:cubicBezTo>
                <a:cubicBezTo>
                  <a:pt x="151" y="23"/>
                  <a:pt x="214" y="0"/>
                  <a:pt x="294" y="35"/>
                </a:cubicBezTo>
                <a:cubicBezTo>
                  <a:pt x="374" y="70"/>
                  <a:pt x="522" y="223"/>
                  <a:pt x="582" y="272"/>
                </a:cubicBezTo>
              </a:path>
            </a:pathLst>
          </a:custGeom>
          <a:noFill/>
          <a:ln w="1905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pSp>
        <p:nvGrpSpPr>
          <p:cNvPr id="32" name="Group 36"/>
          <p:cNvGrpSpPr>
            <a:grpSpLocks/>
          </p:cNvGrpSpPr>
          <p:nvPr/>
        </p:nvGrpSpPr>
        <p:grpSpPr bwMode="auto">
          <a:xfrm>
            <a:off x="3038475" y="5844307"/>
            <a:ext cx="1600200" cy="406400"/>
            <a:chOff x="864" y="3632"/>
            <a:chExt cx="1008" cy="256"/>
          </a:xfrm>
        </p:grpSpPr>
        <p:sp>
          <p:nvSpPr>
            <p:cNvPr id="33" name="Freeform 37"/>
            <p:cNvSpPr>
              <a:spLocks/>
            </p:cNvSpPr>
            <p:nvPr/>
          </p:nvSpPr>
          <p:spPr bwMode="auto">
            <a:xfrm>
              <a:off x="864" y="3632"/>
              <a:ext cx="192" cy="256"/>
            </a:xfrm>
            <a:custGeom>
              <a:avLst/>
              <a:gdLst>
                <a:gd name="T0" fmla="*/ 0 w 192"/>
                <a:gd name="T1" fmla="*/ 256 h 256"/>
                <a:gd name="T2" fmla="*/ 144 w 192"/>
                <a:gd name="T3" fmla="*/ 16 h 256"/>
                <a:gd name="T4" fmla="*/ 192 w 192"/>
                <a:gd name="T5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cubicBezTo>
                    <a:pt x="56" y="144"/>
                    <a:pt x="112" y="32"/>
                    <a:pt x="144" y="16"/>
                  </a:cubicBezTo>
                  <a:cubicBezTo>
                    <a:pt x="176" y="0"/>
                    <a:pt x="184" y="80"/>
                    <a:pt x="192" y="160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1056" y="3792"/>
              <a:ext cx="384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auto">
            <a:xfrm>
              <a:off x="1440" y="3632"/>
              <a:ext cx="432" cy="256"/>
            </a:xfrm>
            <a:custGeom>
              <a:avLst/>
              <a:gdLst>
                <a:gd name="T0" fmla="*/ 0 w 432"/>
                <a:gd name="T1" fmla="*/ 160 h 256"/>
                <a:gd name="T2" fmla="*/ 48 w 432"/>
                <a:gd name="T3" fmla="*/ 16 h 256"/>
                <a:gd name="T4" fmla="*/ 192 w 432"/>
                <a:gd name="T5" fmla="*/ 64 h 256"/>
                <a:gd name="T6" fmla="*/ 432 w 432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56">
                  <a:moveTo>
                    <a:pt x="0" y="160"/>
                  </a:moveTo>
                  <a:cubicBezTo>
                    <a:pt x="8" y="96"/>
                    <a:pt x="16" y="32"/>
                    <a:pt x="48" y="16"/>
                  </a:cubicBezTo>
                  <a:cubicBezTo>
                    <a:pt x="80" y="0"/>
                    <a:pt x="128" y="24"/>
                    <a:pt x="192" y="64"/>
                  </a:cubicBezTo>
                  <a:cubicBezTo>
                    <a:pt x="256" y="104"/>
                    <a:pt x="344" y="180"/>
                    <a:pt x="432" y="256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6" name="Group 40"/>
          <p:cNvGrpSpPr>
            <a:grpSpLocks/>
          </p:cNvGrpSpPr>
          <p:nvPr/>
        </p:nvGrpSpPr>
        <p:grpSpPr bwMode="auto">
          <a:xfrm>
            <a:off x="5572125" y="5844307"/>
            <a:ext cx="1600200" cy="406400"/>
            <a:chOff x="864" y="3632"/>
            <a:chExt cx="1008" cy="256"/>
          </a:xfrm>
        </p:grpSpPr>
        <p:sp>
          <p:nvSpPr>
            <p:cNvPr id="37" name="Freeform 41"/>
            <p:cNvSpPr>
              <a:spLocks/>
            </p:cNvSpPr>
            <p:nvPr/>
          </p:nvSpPr>
          <p:spPr bwMode="auto">
            <a:xfrm>
              <a:off x="864" y="3632"/>
              <a:ext cx="192" cy="256"/>
            </a:xfrm>
            <a:custGeom>
              <a:avLst/>
              <a:gdLst>
                <a:gd name="T0" fmla="*/ 0 w 192"/>
                <a:gd name="T1" fmla="*/ 256 h 256"/>
                <a:gd name="T2" fmla="*/ 144 w 192"/>
                <a:gd name="T3" fmla="*/ 16 h 256"/>
                <a:gd name="T4" fmla="*/ 192 w 192"/>
                <a:gd name="T5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cubicBezTo>
                    <a:pt x="56" y="144"/>
                    <a:pt x="112" y="32"/>
                    <a:pt x="144" y="16"/>
                  </a:cubicBezTo>
                  <a:cubicBezTo>
                    <a:pt x="176" y="0"/>
                    <a:pt x="184" y="80"/>
                    <a:pt x="192" y="160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8" name="Line 42"/>
            <p:cNvSpPr>
              <a:spLocks noChangeShapeType="1"/>
            </p:cNvSpPr>
            <p:nvPr/>
          </p:nvSpPr>
          <p:spPr bwMode="auto">
            <a:xfrm>
              <a:off x="1056" y="3792"/>
              <a:ext cx="384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>
              <a:off x="1440" y="3632"/>
              <a:ext cx="432" cy="256"/>
            </a:xfrm>
            <a:custGeom>
              <a:avLst/>
              <a:gdLst>
                <a:gd name="T0" fmla="*/ 0 w 432"/>
                <a:gd name="T1" fmla="*/ 160 h 256"/>
                <a:gd name="T2" fmla="*/ 48 w 432"/>
                <a:gd name="T3" fmla="*/ 16 h 256"/>
                <a:gd name="T4" fmla="*/ 192 w 432"/>
                <a:gd name="T5" fmla="*/ 64 h 256"/>
                <a:gd name="T6" fmla="*/ 432 w 432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56">
                  <a:moveTo>
                    <a:pt x="0" y="160"/>
                  </a:moveTo>
                  <a:cubicBezTo>
                    <a:pt x="8" y="96"/>
                    <a:pt x="16" y="32"/>
                    <a:pt x="48" y="16"/>
                  </a:cubicBezTo>
                  <a:cubicBezTo>
                    <a:pt x="80" y="0"/>
                    <a:pt x="128" y="24"/>
                    <a:pt x="192" y="64"/>
                  </a:cubicBezTo>
                  <a:cubicBezTo>
                    <a:pt x="256" y="104"/>
                    <a:pt x="344" y="180"/>
                    <a:pt x="432" y="256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0" name="Freeform 44"/>
          <p:cNvSpPr>
            <a:spLocks/>
          </p:cNvSpPr>
          <p:nvPr/>
        </p:nvSpPr>
        <p:spPr bwMode="auto">
          <a:xfrm>
            <a:off x="5562600" y="5844307"/>
            <a:ext cx="762000" cy="355600"/>
          </a:xfrm>
          <a:custGeom>
            <a:avLst/>
            <a:gdLst>
              <a:gd name="T0" fmla="*/ 0 w 480"/>
              <a:gd name="T1" fmla="*/ 224 h 224"/>
              <a:gd name="T2" fmla="*/ 96 w 480"/>
              <a:gd name="T3" fmla="*/ 32 h 224"/>
              <a:gd name="T4" fmla="*/ 240 w 480"/>
              <a:gd name="T5" fmla="*/ 32 h 224"/>
              <a:gd name="T6" fmla="*/ 480 w 480"/>
              <a:gd name="T7" fmla="*/ 22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0" h="224">
                <a:moveTo>
                  <a:pt x="0" y="224"/>
                </a:moveTo>
                <a:cubicBezTo>
                  <a:pt x="28" y="144"/>
                  <a:pt x="56" y="64"/>
                  <a:pt x="96" y="32"/>
                </a:cubicBezTo>
                <a:cubicBezTo>
                  <a:pt x="136" y="0"/>
                  <a:pt x="176" y="0"/>
                  <a:pt x="240" y="32"/>
                </a:cubicBezTo>
                <a:cubicBezTo>
                  <a:pt x="304" y="64"/>
                  <a:pt x="448" y="200"/>
                  <a:pt x="480" y="224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pSp>
        <p:nvGrpSpPr>
          <p:cNvPr id="41" name="Group 50"/>
          <p:cNvGrpSpPr>
            <a:grpSpLocks/>
          </p:cNvGrpSpPr>
          <p:nvPr/>
        </p:nvGrpSpPr>
        <p:grpSpPr bwMode="auto">
          <a:xfrm>
            <a:off x="6343650" y="5768107"/>
            <a:ext cx="1657350" cy="433387"/>
            <a:chOff x="3996" y="3447"/>
            <a:chExt cx="1044" cy="273"/>
          </a:xfrm>
        </p:grpSpPr>
        <p:sp>
          <p:nvSpPr>
            <p:cNvPr id="42" name="Freeform 46"/>
            <p:cNvSpPr>
              <a:spLocks/>
            </p:cNvSpPr>
            <p:nvPr/>
          </p:nvSpPr>
          <p:spPr bwMode="auto">
            <a:xfrm>
              <a:off x="3996" y="3451"/>
              <a:ext cx="228" cy="269"/>
            </a:xfrm>
            <a:custGeom>
              <a:avLst/>
              <a:gdLst>
                <a:gd name="T0" fmla="*/ 0 w 228"/>
                <a:gd name="T1" fmla="*/ 269 h 269"/>
                <a:gd name="T2" fmla="*/ 96 w 228"/>
                <a:gd name="T3" fmla="*/ 41 h 269"/>
                <a:gd name="T4" fmla="*/ 204 w 228"/>
                <a:gd name="T5" fmla="*/ 23 h 269"/>
                <a:gd name="T6" fmla="*/ 228 w 228"/>
                <a:gd name="T7" fmla="*/ 15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269">
                  <a:moveTo>
                    <a:pt x="0" y="269"/>
                  </a:moveTo>
                  <a:cubicBezTo>
                    <a:pt x="16" y="231"/>
                    <a:pt x="62" y="82"/>
                    <a:pt x="96" y="41"/>
                  </a:cubicBezTo>
                  <a:cubicBezTo>
                    <a:pt x="130" y="0"/>
                    <a:pt x="182" y="4"/>
                    <a:pt x="204" y="23"/>
                  </a:cubicBezTo>
                  <a:cubicBezTo>
                    <a:pt x="226" y="42"/>
                    <a:pt x="223" y="128"/>
                    <a:pt x="228" y="1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4224" y="3607"/>
              <a:ext cx="38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auto">
            <a:xfrm>
              <a:off x="4608" y="3447"/>
              <a:ext cx="432" cy="256"/>
            </a:xfrm>
            <a:custGeom>
              <a:avLst/>
              <a:gdLst>
                <a:gd name="T0" fmla="*/ 0 w 432"/>
                <a:gd name="T1" fmla="*/ 160 h 256"/>
                <a:gd name="T2" fmla="*/ 48 w 432"/>
                <a:gd name="T3" fmla="*/ 16 h 256"/>
                <a:gd name="T4" fmla="*/ 192 w 432"/>
                <a:gd name="T5" fmla="*/ 64 h 256"/>
                <a:gd name="T6" fmla="*/ 432 w 432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56">
                  <a:moveTo>
                    <a:pt x="0" y="160"/>
                  </a:moveTo>
                  <a:cubicBezTo>
                    <a:pt x="8" y="96"/>
                    <a:pt x="16" y="32"/>
                    <a:pt x="48" y="16"/>
                  </a:cubicBezTo>
                  <a:cubicBezTo>
                    <a:pt x="80" y="0"/>
                    <a:pt x="128" y="24"/>
                    <a:pt x="192" y="64"/>
                  </a:cubicBezTo>
                  <a:cubicBezTo>
                    <a:pt x="256" y="104"/>
                    <a:pt x="344" y="180"/>
                    <a:pt x="432" y="2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5" name="Freeform 49"/>
          <p:cNvSpPr>
            <a:spLocks/>
          </p:cNvSpPr>
          <p:nvPr/>
        </p:nvSpPr>
        <p:spPr bwMode="auto">
          <a:xfrm>
            <a:off x="7172325" y="5745882"/>
            <a:ext cx="866775" cy="495300"/>
          </a:xfrm>
          <a:custGeom>
            <a:avLst/>
            <a:gdLst>
              <a:gd name="T0" fmla="*/ 0 w 546"/>
              <a:gd name="T1" fmla="*/ 312 h 312"/>
              <a:gd name="T2" fmla="*/ 78 w 546"/>
              <a:gd name="T3" fmla="*/ 113 h 312"/>
              <a:gd name="T4" fmla="*/ 138 w 546"/>
              <a:gd name="T5" fmla="*/ 11 h 312"/>
              <a:gd name="T6" fmla="*/ 300 w 546"/>
              <a:gd name="T7" fmla="*/ 47 h 312"/>
              <a:gd name="T8" fmla="*/ 546 w 546"/>
              <a:gd name="T9" fmla="*/ 257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6" h="312">
                <a:moveTo>
                  <a:pt x="0" y="312"/>
                </a:moveTo>
                <a:cubicBezTo>
                  <a:pt x="13" y="279"/>
                  <a:pt x="55" y="163"/>
                  <a:pt x="78" y="113"/>
                </a:cubicBezTo>
                <a:cubicBezTo>
                  <a:pt x="101" y="63"/>
                  <a:pt x="101" y="22"/>
                  <a:pt x="138" y="11"/>
                </a:cubicBezTo>
                <a:cubicBezTo>
                  <a:pt x="175" y="0"/>
                  <a:pt x="232" y="6"/>
                  <a:pt x="300" y="47"/>
                </a:cubicBezTo>
                <a:cubicBezTo>
                  <a:pt x="368" y="88"/>
                  <a:pt x="495" y="213"/>
                  <a:pt x="546" y="257"/>
                </a:cubicBezTo>
              </a:path>
            </a:pathLst>
          </a:custGeom>
          <a:noFill/>
          <a:ln w="1905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pSp>
        <p:nvGrpSpPr>
          <p:cNvPr id="46" name="Group 83"/>
          <p:cNvGrpSpPr>
            <a:grpSpLocks/>
          </p:cNvGrpSpPr>
          <p:nvPr/>
        </p:nvGrpSpPr>
        <p:grpSpPr bwMode="auto">
          <a:xfrm>
            <a:off x="381000" y="5352182"/>
            <a:ext cx="8610600" cy="1173162"/>
            <a:chOff x="240" y="3178"/>
            <a:chExt cx="5424" cy="739"/>
          </a:xfrm>
        </p:grpSpPr>
        <p:grpSp>
          <p:nvGrpSpPr>
            <p:cNvPr id="47" name="Group 79"/>
            <p:cNvGrpSpPr>
              <a:grpSpLocks/>
            </p:cNvGrpSpPr>
            <p:nvPr/>
          </p:nvGrpSpPr>
          <p:grpSpPr bwMode="auto">
            <a:xfrm>
              <a:off x="240" y="3178"/>
              <a:ext cx="5424" cy="739"/>
              <a:chOff x="240" y="3188"/>
              <a:chExt cx="5424" cy="739"/>
            </a:xfrm>
          </p:grpSpPr>
          <p:sp>
            <p:nvSpPr>
              <p:cNvPr id="49" name="Rectangle 51"/>
              <p:cNvSpPr>
                <a:spLocks noChangeArrowheads="1"/>
              </p:cNvSpPr>
              <p:nvPr/>
            </p:nvSpPr>
            <p:spPr bwMode="auto">
              <a:xfrm>
                <a:off x="240" y="3188"/>
                <a:ext cx="5424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algn="just" fontAlgn="t">
                  <a:spcBef>
                    <a:spcPct val="20000"/>
                  </a:spcBef>
                </a:pPr>
                <a:r>
                  <a:rPr lang="en-US" i="1" dirty="0" smtClean="0">
                    <a:latin typeface="Verdana" pitchFamily="34" charset="0"/>
                  </a:rPr>
                  <a:t>All Stop Operation</a:t>
                </a:r>
                <a:endParaRPr lang="en-US" sz="2400" b="1" dirty="0">
                  <a:solidFill>
                    <a:schemeClr val="accent2"/>
                  </a:solidFill>
                  <a:latin typeface="Verdana" pitchFamily="34" charset="0"/>
                </a:endParaRPr>
              </a:p>
            </p:txBody>
          </p:sp>
          <p:grpSp>
            <p:nvGrpSpPr>
              <p:cNvPr id="50" name="Group 78"/>
              <p:cNvGrpSpPr>
                <a:grpSpLocks/>
              </p:cNvGrpSpPr>
              <p:nvPr/>
            </p:nvGrpSpPr>
            <p:grpSpPr bwMode="auto">
              <a:xfrm>
                <a:off x="624" y="3504"/>
                <a:ext cx="4560" cy="423"/>
                <a:chOff x="624" y="3810"/>
                <a:chExt cx="4560" cy="423"/>
              </a:xfrm>
            </p:grpSpPr>
            <p:sp>
              <p:nvSpPr>
                <p:cNvPr id="51" name="Rectangle 54"/>
                <p:cNvSpPr>
                  <a:spLocks noChangeArrowheads="1"/>
                </p:cNvSpPr>
                <p:nvPr/>
              </p:nvSpPr>
              <p:spPr bwMode="auto">
                <a:xfrm>
                  <a:off x="624" y="4041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1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2" name="Rectangle 61"/>
                <p:cNvSpPr>
                  <a:spLocks noChangeArrowheads="1"/>
                </p:cNvSpPr>
                <p:nvPr/>
              </p:nvSpPr>
              <p:spPr bwMode="auto">
                <a:xfrm>
                  <a:off x="1140" y="4032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2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3" name="Rectangle 62"/>
                <p:cNvSpPr>
                  <a:spLocks noChangeArrowheads="1"/>
                </p:cNvSpPr>
                <p:nvPr/>
              </p:nvSpPr>
              <p:spPr bwMode="auto">
                <a:xfrm>
                  <a:off x="1656" y="4032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3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4" name="Rectangle 63"/>
                <p:cNvSpPr>
                  <a:spLocks noChangeArrowheads="1"/>
                </p:cNvSpPr>
                <p:nvPr/>
              </p:nvSpPr>
              <p:spPr bwMode="auto">
                <a:xfrm>
                  <a:off x="2172" y="4041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4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5" name="Rectangle 64"/>
                <p:cNvSpPr>
                  <a:spLocks noChangeArrowheads="1"/>
                </p:cNvSpPr>
                <p:nvPr/>
              </p:nvSpPr>
              <p:spPr bwMode="auto">
                <a:xfrm>
                  <a:off x="2688" y="4032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5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6" name="Rectangle 65"/>
                <p:cNvSpPr>
                  <a:spLocks noChangeArrowheads="1"/>
                </p:cNvSpPr>
                <p:nvPr/>
              </p:nvSpPr>
              <p:spPr bwMode="auto">
                <a:xfrm>
                  <a:off x="3204" y="4032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6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7" name="Rectangle 66"/>
                <p:cNvSpPr>
                  <a:spLocks noChangeArrowheads="1"/>
                </p:cNvSpPr>
                <p:nvPr/>
              </p:nvSpPr>
              <p:spPr bwMode="auto">
                <a:xfrm>
                  <a:off x="3720" y="4041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7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8" name="Rectangle 67"/>
                <p:cNvSpPr>
                  <a:spLocks noChangeArrowheads="1"/>
                </p:cNvSpPr>
                <p:nvPr/>
              </p:nvSpPr>
              <p:spPr bwMode="auto">
                <a:xfrm>
                  <a:off x="4236" y="4032"/>
                  <a:ext cx="432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7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..</a:t>
                  </a:r>
                </a:p>
                <a:p>
                  <a:endParaRPr lang="en-US" sz="7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59" name="Rectangle 68"/>
                <p:cNvSpPr>
                  <a:spLocks noChangeArrowheads="1"/>
                </p:cNvSpPr>
                <p:nvPr/>
              </p:nvSpPr>
              <p:spPr bwMode="auto">
                <a:xfrm>
                  <a:off x="4752" y="4032"/>
                  <a:ext cx="432" cy="17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600" b="1" i="1">
                      <a:solidFill>
                        <a:schemeClr val="bg1"/>
                      </a:solidFill>
                      <a:latin typeface="Verdana" pitchFamily="34" charset="0"/>
                    </a:rPr>
                    <a:t>Station 22</a:t>
                  </a:r>
                </a:p>
                <a:p>
                  <a:endParaRPr lang="en-US" sz="600" b="1" i="1">
                    <a:solidFill>
                      <a:schemeClr val="bg1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60" name="Freeform 70"/>
                <p:cNvSpPr>
                  <a:spLocks/>
                </p:cNvSpPr>
                <p:nvPr/>
              </p:nvSpPr>
              <p:spPr bwMode="auto">
                <a:xfrm>
                  <a:off x="912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61" name="Freeform 71"/>
                <p:cNvSpPr>
                  <a:spLocks/>
                </p:cNvSpPr>
                <p:nvPr/>
              </p:nvSpPr>
              <p:spPr bwMode="auto">
                <a:xfrm>
                  <a:off x="1440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62" name="Freeform 72"/>
                <p:cNvSpPr>
                  <a:spLocks/>
                </p:cNvSpPr>
                <p:nvPr/>
              </p:nvSpPr>
              <p:spPr bwMode="auto">
                <a:xfrm>
                  <a:off x="1968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63" name="Freeform 73"/>
                <p:cNvSpPr>
                  <a:spLocks/>
                </p:cNvSpPr>
                <p:nvPr/>
              </p:nvSpPr>
              <p:spPr bwMode="auto">
                <a:xfrm>
                  <a:off x="2496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64" name="Freeform 74"/>
                <p:cNvSpPr>
                  <a:spLocks/>
                </p:cNvSpPr>
                <p:nvPr/>
              </p:nvSpPr>
              <p:spPr bwMode="auto">
                <a:xfrm>
                  <a:off x="3024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65" name="Freeform 75"/>
                <p:cNvSpPr>
                  <a:spLocks/>
                </p:cNvSpPr>
                <p:nvPr/>
              </p:nvSpPr>
              <p:spPr bwMode="auto">
                <a:xfrm>
                  <a:off x="3552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66" name="Freeform 76"/>
                <p:cNvSpPr>
                  <a:spLocks/>
                </p:cNvSpPr>
                <p:nvPr/>
              </p:nvSpPr>
              <p:spPr bwMode="auto">
                <a:xfrm>
                  <a:off x="4080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67" name="Freeform 77"/>
                <p:cNvSpPr>
                  <a:spLocks/>
                </p:cNvSpPr>
                <p:nvPr/>
              </p:nvSpPr>
              <p:spPr bwMode="auto">
                <a:xfrm>
                  <a:off x="4608" y="3810"/>
                  <a:ext cx="480" cy="224"/>
                </a:xfrm>
                <a:custGeom>
                  <a:avLst/>
                  <a:gdLst>
                    <a:gd name="T0" fmla="*/ 0 w 480"/>
                    <a:gd name="T1" fmla="*/ 224 h 224"/>
                    <a:gd name="T2" fmla="*/ 96 w 480"/>
                    <a:gd name="T3" fmla="*/ 32 h 224"/>
                    <a:gd name="T4" fmla="*/ 240 w 480"/>
                    <a:gd name="T5" fmla="*/ 32 h 224"/>
                    <a:gd name="T6" fmla="*/ 480 w 480"/>
                    <a:gd name="T7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0" h="224">
                      <a:moveTo>
                        <a:pt x="0" y="224"/>
                      </a:moveTo>
                      <a:cubicBezTo>
                        <a:pt x="28" y="144"/>
                        <a:pt x="56" y="64"/>
                        <a:pt x="96" y="32"/>
                      </a:cubicBezTo>
                      <a:cubicBezTo>
                        <a:pt x="136" y="0"/>
                        <a:pt x="176" y="0"/>
                        <a:pt x="240" y="32"/>
                      </a:cubicBezTo>
                      <a:cubicBezTo>
                        <a:pt x="304" y="64"/>
                        <a:pt x="448" y="200"/>
                        <a:pt x="480" y="224"/>
                      </a:cubicBezTo>
                    </a:path>
                  </a:pathLst>
                </a:custGeom>
                <a:noFill/>
                <a:ln w="19050" cmpd="sng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CL"/>
                </a:p>
              </p:txBody>
            </p:sp>
          </p:grpSp>
        </p:grpSp>
        <p:sp>
          <p:nvSpPr>
            <p:cNvPr id="48" name="Rectangle 80"/>
            <p:cNvSpPr>
              <a:spLocks noChangeArrowheads="1"/>
            </p:cNvSpPr>
            <p:nvPr/>
          </p:nvSpPr>
          <p:spPr bwMode="auto">
            <a:xfrm>
              <a:off x="5148" y="3430"/>
              <a:ext cx="48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i="1">
                  <a:latin typeface="Verdana" pitchFamily="34" charset="0"/>
                </a:rPr>
                <a:t>44 min</a:t>
              </a:r>
            </a:p>
          </p:txBody>
        </p:sp>
      </p:grpSp>
      <p:sp>
        <p:nvSpPr>
          <p:cNvPr id="68" name="Rectangle 81"/>
          <p:cNvSpPr>
            <a:spLocks noChangeArrowheads="1"/>
          </p:cNvSpPr>
          <p:nvPr/>
        </p:nvSpPr>
        <p:spPr bwMode="auto">
          <a:xfrm>
            <a:off x="8172450" y="5741119"/>
            <a:ext cx="774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>
                <a:latin typeface="Verdana" pitchFamily="34" charset="0"/>
              </a:rPr>
              <a:t>35 min</a:t>
            </a:r>
          </a:p>
        </p:txBody>
      </p:sp>
    </p:spTree>
    <p:extLst>
      <p:ext uri="{BB962C8B-B14F-4D97-AF65-F5344CB8AC3E}">
        <p14:creationId xmlns:p14="http://schemas.microsoft.com/office/powerpoint/2010/main" val="16489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utoUpdateAnimBg="0"/>
      <p:bldP spid="18" grpId="0" animBg="1"/>
      <p:bldP spid="31" grpId="0" animBg="1"/>
      <p:bldP spid="40" grpId="0" animBg="1"/>
      <p:bldP spid="45" grpId="0" animBg="1"/>
      <p:bldP spid="6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Time-space Diagram</a:t>
            </a:r>
            <a:endParaRPr lang="es-CL" dirty="0"/>
          </a:p>
        </p:txBody>
      </p:sp>
      <p:pic>
        <p:nvPicPr>
          <p:cNvPr id="6" name="Espace réservé du contenu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1103086"/>
            <a:ext cx="7792775" cy="556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54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1805</TotalTime>
  <Words>2341</Words>
  <Application>Microsoft Office PowerPoint</Application>
  <PresentationFormat>On-screen Show (4:3)</PresentationFormat>
  <Paragraphs>430</Paragraphs>
  <Slides>62</Slides>
  <Notes>16</Notes>
  <HiddenSlides>14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Rotonde</vt:lpstr>
      <vt:lpstr>Tema de Office</vt:lpstr>
      <vt:lpstr>1_Tema de Office</vt:lpstr>
      <vt:lpstr>Gráfico</vt:lpstr>
      <vt:lpstr>A Continuous-Approximation Model to Optimize Common Stations` Density for Skip-Stop Operations</vt:lpstr>
      <vt:lpstr>Outline</vt:lpstr>
      <vt:lpstr>Motivation – February 2007</vt:lpstr>
      <vt:lpstr>PowerPoint Presentation</vt:lpstr>
      <vt:lpstr>PowerPoint Presentation</vt:lpstr>
      <vt:lpstr>How to increase capacity?</vt:lpstr>
      <vt:lpstr>PowerPoint Presentation</vt:lpstr>
      <vt:lpstr>Skip-stop operation</vt:lpstr>
      <vt:lpstr>Time-space Diagram</vt:lpstr>
      <vt:lpstr>Skip-stop operation</vt:lpstr>
      <vt:lpstr>Skip-stop operation: Implementation</vt:lpstr>
      <vt:lpstr>Skip-stop operation: Results</vt:lpstr>
      <vt:lpstr>Skip-stop operation: Results</vt:lpstr>
      <vt:lpstr>Two Research questions</vt:lpstr>
      <vt:lpstr>Skip-stop definitions</vt:lpstr>
      <vt:lpstr>Continuous Approximation Model</vt:lpstr>
      <vt:lpstr>Modeling Assumptions</vt:lpstr>
      <vt:lpstr>Model Parameters</vt:lpstr>
      <vt:lpstr>Single Decision Variable</vt:lpstr>
      <vt:lpstr>All stop service Model</vt:lpstr>
      <vt:lpstr>All stop service Model</vt:lpstr>
      <vt:lpstr>All stop service Model</vt:lpstr>
      <vt:lpstr>All stop service Model</vt:lpstr>
      <vt:lpstr>Skip-stop Service Model</vt:lpstr>
      <vt:lpstr>Example: type 1</vt:lpstr>
      <vt:lpstr>Skip-stop Service Model</vt:lpstr>
      <vt:lpstr>Example: type 2</vt:lpstr>
      <vt:lpstr>Skip-stop Service Model</vt:lpstr>
      <vt:lpstr>Example: type 3</vt:lpstr>
      <vt:lpstr>Skip-stop Service Model</vt:lpstr>
      <vt:lpstr>Example: type 4</vt:lpstr>
      <vt:lpstr>Skip-stop Service Model</vt:lpstr>
      <vt:lpstr>Example: type 5</vt:lpstr>
      <vt:lpstr>Skip-stop Service Model</vt:lpstr>
      <vt:lpstr>Skip-stop Service Model</vt:lpstr>
      <vt:lpstr>Skip-stop Service Model</vt:lpstr>
      <vt:lpstr>Skip-stop Service Model</vt:lpstr>
      <vt:lpstr>Case Study</vt:lpstr>
      <vt:lpstr>Case Study</vt:lpstr>
      <vt:lpstr>Analysis of results</vt:lpstr>
      <vt:lpstr>Effect of different parameters in the Objective Function</vt:lpstr>
      <vt:lpstr>Effect of each term on the objective function</vt:lpstr>
      <vt:lpstr>Sensitivity analysis on fleet size</vt:lpstr>
      <vt:lpstr>Sensitivity analysis on line (trip) length</vt:lpstr>
      <vt:lpstr>Sensitivity analysis on value of time</vt:lpstr>
      <vt:lpstr>Sensitivity analysis on the volume of passengers</vt:lpstr>
      <vt:lpstr>Sensitivity analysis on density of  existing stations</vt:lpstr>
      <vt:lpstr>Conclusions</vt:lpstr>
      <vt:lpstr>Conclusions/Observations</vt:lpstr>
      <vt:lpstr>A Continuous-Approximation Model to Optimize Common Stations` Density for Skip-Stop Operations</vt:lpstr>
      <vt:lpstr>Benefits of increased travel speed</vt:lpstr>
      <vt:lpstr>Análisis de sensibilidad (evaluación social)</vt:lpstr>
      <vt:lpstr>Influencia de la variable en la FO</vt:lpstr>
      <vt:lpstr>Skip-stop Service Model</vt:lpstr>
      <vt:lpstr>Modelación del servicio expreso</vt:lpstr>
      <vt:lpstr>Modelación del servicio expreso</vt:lpstr>
      <vt:lpstr>Aparte sobre los headways</vt:lpstr>
      <vt:lpstr>Contenidos</vt:lpstr>
      <vt:lpstr>Base del trabajo</vt:lpstr>
      <vt:lpstr>Contenidos</vt:lpstr>
      <vt:lpstr>« Cada estación es equiprobable »</vt:lpstr>
      <vt:lpstr>« No hay problemas de capacidad »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Informs 2011 CA for Skip stop operation</dc:title>
  <dc:creator>Freyss Muñoz Giesen</dc:creator>
  <cp:lastModifiedBy>Heuvelman</cp:lastModifiedBy>
  <cp:revision>219</cp:revision>
  <dcterms:created xsi:type="dcterms:W3CDTF">2009-12-01T18:09:15Z</dcterms:created>
  <dcterms:modified xsi:type="dcterms:W3CDTF">2013-07-17T13:06:57Z</dcterms:modified>
</cp:coreProperties>
</file>