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2" r:id="rId3"/>
    <p:sldId id="336" r:id="rId4"/>
    <p:sldId id="304" r:id="rId5"/>
    <p:sldId id="311" r:id="rId6"/>
    <p:sldId id="310" r:id="rId7"/>
    <p:sldId id="260" r:id="rId8"/>
    <p:sldId id="335" r:id="rId9"/>
    <p:sldId id="261" r:id="rId10"/>
    <p:sldId id="295" r:id="rId11"/>
    <p:sldId id="326" r:id="rId12"/>
    <p:sldId id="329" r:id="rId13"/>
    <p:sldId id="268" r:id="rId14"/>
    <p:sldId id="321" r:id="rId15"/>
    <p:sldId id="273" r:id="rId16"/>
    <p:sldId id="270" r:id="rId17"/>
    <p:sldId id="332" r:id="rId18"/>
    <p:sldId id="271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27" autoAdjust="0"/>
    <p:restoredTop sz="90929"/>
  </p:normalViewPr>
  <p:slideViewPr>
    <p:cSldViewPr>
      <p:cViewPr varScale="1">
        <p:scale>
          <a:sx n="79" d="100"/>
          <a:sy n="79" d="100"/>
        </p:scale>
        <p:origin x="-8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6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93032" y="9098284"/>
            <a:ext cx="3170238" cy="479425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200"/>
            </a:lvl1pPr>
          </a:lstStyle>
          <a:p>
            <a:fld id="{A32D189B-BD31-45C0-86EB-FE7723A11EB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1" y="152402"/>
            <a:ext cx="3170238" cy="479425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200"/>
            </a:lvl1pPr>
          </a:lstStyle>
          <a:p>
            <a:fld id="{B1477CDF-2031-4835-8B94-8D192A475A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109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3" y="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2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3" y="912114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94D335-E479-4FCD-ACB4-41BF94556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119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B0DFD-F4FF-48F6-99F6-F662A5C9C113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study is largely motivated by the fall and rise</a:t>
            </a:r>
            <a:r>
              <a:rPr lang="en-US" baseline="0" dirty="0" smtClean="0"/>
              <a:t> of the I-35W bridge. On Aug. 1, 2007, the bridge collapsed, and on Sept 18, 2008 the bridge was reopened with a cost of $250m. Here is Minneapolis downtown, and my office is roughly here, 10 minutes walk from the bridge site. </a:t>
            </a:r>
          </a:p>
          <a:p>
            <a:r>
              <a:rPr lang="en-US" baseline="0" dirty="0" smtClean="0"/>
              <a:t>Tragic event, 13 dead, but give us a perfect opportunity to study the traffic equilibration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1D655-84EB-40D5-B556-36148F03AF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\</a:t>
            </a:r>
            <a:r>
              <a:rPr lang="en-US" dirty="0" err="1" smtClean="0"/>
              <a:t>eps</a:t>
            </a:r>
            <a:r>
              <a:rPr lang="en-US" baseline="0" dirty="0" smtClean="0"/>
              <a:t> is given. Let’s start from \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=0. Monotonic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C18FD-82DE-4C95-978F-5D525559AB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44A09-5E0F-4DEE-BE3B-7FDA170D8B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174" name="Picture 6" descr="UofM-3_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6" name="Picture 12" descr="UofM-3_T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/>
          <a:lstStyle/>
          <a:p>
            <a:r>
              <a:rPr lang="en-US" sz="4000" dirty="0" smtClean="0"/>
              <a:t>Boundedly Rational </a:t>
            </a:r>
            <a:br>
              <a:rPr lang="en-US" sz="4000" dirty="0" smtClean="0"/>
            </a:br>
            <a:r>
              <a:rPr lang="en-US" sz="4000" dirty="0" smtClean="0"/>
              <a:t>User Equilibria (BRUE):</a:t>
            </a:r>
            <a:br>
              <a:rPr lang="en-US" sz="4000" dirty="0" smtClean="0"/>
            </a:br>
            <a:r>
              <a:rPr lang="en-US" sz="2800" dirty="0" smtClean="0"/>
              <a:t>Mathematical Formulation and Solution Sets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467600" cy="2667000"/>
          </a:xfrm>
        </p:spPr>
        <p:txBody>
          <a:bodyPr/>
          <a:lstStyle/>
          <a:p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Xuan Di</a:t>
            </a:r>
            <a:r>
              <a:rPr lang="en-US" altLang="zh-CN" sz="1600" b="1" baseline="30000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, Henry X. Liu</a:t>
            </a:r>
            <a:r>
              <a:rPr lang="en-US" altLang="zh-CN" sz="1600" b="1" baseline="30000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, Jong-Shi Pang</a:t>
            </a:r>
            <a:r>
              <a:rPr lang="en-US" altLang="zh-CN" sz="1600" b="1" baseline="30000" dirty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, Xuegang (Jeff) Ban</a:t>
            </a:r>
            <a:r>
              <a:rPr lang="en-US" altLang="zh-CN" sz="1600" b="1" baseline="30000" dirty="0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endParaRPr lang="en-US" altLang="zh-CN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altLang="zh-CN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University of Minnesota, Twin Cities</a:t>
            </a:r>
          </a:p>
          <a:p>
            <a:r>
              <a:rPr lang="en-US" altLang="zh-CN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University of Illinois at Urbana-Champaign</a:t>
            </a:r>
          </a:p>
          <a:p>
            <a:r>
              <a:rPr lang="en-US" altLang="zh-CN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Rensselaer Polytechnic Institute </a:t>
            </a:r>
          </a:p>
          <a:p>
            <a:endParaRPr lang="en-US" sz="2000" dirty="0" smtClean="0">
              <a:solidFill>
                <a:srgbClr val="7A0019"/>
              </a:solidFill>
              <a:ea typeface="+mj-ea"/>
              <a:cs typeface="+mj-cs"/>
            </a:endParaRPr>
          </a:p>
          <a:p>
            <a:r>
              <a:rPr lang="en-US" sz="2000" dirty="0" smtClean="0">
                <a:solidFill>
                  <a:srgbClr val="7A0019"/>
                </a:solidFill>
                <a:latin typeface="Arial Black" pitchFamily="34" charset="0"/>
                <a:ea typeface="+mj-ea"/>
                <a:cs typeface="+mj-cs"/>
              </a:rPr>
              <a:t>20</a:t>
            </a:r>
            <a:r>
              <a:rPr lang="en-US" sz="2000" baseline="30000" dirty="0" smtClean="0">
                <a:solidFill>
                  <a:srgbClr val="7A0019"/>
                </a:solidFill>
                <a:latin typeface="Arial Black" pitchFamily="34" charset="0"/>
                <a:ea typeface="+mj-ea"/>
                <a:cs typeface="+mj-cs"/>
              </a:rPr>
              <a:t>th</a:t>
            </a:r>
            <a:r>
              <a:rPr lang="en-US" sz="2000" dirty="0" smtClean="0">
                <a:solidFill>
                  <a:srgbClr val="7A0019"/>
                </a:solidFill>
                <a:latin typeface="Arial Black" pitchFamily="34" charset="0"/>
                <a:ea typeface="+mj-ea"/>
                <a:cs typeface="+mj-cs"/>
              </a:rPr>
              <a:t> International Symposium on </a:t>
            </a:r>
          </a:p>
          <a:p>
            <a:r>
              <a:rPr lang="en-US" sz="2000" dirty="0" smtClean="0">
                <a:solidFill>
                  <a:srgbClr val="7A0019"/>
                </a:solidFill>
                <a:latin typeface="Arial Black" pitchFamily="34" charset="0"/>
                <a:ea typeface="+mj-ea"/>
                <a:cs typeface="+mj-cs"/>
              </a:rPr>
              <a:t>Transportation &amp; Traffic Theory</a:t>
            </a:r>
          </a:p>
          <a:p>
            <a:r>
              <a:rPr lang="en-US" sz="2000" dirty="0" smtClean="0">
                <a:solidFill>
                  <a:srgbClr val="7A0019"/>
                </a:solidFill>
                <a:latin typeface="Arial Black" pitchFamily="34" charset="0"/>
                <a:ea typeface="+mj-ea"/>
                <a:cs typeface="+mj-cs"/>
              </a:rPr>
              <a:t>Noordwijk, the Netherlands</a:t>
            </a:r>
          </a:p>
          <a:p>
            <a:r>
              <a:rPr lang="en-US" sz="2000" dirty="0" smtClean="0">
                <a:solidFill>
                  <a:srgbClr val="7A0019"/>
                </a:solidFill>
                <a:latin typeface="Arial Black" pitchFamily="34" charset="0"/>
                <a:ea typeface="+mj-ea"/>
                <a:cs typeface="+mj-cs"/>
              </a:rPr>
              <a:t>July 17-July 19, 2013</a:t>
            </a:r>
          </a:p>
        </p:txBody>
      </p:sp>
      <p:pic>
        <p:nvPicPr>
          <p:cNvPr id="6" name="Picture 5" descr="istt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943600"/>
            <a:ext cx="953519" cy="914400"/>
          </a:xfrm>
          <a:prstGeom prst="rect">
            <a:avLst/>
          </a:prstGeom>
        </p:spPr>
      </p:pic>
      <p:pic>
        <p:nvPicPr>
          <p:cNvPr id="5" name="Picture 4" descr="276802_143421115747149_692979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5943600"/>
            <a:ext cx="17145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BRUE flow 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Non-convexity (Lou et al., 2010)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Worst flow pattern (maximum system travel time)</a:t>
            </a:r>
          </a:p>
          <a:p>
            <a:pPr lvl="0">
              <a:buNone/>
              <a:defRPr/>
            </a:pP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Assumptions: 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en-US" dirty="0" smtClean="0"/>
              <a:t> Fixed demand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en-US" dirty="0" smtClean="0"/>
              <a:t> Continuous cost function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810000"/>
            <a:ext cx="647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5"/>
          <p:cNvSpPr txBox="1">
            <a:spLocks/>
          </p:cNvSpPr>
          <p:nvPr/>
        </p:nvSpPr>
        <p:spPr bwMode="auto">
          <a:xfrm>
            <a:off x="5903913" y="198437"/>
            <a:ext cx="9540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Ɛ=2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914400" y="685800"/>
            <a:ext cx="2895600" cy="457200"/>
          </a:xfrm>
          <a:prstGeom prst="curvedDownArrow">
            <a:avLst>
              <a:gd name="adj1" fmla="val 25000"/>
              <a:gd name="adj2" fmla="val 50000"/>
              <a:gd name="adj3" fmla="val 30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31"/>
          <p:cNvGrpSpPr/>
          <p:nvPr/>
        </p:nvGrpSpPr>
        <p:grpSpPr>
          <a:xfrm>
            <a:off x="838200" y="838200"/>
            <a:ext cx="3048000" cy="1503995"/>
            <a:chOff x="914400" y="3288268"/>
            <a:chExt cx="3048000" cy="1503995"/>
          </a:xfrm>
        </p:grpSpPr>
        <p:sp>
          <p:nvSpPr>
            <p:cNvPr id="33" name="Arc 32"/>
            <p:cNvSpPr/>
            <p:nvPr/>
          </p:nvSpPr>
          <p:spPr>
            <a:xfrm>
              <a:off x="990600" y="3288268"/>
              <a:ext cx="2743200" cy="838200"/>
            </a:xfrm>
            <a:prstGeom prst="arc">
              <a:avLst>
                <a:gd name="adj1" fmla="val 10992333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14400" y="35168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81400" y="35930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1239604" y="3821687"/>
              <a:ext cx="2397592" cy="461665"/>
              <a:chOff x="1239604" y="3505200"/>
              <a:chExt cx="2397592" cy="1211560"/>
            </a:xfrm>
          </p:grpSpPr>
          <p:cxnSp>
            <p:nvCxnSpPr>
              <p:cNvPr id="41" name="Shape 33"/>
              <p:cNvCxnSpPr>
                <a:stCxn id="34" idx="5"/>
                <a:endCxn id="35" idx="3"/>
              </p:cNvCxnSpPr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209800" y="3505200"/>
                <a:ext cx="356188" cy="12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>
              <a:off x="1143000" y="3784306"/>
              <a:ext cx="2590800" cy="1007957"/>
              <a:chOff x="1239604" y="3525604"/>
              <a:chExt cx="2397592" cy="473444"/>
            </a:xfrm>
          </p:grpSpPr>
          <p:cxnSp>
            <p:nvCxnSpPr>
              <p:cNvPr id="39" name="Shape 33"/>
              <p:cNvCxnSpPr/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209800" y="3782201"/>
                <a:ext cx="301686" cy="21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6019800" y="408823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P={1,2,3}</a:t>
            </a:r>
          </a:p>
        </p:txBody>
      </p:sp>
      <p:sp>
        <p:nvSpPr>
          <p:cNvPr id="66" name="Curved Down Arrow 65"/>
          <p:cNvSpPr/>
          <p:nvPr/>
        </p:nvSpPr>
        <p:spPr>
          <a:xfrm>
            <a:off x="4914461" y="711061"/>
            <a:ext cx="2895600" cy="457200"/>
          </a:xfrm>
          <a:prstGeom prst="curvedDownArrow">
            <a:avLst>
              <a:gd name="adj1" fmla="val 25000"/>
              <a:gd name="adj2" fmla="val 50000"/>
              <a:gd name="adj3" fmla="val 30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67" name="Group 31"/>
          <p:cNvGrpSpPr/>
          <p:nvPr/>
        </p:nvGrpSpPr>
        <p:grpSpPr>
          <a:xfrm>
            <a:off x="4838261" y="863461"/>
            <a:ext cx="3048000" cy="1503995"/>
            <a:chOff x="914400" y="3288268"/>
            <a:chExt cx="3048000" cy="1503995"/>
          </a:xfrm>
        </p:grpSpPr>
        <p:sp>
          <p:nvSpPr>
            <p:cNvPr id="72" name="Arc 71"/>
            <p:cNvSpPr/>
            <p:nvPr/>
          </p:nvSpPr>
          <p:spPr>
            <a:xfrm>
              <a:off x="990600" y="3288268"/>
              <a:ext cx="2743200" cy="838200"/>
            </a:xfrm>
            <a:prstGeom prst="arc">
              <a:avLst>
                <a:gd name="adj1" fmla="val 10992333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14400" y="35168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581400" y="35930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37"/>
            <p:cNvGrpSpPr/>
            <p:nvPr/>
          </p:nvGrpSpPr>
          <p:grpSpPr>
            <a:xfrm>
              <a:off x="1239604" y="3821687"/>
              <a:ext cx="2397592" cy="461665"/>
              <a:chOff x="1239604" y="3505200"/>
              <a:chExt cx="2397592" cy="1211560"/>
            </a:xfrm>
          </p:grpSpPr>
          <p:cxnSp>
            <p:nvCxnSpPr>
              <p:cNvPr id="81" name="Shape 33"/>
              <p:cNvCxnSpPr>
                <a:stCxn id="74" idx="5"/>
                <a:endCxn id="75" idx="3"/>
              </p:cNvCxnSpPr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2209800" y="3505200"/>
                <a:ext cx="356188" cy="12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78" name="Group 37"/>
            <p:cNvGrpSpPr/>
            <p:nvPr/>
          </p:nvGrpSpPr>
          <p:grpSpPr>
            <a:xfrm>
              <a:off x="1143000" y="3784306"/>
              <a:ext cx="2590800" cy="1007957"/>
              <a:chOff x="1239604" y="3525604"/>
              <a:chExt cx="2397592" cy="473444"/>
            </a:xfrm>
          </p:grpSpPr>
          <p:cxnSp>
            <p:nvCxnSpPr>
              <p:cNvPr id="79" name="Shape 33"/>
              <p:cNvCxnSpPr/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2209800" y="3782201"/>
                <a:ext cx="301686" cy="21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</p:grpSp>
      <p:sp>
        <p:nvSpPr>
          <p:cNvPr id="83" name="Curved Up Arrow 82"/>
          <p:cNvSpPr/>
          <p:nvPr/>
        </p:nvSpPr>
        <p:spPr>
          <a:xfrm>
            <a:off x="4990661" y="1320660"/>
            <a:ext cx="2553139" cy="279540"/>
          </a:xfrm>
          <a:prstGeom prst="curvedUpArrow">
            <a:avLst>
              <a:gd name="adj1" fmla="val 38417"/>
              <a:gd name="adj2" fmla="val 103513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6" name="Text Placeholder 65"/>
          <p:cNvSpPr txBox="1">
            <a:spLocks/>
          </p:cNvSpPr>
          <p:nvPr/>
        </p:nvSpPr>
        <p:spPr bwMode="auto">
          <a:xfrm>
            <a:off x="1828800" y="213518"/>
            <a:ext cx="914400" cy="47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Ɛ=0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5447861" y="3352800"/>
            <a:ext cx="3162739" cy="218323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P</a:t>
            </a:r>
            <a:r>
              <a:rPr lang="en-US" kern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Ɛ=5</a:t>
            </a:r>
            <a:endParaRPr lang="en-US" baseline="-25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ea typeface="ＭＳ Ｐゴシック" pitchFamily="16" charset="-128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5685263" y="4789405"/>
            <a:ext cx="334537" cy="40727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ＭＳ Ｐゴシック" pitchFamily="16" charset="-128"/>
              </a:rPr>
              <a:t>3</a:t>
            </a:r>
            <a:endParaRPr kumimoji="0" lang="en-US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ＭＳ Ｐゴシック" pitchFamily="16" charset="-128"/>
            </a:endParaRPr>
          </a:p>
        </p:txBody>
      </p:sp>
      <p:sp>
        <p:nvSpPr>
          <p:cNvPr id="44" name="Curved Down Arrow 43"/>
          <p:cNvSpPr/>
          <p:nvPr/>
        </p:nvSpPr>
        <p:spPr>
          <a:xfrm>
            <a:off x="990600" y="3505200"/>
            <a:ext cx="2895600" cy="457200"/>
          </a:xfrm>
          <a:prstGeom prst="curvedDownArrow">
            <a:avLst>
              <a:gd name="adj1" fmla="val 25000"/>
              <a:gd name="adj2" fmla="val 50000"/>
              <a:gd name="adj3" fmla="val 30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5" name="Group 31"/>
          <p:cNvGrpSpPr/>
          <p:nvPr/>
        </p:nvGrpSpPr>
        <p:grpSpPr>
          <a:xfrm>
            <a:off x="914400" y="3657600"/>
            <a:ext cx="3048000" cy="1503995"/>
            <a:chOff x="914400" y="3288268"/>
            <a:chExt cx="3048000" cy="1503995"/>
          </a:xfrm>
        </p:grpSpPr>
        <p:sp>
          <p:nvSpPr>
            <p:cNvPr id="46" name="Arc 45"/>
            <p:cNvSpPr/>
            <p:nvPr/>
          </p:nvSpPr>
          <p:spPr>
            <a:xfrm>
              <a:off x="990600" y="3288268"/>
              <a:ext cx="2743200" cy="838200"/>
            </a:xfrm>
            <a:prstGeom prst="arc">
              <a:avLst>
                <a:gd name="adj1" fmla="val 10992333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914400" y="35168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581400" y="35930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37"/>
            <p:cNvGrpSpPr/>
            <p:nvPr/>
          </p:nvGrpSpPr>
          <p:grpSpPr>
            <a:xfrm>
              <a:off x="1239604" y="3821687"/>
              <a:ext cx="2397592" cy="461665"/>
              <a:chOff x="1239604" y="3505200"/>
              <a:chExt cx="2397592" cy="1211560"/>
            </a:xfrm>
          </p:grpSpPr>
          <p:cxnSp>
            <p:nvCxnSpPr>
              <p:cNvPr id="53" name="Shape 33"/>
              <p:cNvCxnSpPr>
                <a:stCxn id="47" idx="5"/>
                <a:endCxn id="48" idx="3"/>
              </p:cNvCxnSpPr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2209800" y="3505200"/>
                <a:ext cx="356188" cy="12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50" name="Group 37"/>
            <p:cNvGrpSpPr/>
            <p:nvPr/>
          </p:nvGrpSpPr>
          <p:grpSpPr>
            <a:xfrm>
              <a:off x="1143000" y="3784306"/>
              <a:ext cx="2590800" cy="1007957"/>
              <a:chOff x="1239604" y="3525604"/>
              <a:chExt cx="2397592" cy="473444"/>
            </a:xfrm>
          </p:grpSpPr>
          <p:cxnSp>
            <p:nvCxnSpPr>
              <p:cNvPr id="51" name="Shape 33"/>
              <p:cNvCxnSpPr/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2209800" y="3782201"/>
                <a:ext cx="301686" cy="21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</p:grpSp>
      <p:sp>
        <p:nvSpPr>
          <p:cNvPr id="55" name="Curved Up Arrow 54"/>
          <p:cNvSpPr/>
          <p:nvPr/>
        </p:nvSpPr>
        <p:spPr>
          <a:xfrm>
            <a:off x="1066800" y="4114800"/>
            <a:ext cx="2590800" cy="228600"/>
          </a:xfrm>
          <a:prstGeom prst="curvedUpArrow">
            <a:avLst>
              <a:gd name="adj1" fmla="val 25000"/>
              <a:gd name="adj2" fmla="val 109956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Curved Up Arrow 55"/>
          <p:cNvSpPr/>
          <p:nvPr/>
        </p:nvSpPr>
        <p:spPr>
          <a:xfrm>
            <a:off x="1066800" y="4343400"/>
            <a:ext cx="2743200" cy="60960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Text Placeholder 65"/>
          <p:cNvSpPr txBox="1">
            <a:spLocks/>
          </p:cNvSpPr>
          <p:nvPr/>
        </p:nvSpPr>
        <p:spPr bwMode="auto">
          <a:xfrm>
            <a:off x="1981200" y="3048000"/>
            <a:ext cx="838200" cy="50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Ɛ=5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9159" y="2218736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 Black" pitchFamily="34" charset="0"/>
              </a:rPr>
              <a:t>P</a:t>
            </a:r>
            <a:r>
              <a:rPr lang="en-US" sz="2800" baseline="-25000" smtClean="0">
                <a:solidFill>
                  <a:srgbClr val="C00000"/>
                </a:solidFill>
                <a:latin typeface="Arial Black" pitchFamily="34" charset="0"/>
              </a:rPr>
              <a:t>UE</a:t>
            </a:r>
            <a:r>
              <a:rPr lang="en-US" sz="2800" smtClean="0">
                <a:solidFill>
                  <a:srgbClr val="C00000"/>
                </a:solidFill>
                <a:latin typeface="Arial Black" pitchFamily="34" charset="0"/>
              </a:rPr>
              <a:t>={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1}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5486400" y="2209800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P</a:t>
            </a:r>
            <a:r>
              <a:rPr lang="en-US" sz="2800" baseline="30000" dirty="0" smtClean="0">
                <a:solidFill>
                  <a:srgbClr val="C00000"/>
                </a:solidFill>
                <a:latin typeface="Arial Black" pitchFamily="34" charset="0"/>
              </a:rPr>
              <a:t>Ɛ=2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={1,2}</a:t>
            </a:r>
            <a:endParaRPr lang="en-US" sz="2800" dirty="0"/>
          </a:p>
        </p:txBody>
      </p:sp>
      <p:sp>
        <p:nvSpPr>
          <p:cNvPr id="63" name="Rounded Rectangle 62"/>
          <p:cNvSpPr/>
          <p:nvPr/>
        </p:nvSpPr>
        <p:spPr bwMode="auto">
          <a:xfrm>
            <a:off x="6400800" y="3825079"/>
            <a:ext cx="1951364" cy="1457888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6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kern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Ɛ=2</a:t>
            </a:r>
            <a:endParaRPr lang="en-US" baseline="-25000" dirty="0"/>
          </a:p>
        </p:txBody>
      </p:sp>
      <p:sp>
        <p:nvSpPr>
          <p:cNvPr id="95" name="Rounded Rectangle 94"/>
          <p:cNvSpPr/>
          <p:nvPr/>
        </p:nvSpPr>
        <p:spPr bwMode="auto">
          <a:xfrm>
            <a:off x="6669836" y="4349847"/>
            <a:ext cx="912064" cy="88139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P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UE</a:t>
            </a:r>
          </a:p>
        </p:txBody>
      </p:sp>
      <p:sp>
        <p:nvSpPr>
          <p:cNvPr id="97" name="Oval 96"/>
          <p:cNvSpPr/>
          <p:nvPr/>
        </p:nvSpPr>
        <p:spPr bwMode="auto">
          <a:xfrm>
            <a:off x="7772400" y="4774037"/>
            <a:ext cx="3048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ＭＳ Ｐゴシック" pitchFamily="16" charset="-128"/>
              </a:rPr>
              <a:t>2</a:t>
            </a:r>
          </a:p>
        </p:txBody>
      </p:sp>
      <p:sp>
        <p:nvSpPr>
          <p:cNvPr id="96" name="Oval 95"/>
          <p:cNvSpPr/>
          <p:nvPr/>
        </p:nvSpPr>
        <p:spPr bwMode="auto">
          <a:xfrm>
            <a:off x="7224625" y="4424146"/>
            <a:ext cx="3048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ＭＳ Ｐゴシック" pitchFamily="16" charset="-128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138102" y="5115580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P</a:t>
            </a:r>
            <a:r>
              <a:rPr lang="en-US" sz="2800" baseline="30000" dirty="0" smtClean="0">
                <a:solidFill>
                  <a:srgbClr val="C00000"/>
                </a:solidFill>
                <a:latin typeface="Arial Black" pitchFamily="34" charset="0"/>
              </a:rPr>
              <a:t>Ɛ=5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={1,2,3}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6" grpId="0" animBg="1"/>
      <p:bldP spid="83" grpId="0" animBg="1"/>
      <p:bldP spid="44" grpId="0" animBg="1"/>
      <p:bldP spid="55" grpId="0" animBg="1"/>
      <p:bldP spid="56" grpId="0" animBg="1"/>
      <p:bldP spid="58" grpId="0"/>
      <p:bldP spid="62" grpId="0"/>
      <p:bldP spid="63" grpId="0" animBg="1"/>
      <p:bldP spid="95" grpId="0" animBg="1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267200" cy="371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524000"/>
          </a:xfrm>
        </p:spPr>
        <p:txBody>
          <a:bodyPr/>
          <a:lstStyle/>
          <a:p>
            <a:r>
              <a:rPr lang="en-US" sz="4000" dirty="0" smtClean="0"/>
              <a:t>Monotonic Utilized Path Sets</a:t>
            </a:r>
            <a:endParaRPr lang="en-US" sz="4000" dirty="0"/>
          </a:p>
        </p:txBody>
      </p:sp>
      <p:sp>
        <p:nvSpPr>
          <p:cNvPr id="66" name="Rounded Rectangle 65"/>
          <p:cNvSpPr/>
          <p:nvPr/>
        </p:nvSpPr>
        <p:spPr bwMode="auto">
          <a:xfrm>
            <a:off x="304800" y="1505514"/>
            <a:ext cx="3657600" cy="32004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P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762000" y="1886514"/>
            <a:ext cx="2819400" cy="25908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6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kern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Ɛ</a:t>
            </a:r>
            <a:r>
              <a:rPr lang="en-US" kern="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r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J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914400" y="2419914"/>
            <a:ext cx="2286000" cy="19812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rPr>
              <a:t>...</a:t>
            </a:r>
          </a:p>
        </p:txBody>
      </p:sp>
      <p:sp>
        <p:nvSpPr>
          <p:cNvPr id="75" name="Rounded Rectangle 74"/>
          <p:cNvSpPr/>
          <p:nvPr/>
        </p:nvSpPr>
        <p:spPr bwMode="auto">
          <a:xfrm>
            <a:off x="1066800" y="2953314"/>
            <a:ext cx="1981200" cy="144780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6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kern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Ɛ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9" name="Rounded Rectangle 68"/>
          <p:cNvSpPr/>
          <p:nvPr/>
        </p:nvSpPr>
        <p:spPr bwMode="auto">
          <a:xfrm>
            <a:off x="1524000" y="3486714"/>
            <a:ext cx="1219200" cy="609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P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UE</a:t>
            </a:r>
          </a:p>
        </p:txBody>
      </p:sp>
      <p:grpSp>
        <p:nvGrpSpPr>
          <p:cNvPr id="3" name="Group 87"/>
          <p:cNvGrpSpPr/>
          <p:nvPr/>
        </p:nvGrpSpPr>
        <p:grpSpPr>
          <a:xfrm>
            <a:off x="3124200" y="1734114"/>
            <a:ext cx="4800600" cy="2743200"/>
            <a:chOff x="2971800" y="2438400"/>
            <a:chExt cx="4800600" cy="2743200"/>
          </a:xfrm>
        </p:grpSpPr>
        <p:grpSp>
          <p:nvGrpSpPr>
            <p:cNvPr id="4" name="Group 83"/>
            <p:cNvGrpSpPr/>
            <p:nvPr/>
          </p:nvGrpSpPr>
          <p:grpSpPr>
            <a:xfrm>
              <a:off x="7253049" y="5029200"/>
              <a:ext cx="519351" cy="152400"/>
              <a:chOff x="4745233" y="2514600"/>
              <a:chExt cx="572096" cy="1524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922041" y="2590800"/>
                <a:ext cx="395288" cy="0"/>
              </a:xfrm>
              <a:prstGeom prst="lin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4745233" y="2514600"/>
                <a:ext cx="152400" cy="152400"/>
              </a:xfrm>
              <a:prstGeom prst="ellips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>
              <a:off x="2971800" y="2438400"/>
              <a:ext cx="4495800" cy="76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2667000" y="4020114"/>
            <a:ext cx="2847505" cy="457200"/>
            <a:chOff x="2667000" y="4267200"/>
            <a:chExt cx="2847505" cy="457200"/>
          </a:xfrm>
        </p:grpSpPr>
        <p:grpSp>
          <p:nvGrpSpPr>
            <p:cNvPr id="6" name="Group 66"/>
            <p:cNvGrpSpPr/>
            <p:nvPr/>
          </p:nvGrpSpPr>
          <p:grpSpPr>
            <a:xfrm>
              <a:off x="4800600" y="4572000"/>
              <a:ext cx="713905" cy="152400"/>
              <a:chOff x="5048250" y="1981200"/>
              <a:chExt cx="892381" cy="1524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238751" y="2057400"/>
                <a:ext cx="701880" cy="0"/>
              </a:xfrm>
              <a:prstGeom prst="lin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48250" y="1981200"/>
                <a:ext cx="209550" cy="152400"/>
              </a:xfrm>
              <a:prstGeom prst="ellips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>
              <a:off x="2667000" y="4267200"/>
              <a:ext cx="2424660" cy="73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5"/>
          <p:cNvGrpSpPr/>
          <p:nvPr/>
        </p:nvGrpSpPr>
        <p:grpSpPr>
          <a:xfrm>
            <a:off x="2819400" y="3334314"/>
            <a:ext cx="3733801" cy="1143000"/>
            <a:chOff x="2819400" y="3581400"/>
            <a:chExt cx="3733801" cy="1143000"/>
          </a:xfrm>
        </p:grpSpPr>
        <p:grpSp>
          <p:nvGrpSpPr>
            <p:cNvPr id="8" name="Group 76"/>
            <p:cNvGrpSpPr/>
            <p:nvPr/>
          </p:nvGrpSpPr>
          <p:grpSpPr>
            <a:xfrm>
              <a:off x="5391149" y="4572000"/>
              <a:ext cx="1162052" cy="152400"/>
              <a:chOff x="5063065" y="2057400"/>
              <a:chExt cx="1032935" cy="1524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5257800" y="2133600"/>
                <a:ext cx="838200" cy="0"/>
              </a:xfrm>
              <a:prstGeom prst="lin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5063065" y="2057400"/>
                <a:ext cx="152400" cy="152400"/>
              </a:xfrm>
              <a:prstGeom prst="ellips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>
              <a:off x="2819400" y="3581400"/>
              <a:ext cx="2667000" cy="381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93"/>
          <p:cNvGrpSpPr/>
          <p:nvPr/>
        </p:nvGrpSpPr>
        <p:grpSpPr>
          <a:xfrm>
            <a:off x="2743200" y="2648514"/>
            <a:ext cx="4905374" cy="1828800"/>
            <a:chOff x="2743200" y="2895600"/>
            <a:chExt cx="4905374" cy="1828800"/>
          </a:xfrm>
        </p:grpSpPr>
        <p:grpSp>
          <p:nvGrpSpPr>
            <p:cNvPr id="10" name="Group 80"/>
            <p:cNvGrpSpPr/>
            <p:nvPr/>
          </p:nvGrpSpPr>
          <p:grpSpPr>
            <a:xfrm>
              <a:off x="6400802" y="4572000"/>
              <a:ext cx="1247772" cy="152400"/>
              <a:chOff x="5012265" y="2057400"/>
              <a:chExt cx="1109130" cy="1524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283196" y="2133600"/>
                <a:ext cx="838199" cy="0"/>
              </a:xfrm>
              <a:prstGeom prst="lin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5012265" y="2057400"/>
                <a:ext cx="152400" cy="152400"/>
              </a:xfrm>
              <a:prstGeom prst="ellips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>
              <a:off x="2743200" y="2895600"/>
              <a:ext cx="3810000" cy="609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143000" y="51816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Ɛ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*</a:t>
            </a:r>
            <a:r>
              <a:rPr lang="en-US" sz="3200" b="1" baseline="-25000" dirty="0" smtClean="0">
                <a:solidFill>
                  <a:srgbClr val="C00000"/>
                </a:solidFill>
                <a:latin typeface="+mj-lt"/>
              </a:rPr>
              <a:t>j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minimum s.t. a new path utilized </a:t>
            </a:r>
            <a:endParaRPr lang="en-US" sz="32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5800" y="4267200"/>
            <a:ext cx="2971800" cy="762000"/>
            <a:chOff x="685800" y="4267200"/>
            <a:chExt cx="2667000" cy="762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85800" y="4572000"/>
              <a:ext cx="2667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Ɛ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1 , </a:t>
              </a:r>
              <a:r>
                <a:rPr lang="en-US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1, </a:t>
              </a:r>
              <a:r>
                <a:rPr lang="en-US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1, 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</a:t>
              </a:r>
              <a:r>
                <a:rPr lang="en-US" kern="0" baseline="30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Ɛ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={P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UE,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6" charset="-128"/>
                </a:rPr>
                <a:t> </a:t>
              </a:r>
              <a:r>
                <a:rPr lang="en-US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}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6" charset="-128"/>
                </a:rPr>
                <a:t> </a:t>
              </a:r>
            </a:p>
          </p:txBody>
        </p:sp>
        <p:sp>
          <p:nvSpPr>
            <p:cNvPr id="34" name="Down Arrow 33"/>
            <p:cNvSpPr/>
            <p:nvPr/>
          </p:nvSpPr>
          <p:spPr bwMode="auto">
            <a:xfrm>
              <a:off x="1143000" y="4267200"/>
              <a:ext cx="457200" cy="3810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</p:grpSp>
      <p:pic>
        <p:nvPicPr>
          <p:cNvPr id="44" name="Picture 43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399"/>
            <a:ext cx="4800600" cy="2667001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371600" y="1066800"/>
            <a:ext cx="2514600" cy="1752600"/>
            <a:chOff x="-1295400" y="1066800"/>
            <a:chExt cx="2514600" cy="175260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0" y="1066800"/>
              <a:ext cx="1219200" cy="6096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</a:rPr>
                <a:t>P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</a:rPr>
                <a:t>UE</a:t>
              </a:r>
            </a:p>
          </p:txBody>
        </p:sp>
        <p:cxnSp>
          <p:nvCxnSpPr>
            <p:cNvPr id="40" name="Elbow Connector 39"/>
            <p:cNvCxnSpPr/>
            <p:nvPr/>
          </p:nvCxnSpPr>
          <p:spPr bwMode="auto">
            <a:xfrm rot="10800000" flipV="1">
              <a:off x="-1295400" y="1676400"/>
              <a:ext cx="1524000" cy="11430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>
            <a:off x="685800" y="4267200"/>
            <a:ext cx="2971800" cy="762000"/>
            <a:chOff x="685800" y="4267200"/>
            <a:chExt cx="2667000" cy="7620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685800" y="4572000"/>
              <a:ext cx="2667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Ɛ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2 , </a:t>
              </a:r>
              <a:r>
                <a:rPr lang="en-US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2, </a:t>
              </a:r>
              <a:r>
                <a:rPr lang="en-US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2, 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</a:t>
              </a:r>
              <a:r>
                <a:rPr lang="en-US" kern="0" baseline="30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Ɛ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={P</a:t>
              </a:r>
              <a:r>
                <a:rPr lang="en-US" kern="0" baseline="30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Ɛ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1,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6" charset="-128"/>
                </a:rPr>
                <a:t> </a:t>
              </a:r>
              <a:r>
                <a:rPr lang="en-US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}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6" charset="-128"/>
                </a:rPr>
                <a:t> </a:t>
              </a:r>
            </a:p>
          </p:txBody>
        </p:sp>
        <p:sp>
          <p:nvSpPr>
            <p:cNvPr id="73" name="Down Arrow 72"/>
            <p:cNvSpPr/>
            <p:nvPr/>
          </p:nvSpPr>
          <p:spPr bwMode="auto">
            <a:xfrm>
              <a:off x="1143000" y="4267200"/>
              <a:ext cx="457200" cy="3810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371600" y="4495800"/>
            <a:ext cx="2514600" cy="1752600"/>
            <a:chOff x="-1295400" y="1066800"/>
            <a:chExt cx="2514600" cy="17526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0" y="1066800"/>
              <a:ext cx="1219200" cy="6096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</a:t>
              </a:r>
              <a:r>
                <a:rPr lang="en-US" kern="0" baseline="30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Ɛ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70" name="Elbow Connector 69"/>
            <p:cNvCxnSpPr/>
            <p:nvPr/>
          </p:nvCxnSpPr>
          <p:spPr bwMode="auto">
            <a:xfrm rot="10800000" flipV="1">
              <a:off x="-1295400" y="1676400"/>
              <a:ext cx="1524000" cy="11430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25 -0.483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90800" y="1534180"/>
            <a:ext cx="1263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{1,2,4}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2119" y="1534180"/>
            <a:ext cx="1563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{1,2,3,4}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3000" y="2743200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UE=[2 2 0 2]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19200" y="2971800"/>
            <a:ext cx="6477000" cy="2462099"/>
            <a:chOff x="1219200" y="3352800"/>
            <a:chExt cx="6477000" cy="2462099"/>
          </a:xfrm>
        </p:grpSpPr>
        <p:pic>
          <p:nvPicPr>
            <p:cNvPr id="5" name="Picture 4" descr="net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3352800"/>
              <a:ext cx="6019800" cy="246209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219200" y="5105400"/>
              <a:ext cx="8451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ε</a:t>
              </a:r>
              <a:r>
                <a:rPr lang="en-US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=15</a:t>
              </a:r>
              <a:endParaRPr lang="en-US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52600" y="914400"/>
            <a:ext cx="5814478" cy="943690"/>
            <a:chOff x="1752600" y="914400"/>
            <a:chExt cx="5814478" cy="943690"/>
          </a:xfrm>
        </p:grpSpPr>
        <p:grpSp>
          <p:nvGrpSpPr>
            <p:cNvPr id="6" name="Group 64"/>
            <p:cNvGrpSpPr/>
            <p:nvPr/>
          </p:nvGrpSpPr>
          <p:grpSpPr>
            <a:xfrm>
              <a:off x="1752600" y="1076980"/>
              <a:ext cx="5814478" cy="781110"/>
              <a:chOff x="762000" y="5410200"/>
              <a:chExt cx="5814478" cy="78111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762000" y="5715000"/>
                <a:ext cx="5334000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6172200" y="5410200"/>
                <a:ext cx="404278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l-GR" sz="36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</a:rPr>
                  <a:t>ε</a:t>
                </a:r>
                <a:endParaRPr lang="en-US" sz="36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371600" y="5638800"/>
                <a:ext cx="167640" cy="152400"/>
              </a:xfrm>
              <a:prstGeom prst="ellips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57672" y="5791200"/>
                <a:ext cx="327334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0</a:t>
                </a:r>
                <a:endParaRPr lang="en-US" sz="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981200" y="914400"/>
              <a:ext cx="84350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Ɛ</a:t>
              </a:r>
              <a:r>
                <a:rPr lang="en-US" sz="2000" b="1" baseline="30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*</a:t>
              </a:r>
              <a:r>
                <a:rPr lang="en-US" sz="2000" b="1" baseline="-25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0</a:t>
              </a:r>
              <a:r>
                <a:rPr lang="en-U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= 0</a:t>
              </a:r>
              <a:endPara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</p:grpSp>
      <p:grpSp>
        <p:nvGrpSpPr>
          <p:cNvPr id="16" name="Group 65"/>
          <p:cNvGrpSpPr/>
          <p:nvPr/>
        </p:nvGrpSpPr>
        <p:grpSpPr>
          <a:xfrm>
            <a:off x="5929173" y="1305580"/>
            <a:ext cx="470000" cy="552510"/>
            <a:chOff x="4938573" y="5638800"/>
            <a:chExt cx="470000" cy="552510"/>
          </a:xfrm>
        </p:grpSpPr>
        <p:sp>
          <p:nvSpPr>
            <p:cNvPr id="17" name="Oval 16"/>
            <p:cNvSpPr/>
            <p:nvPr/>
          </p:nvSpPr>
          <p:spPr>
            <a:xfrm>
              <a:off x="5105400" y="5638800"/>
              <a:ext cx="167640" cy="152400"/>
            </a:xfrm>
            <a:prstGeom prst="ellipse">
              <a:avLst/>
            </a:prstGeom>
            <a:solidFill>
              <a:srgbClr val="C000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38573" y="5791200"/>
              <a:ext cx="47000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15</a:t>
              </a:r>
              <a:endPara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</p:grpSp>
      <p:grpSp>
        <p:nvGrpSpPr>
          <p:cNvPr id="13" name="Group 67"/>
          <p:cNvGrpSpPr/>
          <p:nvPr/>
        </p:nvGrpSpPr>
        <p:grpSpPr>
          <a:xfrm>
            <a:off x="3657600" y="914400"/>
            <a:ext cx="875560" cy="543580"/>
            <a:chOff x="2590800" y="5247620"/>
            <a:chExt cx="875560" cy="543580"/>
          </a:xfrm>
        </p:grpSpPr>
        <p:sp>
          <p:nvSpPr>
            <p:cNvPr id="14" name="Oval 13"/>
            <p:cNvSpPr/>
            <p:nvPr/>
          </p:nvSpPr>
          <p:spPr>
            <a:xfrm>
              <a:off x="2971800" y="5638800"/>
              <a:ext cx="167640" cy="152400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0800" y="5247620"/>
              <a:ext cx="87556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Ɛ</a:t>
              </a:r>
              <a:r>
                <a:rPr lang="en-US" sz="2000" b="1" baseline="30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*</a:t>
              </a:r>
              <a:r>
                <a:rPr lang="en-US" sz="2000" b="1" baseline="-25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1</a:t>
              </a:r>
              <a:r>
                <a:rPr lang="en-U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= 6</a:t>
              </a:r>
              <a:endPara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Assigning Flows Among Acceptable Path Sets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8116" t="33334" r="8696" b="6667"/>
          <a:stretch>
            <a:fillRect/>
          </a:stretch>
        </p:blipFill>
        <p:spPr bwMode="auto">
          <a:xfrm>
            <a:off x="0" y="5257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95600" y="1295400"/>
          <a:ext cx="3294527" cy="1600200"/>
        </p:xfrm>
        <a:graphic>
          <a:graphicData uri="http://schemas.openxmlformats.org/presentationml/2006/ole">
            <p:oleObj spid="_x0000_s1027" name="Equation" r:id="rId4" imgW="888840" imgH="431640" progId="Equation.DSMT4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209800" y="3657600"/>
            <a:ext cx="4267200" cy="762000"/>
            <a:chOff x="2209800" y="3657600"/>
            <a:chExt cx="4267200" cy="762000"/>
          </a:xfrm>
        </p:grpSpPr>
        <p:sp>
          <p:nvSpPr>
            <p:cNvPr id="10" name="Rectangular Callout 9"/>
            <p:cNvSpPr/>
            <p:nvPr/>
          </p:nvSpPr>
          <p:spPr bwMode="auto">
            <a:xfrm>
              <a:off x="2209800" y="3657600"/>
              <a:ext cx="4267200" cy="762000"/>
            </a:xfrm>
            <a:prstGeom prst="wedgeRectCallout">
              <a:avLst>
                <a:gd name="adj1" fmla="val 31007"/>
                <a:gd name="adj2" fmla="val -204342"/>
              </a:avLst>
            </a:prstGeom>
            <a:solidFill>
              <a:schemeClr val="bg1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2286000" y="3697432"/>
            <a:ext cx="4108174" cy="715818"/>
          </p:xfrm>
          <a:graphic>
            <a:graphicData uri="http://schemas.openxmlformats.org/presentationml/2006/ole">
              <p:oleObj spid="_x0000_s1028" name="Equation" r:id="rId5" imgW="1676160" imgH="29196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6892530" cy="563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ontent Placeholder 18"/>
          <p:cNvSpPr>
            <a:spLocks noGrp="1"/>
          </p:cNvSpPr>
          <p:nvPr>
            <p:ph sz="half" idx="4294967295"/>
          </p:nvPr>
        </p:nvSpPr>
        <p:spPr>
          <a:xfrm>
            <a:off x="6705600" y="449580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P</a:t>
            </a:r>
            <a:r>
              <a:rPr lang="en-US" sz="2800" baseline="30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Ɛ*</a:t>
            </a:r>
            <a:r>
              <a:rPr lang="en-US" sz="28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0</a:t>
            </a:r>
            <a:r>
              <a:rPr lang="en-US" sz="2800" dirty="0" smtClean="0"/>
              <a:t>={1, 2, 4}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64498" t="45454" r="2067" b="-192"/>
          <a:stretch>
            <a:fillRect/>
          </a:stretch>
        </p:blipFill>
        <p:spPr bwMode="auto">
          <a:xfrm>
            <a:off x="3581400" y="2438400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3124200" cy="8382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/>
              <a:t>F</a:t>
            </a:r>
            <a:r>
              <a:rPr lang="en-US" sz="3200" b="1" baseline="-25000" dirty="0" smtClean="0"/>
              <a:t>BRUE</a:t>
            </a:r>
            <a:r>
              <a:rPr lang="en-US" sz="3200" b="1" dirty="0" smtClean="0"/>
              <a:t>= F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U F</a:t>
            </a:r>
            <a:r>
              <a:rPr lang="en-US" sz="3200" b="1" baseline="-25000" dirty="0" smtClean="0"/>
              <a:t>1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65094" r="901"/>
          <a:stretch>
            <a:fillRect/>
          </a:stretch>
        </p:blipFill>
        <p:spPr bwMode="auto">
          <a:xfrm>
            <a:off x="1371600" y="51816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8"/>
          <p:cNvSpPr>
            <a:spLocks noGrp="1"/>
          </p:cNvSpPr>
          <p:nvPr>
            <p:ph sz="half" idx="4294967295"/>
          </p:nvPr>
        </p:nvSpPr>
        <p:spPr>
          <a:xfrm>
            <a:off x="3352800" y="1905000"/>
            <a:ext cx="2819400" cy="4572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P</a:t>
            </a:r>
            <a:r>
              <a:rPr lang="en-US" sz="2800" baseline="30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Ɛ*</a:t>
            </a:r>
            <a:r>
              <a:rPr lang="en-US" sz="2800" baseline="-25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</a:t>
            </a:r>
            <a:r>
              <a:rPr lang="en-US" sz="2800" dirty="0" smtClean="0"/>
              <a:t>={1, 2, 3, 4}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Bounded rationality in route choices: indifference band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BRUE NCP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Construction of utilized path sets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Construction of BRUE flow set: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Union of convex subsets given linear cost functions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BRUE link flow set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BR network design problem (BR NDP)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phe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609600"/>
            <a:ext cx="4561114" cy="31927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4191000" cy="990600"/>
          </a:xfrm>
        </p:spPr>
        <p:txBody>
          <a:bodyPr>
            <a:norm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0599" y="4267200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RTEmagicC_Techniek-met-beleid1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2775"/>
            <a:ext cx="4987214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4" y="228600"/>
            <a:ext cx="8429626" cy="838200"/>
          </a:xfrm>
        </p:spPr>
        <p:txBody>
          <a:bodyPr/>
          <a:lstStyle/>
          <a:p>
            <a:r>
              <a:rPr lang="en-US" dirty="0" smtClean="0"/>
              <a:t>The Fall and Rise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257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Source: www.dot.state.mn.us</a:t>
            </a:r>
            <a:endParaRPr lang="en-US" sz="2000" dirty="0"/>
          </a:p>
        </p:txBody>
      </p:sp>
      <p:pic>
        <p:nvPicPr>
          <p:cNvPr id="8" name="Picture 2" descr="35W%20bridge%202%20068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724400" cy="3149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2895600" cy="533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7A0019"/>
                </a:solidFill>
                <a:latin typeface="+mj-lt"/>
                <a:ea typeface="Arial Unicode MS" pitchFamily="34" charset="-122"/>
                <a:cs typeface="Arial Unicode MS" pitchFamily="34" charset="-122"/>
              </a:rPr>
              <a:t>Aug. 1, 2007</a:t>
            </a:r>
            <a:endParaRPr lang="en-US" sz="2800" dirty="0">
              <a:solidFill>
                <a:srgbClr val="7A0019"/>
              </a:solidFill>
              <a:latin typeface="+mj-lt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91000" y="2819400"/>
            <a:ext cx="4610100" cy="3079547"/>
            <a:chOff x="4191000" y="2819400"/>
            <a:chExt cx="4610100" cy="3079547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2819400"/>
              <a:ext cx="4610100" cy="30795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4191000" y="2819400"/>
              <a:ext cx="2667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l">
                <a:spcBef>
                  <a:spcPct val="20000"/>
                </a:spcBef>
                <a:buNone/>
              </a:pPr>
              <a:r>
                <a:rPr lang="en-US" sz="2800" dirty="0" smtClean="0">
                  <a:solidFill>
                    <a:srgbClr val="7A0019"/>
                  </a:solidFill>
                  <a:latin typeface="+mj-lt"/>
                  <a:ea typeface="Arial Unicode MS" pitchFamily="34" charset="-122"/>
                  <a:cs typeface="Arial Unicode MS" pitchFamily="34" charset="-122"/>
                </a:rPr>
                <a:t>Sept. 18, 2008</a:t>
              </a:r>
              <a:endParaRPr lang="en-US" sz="2800" dirty="0">
                <a:solidFill>
                  <a:srgbClr val="7A0019"/>
                </a:solidFill>
                <a:latin typeface="+mj-lt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Irreversible Network Change </a:t>
            </a:r>
            <a:br>
              <a:rPr lang="en-US" dirty="0" smtClean="0"/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Guo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Liu, 2011)</a:t>
            </a:r>
            <a:endParaRPr lang="en-US" sz="2000" dirty="0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41" y="1752600"/>
            <a:ext cx="8746359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0"/>
          <p:cNvGrpSpPr/>
          <p:nvPr/>
        </p:nvGrpSpPr>
        <p:grpSpPr>
          <a:xfrm>
            <a:off x="6248400" y="1905000"/>
            <a:ext cx="2514600" cy="1905000"/>
            <a:chOff x="6248400" y="1905000"/>
            <a:chExt cx="2514600" cy="1905000"/>
          </a:xfrm>
        </p:grpSpPr>
        <p:sp>
          <p:nvSpPr>
            <p:cNvPr id="9" name="Right Brace 8"/>
            <p:cNvSpPr/>
            <p:nvPr/>
          </p:nvSpPr>
          <p:spPr bwMode="auto">
            <a:xfrm>
              <a:off x="7924800" y="2971800"/>
              <a:ext cx="304800" cy="838200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48400" y="1905000"/>
              <a:ext cx="25146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20000!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Boundedly Rational </a:t>
            </a:r>
            <a:br>
              <a:rPr lang="en-US" sz="4000" dirty="0" smtClean="0"/>
            </a:br>
            <a:r>
              <a:rPr lang="en-US" sz="4000" dirty="0" smtClean="0"/>
              <a:t>Route Choice Behavior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524000"/>
            <a:ext cx="7772400" cy="4343400"/>
          </a:xfrm>
        </p:spPr>
        <p:txBody>
          <a:bodyPr/>
          <a:lstStyle/>
          <a:p>
            <a:pPr marL="457200" indent="-457200" eaLnBrk="0" latinLnBrk="0" hangingPunct="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Choose a “satisfactory” route instead of an “optimal” route</a:t>
            </a:r>
          </a:p>
          <a:p>
            <a:pPr marL="457200" indent="-457200" eaLnBrk="0" latinLnBrk="0" hangingPunct="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ea typeface="+mn-ea"/>
                <a:cs typeface="Arial" pitchFamily="34" charset="0"/>
              </a:rPr>
              <a:t>Travelers are reluctant to change routes if travel time saving is little</a:t>
            </a:r>
          </a:p>
          <a:p>
            <a:pPr marL="457200" indent="-457200" eaLnBrk="0" latinLnBrk="0" hangingPunct="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Literature on Bounded Rationality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Psychology &amp; Economics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Transportation Science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Lack of accurate information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Cognitive limitation &amp; Deliberation cost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Heuristics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248400" y="1219200"/>
            <a:ext cx="1600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1957 Simon</a:t>
            </a:r>
          </a:p>
          <a:p>
            <a:r>
              <a:rPr lang="en-US" sz="1800" dirty="0" smtClean="0"/>
              <a:t>1996 Conlisk</a:t>
            </a:r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562600" y="2057400"/>
            <a:ext cx="2895600" cy="160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1987 Mahmassani et al.</a:t>
            </a:r>
          </a:p>
          <a:p>
            <a:r>
              <a:rPr lang="en-US" sz="1800" dirty="0" smtClean="0"/>
              <a:t>2005 Nakayama et al.</a:t>
            </a:r>
          </a:p>
          <a:p>
            <a:r>
              <a:rPr lang="en-US" sz="1800" dirty="0" smtClean="0"/>
              <a:t>2005 Bogers et al.  </a:t>
            </a:r>
          </a:p>
          <a:p>
            <a:r>
              <a:rPr lang="en-US" sz="1800" dirty="0" smtClean="0"/>
              <a:t>2006 Szeto et al.</a:t>
            </a:r>
          </a:p>
          <a:p>
            <a:r>
              <a:rPr lang="en-US" sz="1800" dirty="0" smtClean="0"/>
              <a:t>2010 Fonzone et al.</a:t>
            </a:r>
          </a:p>
          <a:p>
            <a:endParaRPr lang="en-US" sz="1800" dirty="0" smtClean="0"/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/>
          <a:lstStyle/>
          <a:p>
            <a:r>
              <a:rPr lang="en-US" sz="4000" dirty="0" smtClean="0"/>
              <a:t>Boundedly Rational User Equilibria (BRUE)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A0019"/>
                </a:solidFill>
              </a:rPr>
              <a:t> </a:t>
            </a:r>
            <a:r>
              <a:rPr lang="en-US" i="1" u="sng" dirty="0" smtClean="0">
                <a:solidFill>
                  <a:srgbClr val="7A0019"/>
                </a:solidFill>
              </a:rPr>
              <a:t>Indifference Band </a:t>
            </a:r>
            <a:r>
              <a:rPr lang="el-GR" i="1" u="sng" dirty="0" smtClean="0">
                <a:solidFill>
                  <a:srgbClr val="7A0019"/>
                </a:solidFill>
              </a:rPr>
              <a:t>ε</a:t>
            </a:r>
            <a:endParaRPr lang="en-US" i="1" u="sng" dirty="0" smtClean="0">
              <a:solidFill>
                <a:srgbClr val="7A0019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A0019"/>
                </a:solidFill>
              </a:rPr>
              <a:t>    </a:t>
            </a:r>
            <a:r>
              <a:rPr lang="en-US" dirty="0" smtClean="0"/>
              <a:t>Largest deviation of the satisfactory path from the optimal path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7A0019"/>
                </a:solidFill>
              </a:rPr>
              <a:t> </a:t>
            </a:r>
            <a:r>
              <a:rPr lang="en-US" dirty="0" smtClean="0"/>
              <a:t>The greater </a:t>
            </a:r>
            <a:r>
              <a:rPr lang="el-GR" dirty="0" smtClean="0"/>
              <a:t>ε</a:t>
            </a:r>
            <a:r>
              <a:rPr lang="en-US" dirty="0" smtClean="0"/>
              <a:t>, the less rational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1" r="395"/>
          <a:stretch>
            <a:fillRect/>
          </a:stretch>
        </p:blipFill>
        <p:spPr bwMode="auto">
          <a:xfrm>
            <a:off x="381000" y="1628775"/>
            <a:ext cx="8534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</a:t>
            </a:r>
            <a:r>
              <a:rPr lang="en-US" dirty="0" smtClean="0"/>
              <a:t>-BRUE definition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152775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7A001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en-US" sz="5400" b="1" spc="50" dirty="0">
              <a:ln w="11430"/>
              <a:solidFill>
                <a:srgbClr val="7A001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19300"/>
            <a:ext cx="76614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Nonlinear Complementarity Problem (BRUE NCP)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 bwMode="auto">
          <a:xfrm>
            <a:off x="5334000" y="33909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8768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=min C(f)+Ɛ, the cost of the longest path carrying flows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Unutilized path cost can be smaller than utilized path cost</a:t>
            </a:r>
            <a:endParaRPr lang="en-US" sz="2800" baseline="-25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4495800" y="3962400"/>
            <a:ext cx="3657600" cy="838200"/>
            <a:chOff x="6400800" y="2819400"/>
            <a:chExt cx="1920240" cy="838200"/>
          </a:xfrm>
        </p:grpSpPr>
        <p:sp>
          <p:nvSpPr>
            <p:cNvPr id="12" name="Line Callout 2 11"/>
            <p:cNvSpPr/>
            <p:nvPr/>
          </p:nvSpPr>
          <p:spPr bwMode="auto">
            <a:xfrm>
              <a:off x="6400800" y="2819400"/>
              <a:ext cx="1920240" cy="838200"/>
            </a:xfrm>
            <a:prstGeom prst="borderCallout2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&gt;0     C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(f)=</a:t>
              </a:r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≤C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min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+Ɛ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=0     C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(f)≥</a:t>
              </a:r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≥C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min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6720841" y="2895600"/>
              <a:ext cx="160020" cy="2286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6720841" y="3276600"/>
              <a:ext cx="160019" cy="2286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314700"/>
            <a:ext cx="3644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3"/>
          <p:cNvSpPr txBox="1">
            <a:spLocks/>
          </p:cNvSpPr>
          <p:nvPr/>
        </p:nvSpPr>
        <p:spPr bwMode="auto">
          <a:xfrm>
            <a:off x="1828800" y="152400"/>
            <a:ext cx="106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65"/>
          <p:cNvSpPr txBox="1">
            <a:spLocks/>
          </p:cNvSpPr>
          <p:nvPr/>
        </p:nvSpPr>
        <p:spPr bwMode="auto">
          <a:xfrm>
            <a:off x="5483225" y="152400"/>
            <a:ext cx="25939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BRUE: Ɛ=2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990600" y="914400"/>
            <a:ext cx="2895600" cy="457200"/>
          </a:xfrm>
          <a:prstGeom prst="curvedDownArrow">
            <a:avLst>
              <a:gd name="adj1" fmla="val 25000"/>
              <a:gd name="adj2" fmla="val 50000"/>
              <a:gd name="adj3" fmla="val 30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2 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5486400" y="914400"/>
            <a:ext cx="2895600" cy="457200"/>
          </a:xfrm>
          <a:prstGeom prst="curvedDownArrow">
            <a:avLst>
              <a:gd name="adj1" fmla="val 25000"/>
              <a:gd name="adj2" fmla="val 50000"/>
              <a:gd name="adj3" fmla="val 30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6468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BRUE flow not unique!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7200" y="1078468"/>
            <a:ext cx="3505200" cy="1504003"/>
            <a:chOff x="457200" y="3288268"/>
            <a:chExt cx="3505200" cy="1504003"/>
          </a:xfrm>
        </p:grpSpPr>
        <p:sp>
          <p:nvSpPr>
            <p:cNvPr id="22" name="Arc 21"/>
            <p:cNvSpPr/>
            <p:nvPr/>
          </p:nvSpPr>
          <p:spPr>
            <a:xfrm>
              <a:off x="990600" y="3288268"/>
              <a:ext cx="2743200" cy="838200"/>
            </a:xfrm>
            <a:prstGeom prst="arc">
              <a:avLst>
                <a:gd name="adj1" fmla="val 10992333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914400" y="35168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581400" y="35930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57200" y="3516868"/>
              <a:ext cx="457200" cy="381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grpSp>
          <p:nvGrpSpPr>
            <p:cNvPr id="26" name="Group 37"/>
            <p:cNvGrpSpPr/>
            <p:nvPr/>
          </p:nvGrpSpPr>
          <p:grpSpPr>
            <a:xfrm>
              <a:off x="1239604" y="3821668"/>
              <a:ext cx="2397592" cy="140732"/>
              <a:chOff x="1239604" y="3505200"/>
              <a:chExt cx="2397592" cy="369332"/>
            </a:xfrm>
          </p:grpSpPr>
          <p:cxnSp>
            <p:nvCxnSpPr>
              <p:cNvPr id="30" name="Shape 33"/>
              <p:cNvCxnSpPr>
                <a:stCxn id="23" idx="5"/>
                <a:endCxn id="24" idx="3"/>
              </p:cNvCxnSpPr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209800" y="35052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27" name="Group 37"/>
            <p:cNvGrpSpPr/>
            <p:nvPr/>
          </p:nvGrpSpPr>
          <p:grpSpPr>
            <a:xfrm>
              <a:off x="1143000" y="3784313"/>
              <a:ext cx="2590800" cy="1007958"/>
              <a:chOff x="1239604" y="3525604"/>
              <a:chExt cx="2397592" cy="473444"/>
            </a:xfrm>
          </p:grpSpPr>
          <p:cxnSp>
            <p:nvCxnSpPr>
              <p:cNvPr id="28" name="Shape 33"/>
              <p:cNvCxnSpPr/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209800" y="3782201"/>
                <a:ext cx="301686" cy="21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953000" y="1066800"/>
            <a:ext cx="3505200" cy="1503995"/>
            <a:chOff x="457200" y="3288268"/>
            <a:chExt cx="3505200" cy="1503995"/>
          </a:xfrm>
        </p:grpSpPr>
        <p:sp>
          <p:nvSpPr>
            <p:cNvPr id="33" name="Arc 32"/>
            <p:cNvSpPr/>
            <p:nvPr/>
          </p:nvSpPr>
          <p:spPr>
            <a:xfrm>
              <a:off x="990600" y="3288268"/>
              <a:ext cx="2743200" cy="838200"/>
            </a:xfrm>
            <a:prstGeom prst="arc">
              <a:avLst>
                <a:gd name="adj1" fmla="val 10992333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14400" y="35168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81400" y="35930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457200" y="3516868"/>
              <a:ext cx="457200" cy="381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239604" y="3821687"/>
              <a:ext cx="2397592" cy="140734"/>
              <a:chOff x="1239604" y="3505200"/>
              <a:chExt cx="2397592" cy="369332"/>
            </a:xfrm>
          </p:grpSpPr>
          <p:cxnSp>
            <p:nvCxnSpPr>
              <p:cNvPr id="41" name="Shape 33"/>
              <p:cNvCxnSpPr>
                <a:stCxn id="34" idx="5"/>
                <a:endCxn id="35" idx="3"/>
              </p:cNvCxnSpPr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209800" y="35052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143000" y="3784306"/>
              <a:ext cx="2590800" cy="1007957"/>
              <a:chOff x="1239604" y="3525604"/>
              <a:chExt cx="2397592" cy="473444"/>
            </a:xfrm>
          </p:grpSpPr>
          <p:cxnSp>
            <p:nvCxnSpPr>
              <p:cNvPr id="39" name="Shape 33"/>
              <p:cNvCxnSpPr/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209800" y="3782201"/>
                <a:ext cx="301686" cy="21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</p:grpSp>
      <p:sp>
        <p:nvSpPr>
          <p:cNvPr id="43" name="Curved Up Arrow 42"/>
          <p:cNvSpPr/>
          <p:nvPr/>
        </p:nvSpPr>
        <p:spPr>
          <a:xfrm>
            <a:off x="5562600" y="1524000"/>
            <a:ext cx="2590800" cy="304800"/>
          </a:xfrm>
          <a:prstGeom prst="curvedUpArrow">
            <a:avLst>
              <a:gd name="adj1" fmla="val 16406"/>
              <a:gd name="adj2" fmla="val 50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Curved Down Arrow 45"/>
          <p:cNvSpPr/>
          <p:nvPr/>
        </p:nvSpPr>
        <p:spPr>
          <a:xfrm>
            <a:off x="5562600" y="2667000"/>
            <a:ext cx="2895600" cy="457200"/>
          </a:xfrm>
          <a:prstGeom prst="curvedDownArrow">
            <a:avLst>
              <a:gd name="adj1" fmla="val 25000"/>
              <a:gd name="adj2" fmla="val 50000"/>
              <a:gd name="adj3" fmla="val 30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0.5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029200" y="2831068"/>
            <a:ext cx="3505200" cy="1503995"/>
            <a:chOff x="457200" y="3288268"/>
            <a:chExt cx="3505200" cy="1503995"/>
          </a:xfrm>
        </p:grpSpPr>
        <p:sp>
          <p:nvSpPr>
            <p:cNvPr id="48" name="Arc 47"/>
            <p:cNvSpPr/>
            <p:nvPr/>
          </p:nvSpPr>
          <p:spPr>
            <a:xfrm>
              <a:off x="990600" y="3288268"/>
              <a:ext cx="2743200" cy="838200"/>
            </a:xfrm>
            <a:prstGeom prst="arc">
              <a:avLst>
                <a:gd name="adj1" fmla="val 10992333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   </a:t>
              </a: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14400" y="35168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581400" y="3593068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457200" y="3516868"/>
              <a:ext cx="457200" cy="381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grpSp>
          <p:nvGrpSpPr>
            <p:cNvPr id="52" name="Group 37"/>
            <p:cNvGrpSpPr/>
            <p:nvPr/>
          </p:nvGrpSpPr>
          <p:grpSpPr>
            <a:xfrm>
              <a:off x="1239604" y="3821687"/>
              <a:ext cx="2397592" cy="140734"/>
              <a:chOff x="1239604" y="3505200"/>
              <a:chExt cx="2397592" cy="369332"/>
            </a:xfrm>
          </p:grpSpPr>
          <p:cxnSp>
            <p:nvCxnSpPr>
              <p:cNvPr id="56" name="Shape 33"/>
              <p:cNvCxnSpPr>
                <a:stCxn id="49" idx="5"/>
                <a:endCxn id="50" idx="3"/>
              </p:cNvCxnSpPr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209800" y="35052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53" name="Group 37"/>
            <p:cNvGrpSpPr/>
            <p:nvPr/>
          </p:nvGrpSpPr>
          <p:grpSpPr>
            <a:xfrm>
              <a:off x="1143000" y="3784306"/>
              <a:ext cx="2590800" cy="1007957"/>
              <a:chOff x="1239604" y="3525604"/>
              <a:chExt cx="2397592" cy="473444"/>
            </a:xfrm>
          </p:grpSpPr>
          <p:cxnSp>
            <p:nvCxnSpPr>
              <p:cNvPr id="54" name="Shape 33"/>
              <p:cNvCxnSpPr/>
              <p:nvPr/>
            </p:nvCxnSpPr>
            <p:spPr>
              <a:xfrm rot="16200000" flipH="1">
                <a:off x="2400300" y="2364908"/>
                <a:ext cx="76200" cy="2397592"/>
              </a:xfrm>
              <a:prstGeom prst="curvedConnector3">
                <a:avLst>
                  <a:gd name="adj1" fmla="val 47322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209800" y="3782201"/>
                <a:ext cx="301686" cy="21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</p:grpSp>
      <p:sp>
        <p:nvSpPr>
          <p:cNvPr id="58" name="Curved Up Arrow 57"/>
          <p:cNvSpPr/>
          <p:nvPr/>
        </p:nvSpPr>
        <p:spPr>
          <a:xfrm>
            <a:off x="5638800" y="3288268"/>
            <a:ext cx="2590800" cy="304800"/>
          </a:xfrm>
          <a:prstGeom prst="curvedUpArrow">
            <a:avLst>
              <a:gd name="adj1" fmla="val 17014"/>
              <a:gd name="adj2" fmla="val 70735"/>
              <a:gd name="adj3" fmla="val 4078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1.5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2400" y="30480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Longer paths may be used!</a:t>
            </a:r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81600"/>
            <a:ext cx="8534400" cy="4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2514600" y="1524000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514600" y="212913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934200" y="2057400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010400" y="388173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43" grpId="0" animBg="1"/>
      <p:bldP spid="46" grpId="0" animBg="1"/>
      <p:bldP spid="58" grpId="0" animBg="1"/>
      <p:bldP spid="73" grpId="0"/>
    </p:bldLst>
  </p:timing>
</p:sld>
</file>

<file path=ppt/theme/theme1.xml><?xml version="1.0" encoding="utf-8"?>
<a:theme xmlns:a="http://schemas.openxmlformats.org/drawingml/2006/main" name="111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1114</Template>
  <TotalTime>4670</TotalTime>
  <Words>596</Words>
  <Application>Microsoft Office PowerPoint</Application>
  <PresentationFormat>On-screen Show (4:3)</PresentationFormat>
  <Paragraphs>142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1114</vt:lpstr>
      <vt:lpstr>Equation</vt:lpstr>
      <vt:lpstr>Boundedly Rational  User Equilibria (BRUE): Mathematical Formulation and Solution Sets</vt:lpstr>
      <vt:lpstr>The Fall and Rise</vt:lpstr>
      <vt:lpstr>Irreversible Network Change  (Guo and Liu, 2011)</vt:lpstr>
      <vt:lpstr>Boundedly Rational  Route Choice Behavior</vt:lpstr>
      <vt:lpstr>Literature on Bounded Rationality</vt:lpstr>
      <vt:lpstr>Boundedly Rational User Equilibria (BRUE)</vt:lpstr>
      <vt:lpstr>ε-BRUE definition</vt:lpstr>
      <vt:lpstr> Nonlinear Complementarity Problem (BRUE NCP)</vt:lpstr>
      <vt:lpstr>Slide 9</vt:lpstr>
      <vt:lpstr>Constructing BRUE flow set</vt:lpstr>
      <vt:lpstr>Slide 11</vt:lpstr>
      <vt:lpstr>Monotonic Utilized Path Sets</vt:lpstr>
      <vt:lpstr>Slide 13</vt:lpstr>
      <vt:lpstr>Assigning Flows Among Acceptable Path Sets</vt:lpstr>
      <vt:lpstr>FBRUE= F0 U F1</vt:lpstr>
      <vt:lpstr>Conclusions</vt:lpstr>
      <vt:lpstr>Future Research Directions</vt:lpstr>
      <vt:lpstr>Slide 18</vt:lpstr>
    </vt:vector>
  </TitlesOfParts>
  <Company>University Relations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Boundedly Rational User Equilibria (BRUE):  mathematical formulation and solution sets</dc:title>
  <dc:creator>Henry Liu</dc:creator>
  <cp:lastModifiedBy>Xuan Di</cp:lastModifiedBy>
  <cp:revision>1152</cp:revision>
  <dcterms:created xsi:type="dcterms:W3CDTF">2013-06-24T21:21:46Z</dcterms:created>
  <dcterms:modified xsi:type="dcterms:W3CDTF">2013-07-18T06:10:54Z</dcterms:modified>
</cp:coreProperties>
</file>